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46" r:id="rId6"/>
  </p:sldMasterIdLst>
  <p:notesMasterIdLst>
    <p:notesMasterId r:id="rId27"/>
  </p:notesMasterIdLst>
  <p:handoutMasterIdLst>
    <p:handoutMasterId r:id="rId28"/>
  </p:handoutMasterIdLst>
  <p:sldIdLst>
    <p:sldId id="257" r:id="rId7"/>
    <p:sldId id="550" r:id="rId8"/>
    <p:sldId id="580" r:id="rId9"/>
    <p:sldId id="639" r:id="rId10"/>
    <p:sldId id="640" r:id="rId11"/>
    <p:sldId id="638" r:id="rId12"/>
    <p:sldId id="613" r:id="rId13"/>
    <p:sldId id="575" r:id="rId14"/>
    <p:sldId id="607" r:id="rId15"/>
    <p:sldId id="1951" r:id="rId16"/>
    <p:sldId id="576" r:id="rId17"/>
    <p:sldId id="603" r:id="rId18"/>
    <p:sldId id="1948" r:id="rId19"/>
    <p:sldId id="1949" r:id="rId20"/>
    <p:sldId id="1946" r:id="rId21"/>
    <p:sldId id="1950" r:id="rId22"/>
    <p:sldId id="1947" r:id="rId23"/>
    <p:sldId id="1952" r:id="rId24"/>
    <p:sldId id="609" r:id="rId25"/>
    <p:sldId id="608" r:id="rId26"/>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08FF"/>
    <a:srgbClr val="000000"/>
    <a:srgbClr val="558ED5"/>
    <a:srgbClr val="094875"/>
    <a:srgbClr val="17375E"/>
    <a:srgbClr val="7A1AC9"/>
    <a:srgbClr val="005C98"/>
    <a:srgbClr val="4E7601"/>
    <a:srgbClr val="920204"/>
    <a:srgbClr val="760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429" autoAdjust="0"/>
    <p:restoredTop sz="89492" autoAdjust="0"/>
  </p:normalViewPr>
  <p:slideViewPr>
    <p:cSldViewPr snapToGrid="0">
      <p:cViewPr varScale="1">
        <p:scale>
          <a:sx n="139" d="100"/>
          <a:sy n="139" d="100"/>
        </p:scale>
        <p:origin x="296" y="168"/>
      </p:cViewPr>
      <p:guideLst>
        <p:guide orient="horz" pos="2160"/>
        <p:guide pos="3840"/>
      </p:guideLst>
    </p:cSldViewPr>
  </p:slideViewPr>
  <p:notesTextViewPr>
    <p:cViewPr>
      <p:scale>
        <a:sx n="100" d="100"/>
        <a:sy n="100" d="100"/>
      </p:scale>
      <p:origin x="0" y="0"/>
    </p:cViewPr>
  </p:notesTextViewPr>
  <p:sorterViewPr>
    <p:cViewPr>
      <p:scale>
        <a:sx n="150" d="100"/>
        <a:sy n="150" d="100"/>
      </p:scale>
      <p:origin x="0" y="7552"/>
    </p:cViewPr>
  </p:sorterViewPr>
  <p:notesViewPr>
    <p:cSldViewPr snapToGrid="0" snapToObjects="1">
      <p:cViewPr varScale="1">
        <p:scale>
          <a:sx n="56" d="100"/>
          <a:sy n="56" d="100"/>
        </p:scale>
        <p:origin x="2838"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698" cy="481876"/>
          </a:xfrm>
          <a:prstGeom prst="rect">
            <a:avLst/>
          </a:prstGeom>
        </p:spPr>
        <p:txBody>
          <a:bodyPr vert="horz" lIns="95553" tIns="47776" rIns="95553" bIns="47776" rtlCol="0"/>
          <a:lstStyle>
            <a:lvl1pPr algn="l">
              <a:defRPr sz="1200"/>
            </a:lvl1pPr>
          </a:lstStyle>
          <a:p>
            <a:endParaRPr lang="en-US"/>
          </a:p>
        </p:txBody>
      </p:sp>
      <p:sp>
        <p:nvSpPr>
          <p:cNvPr id="3" name="Date Placeholder 2"/>
          <p:cNvSpPr>
            <a:spLocks noGrp="1"/>
          </p:cNvSpPr>
          <p:nvPr>
            <p:ph type="dt" sz="quarter" idx="1"/>
          </p:nvPr>
        </p:nvSpPr>
        <p:spPr>
          <a:xfrm>
            <a:off x="4143832" y="0"/>
            <a:ext cx="3169698" cy="481876"/>
          </a:xfrm>
          <a:prstGeom prst="rect">
            <a:avLst/>
          </a:prstGeom>
        </p:spPr>
        <p:txBody>
          <a:bodyPr vert="horz" lIns="95553" tIns="47776" rIns="95553" bIns="47776" rtlCol="0"/>
          <a:lstStyle>
            <a:lvl1pPr algn="r">
              <a:defRPr sz="1200"/>
            </a:lvl1pPr>
          </a:lstStyle>
          <a:p>
            <a:fld id="{B691EE03-8B86-4483-A61E-7F251E4A6480}" type="datetimeFigureOut">
              <a:rPr lang="en-US" smtClean="0"/>
              <a:t>1/14/25</a:t>
            </a:fld>
            <a:endParaRPr lang="en-US"/>
          </a:p>
        </p:txBody>
      </p:sp>
      <p:sp>
        <p:nvSpPr>
          <p:cNvPr id="4" name="Footer Placeholder 3"/>
          <p:cNvSpPr>
            <a:spLocks noGrp="1"/>
          </p:cNvSpPr>
          <p:nvPr>
            <p:ph type="ftr" sz="quarter" idx="2"/>
          </p:nvPr>
        </p:nvSpPr>
        <p:spPr>
          <a:xfrm>
            <a:off x="0" y="9119324"/>
            <a:ext cx="3169698" cy="481876"/>
          </a:xfrm>
          <a:prstGeom prst="rect">
            <a:avLst/>
          </a:prstGeom>
        </p:spPr>
        <p:txBody>
          <a:bodyPr vert="horz" lIns="95553" tIns="47776" rIns="95553" bIns="47776" rtlCol="0" anchor="b"/>
          <a:lstStyle>
            <a:lvl1pPr algn="l">
              <a:defRPr sz="1200"/>
            </a:lvl1pPr>
          </a:lstStyle>
          <a:p>
            <a:endParaRPr lang="en-US"/>
          </a:p>
        </p:txBody>
      </p:sp>
      <p:sp>
        <p:nvSpPr>
          <p:cNvPr id="5" name="Slide Number Placeholder 4"/>
          <p:cNvSpPr>
            <a:spLocks noGrp="1"/>
          </p:cNvSpPr>
          <p:nvPr>
            <p:ph type="sldNum" sz="quarter" idx="3"/>
          </p:nvPr>
        </p:nvSpPr>
        <p:spPr>
          <a:xfrm>
            <a:off x="4143832" y="9119324"/>
            <a:ext cx="3169698" cy="481876"/>
          </a:xfrm>
          <a:prstGeom prst="rect">
            <a:avLst/>
          </a:prstGeom>
        </p:spPr>
        <p:txBody>
          <a:bodyPr vert="horz" lIns="95553" tIns="47776" rIns="95553" bIns="47776" rtlCol="0" anchor="b"/>
          <a:lstStyle>
            <a:lvl1pPr algn="r">
              <a:defRPr sz="1200"/>
            </a:lvl1pPr>
          </a:lstStyle>
          <a:p>
            <a:fld id="{06B5E9DE-290D-4688-9E0B-EC76B12906A3}" type="slidenum">
              <a:rPr lang="en-US" smtClean="0"/>
              <a:t>‹#›</a:t>
            </a:fld>
            <a:endParaRPr lang="en-US"/>
          </a:p>
        </p:txBody>
      </p:sp>
    </p:spTree>
    <p:extLst>
      <p:ext uri="{BB962C8B-B14F-4D97-AF65-F5344CB8AC3E}">
        <p14:creationId xmlns:p14="http://schemas.microsoft.com/office/powerpoint/2010/main" val="2039260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6" tIns="48324" rIns="96646" bIns="48324" rtlCol="0"/>
          <a:lstStyle>
            <a:lvl1pPr algn="l">
              <a:defRPr sz="1200"/>
            </a:lvl1pPr>
          </a:lstStyle>
          <a:p>
            <a:endParaRPr lang="en-US"/>
          </a:p>
        </p:txBody>
      </p:sp>
      <p:sp>
        <p:nvSpPr>
          <p:cNvPr id="3" name="Date Placeholder 2"/>
          <p:cNvSpPr>
            <a:spLocks noGrp="1"/>
          </p:cNvSpPr>
          <p:nvPr>
            <p:ph type="dt" idx="1"/>
          </p:nvPr>
        </p:nvSpPr>
        <p:spPr>
          <a:xfrm>
            <a:off x="4143589" y="0"/>
            <a:ext cx="3169920" cy="480060"/>
          </a:xfrm>
          <a:prstGeom prst="rect">
            <a:avLst/>
          </a:prstGeom>
        </p:spPr>
        <p:txBody>
          <a:bodyPr vert="horz" lIns="96646" tIns="48324" rIns="96646" bIns="48324" rtlCol="0"/>
          <a:lstStyle>
            <a:lvl1pPr algn="r">
              <a:defRPr sz="1200"/>
            </a:lvl1pPr>
          </a:lstStyle>
          <a:p>
            <a:fld id="{1AF9D93D-2DCD-4941-9148-539F4B11DA5A}" type="datetimeFigureOut">
              <a:rPr lang="en-US" smtClean="0"/>
              <a:t>1/14/25</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46" tIns="48324" rIns="96646" bIns="48324"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46" tIns="48324" rIns="96646"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46" tIns="48324" rIns="96646" bIns="48324" rtlCol="0" anchor="b"/>
          <a:lstStyle>
            <a:lvl1pPr algn="l">
              <a:defRPr sz="1200"/>
            </a:lvl1pPr>
          </a:lstStyle>
          <a:p>
            <a:endParaRPr lang="en-US"/>
          </a:p>
        </p:txBody>
      </p:sp>
      <p:sp>
        <p:nvSpPr>
          <p:cNvPr id="7" name="Slide Number Placeholder 6"/>
          <p:cNvSpPr>
            <a:spLocks noGrp="1"/>
          </p:cNvSpPr>
          <p:nvPr>
            <p:ph type="sldNum" sz="quarter" idx="5"/>
          </p:nvPr>
        </p:nvSpPr>
        <p:spPr>
          <a:xfrm>
            <a:off x="4143589" y="9119474"/>
            <a:ext cx="3169920" cy="480060"/>
          </a:xfrm>
          <a:prstGeom prst="rect">
            <a:avLst/>
          </a:prstGeom>
        </p:spPr>
        <p:txBody>
          <a:bodyPr vert="horz" lIns="96646" tIns="48324" rIns="96646" bIns="48324" rtlCol="0" anchor="b"/>
          <a:lstStyle>
            <a:lvl1pPr algn="r">
              <a:defRPr sz="1200"/>
            </a:lvl1pPr>
          </a:lstStyle>
          <a:p>
            <a:fld id="{96257B74-7AA3-6D4E-A5F4-7C976DCE7D18}" type="slidenum">
              <a:rPr lang="en-US" smtClean="0"/>
              <a:t>‹#›</a:t>
            </a:fld>
            <a:endParaRPr lang="en-US"/>
          </a:p>
        </p:txBody>
      </p:sp>
    </p:spTree>
    <p:extLst>
      <p:ext uri="{BB962C8B-B14F-4D97-AF65-F5344CB8AC3E}">
        <p14:creationId xmlns:p14="http://schemas.microsoft.com/office/powerpoint/2010/main" val="7334803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6"/>
          <p:cNvSpPr>
            <a:spLocks noGrp="1" noChangeArrowheads="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a:tabLst>
                <a:tab pos="764916" algn="l"/>
                <a:tab pos="1529833" algn="l"/>
                <a:tab pos="2294749" algn="l"/>
                <a:tab pos="3059666" algn="l"/>
              </a:tabLst>
              <a:defRPr sz="2500">
                <a:solidFill>
                  <a:schemeClr val="tx1"/>
                </a:solidFill>
                <a:latin typeface="Arial" charset="0"/>
                <a:ea typeface="ＭＳ Ｐゴシック" charset="0"/>
                <a:cs typeface="ＭＳ Ｐゴシック" charset="0"/>
              </a:defRPr>
            </a:lvl1pPr>
            <a:lvl2pPr eaLnBrk="0">
              <a:tabLst>
                <a:tab pos="764916" algn="l"/>
                <a:tab pos="1529833" algn="l"/>
                <a:tab pos="2294749" algn="l"/>
                <a:tab pos="3059666" algn="l"/>
              </a:tabLst>
              <a:defRPr sz="2500">
                <a:solidFill>
                  <a:schemeClr val="tx1"/>
                </a:solidFill>
                <a:latin typeface="Arial" charset="0"/>
                <a:ea typeface="ＭＳ Ｐゴシック" charset="0"/>
              </a:defRPr>
            </a:lvl2pPr>
            <a:lvl3pPr eaLnBrk="0">
              <a:tabLst>
                <a:tab pos="764916" algn="l"/>
                <a:tab pos="1529833" algn="l"/>
                <a:tab pos="2294749" algn="l"/>
                <a:tab pos="3059666" algn="l"/>
              </a:tabLst>
              <a:defRPr sz="2500">
                <a:solidFill>
                  <a:schemeClr val="tx1"/>
                </a:solidFill>
                <a:latin typeface="Arial" charset="0"/>
                <a:ea typeface="ＭＳ Ｐゴシック" charset="0"/>
              </a:defRPr>
            </a:lvl3pPr>
            <a:lvl4pPr eaLnBrk="0">
              <a:tabLst>
                <a:tab pos="764916" algn="l"/>
                <a:tab pos="1529833" algn="l"/>
                <a:tab pos="2294749" algn="l"/>
                <a:tab pos="3059666" algn="l"/>
              </a:tabLst>
              <a:defRPr sz="2500">
                <a:solidFill>
                  <a:schemeClr val="tx1"/>
                </a:solidFill>
                <a:latin typeface="Arial" charset="0"/>
                <a:ea typeface="ＭＳ Ｐゴシック" charset="0"/>
              </a:defRPr>
            </a:lvl4pPr>
            <a:lvl5pPr eaLnBrk="0">
              <a:tabLst>
                <a:tab pos="764916" algn="l"/>
                <a:tab pos="1529833" algn="l"/>
                <a:tab pos="2294749" algn="l"/>
                <a:tab pos="3059666" algn="l"/>
              </a:tabLst>
              <a:defRPr sz="2500">
                <a:solidFill>
                  <a:schemeClr val="tx1"/>
                </a:solidFill>
                <a:latin typeface="Arial" charset="0"/>
                <a:ea typeface="ＭＳ Ｐゴシック" charset="0"/>
              </a:defRPr>
            </a:lvl5pPr>
            <a:lvl6pPr marL="2657075" indent="-241552" eaLnBrk="0" fontAlgn="base" hangingPunct="0">
              <a:lnSpc>
                <a:spcPct val="93000"/>
              </a:lnSpc>
              <a:spcBef>
                <a:spcPct val="0"/>
              </a:spcBef>
              <a:spcAft>
                <a:spcPct val="0"/>
              </a:spcAft>
              <a:buClr>
                <a:srgbClr val="000000"/>
              </a:buClr>
              <a:buSzPct val="100000"/>
              <a:buFont typeface="Times New Roman" charset="0"/>
              <a:tabLst>
                <a:tab pos="764916" algn="l"/>
                <a:tab pos="1529833" algn="l"/>
                <a:tab pos="2294749" algn="l"/>
                <a:tab pos="3059666" algn="l"/>
              </a:tabLst>
              <a:defRPr sz="2500">
                <a:solidFill>
                  <a:schemeClr val="tx1"/>
                </a:solidFill>
                <a:latin typeface="Arial" charset="0"/>
                <a:ea typeface="ＭＳ Ｐゴシック" charset="0"/>
              </a:defRPr>
            </a:lvl6pPr>
            <a:lvl7pPr marL="3140183" indent="-241552" eaLnBrk="0" fontAlgn="base" hangingPunct="0">
              <a:lnSpc>
                <a:spcPct val="93000"/>
              </a:lnSpc>
              <a:spcBef>
                <a:spcPct val="0"/>
              </a:spcBef>
              <a:spcAft>
                <a:spcPct val="0"/>
              </a:spcAft>
              <a:buClr>
                <a:srgbClr val="000000"/>
              </a:buClr>
              <a:buSzPct val="100000"/>
              <a:buFont typeface="Times New Roman" charset="0"/>
              <a:tabLst>
                <a:tab pos="764916" algn="l"/>
                <a:tab pos="1529833" algn="l"/>
                <a:tab pos="2294749" algn="l"/>
                <a:tab pos="3059666" algn="l"/>
              </a:tabLst>
              <a:defRPr sz="2500">
                <a:solidFill>
                  <a:schemeClr val="tx1"/>
                </a:solidFill>
                <a:latin typeface="Arial" charset="0"/>
                <a:ea typeface="ＭＳ Ｐゴシック" charset="0"/>
              </a:defRPr>
            </a:lvl7pPr>
            <a:lvl8pPr marL="3623288" indent="-241552" eaLnBrk="0" fontAlgn="base" hangingPunct="0">
              <a:lnSpc>
                <a:spcPct val="93000"/>
              </a:lnSpc>
              <a:spcBef>
                <a:spcPct val="0"/>
              </a:spcBef>
              <a:spcAft>
                <a:spcPct val="0"/>
              </a:spcAft>
              <a:buClr>
                <a:srgbClr val="000000"/>
              </a:buClr>
              <a:buSzPct val="100000"/>
              <a:buFont typeface="Times New Roman" charset="0"/>
              <a:tabLst>
                <a:tab pos="764916" algn="l"/>
                <a:tab pos="1529833" algn="l"/>
                <a:tab pos="2294749" algn="l"/>
                <a:tab pos="3059666" algn="l"/>
              </a:tabLst>
              <a:defRPr sz="2500">
                <a:solidFill>
                  <a:schemeClr val="tx1"/>
                </a:solidFill>
                <a:latin typeface="Arial" charset="0"/>
                <a:ea typeface="ＭＳ Ｐゴシック" charset="0"/>
              </a:defRPr>
            </a:lvl8pPr>
            <a:lvl9pPr marL="4106394" indent="-241552" eaLnBrk="0" fontAlgn="base" hangingPunct="0">
              <a:lnSpc>
                <a:spcPct val="93000"/>
              </a:lnSpc>
              <a:spcBef>
                <a:spcPct val="0"/>
              </a:spcBef>
              <a:spcAft>
                <a:spcPct val="0"/>
              </a:spcAft>
              <a:buClr>
                <a:srgbClr val="000000"/>
              </a:buClr>
              <a:buSzPct val="100000"/>
              <a:buFont typeface="Times New Roman" charset="0"/>
              <a:tabLst>
                <a:tab pos="764916" algn="l"/>
                <a:tab pos="1529833" algn="l"/>
                <a:tab pos="2294749" algn="l"/>
                <a:tab pos="3059666" algn="l"/>
              </a:tabLst>
              <a:defRPr sz="2500">
                <a:solidFill>
                  <a:schemeClr val="tx1"/>
                </a:solidFill>
                <a:latin typeface="Arial" charset="0"/>
                <a:ea typeface="ＭＳ Ｐゴシック" charset="0"/>
              </a:defRPr>
            </a:lvl9pPr>
          </a:lstStyle>
          <a:p>
            <a:pPr eaLnBrk="1"/>
            <a:fld id="{84BE3096-FF3B-1648-A643-D3909CD99245}" type="slidenum">
              <a:rPr lang="en-US" sz="1500">
                <a:solidFill>
                  <a:srgbClr val="000000"/>
                </a:solidFill>
                <a:latin typeface="Times New Roman" charset="0"/>
              </a:rPr>
              <a:pPr eaLnBrk="1"/>
              <a:t>1</a:t>
            </a:fld>
            <a:endParaRPr lang="en-US" sz="1500" dirty="0">
              <a:solidFill>
                <a:srgbClr val="000000"/>
              </a:solidFill>
              <a:latin typeface="Times New Roman" charset="0"/>
            </a:endParaRPr>
          </a:p>
        </p:txBody>
      </p:sp>
      <p:sp>
        <p:nvSpPr>
          <p:cNvPr id="16385" name="Rectangle 1"/>
          <p:cNvSpPr>
            <a:spLocks noChangeArrowheads="1"/>
          </p:cNvSpPr>
          <p:nvPr/>
        </p:nvSpPr>
        <p:spPr bwMode="auto">
          <a:xfrm>
            <a:off x="6" y="0"/>
            <a:ext cx="1694" cy="16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95100" tIns="47553" rIns="95100" bIns="47553"/>
          <a:lstStyle/>
          <a:p>
            <a:pPr defTabSz="966423" fontAlgn="auto">
              <a:spcBef>
                <a:spcPts val="0"/>
              </a:spcBef>
              <a:spcAft>
                <a:spcPts val="0"/>
              </a:spcAft>
              <a:defRPr/>
            </a:pPr>
            <a:r>
              <a:rPr lang="en-US" dirty="0" err="1">
                <a:solidFill>
                  <a:srgbClr val="404040"/>
                </a:solidFill>
                <a:latin typeface="Calibri" charset="0"/>
                <a:ea typeface="+mn-ea"/>
              </a:rPr>
              <a:t>Univ</a:t>
            </a:r>
            <a:r>
              <a:rPr lang="en-US" dirty="0">
                <a:solidFill>
                  <a:srgbClr val="404040"/>
                </a:solidFill>
                <a:latin typeface="Calibri" charset="0"/>
                <a:ea typeface="+mn-ea"/>
              </a:rPr>
              <a:t> of Chicago Review, Aug. 30, 2010</a:t>
            </a:r>
          </a:p>
        </p:txBody>
      </p:sp>
      <p:sp>
        <p:nvSpPr>
          <p:cNvPr id="16386" name="Rectangle 2"/>
          <p:cNvSpPr>
            <a:spLocks noChangeArrowheads="1"/>
          </p:cNvSpPr>
          <p:nvPr/>
        </p:nvSpPr>
        <p:spPr bwMode="auto">
          <a:xfrm>
            <a:off x="6" y="0"/>
            <a:ext cx="1694" cy="16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95100" tIns="47553" rIns="95100" bIns="47553"/>
          <a:lstStyle/>
          <a:p>
            <a:pPr defTabSz="966423" fontAlgn="auto">
              <a:spcBef>
                <a:spcPts val="0"/>
              </a:spcBef>
              <a:spcAft>
                <a:spcPts val="0"/>
              </a:spcAft>
              <a:defRPr/>
            </a:pPr>
            <a:fld id="{D8C02FBE-B1A1-9949-B8FC-82EFBC57DDE8}" type="slidenum">
              <a:rPr lang="en-US">
                <a:solidFill>
                  <a:srgbClr val="404040"/>
                </a:solidFill>
                <a:latin typeface="Calibri" charset="0"/>
                <a:ea typeface="+mn-ea"/>
              </a:rPr>
              <a:pPr defTabSz="966423" fontAlgn="auto">
                <a:spcBef>
                  <a:spcPts val="0"/>
                </a:spcBef>
                <a:spcAft>
                  <a:spcPts val="0"/>
                </a:spcAft>
                <a:defRPr/>
              </a:pPr>
              <a:t>1</a:t>
            </a:fld>
            <a:endParaRPr lang="en-US">
              <a:solidFill>
                <a:srgbClr val="404040"/>
              </a:solidFill>
              <a:latin typeface="Calibri" charset="0"/>
              <a:ea typeface="+mn-ea"/>
            </a:endParaRPr>
          </a:p>
        </p:txBody>
      </p:sp>
      <p:sp>
        <p:nvSpPr>
          <p:cNvPr id="16387" name="Text Box 3"/>
          <p:cNvSpPr>
            <a:spLocks noGrp="1" noChangeArrowheads="1"/>
          </p:cNvSpPr>
          <p:nvPr>
            <p:ph type="body"/>
          </p:nvPr>
        </p:nvSpPr>
        <p:spPr>
          <a:xfrm>
            <a:off x="7" y="2"/>
            <a:ext cx="301917" cy="47219"/>
          </a:xfrm>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a:spcBef>
                <a:spcPct val="0"/>
              </a:spcBef>
              <a:defRPr/>
            </a:pPr>
            <a:endParaRPr lang="en-US" sz="2100" dirty="0">
              <a:latin typeface="Arial" charset="0"/>
              <a:cs typeface="WenQuanYi Zen Hei" charset="0"/>
            </a:endParaRPr>
          </a:p>
        </p:txBody>
      </p:sp>
    </p:spTree>
    <p:extLst>
      <p:ext uri="{BB962C8B-B14F-4D97-AF65-F5344CB8AC3E}">
        <p14:creationId xmlns:p14="http://schemas.microsoft.com/office/powerpoint/2010/main" val="1166382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257B74-7AA3-6D4E-A5F4-7C976DCE7D18}" type="slidenum">
              <a:rPr lang="en-US" smtClean="0"/>
              <a:t>20</a:t>
            </a:fld>
            <a:endParaRPr lang="en-US"/>
          </a:p>
        </p:txBody>
      </p:sp>
    </p:spTree>
    <p:extLst>
      <p:ext uri="{BB962C8B-B14F-4D97-AF65-F5344CB8AC3E}">
        <p14:creationId xmlns:p14="http://schemas.microsoft.com/office/powerpoint/2010/main" val="1275316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257B74-7AA3-6D4E-A5F4-7C976DCE7D18}" type="slidenum">
              <a:rPr lang="en-US" smtClean="0"/>
              <a:t>6</a:t>
            </a:fld>
            <a:endParaRPr lang="en-US"/>
          </a:p>
        </p:txBody>
      </p:sp>
    </p:spTree>
    <p:extLst>
      <p:ext uri="{BB962C8B-B14F-4D97-AF65-F5344CB8AC3E}">
        <p14:creationId xmlns:p14="http://schemas.microsoft.com/office/powerpoint/2010/main" val="1088702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257B74-7AA3-6D4E-A5F4-7C976DCE7D18}" type="slidenum">
              <a:rPr lang="en-US" smtClean="0"/>
              <a:t>7</a:t>
            </a:fld>
            <a:endParaRPr lang="en-US"/>
          </a:p>
        </p:txBody>
      </p:sp>
    </p:spTree>
    <p:extLst>
      <p:ext uri="{BB962C8B-B14F-4D97-AF65-F5344CB8AC3E}">
        <p14:creationId xmlns:p14="http://schemas.microsoft.com/office/powerpoint/2010/main" val="1587526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257B74-7AA3-6D4E-A5F4-7C976DCE7D18}" type="slidenum">
              <a:rPr lang="en-US" smtClean="0"/>
              <a:t>8</a:t>
            </a:fld>
            <a:endParaRPr lang="en-US"/>
          </a:p>
        </p:txBody>
      </p:sp>
    </p:spTree>
    <p:extLst>
      <p:ext uri="{BB962C8B-B14F-4D97-AF65-F5344CB8AC3E}">
        <p14:creationId xmlns:p14="http://schemas.microsoft.com/office/powerpoint/2010/main" val="29854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257B74-7AA3-6D4E-A5F4-7C976DCE7D18}" type="slidenum">
              <a:rPr lang="en-US" smtClean="0"/>
              <a:t>9</a:t>
            </a:fld>
            <a:endParaRPr lang="en-US"/>
          </a:p>
        </p:txBody>
      </p:sp>
    </p:spTree>
    <p:extLst>
      <p:ext uri="{BB962C8B-B14F-4D97-AF65-F5344CB8AC3E}">
        <p14:creationId xmlns:p14="http://schemas.microsoft.com/office/powerpoint/2010/main" val="654694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9D67A-4BB5-17C6-8B1B-C4B0F49EC3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E521CC-68D6-D694-1521-7F2152BB60F5}"/>
              </a:ext>
            </a:extLst>
          </p:cNvPr>
          <p:cNvSpPr>
            <a:spLocks noGrp="1" noRot="1" noChangeAspect="1"/>
          </p:cNvSpPr>
          <p:nvPr>
            <p:ph type="sldImg"/>
          </p:nvPr>
        </p:nvSpPr>
        <p:spPr>
          <a:xfrm>
            <a:off x="457200" y="719138"/>
            <a:ext cx="6400800" cy="3600450"/>
          </a:xfrm>
        </p:spPr>
      </p:sp>
      <p:sp>
        <p:nvSpPr>
          <p:cNvPr id="3" name="Notes Placeholder 2">
            <a:extLst>
              <a:ext uri="{FF2B5EF4-FFF2-40B4-BE49-F238E27FC236}">
                <a16:creationId xmlns:a16="http://schemas.microsoft.com/office/drawing/2014/main" id="{1B4F5388-9607-8FE8-6FF8-C863904C59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30A349-9A42-3DAF-561D-F3ADEA236CC0}"/>
              </a:ext>
            </a:extLst>
          </p:cNvPr>
          <p:cNvSpPr>
            <a:spLocks noGrp="1"/>
          </p:cNvSpPr>
          <p:nvPr>
            <p:ph type="sldNum" sz="quarter" idx="10"/>
          </p:nvPr>
        </p:nvSpPr>
        <p:spPr/>
        <p:txBody>
          <a:bodyPr/>
          <a:lstStyle/>
          <a:p>
            <a:fld id="{96257B74-7AA3-6D4E-A5F4-7C976DCE7D18}" type="slidenum">
              <a:rPr lang="en-US" smtClean="0"/>
              <a:t>10</a:t>
            </a:fld>
            <a:endParaRPr lang="en-US"/>
          </a:p>
        </p:txBody>
      </p:sp>
    </p:spTree>
    <p:extLst>
      <p:ext uri="{BB962C8B-B14F-4D97-AF65-F5344CB8AC3E}">
        <p14:creationId xmlns:p14="http://schemas.microsoft.com/office/powerpoint/2010/main" val="3441942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257B74-7AA3-6D4E-A5F4-7C976DCE7D18}" type="slidenum">
              <a:rPr lang="en-US" smtClean="0"/>
              <a:t>11</a:t>
            </a:fld>
            <a:endParaRPr lang="en-US"/>
          </a:p>
        </p:txBody>
      </p:sp>
    </p:spTree>
    <p:extLst>
      <p:ext uri="{BB962C8B-B14F-4D97-AF65-F5344CB8AC3E}">
        <p14:creationId xmlns:p14="http://schemas.microsoft.com/office/powerpoint/2010/main" val="654574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9AAE7-A610-5439-4FD0-1ACD44E573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9C1B1F-A935-8B92-C680-F4CAC8300FAB}"/>
              </a:ext>
            </a:extLst>
          </p:cNvPr>
          <p:cNvSpPr>
            <a:spLocks noGrp="1" noRot="1" noChangeAspect="1"/>
          </p:cNvSpPr>
          <p:nvPr>
            <p:ph type="sldImg"/>
          </p:nvPr>
        </p:nvSpPr>
        <p:spPr>
          <a:xfrm>
            <a:off x="457200" y="719138"/>
            <a:ext cx="6400800" cy="3600450"/>
          </a:xfrm>
        </p:spPr>
      </p:sp>
      <p:sp>
        <p:nvSpPr>
          <p:cNvPr id="3" name="Notes Placeholder 2">
            <a:extLst>
              <a:ext uri="{FF2B5EF4-FFF2-40B4-BE49-F238E27FC236}">
                <a16:creationId xmlns:a16="http://schemas.microsoft.com/office/drawing/2014/main" id="{72DD202A-60AC-FC8A-51C5-80024F9A84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6F7B9B-73DA-7685-9D97-984B2BA46AF3}"/>
              </a:ext>
            </a:extLst>
          </p:cNvPr>
          <p:cNvSpPr>
            <a:spLocks noGrp="1"/>
          </p:cNvSpPr>
          <p:nvPr>
            <p:ph type="sldNum" sz="quarter" idx="10"/>
          </p:nvPr>
        </p:nvSpPr>
        <p:spPr/>
        <p:txBody>
          <a:bodyPr/>
          <a:lstStyle/>
          <a:p>
            <a:fld id="{96257B74-7AA3-6D4E-A5F4-7C976DCE7D18}" type="slidenum">
              <a:rPr lang="en-US" smtClean="0"/>
              <a:t>18</a:t>
            </a:fld>
            <a:endParaRPr lang="en-US"/>
          </a:p>
        </p:txBody>
      </p:sp>
    </p:spTree>
    <p:extLst>
      <p:ext uri="{BB962C8B-B14F-4D97-AF65-F5344CB8AC3E}">
        <p14:creationId xmlns:p14="http://schemas.microsoft.com/office/powerpoint/2010/main" val="3003765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257B74-7AA3-6D4E-A5F4-7C976DCE7D18}" type="slidenum">
              <a:rPr lang="en-US" smtClean="0"/>
              <a:t>19</a:t>
            </a:fld>
            <a:endParaRPr lang="en-US"/>
          </a:p>
        </p:txBody>
      </p:sp>
    </p:spTree>
    <p:extLst>
      <p:ext uri="{BB962C8B-B14F-4D97-AF65-F5344CB8AC3E}">
        <p14:creationId xmlns:p14="http://schemas.microsoft.com/office/powerpoint/2010/main" val="15207617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p:txBody>
          <a:bodyPr/>
          <a:lstStyle>
            <a:lvl1pPr>
              <a:defRPr>
                <a:solidFill>
                  <a:srgbClr val="000000"/>
                </a:solidFill>
              </a:defRPr>
            </a:lvl1pPr>
            <a:lvl2pPr marL="573088" indent="-298450">
              <a:defRPr>
                <a:solidFill>
                  <a:srgbClr val="000000"/>
                </a:solidFill>
              </a:defRPr>
            </a:lvl2pPr>
            <a:lvl3pPr marL="519113" indent="217488">
              <a:buFont typeface="Arial" panose="020B0604020202020204" pitchFamily="34" charset="0"/>
              <a:buChar char="•"/>
              <a:defRPr>
                <a:solidFill>
                  <a:srgbClr val="000000"/>
                </a:solidFill>
              </a:defRPr>
            </a:lvl3pPr>
          </a:lstStyle>
          <a:p>
            <a:pPr lvl="0"/>
            <a:r>
              <a:rPr lang="en-US" dirty="0"/>
              <a:t>Click to add 1st-level bullet</a:t>
            </a:r>
          </a:p>
          <a:p>
            <a:pPr lvl="1"/>
            <a:r>
              <a:rPr lang="en-US" dirty="0"/>
              <a:t>Second level</a:t>
            </a:r>
          </a:p>
          <a:p>
            <a:pPr lvl="2"/>
            <a:r>
              <a:rPr lang="en-US" dirty="0"/>
              <a:t>Third level</a:t>
            </a:r>
          </a:p>
        </p:txBody>
      </p:sp>
      <p:sp>
        <p:nvSpPr>
          <p:cNvPr id="6" name="Rectangle 6"/>
          <p:cNvSpPr>
            <a:spLocks noGrp="1" noChangeArrowheads="1"/>
          </p:cNvSpPr>
          <p:nvPr>
            <p:ph type="sldNum" sz="quarter" idx="12"/>
          </p:nvPr>
        </p:nvSpPr>
        <p:spPr>
          <a:xfrm>
            <a:off x="11417300" y="6471466"/>
            <a:ext cx="609600" cy="182880"/>
          </a:xfrm>
          <a:ln/>
        </p:spPr>
        <p:txBody>
          <a:bodyPr/>
          <a:lstStyle>
            <a:lvl1pPr>
              <a:defRPr>
                <a:solidFill>
                  <a:srgbClr val="232425"/>
                </a:solidFill>
              </a:defRPr>
            </a:lvl1pPr>
          </a:lstStyle>
          <a:p>
            <a:pPr>
              <a:defRPr/>
            </a:pPr>
            <a:fld id="{D8294B01-9356-4A99-BF43-1EB6DE2E19CF}" type="slidenum">
              <a:rPr lang="en-US" smtClean="0"/>
              <a:pPr>
                <a:defRPr/>
              </a:pPr>
              <a:t>‹#›</a:t>
            </a:fld>
            <a:endParaRPr lang="en-US" dirty="0"/>
          </a:p>
        </p:txBody>
      </p:sp>
      <p:sp>
        <p:nvSpPr>
          <p:cNvPr id="5" name="Footer Placeholder 4"/>
          <p:cNvSpPr>
            <a:spLocks noGrp="1"/>
          </p:cNvSpPr>
          <p:nvPr>
            <p:ph type="ftr" sz="quarter" idx="3"/>
          </p:nvPr>
        </p:nvSpPr>
        <p:spPr>
          <a:xfrm>
            <a:off x="1930401" y="6455188"/>
            <a:ext cx="9098844" cy="215436"/>
          </a:xfrm>
          <a:prstGeom prst="rect">
            <a:avLst/>
          </a:prstGeom>
        </p:spPr>
        <p:txBody>
          <a:bodyPr vert="horz" lIns="91440" tIns="45720" rIns="91440" bIns="45720" rtlCol="0" anchor="ctr"/>
          <a:lstStyle>
            <a:lvl1pPr algn="ctr">
              <a:defRPr sz="1000">
                <a:solidFill>
                  <a:srgbClr val="232425"/>
                </a:solidFill>
              </a:defRPr>
            </a:lvl1pPr>
          </a:lstStyle>
          <a:p>
            <a:r>
              <a:rPr lang="en-US"/>
              <a:t>DOE/SC Status Review of the APS-U Project at ANL December 12-13, 2017 </a:t>
            </a:r>
            <a:endParaRPr lang="en-US" dirty="0"/>
          </a:p>
        </p:txBody>
      </p:sp>
      <p:pic>
        <p:nvPicPr>
          <p:cNvPr id="7" name="Picture 6"/>
          <p:cNvPicPr>
            <a:picLocks noChangeAspect="1"/>
          </p:cNvPicPr>
          <p:nvPr userDrawn="1"/>
        </p:nvPicPr>
        <p:blipFill>
          <a:blip r:embed="rId2"/>
          <a:stretch>
            <a:fillRect/>
          </a:stretch>
        </p:blipFill>
        <p:spPr>
          <a:xfrm>
            <a:off x="542431" y="6412792"/>
            <a:ext cx="1109568" cy="335309"/>
          </a:xfrm>
          <a:prstGeom prst="rect">
            <a:avLst/>
          </a:prstGeom>
        </p:spPr>
      </p:pic>
    </p:spTree>
    <p:extLst>
      <p:ext uri="{BB962C8B-B14F-4D97-AF65-F5344CB8AC3E}">
        <p14:creationId xmlns:p14="http://schemas.microsoft.com/office/powerpoint/2010/main" val="1369687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11417300" y="6513801"/>
            <a:ext cx="609600" cy="182880"/>
          </a:xfrm>
        </p:spPr>
        <p:txBody>
          <a:bodyPr/>
          <a:lstStyle>
            <a:lvl1pPr>
              <a:defRPr>
                <a:solidFill>
                  <a:srgbClr val="232425"/>
                </a:solidFill>
              </a:defRPr>
            </a:lvl1pPr>
          </a:lstStyle>
          <a:p>
            <a:fld id="{AEFAAC5A-9C4F-4278-920D-DF2BAB595749}" type="slidenum">
              <a:rPr lang="en-US" smtClean="0">
                <a:latin typeface="Arial"/>
              </a:rPr>
              <a:pPr/>
              <a:t>‹#›</a:t>
            </a:fld>
            <a:endParaRPr lang="en-US" dirty="0">
              <a:latin typeface="Arial"/>
            </a:endParaRPr>
          </a:p>
        </p:txBody>
      </p:sp>
      <p:sp>
        <p:nvSpPr>
          <p:cNvPr id="7" name="Text Placeholder 5"/>
          <p:cNvSpPr>
            <a:spLocks noGrp="1"/>
          </p:cNvSpPr>
          <p:nvPr>
            <p:ph type="body" sz="quarter" idx="12" hasCustomPrompt="1"/>
          </p:nvPr>
        </p:nvSpPr>
        <p:spPr>
          <a:xfrm>
            <a:off x="609601" y="1168749"/>
            <a:ext cx="11163868" cy="499715"/>
          </a:xfrm>
        </p:spPr>
        <p:txBody>
          <a:bodyPr bIns="0">
            <a:noAutofit/>
          </a:bodyPr>
          <a:lstStyle>
            <a:lvl1pPr marL="0" indent="0">
              <a:lnSpc>
                <a:spcPct val="90000"/>
              </a:lnSpc>
              <a:spcBef>
                <a:spcPts val="0"/>
              </a:spcBef>
              <a:buNone/>
              <a:defRPr sz="2400" b="0">
                <a:solidFill>
                  <a:srgbClr val="000000"/>
                </a:solidFill>
              </a:defRPr>
            </a:lvl1pPr>
          </a:lstStyle>
          <a:p>
            <a:r>
              <a:rPr lang="en-US" dirty="0"/>
              <a:t>Slide subtitle optional -  delete as needed</a:t>
            </a:r>
          </a:p>
        </p:txBody>
      </p:sp>
      <p:sp>
        <p:nvSpPr>
          <p:cNvPr id="4" name="Text Placeholder 3"/>
          <p:cNvSpPr>
            <a:spLocks noGrp="1"/>
          </p:cNvSpPr>
          <p:nvPr>
            <p:ph type="body" sz="quarter" idx="13"/>
          </p:nvPr>
        </p:nvSpPr>
        <p:spPr>
          <a:xfrm>
            <a:off x="609600" y="1699996"/>
            <a:ext cx="5364480" cy="4422775"/>
          </a:xfrm>
        </p:spPr>
        <p:txBody>
          <a:bodyPr/>
          <a:lstStyle>
            <a:lvl1pPr>
              <a:defRPr sz="2400">
                <a:solidFill>
                  <a:srgbClr val="000000"/>
                </a:solidFill>
              </a:defRPr>
            </a:lvl1pPr>
            <a:lvl2pPr marL="573088" indent="-298450">
              <a:spcBef>
                <a:spcPts val="0"/>
              </a:spcBef>
              <a:defRPr sz="2000">
                <a:solidFill>
                  <a:srgbClr val="000000"/>
                </a:solidFill>
              </a:defRPr>
            </a:lvl2pPr>
            <a:lvl3pPr marL="682625" indent="-184150">
              <a:defRPr sz="1800">
                <a:solidFill>
                  <a:srgbClr val="000000"/>
                </a:solidFill>
              </a:defRPr>
            </a:lvl3pPr>
            <a:lvl4pPr marL="865188" indent="-171450">
              <a:defRPr sz="1600">
                <a:solidFill>
                  <a:srgbClr val="000000"/>
                </a:solidFill>
              </a:defRPr>
            </a:lvl4pPr>
            <a:lvl5pPr marL="1084263" indent="-171450">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 Fourth Level</a:t>
            </a:r>
          </a:p>
        </p:txBody>
      </p:sp>
      <p:sp>
        <p:nvSpPr>
          <p:cNvPr id="15" name="Text Placeholder 3"/>
          <p:cNvSpPr>
            <a:spLocks noGrp="1"/>
          </p:cNvSpPr>
          <p:nvPr>
            <p:ph type="body" sz="quarter" idx="14"/>
          </p:nvPr>
        </p:nvSpPr>
        <p:spPr>
          <a:xfrm>
            <a:off x="6267451" y="1685707"/>
            <a:ext cx="5364480" cy="4422775"/>
          </a:xfrm>
        </p:spPr>
        <p:txBody>
          <a:bodyPr/>
          <a:lstStyle>
            <a:lvl1pPr>
              <a:defRPr sz="2400">
                <a:solidFill>
                  <a:srgbClr val="000000"/>
                </a:solidFill>
              </a:defRPr>
            </a:lvl1pPr>
            <a:lvl2pPr marL="573088" indent="-298450">
              <a:spcBef>
                <a:spcPts val="0"/>
              </a:spcBef>
              <a:defRPr sz="2000">
                <a:solidFill>
                  <a:srgbClr val="000000"/>
                </a:solidFill>
              </a:defRPr>
            </a:lvl2pPr>
            <a:lvl3pPr marL="682625" indent="-184150">
              <a:defRPr sz="1800">
                <a:solidFill>
                  <a:srgbClr val="000000"/>
                </a:solidFill>
              </a:defRPr>
            </a:lvl3pPr>
            <a:lvl4pPr marL="865188" indent="-171450">
              <a:defRPr sz="1600">
                <a:solidFill>
                  <a:srgbClr val="000000"/>
                </a:solidFill>
              </a:defRPr>
            </a:lvl4pPr>
            <a:lvl5pPr marL="1084263" indent="-171450">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 Fourth Level</a:t>
            </a:r>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
        <p:nvSpPr>
          <p:cNvPr id="8" name="Footer Placeholder 4"/>
          <p:cNvSpPr>
            <a:spLocks noGrp="1"/>
          </p:cNvSpPr>
          <p:nvPr>
            <p:ph type="ftr" sz="quarter" idx="3"/>
          </p:nvPr>
        </p:nvSpPr>
        <p:spPr>
          <a:xfrm>
            <a:off x="3050996" y="6497523"/>
            <a:ext cx="6533281" cy="215436"/>
          </a:xfrm>
          <a:prstGeom prst="rect">
            <a:avLst/>
          </a:prstGeom>
        </p:spPr>
        <p:txBody>
          <a:bodyPr vert="horz" lIns="91440" tIns="45720" rIns="91440" bIns="45720" rtlCol="0" anchor="ctr"/>
          <a:lstStyle>
            <a:lvl1pPr algn="ctr">
              <a:defRPr sz="1000">
                <a:solidFill>
                  <a:srgbClr val="232425"/>
                </a:solidFill>
              </a:defRPr>
            </a:lvl1pPr>
          </a:lstStyle>
          <a:p>
            <a:r>
              <a:rPr lang="en-US"/>
              <a:t>DOE/SC Status Review of the APS-U Project at ANL December 12-13, 2017 </a:t>
            </a:r>
            <a:endParaRPr lang="en-US" dirty="0"/>
          </a:p>
        </p:txBody>
      </p:sp>
      <p:pic>
        <p:nvPicPr>
          <p:cNvPr id="9" name="Picture 8"/>
          <p:cNvPicPr>
            <a:picLocks noChangeAspect="1"/>
          </p:cNvPicPr>
          <p:nvPr userDrawn="1"/>
        </p:nvPicPr>
        <p:blipFill>
          <a:blip r:embed="rId2"/>
          <a:stretch>
            <a:fillRect/>
          </a:stretch>
        </p:blipFill>
        <p:spPr>
          <a:xfrm>
            <a:off x="542431" y="6412792"/>
            <a:ext cx="1109568" cy="335309"/>
          </a:xfrm>
          <a:prstGeom prst="rect">
            <a:avLst/>
          </a:prstGeom>
        </p:spPr>
      </p:pic>
    </p:spTree>
    <p:extLst>
      <p:ext uri="{BB962C8B-B14F-4D97-AF65-F5344CB8AC3E}">
        <p14:creationId xmlns:p14="http://schemas.microsoft.com/office/powerpoint/2010/main" val="3954101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ption A">
    <p:spTree>
      <p:nvGrpSpPr>
        <p:cNvPr id="1" name=""/>
        <p:cNvGrpSpPr/>
        <p:nvPr/>
      </p:nvGrpSpPr>
      <p:grpSpPr>
        <a:xfrm>
          <a:off x="0" y="0"/>
          <a:ext cx="0" cy="0"/>
          <a:chOff x="0" y="0"/>
          <a:chExt cx="0" cy="0"/>
        </a:xfrm>
      </p:grpSpPr>
      <p:sp>
        <p:nvSpPr>
          <p:cNvPr id="8" name="Picture Placeholder 4"/>
          <p:cNvSpPr>
            <a:spLocks noGrp="1" noChangeAspect="1"/>
          </p:cNvSpPr>
          <p:nvPr>
            <p:ph type="pic" sz="quarter" idx="16" hasCustomPrompt="1"/>
          </p:nvPr>
        </p:nvSpPr>
        <p:spPr>
          <a:xfrm>
            <a:off x="6484968" y="1689100"/>
            <a:ext cx="5707033"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2" y="1689100"/>
            <a:ext cx="6484965" cy="2706624"/>
          </a:xfrm>
          <a:solidFill>
            <a:srgbClr val="004165"/>
          </a:solidFill>
        </p:spPr>
        <p:txBody>
          <a:bodyPr lIns="457200" rIns="91440" anchor="ctr">
            <a:normAutofit/>
          </a:bodyPr>
          <a:lstStyle>
            <a:lvl1pPr>
              <a:defRPr sz="2800"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2" y="1689100"/>
            <a:ext cx="319619" cy="2706624"/>
          </a:xfrm>
          <a:solidFill>
            <a:schemeClr val="tx2">
              <a:lumMod val="75000"/>
            </a:schemeClr>
          </a:solidFill>
        </p:spPr>
        <p:txBody>
          <a:bodyPr bIns="0" anchor="b"/>
          <a:lstStyle>
            <a:lvl1pPr marL="0" indent="0">
              <a:buNone/>
              <a:defRPr sz="100"/>
            </a:lvl1pPr>
          </a:lstStyle>
          <a:p>
            <a:pPr lvl="0"/>
            <a:r>
              <a:rPr lang="en-US" dirty="0"/>
              <a:t>  </a:t>
            </a:r>
          </a:p>
        </p:txBody>
      </p:sp>
      <p:sp>
        <p:nvSpPr>
          <p:cNvPr id="48" name="Text Placeholder 9"/>
          <p:cNvSpPr>
            <a:spLocks noGrp="1"/>
          </p:cNvSpPr>
          <p:nvPr>
            <p:ph type="body" sz="quarter" idx="17" hasCustomPrompt="1"/>
          </p:nvPr>
        </p:nvSpPr>
        <p:spPr>
          <a:xfrm>
            <a:off x="626534" y="4582947"/>
            <a:ext cx="3590495" cy="393700"/>
          </a:xfrm>
        </p:spPr>
        <p:txBody>
          <a:bodyPr lIns="0" bIns="0" anchor="b">
            <a:normAutofit/>
          </a:bodyPr>
          <a:lstStyle>
            <a:lvl1pPr marL="0" inden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626534" y="5045054"/>
            <a:ext cx="3590495" cy="9144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4556495" y="4582947"/>
            <a:ext cx="3590495"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22" hasCustomPrompt="1"/>
          </p:nvPr>
        </p:nvSpPr>
        <p:spPr>
          <a:xfrm>
            <a:off x="4556495" y="5045054"/>
            <a:ext cx="3590495"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8480262" y="4582947"/>
            <a:ext cx="3590495"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55" name="Text Placeholder 45"/>
          <p:cNvSpPr>
            <a:spLocks noGrp="1"/>
          </p:cNvSpPr>
          <p:nvPr>
            <p:ph type="body" sz="quarter" idx="26" hasCustomPrompt="1"/>
          </p:nvPr>
        </p:nvSpPr>
        <p:spPr>
          <a:xfrm>
            <a:off x="8480262" y="5045054"/>
            <a:ext cx="3590495"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606116" y="5747819"/>
            <a:ext cx="7859323" cy="515411"/>
          </a:xfrm>
        </p:spPr>
        <p:txBody>
          <a:bodyPr lIns="0" anchor="b"/>
          <a:lstStyle>
            <a:lvl1pPr marL="0" indent="0">
              <a:spcBef>
                <a:spcPts val="0"/>
              </a:spcBef>
              <a:buNone/>
              <a:defRPr sz="1400" baseline="0">
                <a:solidFill>
                  <a:schemeClr val="tx1"/>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15" name="Text Placeholder 9"/>
          <p:cNvSpPr>
            <a:spLocks noGrp="1"/>
          </p:cNvSpPr>
          <p:nvPr>
            <p:ph type="body" sz="quarter" idx="27" hasCustomPrompt="1"/>
          </p:nvPr>
        </p:nvSpPr>
        <p:spPr>
          <a:xfrm>
            <a:off x="575733" y="730250"/>
            <a:ext cx="8250767" cy="393700"/>
          </a:xfrm>
        </p:spPr>
        <p:txBody>
          <a:bodyPr lIns="0" bIns="0" anchor="b">
            <a:normAutofit/>
          </a:bodyPr>
          <a:lstStyle>
            <a:lvl1pPr marL="0" indent="0">
              <a:buNone/>
              <a:defRPr sz="1800" b="1" cap="all" baseline="0">
                <a:solidFill>
                  <a:schemeClr val="tx1"/>
                </a:solidFill>
              </a:defRPr>
            </a:lvl1pPr>
            <a:lvl2pPr marL="0" indent="0">
              <a:buNone/>
              <a:defRPr/>
            </a:lvl2pPr>
            <a:lvl3pPr marL="0" indent="0">
              <a:spcBef>
                <a:spcPts val="1800"/>
              </a:spcBef>
              <a:buNone/>
              <a:defRPr/>
            </a:lvl3pPr>
          </a:lstStyle>
          <a:p>
            <a:pPr lvl="0"/>
            <a:r>
              <a:rPr lang="en-US" dirty="0"/>
              <a:t>Optional one line subhead, </a:t>
            </a:r>
            <a:r>
              <a:rPr lang="en-US" dirty="0" err="1"/>
              <a:t>url</a:t>
            </a:r>
            <a:r>
              <a:rPr lang="en-US" dirty="0"/>
              <a:t> or date</a:t>
            </a:r>
          </a:p>
        </p:txBody>
      </p:sp>
      <p:pic>
        <p:nvPicPr>
          <p:cNvPr id="3" name="Picture 2"/>
          <p:cNvPicPr>
            <a:picLocks noChangeAspect="1"/>
          </p:cNvPicPr>
          <p:nvPr userDrawn="1"/>
        </p:nvPicPr>
        <p:blipFill>
          <a:blip r:embed="rId2"/>
          <a:stretch>
            <a:fillRect/>
          </a:stretch>
        </p:blipFill>
        <p:spPr>
          <a:xfrm>
            <a:off x="9843246" y="523876"/>
            <a:ext cx="1739197" cy="671487"/>
          </a:xfrm>
          <a:prstGeom prst="rect">
            <a:avLst/>
          </a:prstGeom>
        </p:spPr>
      </p:pic>
    </p:spTree>
    <p:extLst>
      <p:ext uri="{BB962C8B-B14F-4D97-AF65-F5344CB8AC3E}">
        <p14:creationId xmlns:p14="http://schemas.microsoft.com/office/powerpoint/2010/main" val="688426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179725"/>
            <a:ext cx="11163868" cy="828948"/>
          </a:xfrm>
          <a:prstGeom prst="rect">
            <a:avLst/>
          </a:prstGeom>
        </p:spPr>
        <p:txBody>
          <a:bodyPr vert="horz" lIns="0" tIns="0" rIns="0" bIns="0" rtlCol="0" anchor="ctr" anchorCtr="0">
            <a:noAutofit/>
          </a:bodyPr>
          <a:lstStyle/>
          <a:p>
            <a:r>
              <a:rPr lang="en-US" dirty="0"/>
              <a:t>Headline 32pt </a:t>
            </a:r>
            <a:br>
              <a:rPr lang="en-US" dirty="0"/>
            </a:br>
            <a:endParaRPr lang="en-US" dirty="0"/>
          </a:p>
        </p:txBody>
      </p:sp>
      <p:sp>
        <p:nvSpPr>
          <p:cNvPr id="3" name="Text Placeholder 2"/>
          <p:cNvSpPr>
            <a:spLocks noGrp="1"/>
          </p:cNvSpPr>
          <p:nvPr>
            <p:ph type="body" idx="1"/>
          </p:nvPr>
        </p:nvSpPr>
        <p:spPr>
          <a:xfrm>
            <a:off x="598081" y="1207516"/>
            <a:ext cx="11094260" cy="4987365"/>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endParaRPr lang="en-US" dirty="0"/>
          </a:p>
        </p:txBody>
      </p:sp>
      <p:sp>
        <p:nvSpPr>
          <p:cNvPr id="6" name="Slide Number Placeholder 5"/>
          <p:cNvSpPr>
            <a:spLocks noGrp="1"/>
          </p:cNvSpPr>
          <p:nvPr>
            <p:ph type="sldNum" sz="quarter" idx="4"/>
          </p:nvPr>
        </p:nvSpPr>
        <p:spPr>
          <a:xfrm>
            <a:off x="11417300" y="6489007"/>
            <a:ext cx="609600" cy="182880"/>
          </a:xfrm>
          <a:prstGeom prst="rect">
            <a:avLst/>
          </a:prstGeom>
          <a:ln>
            <a:noFill/>
          </a:ln>
        </p:spPr>
        <p:txBody>
          <a:bodyPr vert="horz" lIns="0" tIns="45720" rIns="0" bIns="0" rtlCol="0" anchor="b"/>
          <a:lstStyle>
            <a:lvl1pPr algn="ctr">
              <a:defRPr sz="1000">
                <a:solidFill>
                  <a:srgbClr val="000000"/>
                </a:solidFill>
              </a:defRPr>
            </a:lvl1pPr>
          </a:lstStyle>
          <a:p>
            <a:pPr fontAlgn="auto">
              <a:spcBef>
                <a:spcPts val="0"/>
              </a:spcBef>
              <a:spcAft>
                <a:spcPts val="0"/>
              </a:spcAft>
            </a:pPr>
            <a:fld id="{AEFAAC5A-9C4F-4278-920D-DF2BAB595749}" type="slidenum">
              <a:rPr lang="en-US" smtClean="0">
                <a:latin typeface="Arial"/>
                <a:ea typeface="+mn-ea"/>
              </a:rPr>
              <a:pPr fontAlgn="auto">
                <a:spcBef>
                  <a:spcPts val="0"/>
                </a:spcBef>
                <a:spcAft>
                  <a:spcPts val="0"/>
                </a:spcAft>
              </a:pPr>
              <a:t>‹#›</a:t>
            </a:fld>
            <a:endParaRPr lang="en-US" dirty="0">
              <a:latin typeface="Arial"/>
              <a:ea typeface="+mn-ea"/>
            </a:endParaRPr>
          </a:p>
        </p:txBody>
      </p:sp>
      <p:sp>
        <p:nvSpPr>
          <p:cNvPr id="49" name="Rectangle 48"/>
          <p:cNvSpPr/>
          <p:nvPr/>
        </p:nvSpPr>
        <p:spPr>
          <a:xfrm>
            <a:off x="0" y="0"/>
            <a:ext cx="323709" cy="6858000"/>
          </a:xfrm>
          <a:prstGeom prst="rect">
            <a:avLst/>
          </a:prstGeom>
          <a:solidFill>
            <a:srgbClr val="094875"/>
          </a:solidFill>
          <a:ln>
            <a:solidFill>
              <a:schemeClr val="accent2">
                <a:lumMod val="50000"/>
              </a:schemeClr>
            </a:solidFill>
          </a:ln>
        </p:spPr>
        <p:txBody>
          <a:bodyPr vert="horz" wrap="square" lIns="91440" tIns="45720" rIns="91440" bIns="0" numCol="1" anchor="b" anchorCtr="0" compatLnSpc="1">
            <a:prstTxWarp prst="textNoShape">
              <a:avLst/>
            </a:prstTxWarp>
          </a:bodyPr>
          <a:lstStyle/>
          <a:p>
            <a:pPr fontAlgn="auto">
              <a:spcBef>
                <a:spcPts val="0"/>
              </a:spcBef>
              <a:spcAft>
                <a:spcPts val="0"/>
              </a:spcAft>
            </a:pPr>
            <a:endParaRPr lang="en-US" sz="100">
              <a:solidFill>
                <a:srgbClr val="7AB800"/>
              </a:solidFill>
              <a:latin typeface="Arial"/>
              <a:ea typeface="+mn-ea"/>
            </a:endParaRPr>
          </a:p>
        </p:txBody>
      </p:sp>
      <p:sp>
        <p:nvSpPr>
          <p:cNvPr id="5" name="Footer Placeholder 4"/>
          <p:cNvSpPr>
            <a:spLocks noGrp="1"/>
          </p:cNvSpPr>
          <p:nvPr>
            <p:ph type="ftr" sz="quarter" idx="3"/>
          </p:nvPr>
        </p:nvSpPr>
        <p:spPr>
          <a:xfrm>
            <a:off x="1964267" y="6472729"/>
            <a:ext cx="9234311" cy="215436"/>
          </a:xfrm>
          <a:prstGeom prst="rect">
            <a:avLst/>
          </a:prstGeom>
        </p:spPr>
        <p:txBody>
          <a:bodyPr vert="horz" lIns="91440" tIns="45720" rIns="91440" bIns="45720" rtlCol="0" anchor="ctr"/>
          <a:lstStyle>
            <a:lvl1pPr algn="ctr">
              <a:defRPr sz="1000">
                <a:solidFill>
                  <a:srgbClr val="000000"/>
                </a:solidFill>
              </a:defRPr>
            </a:lvl1pPr>
          </a:lstStyle>
          <a:p>
            <a:r>
              <a:rPr lang="en-US"/>
              <a:t>DOE/SC Status Review of the APS-U Project at ANL December 12-13, 2017 </a:t>
            </a:r>
            <a:endParaRPr lang="en-US" dirty="0"/>
          </a:p>
        </p:txBody>
      </p:sp>
    </p:spTree>
    <p:extLst>
      <p:ext uri="{BB962C8B-B14F-4D97-AF65-F5344CB8AC3E}">
        <p14:creationId xmlns:p14="http://schemas.microsoft.com/office/powerpoint/2010/main" val="3242806272"/>
      </p:ext>
    </p:extLst>
  </p:cSld>
  <p:clrMap bg1="lt1" tx1="dk1" bg2="lt2" tx2="dk2" accent1="accent1" accent2="accent2" accent3="accent3" accent4="accent4" accent5="accent5" accent6="accent6" hlink="hlink" folHlink="folHlink"/>
  <p:sldLayoutIdLst>
    <p:sldLayoutId id="2147484308" r:id="rId1"/>
    <p:sldLayoutId id="2147483889" r:id="rId2"/>
    <p:sldLayoutId id="2147484064" r:id="rId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ctr" defTabSz="457200" rtl="0" eaLnBrk="1" latinLnBrk="0" hangingPunct="1">
        <a:lnSpc>
          <a:spcPct val="100000"/>
        </a:lnSpc>
        <a:spcBef>
          <a:spcPct val="0"/>
        </a:spcBef>
        <a:buNone/>
        <a:defRPr sz="3200" b="1" i="0" kern="1200" cap="none" baseline="0">
          <a:solidFill>
            <a:schemeClr val="tx2">
              <a:lumMod val="50000"/>
            </a:schemeClr>
          </a:solidFill>
          <a:latin typeface="+mj-lt"/>
          <a:ea typeface="+mj-ea"/>
          <a:cs typeface="+mj-cs"/>
        </a:defRPr>
      </a:lvl1pPr>
    </p:titleStyle>
    <p:bodyStyle>
      <a:lvl1pPr marL="274320" indent="-274320" algn="l" defTabSz="457200" rtl="0" eaLnBrk="1" latinLnBrk="0" hangingPunct="1">
        <a:spcBef>
          <a:spcPts val="0"/>
        </a:spcBef>
        <a:spcAft>
          <a:spcPts val="600"/>
        </a:spcAft>
        <a:buClr>
          <a:schemeClr val="tx2">
            <a:lumMod val="75000"/>
          </a:schemeClr>
        </a:buClr>
        <a:buFont typeface="Wingdings" charset="2"/>
        <a:buChar char="§"/>
        <a:defRPr sz="2400" kern="1200" baseline="0">
          <a:solidFill>
            <a:srgbClr val="000000"/>
          </a:solidFill>
          <a:latin typeface="+mn-lt"/>
          <a:ea typeface="+mn-ea"/>
          <a:cs typeface="+mn-cs"/>
        </a:defRPr>
      </a:lvl1pPr>
      <a:lvl2pPr marL="573088" indent="-298450" algn="l" defTabSz="457200" rtl="0" eaLnBrk="1" latinLnBrk="0" hangingPunct="1">
        <a:spcBef>
          <a:spcPts val="0"/>
        </a:spcBef>
        <a:spcAft>
          <a:spcPts val="600"/>
        </a:spcAft>
        <a:buClr>
          <a:schemeClr val="tx2">
            <a:lumMod val="75000"/>
          </a:schemeClr>
        </a:buClr>
        <a:buFont typeface="Lucida Grande"/>
        <a:buChar char="–"/>
        <a:defRPr sz="2000" kern="1200">
          <a:solidFill>
            <a:srgbClr val="000000"/>
          </a:solidFill>
          <a:latin typeface="+mn-lt"/>
          <a:ea typeface="+mn-ea"/>
          <a:cs typeface="+mn-cs"/>
        </a:defRPr>
      </a:lvl2pPr>
      <a:lvl3pPr marL="519113" indent="217488" algn="l" defTabSz="457200" rtl="0" eaLnBrk="1" latinLnBrk="0" hangingPunct="1">
        <a:spcBef>
          <a:spcPts val="0"/>
        </a:spcBef>
        <a:spcAft>
          <a:spcPts val="600"/>
        </a:spcAft>
        <a:buClr>
          <a:schemeClr val="tx2">
            <a:lumMod val="75000"/>
          </a:schemeClr>
        </a:buClr>
        <a:buFont typeface="Arial" panose="020B0604020202020204" pitchFamily="34" charset="0"/>
        <a:buChar char="•"/>
        <a:defRPr sz="1800" kern="1200">
          <a:solidFill>
            <a:srgbClr val="000000"/>
          </a:solidFill>
          <a:latin typeface="+mn-lt"/>
          <a:ea typeface="+mn-ea"/>
          <a:cs typeface="+mn-cs"/>
        </a:defRPr>
      </a:lvl3pPr>
      <a:lvl4pPr marL="569913" indent="237744" algn="l" defTabSz="457200" rtl="0" eaLnBrk="1" latinLnBrk="0" hangingPunct="1">
        <a:spcBef>
          <a:spcPts val="0"/>
        </a:spcBef>
        <a:spcAft>
          <a:spcPts val="600"/>
        </a:spcAft>
        <a:buClr>
          <a:schemeClr val="tx2">
            <a:lumMod val="75000"/>
          </a:schemeClr>
        </a:buClr>
        <a:buFont typeface="Arial"/>
        <a:buChar char="•"/>
        <a:defRPr sz="1800" kern="1200" baseline="0">
          <a:solidFill>
            <a:srgbClr val="000000"/>
          </a:solidFill>
          <a:latin typeface="+mn-lt"/>
          <a:ea typeface="+mn-ea"/>
          <a:cs typeface="+mn-cs"/>
        </a:defRPr>
      </a:lvl4pPr>
      <a:lvl5pPr marL="1371600" indent="-171450" algn="l" defTabSz="457200" rtl="0" eaLnBrk="1" latinLnBrk="0" hangingPunct="1">
        <a:spcBef>
          <a:spcPts val="0"/>
        </a:spcBef>
        <a:spcAft>
          <a:spcPts val="0"/>
        </a:spcAft>
        <a:buClr>
          <a:schemeClr val="tx2">
            <a:lumMod val="75000"/>
          </a:schemeClr>
        </a:buClr>
        <a:buFont typeface="Wingdings" charset="2"/>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slideLayout" Target="../slideLayouts/slideLayout1.xml"/><Relationship Id="rId4" Type="http://schemas.openxmlformats.org/officeDocument/2006/relationships/video" Target="../media/media2.mp4"/></Relationships>
</file>

<file path=ppt/slides/_rels/slide15.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1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8.png"/><Relationship Id="rId5" Type="http://schemas.openxmlformats.org/officeDocument/2006/relationships/slideLayout" Target="../slideLayouts/slideLayout1.xml"/><Relationship Id="rId4" Type="http://schemas.openxmlformats.org/officeDocument/2006/relationships/video" Target="../media/media4.mp4"/></Relationships>
</file>

<file path=ppt/slides/_rels/slide16.xml.rels><?xml version="1.0" encoding="UTF-8" standalone="yes"?>
<Relationships xmlns="http://schemas.openxmlformats.org/package/2006/relationships"><Relationship Id="rId8" Type="http://schemas.openxmlformats.org/officeDocument/2006/relationships/video" Target="../media/media8.mp4"/><Relationship Id="rId13" Type="http://schemas.openxmlformats.org/officeDocument/2006/relationships/image" Target="../media/image23.png"/><Relationship Id="rId3" Type="http://schemas.microsoft.com/office/2007/relationships/media" Target="../media/media6.mp4"/><Relationship Id="rId7" Type="http://schemas.microsoft.com/office/2007/relationships/media" Target="../media/media8.mp4"/><Relationship Id="rId12" Type="http://schemas.openxmlformats.org/officeDocument/2006/relationships/image" Target="../media/image2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video" Target="../media/media7.mp4"/><Relationship Id="rId11" Type="http://schemas.openxmlformats.org/officeDocument/2006/relationships/image" Target="../media/image21.png"/><Relationship Id="rId5" Type="http://schemas.microsoft.com/office/2007/relationships/media" Target="../media/media7.mp4"/><Relationship Id="rId10" Type="http://schemas.openxmlformats.org/officeDocument/2006/relationships/image" Target="../media/image20.png"/><Relationship Id="rId4" Type="http://schemas.openxmlformats.org/officeDocument/2006/relationships/video" Target="../media/media6.mp4"/><Relationship Id="rId9"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spectrax.org/spectra/index.html"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www.aps.anl.gov/Science/Scientific-Softwar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p:cNvGrpSpPr/>
        <p:nvPr/>
      </p:nvGrpSpPr>
      <p:grpSpPr>
        <a:xfrm>
          <a:off x="0" y="0"/>
          <a:ext cx="0" cy="0"/>
          <a:chOff x="0" y="0"/>
          <a:chExt cx="0" cy="0"/>
        </a:xfrm>
      </p:grpSpPr>
      <p:sp>
        <p:nvSpPr>
          <p:cNvPr id="15" name="Title 14"/>
          <p:cNvSpPr>
            <a:spLocks noGrp="1"/>
          </p:cNvSpPr>
          <p:nvPr>
            <p:ph type="title"/>
          </p:nvPr>
        </p:nvSpPr>
        <p:spPr>
          <a:xfrm>
            <a:off x="327546" y="1552915"/>
            <a:ext cx="6908995" cy="2733587"/>
          </a:xfrm>
          <a:solidFill>
            <a:schemeClr val="accent2">
              <a:lumMod val="75000"/>
            </a:schemeClr>
          </a:solidFill>
          <a:ln>
            <a:solidFill>
              <a:schemeClr val="tx2">
                <a:lumMod val="75000"/>
              </a:schemeClr>
            </a:solidFill>
          </a:ln>
        </p:spPr>
        <p:txBody>
          <a:bodyPr/>
          <a:lstStyle/>
          <a:p>
            <a:r>
              <a:rPr lang="en-US" sz="3200" dirty="0"/>
              <a:t>Beamline Sources and</a:t>
            </a:r>
            <a:br>
              <a:rPr lang="en-US" sz="3200" dirty="0"/>
            </a:br>
            <a:r>
              <a:rPr lang="en-US" sz="3200" dirty="0"/>
              <a:t>its Characteristics</a:t>
            </a:r>
            <a:endParaRPr lang="en-US" dirty="0"/>
          </a:p>
        </p:txBody>
      </p:sp>
      <p:sp>
        <p:nvSpPr>
          <p:cNvPr id="3" name="TextBox 2"/>
          <p:cNvSpPr txBox="1"/>
          <p:nvPr/>
        </p:nvSpPr>
        <p:spPr>
          <a:xfrm>
            <a:off x="690342" y="4425360"/>
            <a:ext cx="9314270" cy="1815882"/>
          </a:xfrm>
          <a:prstGeom prst="rect">
            <a:avLst/>
          </a:prstGeom>
          <a:noFill/>
        </p:spPr>
        <p:txBody>
          <a:bodyPr wrap="square" rtlCol="0">
            <a:spAutoFit/>
          </a:bodyPr>
          <a:lstStyle/>
          <a:p>
            <a:pPr fontAlgn="auto">
              <a:spcBef>
                <a:spcPts val="0"/>
              </a:spcBef>
              <a:spcAft>
                <a:spcPts val="0"/>
              </a:spcAft>
            </a:pPr>
            <a:r>
              <a:rPr lang="en-US" sz="2200" b="1" dirty="0">
                <a:solidFill>
                  <a:srgbClr val="000000"/>
                </a:solidFill>
                <a:latin typeface="Arial"/>
                <a:ea typeface="+mn-ea"/>
                <a:cs typeface="Arial"/>
              </a:rPr>
              <a:t>Mohan Ramanathan</a:t>
            </a:r>
          </a:p>
          <a:p>
            <a:pPr fontAlgn="auto">
              <a:spcBef>
                <a:spcPts val="0"/>
              </a:spcBef>
              <a:spcAft>
                <a:spcPts val="0"/>
              </a:spcAft>
            </a:pPr>
            <a:r>
              <a:rPr lang="en-US" dirty="0">
                <a:solidFill>
                  <a:srgbClr val="000000"/>
                </a:solidFill>
                <a:latin typeface="Arial"/>
                <a:ea typeface="+mn-ea"/>
                <a:cs typeface="Arial"/>
              </a:rPr>
              <a:t>Associate Project Manager for Experimental Systems and Insertion Devices</a:t>
            </a:r>
          </a:p>
          <a:p>
            <a:pPr fontAlgn="auto">
              <a:spcBef>
                <a:spcPts val="0"/>
              </a:spcBef>
              <a:spcAft>
                <a:spcPts val="0"/>
              </a:spcAft>
            </a:pPr>
            <a:r>
              <a:rPr lang="en-US" dirty="0">
                <a:solidFill>
                  <a:srgbClr val="000000"/>
                </a:solidFill>
                <a:latin typeface="Arial"/>
                <a:ea typeface="+mn-ea"/>
                <a:cs typeface="Arial"/>
              </a:rPr>
              <a:t>Argonne National Laboratory</a:t>
            </a:r>
          </a:p>
          <a:p>
            <a:pPr fontAlgn="auto">
              <a:spcBef>
                <a:spcPts val="0"/>
              </a:spcBef>
              <a:spcAft>
                <a:spcPts val="0"/>
              </a:spcAft>
            </a:pPr>
            <a:endParaRPr lang="en-US" dirty="0">
              <a:solidFill>
                <a:srgbClr val="000000"/>
              </a:solidFill>
              <a:latin typeface="Arial"/>
              <a:ea typeface="+mn-ea"/>
              <a:cs typeface="Arial"/>
            </a:endParaRPr>
          </a:p>
          <a:p>
            <a:pPr fontAlgn="auto">
              <a:spcBef>
                <a:spcPts val="0"/>
              </a:spcBef>
              <a:spcAft>
                <a:spcPts val="0"/>
              </a:spcAft>
            </a:pPr>
            <a:endParaRPr lang="en-US" dirty="0">
              <a:solidFill>
                <a:srgbClr val="000000"/>
              </a:solidFill>
              <a:latin typeface="Arial"/>
              <a:ea typeface="+mn-ea"/>
              <a:cs typeface="Arial"/>
            </a:endParaRPr>
          </a:p>
          <a:p>
            <a:pPr fontAlgn="auto">
              <a:spcBef>
                <a:spcPts val="0"/>
              </a:spcBef>
              <a:spcAft>
                <a:spcPts val="0"/>
              </a:spcAft>
            </a:pPr>
            <a:r>
              <a:rPr lang="en-US" dirty="0">
                <a:solidFill>
                  <a:srgbClr val="000000"/>
                </a:solidFill>
                <a:latin typeface="Arial"/>
                <a:ea typeface="+mn-ea"/>
                <a:cs typeface="Arial"/>
              </a:rPr>
              <a:t>January 16, 2025</a:t>
            </a:r>
          </a:p>
        </p:txBody>
      </p:sp>
      <p:pic>
        <p:nvPicPr>
          <p:cNvPr id="2" name="Picture 2" descr="May 2022">
            <a:extLst>
              <a:ext uri="{FF2B5EF4-FFF2-40B4-BE49-F238E27FC236}">
                <a16:creationId xmlns:a16="http://schemas.microsoft.com/office/drawing/2014/main" id="{62580C66-624A-03BB-1D2E-E756344A67F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6541" y="1552915"/>
            <a:ext cx="4925962" cy="2768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9948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D2899-6E98-421B-D9BA-F32940D22C5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362A960-8CAD-D0BE-B616-084B2CE5E95B}"/>
              </a:ext>
            </a:extLst>
          </p:cNvPr>
          <p:cNvSpPr>
            <a:spLocks noGrp="1"/>
          </p:cNvSpPr>
          <p:nvPr>
            <p:ph type="title"/>
          </p:nvPr>
        </p:nvSpPr>
        <p:spPr>
          <a:xfrm>
            <a:off x="627889" y="664"/>
            <a:ext cx="11163868" cy="828948"/>
          </a:xfrm>
        </p:spPr>
        <p:txBody>
          <a:bodyPr/>
          <a:lstStyle/>
          <a:p>
            <a:r>
              <a:rPr lang="en-US" dirty="0"/>
              <a:t>Insertion Device Comparisons</a:t>
            </a:r>
          </a:p>
        </p:txBody>
      </p:sp>
      <p:sp>
        <p:nvSpPr>
          <p:cNvPr id="2" name="Slide Number Placeholder 1">
            <a:extLst>
              <a:ext uri="{FF2B5EF4-FFF2-40B4-BE49-F238E27FC236}">
                <a16:creationId xmlns:a16="http://schemas.microsoft.com/office/drawing/2014/main" id="{3D5783C1-95A0-657A-E0FF-46895259617A}"/>
              </a:ext>
            </a:extLst>
          </p:cNvPr>
          <p:cNvSpPr>
            <a:spLocks noGrp="1"/>
          </p:cNvSpPr>
          <p:nvPr>
            <p:ph type="sldNum" sz="quarter" idx="12"/>
          </p:nvPr>
        </p:nvSpPr>
        <p:spPr/>
        <p:txBody>
          <a:bodyPr/>
          <a:lstStyle/>
          <a:p>
            <a:fld id="{AEFAAC5A-9C4F-4278-920D-DF2BAB595749}" type="slidenum">
              <a:rPr lang="en-US" smtClean="0">
                <a:solidFill>
                  <a:srgbClr val="FFFFFF">
                    <a:lumMod val="50000"/>
                  </a:srgbClr>
                </a:solidFill>
                <a:latin typeface="Arial"/>
              </a:rPr>
              <a:pPr/>
              <a:t>10</a:t>
            </a:fld>
            <a:endParaRPr lang="en-US" dirty="0">
              <a:solidFill>
                <a:srgbClr val="FFFFFF">
                  <a:lumMod val="50000"/>
                </a:srgbClr>
              </a:solidFill>
              <a:latin typeface="Arial"/>
            </a:endParaRPr>
          </a:p>
        </p:txBody>
      </p:sp>
      <p:sp>
        <p:nvSpPr>
          <p:cNvPr id="6" name="TextBox 5">
            <a:extLst>
              <a:ext uri="{FF2B5EF4-FFF2-40B4-BE49-F238E27FC236}">
                <a16:creationId xmlns:a16="http://schemas.microsoft.com/office/drawing/2014/main" id="{3C1AB621-2FAE-8F69-9057-A48F5BC1ECB7}"/>
              </a:ext>
            </a:extLst>
          </p:cNvPr>
          <p:cNvSpPr txBox="1"/>
          <p:nvPr/>
        </p:nvSpPr>
        <p:spPr>
          <a:xfrm>
            <a:off x="2633869" y="1018102"/>
            <a:ext cx="1858618" cy="369332"/>
          </a:xfrm>
          <a:prstGeom prst="rect">
            <a:avLst/>
          </a:prstGeom>
          <a:noFill/>
        </p:spPr>
        <p:txBody>
          <a:bodyPr wrap="square" rtlCol="0">
            <a:spAutoFit/>
          </a:bodyPr>
          <a:lstStyle/>
          <a:p>
            <a:r>
              <a:rPr lang="en-US"/>
              <a:t>Brightness</a:t>
            </a:r>
          </a:p>
        </p:txBody>
      </p:sp>
      <p:sp>
        <p:nvSpPr>
          <p:cNvPr id="9" name="TextBox 8">
            <a:extLst>
              <a:ext uri="{FF2B5EF4-FFF2-40B4-BE49-F238E27FC236}">
                <a16:creationId xmlns:a16="http://schemas.microsoft.com/office/drawing/2014/main" id="{2383B929-05A1-5063-0086-D225DC06E806}"/>
              </a:ext>
            </a:extLst>
          </p:cNvPr>
          <p:cNvSpPr txBox="1"/>
          <p:nvPr/>
        </p:nvSpPr>
        <p:spPr>
          <a:xfrm>
            <a:off x="7187317" y="1024792"/>
            <a:ext cx="4398132" cy="369332"/>
          </a:xfrm>
          <a:prstGeom prst="rect">
            <a:avLst/>
          </a:prstGeom>
          <a:noFill/>
        </p:spPr>
        <p:txBody>
          <a:bodyPr wrap="square" rtlCol="0">
            <a:spAutoFit/>
          </a:bodyPr>
          <a:lstStyle/>
          <a:p>
            <a:r>
              <a:rPr lang="en-US" dirty="0"/>
              <a:t>Flux in a 2mm x 2mm aperture @ 25m</a:t>
            </a:r>
          </a:p>
        </p:txBody>
      </p:sp>
      <p:sp>
        <p:nvSpPr>
          <p:cNvPr id="7" name="TextBox 6">
            <a:extLst>
              <a:ext uri="{FF2B5EF4-FFF2-40B4-BE49-F238E27FC236}">
                <a16:creationId xmlns:a16="http://schemas.microsoft.com/office/drawing/2014/main" id="{77CA4ECE-66C8-E402-4429-5D80D29E3730}"/>
              </a:ext>
            </a:extLst>
          </p:cNvPr>
          <p:cNvSpPr txBox="1"/>
          <p:nvPr/>
        </p:nvSpPr>
        <p:spPr>
          <a:xfrm>
            <a:off x="813017" y="5675243"/>
            <a:ext cx="11113939" cy="646331"/>
          </a:xfrm>
          <a:prstGeom prst="rect">
            <a:avLst/>
          </a:prstGeom>
          <a:noFill/>
        </p:spPr>
        <p:txBody>
          <a:bodyPr wrap="square" rtlCol="0">
            <a:spAutoFit/>
          </a:bodyPr>
          <a:lstStyle/>
          <a:p>
            <a:r>
              <a:rPr lang="en-US" dirty="0">
                <a:solidFill>
                  <a:srgbClr val="0F08FF"/>
                </a:solidFill>
              </a:rPr>
              <a:t>A few period devices are shown. Only Odd harmonics are shown in plots</a:t>
            </a:r>
          </a:p>
          <a:p>
            <a:r>
              <a:rPr lang="en-US" dirty="0">
                <a:solidFill>
                  <a:srgbClr val="0F08FF"/>
                </a:solidFill>
              </a:rPr>
              <a:t>Devices with period less than 2.7cm will have a gap between 1</a:t>
            </a:r>
            <a:r>
              <a:rPr lang="en-US" baseline="30000" dirty="0">
                <a:solidFill>
                  <a:srgbClr val="0F08FF"/>
                </a:solidFill>
              </a:rPr>
              <a:t>st</a:t>
            </a:r>
            <a:r>
              <a:rPr lang="en-US" dirty="0">
                <a:solidFill>
                  <a:srgbClr val="0F08FF"/>
                </a:solidFill>
              </a:rPr>
              <a:t> and 3</a:t>
            </a:r>
            <a:r>
              <a:rPr lang="en-US" baseline="30000" dirty="0">
                <a:solidFill>
                  <a:srgbClr val="0F08FF"/>
                </a:solidFill>
              </a:rPr>
              <a:t>rd</a:t>
            </a:r>
            <a:r>
              <a:rPr lang="en-US" dirty="0">
                <a:solidFill>
                  <a:srgbClr val="0F08FF"/>
                </a:solidFill>
              </a:rPr>
              <a:t> harmonics</a:t>
            </a:r>
          </a:p>
        </p:txBody>
      </p:sp>
      <p:pic>
        <p:nvPicPr>
          <p:cNvPr id="18" name="Content Placeholder 17">
            <a:extLst>
              <a:ext uri="{FF2B5EF4-FFF2-40B4-BE49-F238E27FC236}">
                <a16:creationId xmlns:a16="http://schemas.microsoft.com/office/drawing/2014/main" id="{997CCF5D-EB42-B36E-E418-6B07E5C7BB4E}"/>
              </a:ext>
            </a:extLst>
          </p:cNvPr>
          <p:cNvPicPr>
            <a:picLocks noGrp="1" noChangeAspect="1"/>
          </p:cNvPicPr>
          <p:nvPr>
            <p:ph idx="1"/>
          </p:nvPr>
        </p:nvPicPr>
        <p:blipFill>
          <a:blip r:embed="rId3"/>
          <a:srcRect l="5400" t="5730" r="6600" b="7001"/>
          <a:stretch/>
        </p:blipFill>
        <p:spPr>
          <a:xfrm>
            <a:off x="396240" y="1390576"/>
            <a:ext cx="5699760" cy="4239310"/>
          </a:xfrm>
        </p:spPr>
      </p:pic>
      <p:pic>
        <p:nvPicPr>
          <p:cNvPr id="20" name="Picture 19">
            <a:extLst>
              <a:ext uri="{FF2B5EF4-FFF2-40B4-BE49-F238E27FC236}">
                <a16:creationId xmlns:a16="http://schemas.microsoft.com/office/drawing/2014/main" id="{FFEF2840-B7C3-80F5-B909-6E67FDD181B3}"/>
              </a:ext>
            </a:extLst>
          </p:cNvPr>
          <p:cNvPicPr>
            <a:picLocks noChangeAspect="1"/>
          </p:cNvPicPr>
          <p:nvPr/>
        </p:nvPicPr>
        <p:blipFill>
          <a:blip r:embed="rId4"/>
          <a:srcRect l="6001" t="5999" r="6400" b="7601"/>
          <a:stretch/>
        </p:blipFill>
        <p:spPr>
          <a:xfrm>
            <a:off x="6438965" y="1432790"/>
            <a:ext cx="5673787" cy="4197096"/>
          </a:xfrm>
          <a:prstGeom prst="rect">
            <a:avLst/>
          </a:prstGeom>
        </p:spPr>
      </p:pic>
    </p:spTree>
    <p:extLst>
      <p:ext uri="{BB962C8B-B14F-4D97-AF65-F5344CB8AC3E}">
        <p14:creationId xmlns:p14="http://schemas.microsoft.com/office/powerpoint/2010/main" val="100216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09601" y="-19251"/>
            <a:ext cx="11163868" cy="828948"/>
          </a:xfrm>
        </p:spPr>
        <p:txBody>
          <a:bodyPr/>
          <a:lstStyle/>
          <a:p>
            <a:r>
              <a:rPr lang="en-US" dirty="0"/>
              <a:t>Beamline ID Source Choice</a:t>
            </a:r>
          </a:p>
        </p:txBody>
      </p:sp>
      <p:sp>
        <p:nvSpPr>
          <p:cNvPr id="2" name="Slide Number Placeholder 1"/>
          <p:cNvSpPr>
            <a:spLocks noGrp="1"/>
          </p:cNvSpPr>
          <p:nvPr>
            <p:ph type="sldNum" sz="quarter" idx="12"/>
          </p:nvPr>
        </p:nvSpPr>
        <p:spPr/>
        <p:txBody>
          <a:bodyPr/>
          <a:lstStyle/>
          <a:p>
            <a:fld id="{AEFAAC5A-9C4F-4278-920D-DF2BAB595749}" type="slidenum">
              <a:rPr lang="en-US" smtClean="0">
                <a:solidFill>
                  <a:srgbClr val="FFFFFF">
                    <a:lumMod val="50000"/>
                  </a:srgbClr>
                </a:solidFill>
                <a:latin typeface="Arial"/>
              </a:rPr>
              <a:pPr/>
              <a:t>11</a:t>
            </a:fld>
            <a:endParaRPr lang="en-US" dirty="0">
              <a:solidFill>
                <a:srgbClr val="FFFFFF">
                  <a:lumMod val="50000"/>
                </a:srgbClr>
              </a:solidFill>
              <a:latin typeface="Arial"/>
            </a:endParaRPr>
          </a:p>
        </p:txBody>
      </p:sp>
      <p:sp>
        <p:nvSpPr>
          <p:cNvPr id="3" name="Content Placeholder 2"/>
          <p:cNvSpPr>
            <a:spLocks noGrp="1"/>
          </p:cNvSpPr>
          <p:nvPr>
            <p:ph idx="1"/>
          </p:nvPr>
        </p:nvSpPr>
        <p:spPr>
          <a:xfrm>
            <a:off x="609601" y="995733"/>
            <a:ext cx="8249173" cy="2310234"/>
          </a:xfrm>
        </p:spPr>
        <p:txBody>
          <a:bodyPr/>
          <a:lstStyle/>
          <a:p>
            <a:r>
              <a:rPr lang="en-US" sz="2000" dirty="0"/>
              <a:t>Interface control documents between ID, FE and beamline for each ID beamline was used to define the configuration </a:t>
            </a:r>
          </a:p>
          <a:p>
            <a:r>
              <a:rPr lang="en-US" sz="2000" dirty="0"/>
              <a:t>ID source is defined with spectrum</a:t>
            </a:r>
          </a:p>
          <a:p>
            <a:r>
              <a:rPr lang="en-US" sz="2000" dirty="0"/>
              <a:t>FE configuration is defined</a:t>
            </a:r>
          </a:p>
          <a:p>
            <a:r>
              <a:rPr lang="en-US" sz="2000" dirty="0"/>
              <a:t>Ray tracing are also provided</a:t>
            </a:r>
          </a:p>
          <a:p>
            <a:r>
              <a:rPr lang="en-US" sz="2000" dirty="0"/>
              <a:t>Formal agreement for the beamlines</a:t>
            </a:r>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 b="27772"/>
          <a:stretch/>
        </p:blipFill>
        <p:spPr>
          <a:xfrm>
            <a:off x="1230867" y="3178533"/>
            <a:ext cx="3228236" cy="301752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 b="16064"/>
          <a:stretch/>
        </p:blipFill>
        <p:spPr>
          <a:xfrm>
            <a:off x="8912146" y="3031320"/>
            <a:ext cx="3114754" cy="3383280"/>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2775"/>
          <a:stretch/>
        </p:blipFill>
        <p:spPr>
          <a:xfrm>
            <a:off x="5358487" y="2014349"/>
            <a:ext cx="3270372" cy="4114800"/>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t="-1" b="31558"/>
          <a:stretch/>
        </p:blipFill>
        <p:spPr>
          <a:xfrm>
            <a:off x="8723288" y="516884"/>
            <a:ext cx="3303612" cy="2926080"/>
          </a:xfrm>
          <a:prstGeom prst="rect">
            <a:avLst/>
          </a:prstGeom>
        </p:spPr>
      </p:pic>
    </p:spTree>
    <p:extLst>
      <p:ext uri="{BB962C8B-B14F-4D97-AF65-F5344CB8AC3E}">
        <p14:creationId xmlns:p14="http://schemas.microsoft.com/office/powerpoint/2010/main" val="1395194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073" y="19744"/>
            <a:ext cx="11163868" cy="828948"/>
          </a:xfrm>
        </p:spPr>
        <p:txBody>
          <a:bodyPr/>
          <a:lstStyle/>
          <a:p>
            <a:r>
              <a:rPr lang="en-US" dirty="0"/>
              <a:t>Why an Undulator ?</a:t>
            </a:r>
          </a:p>
        </p:txBody>
      </p:sp>
      <p:sp>
        <p:nvSpPr>
          <p:cNvPr id="4" name="Slide Number Placeholder 1"/>
          <p:cNvSpPr>
            <a:spLocks noGrp="1"/>
          </p:cNvSpPr>
          <p:nvPr>
            <p:ph type="sldNum" sz="quarter" idx="12"/>
          </p:nvPr>
        </p:nvSpPr>
        <p:spPr>
          <a:xfrm>
            <a:off x="11463741" y="6453378"/>
            <a:ext cx="457200" cy="182880"/>
          </a:xfrm>
        </p:spPr>
        <p:txBody>
          <a:bodyPr/>
          <a:lstStyle/>
          <a:p>
            <a:fld id="{AEFAAC5A-9C4F-4278-920D-DF2BAB595749}" type="slidenum">
              <a:rPr lang="en-US" smtClean="0">
                <a:solidFill>
                  <a:schemeClr val="bg1">
                    <a:lumMod val="50000"/>
                  </a:schemeClr>
                </a:solidFill>
                <a:latin typeface="Arial"/>
              </a:rPr>
              <a:pPr/>
              <a:t>12</a:t>
            </a:fld>
            <a:endParaRPr lang="en-US" dirty="0">
              <a:solidFill>
                <a:schemeClr val="bg1">
                  <a:lumMod val="50000"/>
                </a:schemeClr>
              </a:solidFill>
              <a:latin typeface="Arial"/>
            </a:endParaRPr>
          </a:p>
        </p:txBody>
      </p:sp>
      <p:sp>
        <p:nvSpPr>
          <p:cNvPr id="10" name="Content Placeholder 9">
            <a:extLst>
              <a:ext uri="{FF2B5EF4-FFF2-40B4-BE49-F238E27FC236}">
                <a16:creationId xmlns:a16="http://schemas.microsoft.com/office/drawing/2014/main" id="{A209E21F-B703-7BA7-7715-428EE358301E}"/>
              </a:ext>
            </a:extLst>
          </p:cNvPr>
          <p:cNvSpPr>
            <a:spLocks noGrp="1"/>
          </p:cNvSpPr>
          <p:nvPr>
            <p:ph idx="1"/>
          </p:nvPr>
        </p:nvSpPr>
        <p:spPr>
          <a:xfrm>
            <a:off x="442633" y="1152652"/>
            <a:ext cx="4909655" cy="4987365"/>
          </a:xfrm>
        </p:spPr>
        <p:txBody>
          <a:bodyPr/>
          <a:lstStyle/>
          <a:p>
            <a:r>
              <a:rPr lang="en-US" sz="2000" dirty="0"/>
              <a:t>An insertion device can be envisioned as multiple dipoles stacked up is row (in a periodic fashion)</a:t>
            </a:r>
          </a:p>
          <a:p>
            <a:r>
              <a:rPr lang="en-US" sz="2000" dirty="0"/>
              <a:t>We use a deflection parameter called “K” which is a function of the field and the period of the device. </a:t>
            </a:r>
          </a:p>
          <a:p>
            <a:r>
              <a:rPr lang="en-US" sz="2000" dirty="0"/>
              <a:t>When the period of the device is large it’s a wiggler ( K&gt;&gt;3)</a:t>
            </a:r>
          </a:p>
          <a:p>
            <a:r>
              <a:rPr lang="en-US" sz="2000" dirty="0"/>
              <a:t>When the period gets smaller its called an undulator (K&lt;3)</a:t>
            </a:r>
          </a:p>
          <a:p>
            <a:r>
              <a:rPr lang="en-US" sz="2000" dirty="0"/>
              <a:t>Due to constructive and destructive interference between photons  from subsequent magnets, we have peaks and valleys which are harmonics.</a:t>
            </a:r>
          </a:p>
        </p:txBody>
      </p:sp>
      <p:pic>
        <p:nvPicPr>
          <p:cNvPr id="12" name="Picture 11">
            <a:extLst>
              <a:ext uri="{FF2B5EF4-FFF2-40B4-BE49-F238E27FC236}">
                <a16:creationId xmlns:a16="http://schemas.microsoft.com/office/drawing/2014/main" id="{202DFA2D-63B1-DF3A-B315-4DDAB9143F2D}"/>
              </a:ext>
            </a:extLst>
          </p:cNvPr>
          <p:cNvPicPr>
            <a:picLocks noChangeAspect="1"/>
          </p:cNvPicPr>
          <p:nvPr/>
        </p:nvPicPr>
        <p:blipFill>
          <a:blip r:embed="rId2"/>
          <a:srcRect l="5520" t="5892" r="6760" b="6840"/>
          <a:stretch/>
        </p:blipFill>
        <p:spPr>
          <a:xfrm>
            <a:off x="5507736" y="1008673"/>
            <a:ext cx="6684264" cy="4987365"/>
          </a:xfrm>
          <a:prstGeom prst="rect">
            <a:avLst/>
          </a:prstGeom>
        </p:spPr>
      </p:pic>
    </p:spTree>
    <p:extLst>
      <p:ext uri="{BB962C8B-B14F-4D97-AF65-F5344CB8AC3E}">
        <p14:creationId xmlns:p14="http://schemas.microsoft.com/office/powerpoint/2010/main" val="1584722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2EB68-F7A0-DD70-2C47-930673C8E3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5A8298-1039-D686-D05D-22556FE21532}"/>
              </a:ext>
            </a:extLst>
          </p:cNvPr>
          <p:cNvSpPr>
            <a:spLocks noGrp="1"/>
          </p:cNvSpPr>
          <p:nvPr>
            <p:ph type="title"/>
          </p:nvPr>
        </p:nvSpPr>
        <p:spPr>
          <a:xfrm>
            <a:off x="598081" y="0"/>
            <a:ext cx="11163868" cy="828948"/>
          </a:xfrm>
        </p:spPr>
        <p:txBody>
          <a:bodyPr/>
          <a:lstStyle/>
          <a:p>
            <a:r>
              <a:rPr lang="en-US" dirty="0"/>
              <a:t>Undulator Spectra</a:t>
            </a:r>
          </a:p>
        </p:txBody>
      </p:sp>
      <p:sp>
        <p:nvSpPr>
          <p:cNvPr id="4" name="Slide Number Placeholder 1">
            <a:extLst>
              <a:ext uri="{FF2B5EF4-FFF2-40B4-BE49-F238E27FC236}">
                <a16:creationId xmlns:a16="http://schemas.microsoft.com/office/drawing/2014/main" id="{946BFD4D-12DE-AE31-5539-99D7BEBAA632}"/>
              </a:ext>
            </a:extLst>
          </p:cNvPr>
          <p:cNvSpPr>
            <a:spLocks noGrp="1"/>
          </p:cNvSpPr>
          <p:nvPr>
            <p:ph type="sldNum" sz="quarter" idx="12"/>
          </p:nvPr>
        </p:nvSpPr>
        <p:spPr>
          <a:xfrm>
            <a:off x="11463741" y="6453378"/>
            <a:ext cx="457200" cy="182880"/>
          </a:xfrm>
        </p:spPr>
        <p:txBody>
          <a:bodyPr/>
          <a:lstStyle/>
          <a:p>
            <a:fld id="{AEFAAC5A-9C4F-4278-920D-DF2BAB595749}" type="slidenum">
              <a:rPr lang="en-US" smtClean="0">
                <a:solidFill>
                  <a:schemeClr val="bg1">
                    <a:lumMod val="50000"/>
                  </a:schemeClr>
                </a:solidFill>
                <a:latin typeface="Arial"/>
              </a:rPr>
              <a:pPr/>
              <a:t>13</a:t>
            </a:fld>
            <a:endParaRPr lang="en-US" dirty="0">
              <a:solidFill>
                <a:schemeClr val="bg1">
                  <a:lumMod val="50000"/>
                </a:schemeClr>
              </a:solidFill>
              <a:latin typeface="Arial"/>
            </a:endParaRPr>
          </a:p>
        </p:txBody>
      </p:sp>
      <p:sp>
        <p:nvSpPr>
          <p:cNvPr id="10" name="Content Placeholder 9">
            <a:extLst>
              <a:ext uri="{FF2B5EF4-FFF2-40B4-BE49-F238E27FC236}">
                <a16:creationId xmlns:a16="http://schemas.microsoft.com/office/drawing/2014/main" id="{DD47A5C8-EB75-18A0-F505-23C881A7ACE3}"/>
              </a:ext>
            </a:extLst>
          </p:cNvPr>
          <p:cNvSpPr>
            <a:spLocks noGrp="1"/>
          </p:cNvSpPr>
          <p:nvPr>
            <p:ph idx="1"/>
          </p:nvPr>
        </p:nvSpPr>
        <p:spPr>
          <a:xfrm>
            <a:off x="415201" y="1075107"/>
            <a:ext cx="4909655" cy="4987365"/>
          </a:xfrm>
        </p:spPr>
        <p:txBody>
          <a:bodyPr/>
          <a:lstStyle/>
          <a:p>
            <a:r>
              <a:rPr lang="en-US" sz="2000" dirty="0"/>
              <a:t>For the same period device to achieve   5 keV on the fundamental the K value is smaller for APSU compared to APS</a:t>
            </a:r>
          </a:p>
          <a:p>
            <a:r>
              <a:rPr lang="en-US" sz="2000" dirty="0"/>
              <a:t>While the spectra has peaks and valleys the valleys are NOT ZERO!!</a:t>
            </a:r>
          </a:p>
          <a:p>
            <a:r>
              <a:rPr lang="en-US" sz="2000" dirty="0"/>
              <a:t>The plot shows the total flux on an aperture of  2mm x 2mm at 25.5mm.</a:t>
            </a:r>
          </a:p>
          <a:p>
            <a:r>
              <a:rPr lang="en-US" sz="2000" dirty="0"/>
              <a:t>To better understand the beam structure one has to look at the flux density in this aperture.</a:t>
            </a:r>
          </a:p>
          <a:p>
            <a:r>
              <a:rPr lang="en-US" sz="2000" dirty="0"/>
              <a:t>We will scan through the energy over 9 harmonics with optics to see the beam structure</a:t>
            </a:r>
          </a:p>
        </p:txBody>
      </p:sp>
      <p:pic>
        <p:nvPicPr>
          <p:cNvPr id="5" name="Picture 4">
            <a:extLst>
              <a:ext uri="{FF2B5EF4-FFF2-40B4-BE49-F238E27FC236}">
                <a16:creationId xmlns:a16="http://schemas.microsoft.com/office/drawing/2014/main" id="{09609743-C63B-C148-DBFC-E234D882E523}"/>
              </a:ext>
            </a:extLst>
          </p:cNvPr>
          <p:cNvPicPr>
            <a:picLocks noChangeAspect="1"/>
          </p:cNvPicPr>
          <p:nvPr/>
        </p:nvPicPr>
        <p:blipFill>
          <a:blip r:embed="rId2"/>
          <a:srcRect l="4920" t="4561" r="4960" b="6800"/>
          <a:stretch/>
        </p:blipFill>
        <p:spPr>
          <a:xfrm>
            <a:off x="5324856" y="795528"/>
            <a:ext cx="6867144" cy="5065776"/>
          </a:xfrm>
          <a:prstGeom prst="rect">
            <a:avLst/>
          </a:prstGeom>
        </p:spPr>
      </p:pic>
    </p:spTree>
    <p:extLst>
      <p:ext uri="{BB962C8B-B14F-4D97-AF65-F5344CB8AC3E}">
        <p14:creationId xmlns:p14="http://schemas.microsoft.com/office/powerpoint/2010/main" val="1376236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BCB2A-3914-B7F6-4C14-67A85BA65BDD}"/>
              </a:ext>
            </a:extLst>
          </p:cNvPr>
          <p:cNvSpPr>
            <a:spLocks noGrp="1"/>
          </p:cNvSpPr>
          <p:nvPr>
            <p:ph type="title"/>
          </p:nvPr>
        </p:nvSpPr>
        <p:spPr>
          <a:xfrm>
            <a:off x="679610" y="13827"/>
            <a:ext cx="11163868" cy="828948"/>
          </a:xfrm>
        </p:spPr>
        <p:txBody>
          <a:bodyPr/>
          <a:lstStyle/>
          <a:p>
            <a:r>
              <a:rPr lang="en-US" dirty="0"/>
              <a:t>Flux Density - APS</a:t>
            </a:r>
          </a:p>
        </p:txBody>
      </p:sp>
      <p:sp>
        <p:nvSpPr>
          <p:cNvPr id="4" name="Slide Number Placeholder 3">
            <a:extLst>
              <a:ext uri="{FF2B5EF4-FFF2-40B4-BE49-F238E27FC236}">
                <a16:creationId xmlns:a16="http://schemas.microsoft.com/office/drawing/2014/main" id="{D31E99C4-AC2B-60E2-BE7E-8F84A360D118}"/>
              </a:ext>
            </a:extLst>
          </p:cNvPr>
          <p:cNvSpPr>
            <a:spLocks noGrp="1"/>
          </p:cNvSpPr>
          <p:nvPr>
            <p:ph type="sldNum" sz="quarter" idx="12"/>
          </p:nvPr>
        </p:nvSpPr>
        <p:spPr/>
        <p:txBody>
          <a:bodyPr/>
          <a:lstStyle/>
          <a:p>
            <a:pPr>
              <a:defRPr/>
            </a:pPr>
            <a:fld id="{D8294B01-9356-4A99-BF43-1EB6DE2E19CF}" type="slidenum">
              <a:rPr lang="en-US" smtClean="0"/>
              <a:pPr>
                <a:defRPr/>
              </a:pPr>
              <a:t>14</a:t>
            </a:fld>
            <a:endParaRPr lang="en-US" dirty="0"/>
          </a:p>
        </p:txBody>
      </p:sp>
      <p:sp>
        <p:nvSpPr>
          <p:cNvPr id="8" name="TextBox 7">
            <a:extLst>
              <a:ext uri="{FF2B5EF4-FFF2-40B4-BE49-F238E27FC236}">
                <a16:creationId xmlns:a16="http://schemas.microsoft.com/office/drawing/2014/main" id="{B045FC2C-0E4F-DEDA-1EDB-C86BF25DEB49}"/>
              </a:ext>
            </a:extLst>
          </p:cNvPr>
          <p:cNvSpPr txBox="1"/>
          <p:nvPr/>
        </p:nvSpPr>
        <p:spPr>
          <a:xfrm>
            <a:off x="365760" y="782812"/>
            <a:ext cx="10578537" cy="369332"/>
          </a:xfrm>
          <a:prstGeom prst="rect">
            <a:avLst/>
          </a:prstGeom>
          <a:noFill/>
        </p:spPr>
        <p:txBody>
          <a:bodyPr wrap="none" rtlCol="0">
            <a:spAutoFit/>
          </a:bodyPr>
          <a:lstStyle/>
          <a:p>
            <a:r>
              <a:rPr lang="en-US" dirty="0"/>
              <a:t>U30 5 keV on the fundamental (K=2.050). If you scan the monochromator energy over 9 harmonics…. </a:t>
            </a:r>
          </a:p>
        </p:txBody>
      </p:sp>
      <p:sp>
        <p:nvSpPr>
          <p:cNvPr id="9" name="TextBox 8">
            <a:extLst>
              <a:ext uri="{FF2B5EF4-FFF2-40B4-BE49-F238E27FC236}">
                <a16:creationId xmlns:a16="http://schemas.microsoft.com/office/drawing/2014/main" id="{AA7B86A6-0C20-F540-1CBA-43379B100A95}"/>
              </a:ext>
            </a:extLst>
          </p:cNvPr>
          <p:cNvSpPr txBox="1"/>
          <p:nvPr/>
        </p:nvSpPr>
        <p:spPr>
          <a:xfrm>
            <a:off x="365760" y="5636276"/>
            <a:ext cx="9945718" cy="646331"/>
          </a:xfrm>
          <a:prstGeom prst="rect">
            <a:avLst/>
          </a:prstGeom>
          <a:noFill/>
        </p:spPr>
        <p:txBody>
          <a:bodyPr wrap="square" rtlCol="0">
            <a:spAutoFit/>
          </a:bodyPr>
          <a:lstStyle/>
          <a:p>
            <a:r>
              <a:rPr lang="en-US" dirty="0"/>
              <a:t>Flux Density is scaled for each harmonic to see clearly the changes</a:t>
            </a:r>
          </a:p>
          <a:p>
            <a:r>
              <a:rPr lang="en-US" dirty="0">
                <a:solidFill>
                  <a:srgbClr val="0F08FF"/>
                </a:solidFill>
              </a:rPr>
              <a:t>Even Harmonics are weaker in the middle but still usable</a:t>
            </a:r>
          </a:p>
        </p:txBody>
      </p:sp>
      <p:pic>
        <p:nvPicPr>
          <p:cNvPr id="6" name="gco_APS3p0_5keV">
            <a:hlinkClick r:id="" action="ppaction://media"/>
            <a:extLst>
              <a:ext uri="{FF2B5EF4-FFF2-40B4-BE49-F238E27FC236}">
                <a16:creationId xmlns:a16="http://schemas.microsoft.com/office/drawing/2014/main" id="{F56A39D1-6078-3B78-86B0-392C8C7D113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8328" y="1078992"/>
            <a:ext cx="6096000" cy="4572000"/>
          </a:xfrm>
          <a:prstGeom prst="rect">
            <a:avLst/>
          </a:prstGeom>
        </p:spPr>
      </p:pic>
      <p:pic>
        <p:nvPicPr>
          <p:cNvPr id="7" name="g3d_APS3p0_5keV">
            <a:hlinkClick r:id="" action="ppaction://media"/>
            <a:extLst>
              <a:ext uri="{FF2B5EF4-FFF2-40B4-BE49-F238E27FC236}">
                <a16:creationId xmlns:a16="http://schemas.microsoft.com/office/drawing/2014/main" id="{269901C1-9A74-CABD-1030-EFB8F0EF6581}"/>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190488" y="1078992"/>
            <a:ext cx="6096000" cy="4572000"/>
          </a:xfrm>
          <a:prstGeom prst="rect">
            <a:avLst/>
          </a:prstGeom>
        </p:spPr>
      </p:pic>
    </p:spTree>
    <p:extLst>
      <p:ext uri="{BB962C8B-B14F-4D97-AF65-F5344CB8AC3E}">
        <p14:creationId xmlns:p14="http://schemas.microsoft.com/office/powerpoint/2010/main" val="165313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00" fill="hold"/>
                                        <p:tgtEl>
                                          <p:spTgt spid="6"/>
                                        </p:tgtEl>
                                      </p:cBhvr>
                                    </p:cmd>
                                  </p:childTnLst>
                                </p:cTn>
                              </p:par>
                              <p:par>
                                <p:cTn id="7" presetID="1" presetClass="mediacall" presetSubtype="0" fill="hold" nodeType="withEffect">
                                  <p:stCondLst>
                                    <p:cond delay="0"/>
                                  </p:stCondLst>
                                  <p:childTnLst>
                                    <p:cmd type="call" cmd="playFrom(0.0)">
                                      <p:cBhvr>
                                        <p:cTn id="8" dur="9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co_APSU3p0_5keV">
            <a:hlinkClick r:id="" action="ppaction://media"/>
            <a:extLst>
              <a:ext uri="{FF2B5EF4-FFF2-40B4-BE49-F238E27FC236}">
                <a16:creationId xmlns:a16="http://schemas.microsoft.com/office/drawing/2014/main" id="{EACA7A45-E931-2D9D-6749-584292FABFB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8328" y="1106424"/>
            <a:ext cx="6096000" cy="4572000"/>
          </a:xfrm>
          <a:prstGeom prst="rect">
            <a:avLst/>
          </a:prstGeom>
        </p:spPr>
      </p:pic>
      <p:sp>
        <p:nvSpPr>
          <p:cNvPr id="2" name="Title 1">
            <a:extLst>
              <a:ext uri="{FF2B5EF4-FFF2-40B4-BE49-F238E27FC236}">
                <a16:creationId xmlns:a16="http://schemas.microsoft.com/office/drawing/2014/main" id="{19BBCB2A-3914-B7F6-4C14-67A85BA65BDD}"/>
              </a:ext>
            </a:extLst>
          </p:cNvPr>
          <p:cNvSpPr>
            <a:spLocks noGrp="1"/>
          </p:cNvSpPr>
          <p:nvPr>
            <p:ph type="title"/>
          </p:nvPr>
        </p:nvSpPr>
        <p:spPr>
          <a:xfrm>
            <a:off x="679610" y="13827"/>
            <a:ext cx="11163868" cy="828948"/>
          </a:xfrm>
        </p:spPr>
        <p:txBody>
          <a:bodyPr/>
          <a:lstStyle/>
          <a:p>
            <a:r>
              <a:rPr lang="en-US" dirty="0"/>
              <a:t>Flux Density - APSU</a:t>
            </a:r>
          </a:p>
        </p:txBody>
      </p:sp>
      <p:sp>
        <p:nvSpPr>
          <p:cNvPr id="4" name="Slide Number Placeholder 3">
            <a:extLst>
              <a:ext uri="{FF2B5EF4-FFF2-40B4-BE49-F238E27FC236}">
                <a16:creationId xmlns:a16="http://schemas.microsoft.com/office/drawing/2014/main" id="{D31E99C4-AC2B-60E2-BE7E-8F84A360D118}"/>
              </a:ext>
            </a:extLst>
          </p:cNvPr>
          <p:cNvSpPr>
            <a:spLocks noGrp="1"/>
          </p:cNvSpPr>
          <p:nvPr>
            <p:ph type="sldNum" sz="quarter" idx="12"/>
          </p:nvPr>
        </p:nvSpPr>
        <p:spPr/>
        <p:txBody>
          <a:bodyPr/>
          <a:lstStyle/>
          <a:p>
            <a:pPr>
              <a:defRPr/>
            </a:pPr>
            <a:fld id="{D8294B01-9356-4A99-BF43-1EB6DE2E19CF}" type="slidenum">
              <a:rPr lang="en-US" smtClean="0"/>
              <a:pPr>
                <a:defRPr/>
              </a:pPr>
              <a:t>15</a:t>
            </a:fld>
            <a:endParaRPr lang="en-US" dirty="0"/>
          </a:p>
        </p:txBody>
      </p:sp>
      <p:sp>
        <p:nvSpPr>
          <p:cNvPr id="8" name="TextBox 7">
            <a:extLst>
              <a:ext uri="{FF2B5EF4-FFF2-40B4-BE49-F238E27FC236}">
                <a16:creationId xmlns:a16="http://schemas.microsoft.com/office/drawing/2014/main" id="{B045FC2C-0E4F-DEDA-1EDB-C86BF25DEB49}"/>
              </a:ext>
            </a:extLst>
          </p:cNvPr>
          <p:cNvSpPr txBox="1"/>
          <p:nvPr/>
        </p:nvSpPr>
        <p:spPr>
          <a:xfrm>
            <a:off x="348522" y="797819"/>
            <a:ext cx="10835017" cy="369332"/>
          </a:xfrm>
          <a:prstGeom prst="rect">
            <a:avLst/>
          </a:prstGeom>
          <a:noFill/>
        </p:spPr>
        <p:txBody>
          <a:bodyPr wrap="none" rtlCol="0">
            <a:spAutoFit/>
          </a:bodyPr>
          <a:lstStyle/>
          <a:p>
            <a:r>
              <a:rPr lang="en-US" dirty="0"/>
              <a:t>U30 at 5 keV on the fundamental (K=1.599). If you scan the monochromator energy over 9 harmonics…. </a:t>
            </a:r>
          </a:p>
        </p:txBody>
      </p:sp>
      <p:sp>
        <p:nvSpPr>
          <p:cNvPr id="9" name="TextBox 8">
            <a:extLst>
              <a:ext uri="{FF2B5EF4-FFF2-40B4-BE49-F238E27FC236}">
                <a16:creationId xmlns:a16="http://schemas.microsoft.com/office/drawing/2014/main" id="{AA7B86A6-0C20-F540-1CBA-43379B100A95}"/>
              </a:ext>
            </a:extLst>
          </p:cNvPr>
          <p:cNvSpPr txBox="1"/>
          <p:nvPr/>
        </p:nvSpPr>
        <p:spPr>
          <a:xfrm>
            <a:off x="691802" y="5737015"/>
            <a:ext cx="9945718" cy="646331"/>
          </a:xfrm>
          <a:prstGeom prst="rect">
            <a:avLst/>
          </a:prstGeom>
          <a:noFill/>
        </p:spPr>
        <p:txBody>
          <a:bodyPr wrap="square" rtlCol="0">
            <a:spAutoFit/>
          </a:bodyPr>
          <a:lstStyle/>
          <a:p>
            <a:r>
              <a:rPr lang="en-US" dirty="0"/>
              <a:t>Flux Density is scaled for each harmonic to see clearly the changes</a:t>
            </a:r>
          </a:p>
          <a:p>
            <a:r>
              <a:rPr lang="en-US" dirty="0">
                <a:solidFill>
                  <a:srgbClr val="0F08FF"/>
                </a:solidFill>
              </a:rPr>
              <a:t>Even Harmonics are NOT usable for APSU as most of the flux will not be in the middle!!</a:t>
            </a:r>
          </a:p>
        </p:txBody>
      </p:sp>
      <p:pic>
        <p:nvPicPr>
          <p:cNvPr id="5" name="g3d_APSU3p0_5keV">
            <a:hlinkClick r:id="" action="ppaction://media"/>
            <a:extLst>
              <a:ext uri="{FF2B5EF4-FFF2-40B4-BE49-F238E27FC236}">
                <a16:creationId xmlns:a16="http://schemas.microsoft.com/office/drawing/2014/main" id="{329EA4C9-4BF8-AA8D-39CC-553847BE39EF}"/>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199632" y="1106424"/>
            <a:ext cx="6096000" cy="4572000"/>
          </a:xfrm>
          <a:prstGeom prst="rect">
            <a:avLst/>
          </a:prstGeom>
        </p:spPr>
      </p:pic>
    </p:spTree>
    <p:extLst>
      <p:ext uri="{BB962C8B-B14F-4D97-AF65-F5344CB8AC3E}">
        <p14:creationId xmlns:p14="http://schemas.microsoft.com/office/powerpoint/2010/main" val="378685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00" fill="hold"/>
                                        <p:tgtEl>
                                          <p:spTgt spid="3"/>
                                        </p:tgtEl>
                                      </p:cBhvr>
                                    </p:cmd>
                                  </p:childTnLst>
                                </p:cTn>
                              </p:par>
                              <p:par>
                                <p:cTn id="7" presetID="1" presetClass="mediacall" presetSubtype="0" fill="hold" nodeType="withEffect">
                                  <p:stCondLst>
                                    <p:cond delay="0"/>
                                  </p:stCondLst>
                                  <p:childTnLst>
                                    <p:cmd type="call" cmd="playFrom(0.0)">
                                      <p:cBhvr>
                                        <p:cTn id="8" dur="9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3d_APS2p7_10keV">
            <a:hlinkClick r:id="" action="ppaction://media"/>
            <a:extLst>
              <a:ext uri="{FF2B5EF4-FFF2-40B4-BE49-F238E27FC236}">
                <a16:creationId xmlns:a16="http://schemas.microsoft.com/office/drawing/2014/main" id="{8FD9B2B2-5449-C62C-D164-B4EAC9C01023}"/>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646581" y="3127248"/>
            <a:ext cx="4572000" cy="3429000"/>
          </a:xfrm>
          <a:prstGeom prst="rect">
            <a:avLst/>
          </a:prstGeom>
        </p:spPr>
      </p:pic>
      <p:pic>
        <p:nvPicPr>
          <p:cNvPr id="7" name="g3d_APSU2p7_10keV">
            <a:hlinkClick r:id="" action="ppaction://media"/>
            <a:extLst>
              <a:ext uri="{FF2B5EF4-FFF2-40B4-BE49-F238E27FC236}">
                <a16:creationId xmlns:a16="http://schemas.microsoft.com/office/drawing/2014/main" id="{FA4C3A48-7C31-C35F-32C8-168989399009}"/>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6951829" y="3127248"/>
            <a:ext cx="4572000" cy="3429000"/>
          </a:xfrm>
          <a:prstGeom prst="rect">
            <a:avLst/>
          </a:prstGeom>
        </p:spPr>
      </p:pic>
      <p:sp>
        <p:nvSpPr>
          <p:cNvPr id="4" name="Slide Number Placeholder 3">
            <a:extLst>
              <a:ext uri="{FF2B5EF4-FFF2-40B4-BE49-F238E27FC236}">
                <a16:creationId xmlns:a16="http://schemas.microsoft.com/office/drawing/2014/main" id="{D31E99C4-AC2B-60E2-BE7E-8F84A360D118}"/>
              </a:ext>
            </a:extLst>
          </p:cNvPr>
          <p:cNvSpPr>
            <a:spLocks noGrp="1"/>
          </p:cNvSpPr>
          <p:nvPr>
            <p:ph type="sldNum" sz="quarter" idx="12"/>
          </p:nvPr>
        </p:nvSpPr>
        <p:spPr/>
        <p:txBody>
          <a:bodyPr/>
          <a:lstStyle/>
          <a:p>
            <a:pPr>
              <a:defRPr/>
            </a:pPr>
            <a:fld id="{D8294B01-9356-4A99-BF43-1EB6DE2E19CF}" type="slidenum">
              <a:rPr lang="en-US" smtClean="0"/>
              <a:pPr>
                <a:defRPr/>
              </a:pPr>
              <a:t>16</a:t>
            </a:fld>
            <a:endParaRPr lang="en-US" dirty="0"/>
          </a:p>
        </p:txBody>
      </p:sp>
      <p:pic>
        <p:nvPicPr>
          <p:cNvPr id="6" name="gco_APSU2p7_10keV">
            <a:hlinkClick r:id="" action="ppaction://media"/>
            <a:extLst>
              <a:ext uri="{FF2B5EF4-FFF2-40B4-BE49-F238E27FC236}">
                <a16:creationId xmlns:a16="http://schemas.microsoft.com/office/drawing/2014/main" id="{8D374733-CEAF-A2F3-BC79-6A8090F7C932}"/>
              </a:ext>
            </a:extLst>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6951829" y="530352"/>
            <a:ext cx="4572000" cy="3429000"/>
          </a:xfrm>
          <a:prstGeom prst="rect">
            <a:avLst/>
          </a:prstGeom>
        </p:spPr>
      </p:pic>
      <p:pic>
        <p:nvPicPr>
          <p:cNvPr id="3" name="gco_APS2p7_10keV">
            <a:hlinkClick r:id="" action="ppaction://media"/>
            <a:extLst>
              <a:ext uri="{FF2B5EF4-FFF2-40B4-BE49-F238E27FC236}">
                <a16:creationId xmlns:a16="http://schemas.microsoft.com/office/drawing/2014/main" id="{A4152535-B62E-38E7-FD45-ACE73A531EA9}"/>
              </a:ext>
            </a:extLst>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1646581" y="530352"/>
            <a:ext cx="4572000" cy="3429000"/>
          </a:xfrm>
          <a:prstGeom prst="rect">
            <a:avLst/>
          </a:prstGeom>
        </p:spPr>
      </p:pic>
      <p:sp>
        <p:nvSpPr>
          <p:cNvPr id="2" name="Title 1">
            <a:extLst>
              <a:ext uri="{FF2B5EF4-FFF2-40B4-BE49-F238E27FC236}">
                <a16:creationId xmlns:a16="http://schemas.microsoft.com/office/drawing/2014/main" id="{19BBCB2A-3914-B7F6-4C14-67A85BA65BDD}"/>
              </a:ext>
            </a:extLst>
          </p:cNvPr>
          <p:cNvSpPr>
            <a:spLocks noGrp="1"/>
          </p:cNvSpPr>
          <p:nvPr>
            <p:ph type="title"/>
          </p:nvPr>
        </p:nvSpPr>
        <p:spPr>
          <a:xfrm>
            <a:off x="668171" y="0"/>
            <a:ext cx="11163868" cy="828948"/>
          </a:xfrm>
        </p:spPr>
        <p:txBody>
          <a:bodyPr/>
          <a:lstStyle/>
          <a:p>
            <a:r>
              <a:rPr lang="en-US" dirty="0"/>
              <a:t>Flux Density Comparison - APS and APSU</a:t>
            </a:r>
          </a:p>
        </p:txBody>
      </p:sp>
      <p:sp>
        <p:nvSpPr>
          <p:cNvPr id="10" name="TextBox 9">
            <a:extLst>
              <a:ext uri="{FF2B5EF4-FFF2-40B4-BE49-F238E27FC236}">
                <a16:creationId xmlns:a16="http://schemas.microsoft.com/office/drawing/2014/main" id="{C91F6E21-B026-CD0D-4CBA-06ADA9878F48}"/>
              </a:ext>
            </a:extLst>
          </p:cNvPr>
          <p:cNvSpPr txBox="1"/>
          <p:nvPr/>
        </p:nvSpPr>
        <p:spPr>
          <a:xfrm>
            <a:off x="2937410" y="3749039"/>
            <a:ext cx="1762606" cy="276999"/>
          </a:xfrm>
          <a:prstGeom prst="rect">
            <a:avLst/>
          </a:prstGeom>
          <a:noFill/>
        </p:spPr>
        <p:txBody>
          <a:bodyPr wrap="square" rtlCol="0">
            <a:spAutoFit/>
          </a:bodyPr>
          <a:lstStyle/>
          <a:p>
            <a:r>
              <a:rPr lang="en-US" sz="1200" dirty="0">
                <a:solidFill>
                  <a:srgbClr val="FF0000"/>
                </a:solidFill>
              </a:rPr>
              <a:t>APS U27 @10 keV</a:t>
            </a:r>
          </a:p>
        </p:txBody>
      </p:sp>
      <p:sp>
        <p:nvSpPr>
          <p:cNvPr id="11" name="TextBox 10">
            <a:extLst>
              <a:ext uri="{FF2B5EF4-FFF2-40B4-BE49-F238E27FC236}">
                <a16:creationId xmlns:a16="http://schemas.microsoft.com/office/drawing/2014/main" id="{DE065E60-08AD-AF9D-23A3-7243C860369E}"/>
              </a:ext>
            </a:extLst>
          </p:cNvPr>
          <p:cNvSpPr txBox="1"/>
          <p:nvPr/>
        </p:nvSpPr>
        <p:spPr>
          <a:xfrm>
            <a:off x="8177125" y="3731402"/>
            <a:ext cx="1817267" cy="276999"/>
          </a:xfrm>
          <a:prstGeom prst="rect">
            <a:avLst/>
          </a:prstGeom>
          <a:noFill/>
        </p:spPr>
        <p:txBody>
          <a:bodyPr wrap="square" rtlCol="0">
            <a:spAutoFit/>
          </a:bodyPr>
          <a:lstStyle/>
          <a:p>
            <a:r>
              <a:rPr lang="en-US" sz="1200" dirty="0">
                <a:solidFill>
                  <a:srgbClr val="FF0000"/>
                </a:solidFill>
              </a:rPr>
              <a:t>APSU U27 @10 keV</a:t>
            </a:r>
          </a:p>
        </p:txBody>
      </p:sp>
    </p:spTree>
    <p:extLst>
      <p:ext uri="{BB962C8B-B14F-4D97-AF65-F5344CB8AC3E}">
        <p14:creationId xmlns:p14="http://schemas.microsoft.com/office/powerpoint/2010/main" val="6703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00" fill="hold"/>
                                        <p:tgtEl>
                                          <p:spTgt spid="3"/>
                                        </p:tgtEl>
                                      </p:cBhvr>
                                    </p:cmd>
                                  </p:childTnLst>
                                </p:cTn>
                              </p:par>
                              <p:par>
                                <p:cTn id="7" presetID="1" presetClass="mediacall" presetSubtype="0" fill="hold" nodeType="withEffect">
                                  <p:stCondLst>
                                    <p:cond delay="0"/>
                                  </p:stCondLst>
                                  <p:childTnLst>
                                    <p:cmd type="call" cmd="playFrom(0.0)">
                                      <p:cBhvr>
                                        <p:cTn id="8" dur="90000" fill="hold"/>
                                        <p:tgtEl>
                                          <p:spTgt spid="5"/>
                                        </p:tgtEl>
                                      </p:cBhvr>
                                    </p:cmd>
                                  </p:childTnLst>
                                </p:cTn>
                              </p:par>
                              <p:par>
                                <p:cTn id="9" presetID="1" presetClass="mediacall" presetSubtype="0" fill="hold" nodeType="withEffect">
                                  <p:stCondLst>
                                    <p:cond delay="0"/>
                                  </p:stCondLst>
                                  <p:childTnLst>
                                    <p:cmd type="call" cmd="playFrom(0.0)">
                                      <p:cBhvr>
                                        <p:cTn id="10" dur="90000" fill="hold"/>
                                        <p:tgtEl>
                                          <p:spTgt spid="6"/>
                                        </p:tgtEl>
                                      </p:cBhvr>
                                    </p:cmd>
                                  </p:childTnLst>
                                </p:cTn>
                              </p:par>
                              <p:par>
                                <p:cTn id="11" presetID="1" presetClass="mediacall" presetSubtype="0" fill="hold" nodeType="withEffect">
                                  <p:stCondLst>
                                    <p:cond delay="0"/>
                                  </p:stCondLst>
                                  <p:childTnLst>
                                    <p:cmd type="call" cmd="playFrom(0.0)">
                                      <p:cBhvr>
                                        <p:cTn id="12" dur="9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video>
              <p:cMediaNode vol="80000">
                <p:cTn id="19"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6"/>
                  </p:tgtEl>
                </p:cond>
              </p:nextCondLst>
            </p:seq>
            <p:video>
              <p:cMediaNode vol="80000">
                <p:cTn id="31" fill="hold" display="0">
                  <p:stCondLst>
                    <p:cond delay="indefinite"/>
                  </p:stCondLst>
                </p:cTn>
                <p:tgtEl>
                  <p:spTgt spid="7"/>
                </p:tgtEl>
              </p:cMediaNode>
            </p:vide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6754D-761E-3B22-1A7E-390DA1934B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B3D771-8D00-5E26-DC08-C8B742210A8C}"/>
              </a:ext>
            </a:extLst>
          </p:cNvPr>
          <p:cNvSpPr>
            <a:spLocks noGrp="1"/>
          </p:cNvSpPr>
          <p:nvPr>
            <p:ph type="title"/>
          </p:nvPr>
        </p:nvSpPr>
        <p:spPr/>
        <p:txBody>
          <a:bodyPr/>
          <a:lstStyle/>
          <a:p>
            <a:r>
              <a:rPr lang="en-US" dirty="0"/>
              <a:t>Slit or Not ?</a:t>
            </a:r>
          </a:p>
        </p:txBody>
      </p:sp>
      <p:sp>
        <p:nvSpPr>
          <p:cNvPr id="3" name="Content Placeholder 2">
            <a:extLst>
              <a:ext uri="{FF2B5EF4-FFF2-40B4-BE49-F238E27FC236}">
                <a16:creationId xmlns:a16="http://schemas.microsoft.com/office/drawing/2014/main" id="{3A37700C-A152-4FB1-F42C-9A1026CAF422}"/>
              </a:ext>
            </a:extLst>
          </p:cNvPr>
          <p:cNvSpPr>
            <a:spLocks noGrp="1"/>
          </p:cNvSpPr>
          <p:nvPr>
            <p:ph idx="1"/>
          </p:nvPr>
        </p:nvSpPr>
        <p:spPr/>
        <p:txBody>
          <a:bodyPr/>
          <a:lstStyle/>
          <a:p>
            <a:r>
              <a:rPr lang="en-US" dirty="0"/>
              <a:t>The front end exit mask has either a 2mm H x 2mm V for canted and a 2mmH x1mm V for HHL</a:t>
            </a:r>
          </a:p>
          <a:p>
            <a:r>
              <a:rPr lang="en-US" dirty="0"/>
              <a:t>This was done to reduce the power on downstream components.</a:t>
            </a:r>
          </a:p>
          <a:p>
            <a:r>
              <a:rPr lang="en-US" dirty="0"/>
              <a:t>One has to evaluate based on the undulator period and the gap they run to pick an optimum slit before their optics to get the lowest power on the optics for the maximum flux desired</a:t>
            </a:r>
          </a:p>
          <a:p>
            <a:r>
              <a:rPr lang="en-US" dirty="0"/>
              <a:t>The exit mask in most cases is larger than is needed. </a:t>
            </a:r>
          </a:p>
          <a:p>
            <a:pPr lvl="1"/>
            <a:r>
              <a:rPr lang="en-US" dirty="0"/>
              <a:t>An aperture of 1mm x1mm in front of optics is more than sufficient in most cases and even a smaller aperture is better.. </a:t>
            </a:r>
          </a:p>
        </p:txBody>
      </p:sp>
      <p:sp>
        <p:nvSpPr>
          <p:cNvPr id="4" name="Slide Number Placeholder 3">
            <a:extLst>
              <a:ext uri="{FF2B5EF4-FFF2-40B4-BE49-F238E27FC236}">
                <a16:creationId xmlns:a16="http://schemas.microsoft.com/office/drawing/2014/main" id="{99FD3AA7-FBDC-F93F-4BDE-211DE041711F}"/>
              </a:ext>
            </a:extLst>
          </p:cNvPr>
          <p:cNvSpPr>
            <a:spLocks noGrp="1"/>
          </p:cNvSpPr>
          <p:nvPr>
            <p:ph type="sldNum" sz="quarter" idx="12"/>
          </p:nvPr>
        </p:nvSpPr>
        <p:spPr/>
        <p:txBody>
          <a:bodyPr/>
          <a:lstStyle/>
          <a:p>
            <a:pPr>
              <a:defRPr/>
            </a:pPr>
            <a:fld id="{D8294B01-9356-4A99-BF43-1EB6DE2E19CF}" type="slidenum">
              <a:rPr lang="en-US" smtClean="0"/>
              <a:pPr>
                <a:defRPr/>
              </a:pPr>
              <a:t>17</a:t>
            </a:fld>
            <a:endParaRPr lang="en-US" dirty="0"/>
          </a:p>
        </p:txBody>
      </p:sp>
    </p:spTree>
    <p:extLst>
      <p:ext uri="{BB962C8B-B14F-4D97-AF65-F5344CB8AC3E}">
        <p14:creationId xmlns:p14="http://schemas.microsoft.com/office/powerpoint/2010/main" val="2496004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AD9CD-A08C-E2F6-6EBD-563037EA19B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BCDAE58-1220-17BA-68B9-6C40414D6A62}"/>
              </a:ext>
            </a:extLst>
          </p:cNvPr>
          <p:cNvSpPr>
            <a:spLocks noGrp="1"/>
          </p:cNvSpPr>
          <p:nvPr>
            <p:ph type="title"/>
          </p:nvPr>
        </p:nvSpPr>
        <p:spPr>
          <a:xfrm>
            <a:off x="627889" y="664"/>
            <a:ext cx="11163868" cy="828948"/>
          </a:xfrm>
        </p:spPr>
        <p:txBody>
          <a:bodyPr/>
          <a:lstStyle/>
          <a:p>
            <a:r>
              <a:rPr lang="en-US" dirty="0"/>
              <a:t>Flux and Power Comparison</a:t>
            </a:r>
          </a:p>
        </p:txBody>
      </p:sp>
      <p:sp>
        <p:nvSpPr>
          <p:cNvPr id="2" name="Slide Number Placeholder 1">
            <a:extLst>
              <a:ext uri="{FF2B5EF4-FFF2-40B4-BE49-F238E27FC236}">
                <a16:creationId xmlns:a16="http://schemas.microsoft.com/office/drawing/2014/main" id="{68AE2F45-440B-3170-C863-9D14287D0C45}"/>
              </a:ext>
            </a:extLst>
          </p:cNvPr>
          <p:cNvSpPr>
            <a:spLocks noGrp="1"/>
          </p:cNvSpPr>
          <p:nvPr>
            <p:ph type="sldNum" sz="quarter" idx="12"/>
          </p:nvPr>
        </p:nvSpPr>
        <p:spPr/>
        <p:txBody>
          <a:bodyPr/>
          <a:lstStyle/>
          <a:p>
            <a:fld id="{AEFAAC5A-9C4F-4278-920D-DF2BAB595749}" type="slidenum">
              <a:rPr lang="en-US" smtClean="0">
                <a:solidFill>
                  <a:srgbClr val="FFFFFF">
                    <a:lumMod val="50000"/>
                  </a:srgbClr>
                </a:solidFill>
                <a:latin typeface="Arial"/>
              </a:rPr>
              <a:pPr/>
              <a:t>18</a:t>
            </a:fld>
            <a:endParaRPr lang="en-US" dirty="0">
              <a:solidFill>
                <a:srgbClr val="FFFFFF">
                  <a:lumMod val="50000"/>
                </a:srgbClr>
              </a:solidFill>
              <a:latin typeface="Arial"/>
            </a:endParaRPr>
          </a:p>
        </p:txBody>
      </p:sp>
      <p:sp>
        <p:nvSpPr>
          <p:cNvPr id="6" name="TextBox 5">
            <a:extLst>
              <a:ext uri="{FF2B5EF4-FFF2-40B4-BE49-F238E27FC236}">
                <a16:creationId xmlns:a16="http://schemas.microsoft.com/office/drawing/2014/main" id="{4F4DBF61-2AA4-4844-448F-3A9D969EFE01}"/>
              </a:ext>
            </a:extLst>
          </p:cNvPr>
          <p:cNvSpPr txBox="1"/>
          <p:nvPr/>
        </p:nvSpPr>
        <p:spPr>
          <a:xfrm>
            <a:off x="8045018" y="686316"/>
            <a:ext cx="3000933" cy="369332"/>
          </a:xfrm>
          <a:prstGeom prst="rect">
            <a:avLst/>
          </a:prstGeom>
          <a:noFill/>
        </p:spPr>
        <p:txBody>
          <a:bodyPr wrap="square" rtlCol="0">
            <a:spAutoFit/>
          </a:bodyPr>
          <a:lstStyle/>
          <a:p>
            <a:r>
              <a:rPr lang="en-US" dirty="0"/>
              <a:t>Power thru an Aperture</a:t>
            </a:r>
          </a:p>
        </p:txBody>
      </p:sp>
      <p:sp>
        <p:nvSpPr>
          <p:cNvPr id="9" name="TextBox 8">
            <a:extLst>
              <a:ext uri="{FF2B5EF4-FFF2-40B4-BE49-F238E27FC236}">
                <a16:creationId xmlns:a16="http://schemas.microsoft.com/office/drawing/2014/main" id="{CEAFDA88-B3E3-C6A7-38A4-EF5E5BA8B381}"/>
              </a:ext>
            </a:extLst>
          </p:cNvPr>
          <p:cNvSpPr txBox="1"/>
          <p:nvPr/>
        </p:nvSpPr>
        <p:spPr>
          <a:xfrm>
            <a:off x="1941708" y="663940"/>
            <a:ext cx="4398132" cy="369332"/>
          </a:xfrm>
          <a:prstGeom prst="rect">
            <a:avLst/>
          </a:prstGeom>
          <a:noFill/>
        </p:spPr>
        <p:txBody>
          <a:bodyPr wrap="square" rtlCol="0">
            <a:spAutoFit/>
          </a:bodyPr>
          <a:lstStyle/>
          <a:p>
            <a:r>
              <a:rPr lang="en-US" dirty="0"/>
              <a:t>Aperture Flux @ 25m</a:t>
            </a:r>
          </a:p>
        </p:txBody>
      </p:sp>
      <p:sp>
        <p:nvSpPr>
          <p:cNvPr id="7" name="TextBox 6">
            <a:extLst>
              <a:ext uri="{FF2B5EF4-FFF2-40B4-BE49-F238E27FC236}">
                <a16:creationId xmlns:a16="http://schemas.microsoft.com/office/drawing/2014/main" id="{EB03FE37-F6D4-89FF-A550-CE80D9344BDE}"/>
              </a:ext>
            </a:extLst>
          </p:cNvPr>
          <p:cNvSpPr txBox="1"/>
          <p:nvPr/>
        </p:nvSpPr>
        <p:spPr>
          <a:xfrm>
            <a:off x="627889" y="5450415"/>
            <a:ext cx="11113939" cy="923330"/>
          </a:xfrm>
          <a:prstGeom prst="rect">
            <a:avLst/>
          </a:prstGeom>
          <a:noFill/>
        </p:spPr>
        <p:txBody>
          <a:bodyPr wrap="square" rtlCol="0">
            <a:spAutoFit/>
          </a:bodyPr>
          <a:lstStyle/>
          <a:p>
            <a:r>
              <a:rPr lang="en-US" dirty="0">
                <a:solidFill>
                  <a:srgbClr val="0F08FF"/>
                </a:solidFill>
              </a:rPr>
              <a:t>All canted FE have 2mm H x 2mm V while HHL FE have 2mm H x 1mm V aperture at 25.5m</a:t>
            </a:r>
          </a:p>
          <a:p>
            <a:r>
              <a:rPr lang="en-US" dirty="0">
                <a:solidFill>
                  <a:srgbClr val="0F08FF"/>
                </a:solidFill>
              </a:rPr>
              <a:t>As can be seen for a significant reduction of power on your optics you don’t lose flux until the 7</a:t>
            </a:r>
            <a:r>
              <a:rPr lang="en-US" baseline="30000" dirty="0">
                <a:solidFill>
                  <a:srgbClr val="0F08FF"/>
                </a:solidFill>
              </a:rPr>
              <a:t>th</a:t>
            </a:r>
            <a:r>
              <a:rPr lang="en-US" dirty="0">
                <a:solidFill>
                  <a:srgbClr val="0F08FF"/>
                </a:solidFill>
              </a:rPr>
              <a:t> harmonic with a 1mm x 1mm aperture.</a:t>
            </a:r>
          </a:p>
        </p:txBody>
      </p:sp>
      <p:pic>
        <p:nvPicPr>
          <p:cNvPr id="26" name="Picture 25">
            <a:extLst>
              <a:ext uri="{FF2B5EF4-FFF2-40B4-BE49-F238E27FC236}">
                <a16:creationId xmlns:a16="http://schemas.microsoft.com/office/drawing/2014/main" id="{A1EB8D88-651F-6DF4-72F2-61FBE980E8C0}"/>
              </a:ext>
            </a:extLst>
          </p:cNvPr>
          <p:cNvPicPr>
            <a:picLocks noChangeAspect="1"/>
          </p:cNvPicPr>
          <p:nvPr/>
        </p:nvPicPr>
        <p:blipFill>
          <a:blip r:embed="rId3"/>
          <a:stretch>
            <a:fillRect/>
          </a:stretch>
        </p:blipFill>
        <p:spPr>
          <a:xfrm>
            <a:off x="360680" y="1064792"/>
            <a:ext cx="5933440" cy="4450080"/>
          </a:xfrm>
          <a:prstGeom prst="rect">
            <a:avLst/>
          </a:prstGeom>
        </p:spPr>
      </p:pic>
      <p:pic>
        <p:nvPicPr>
          <p:cNvPr id="24" name="Picture 23">
            <a:extLst>
              <a:ext uri="{FF2B5EF4-FFF2-40B4-BE49-F238E27FC236}">
                <a16:creationId xmlns:a16="http://schemas.microsoft.com/office/drawing/2014/main" id="{816DFA4A-6C4F-90F6-F7B4-6560A9F592A1}"/>
              </a:ext>
            </a:extLst>
          </p:cNvPr>
          <p:cNvPicPr>
            <a:picLocks noChangeAspect="1"/>
          </p:cNvPicPr>
          <p:nvPr/>
        </p:nvPicPr>
        <p:blipFill>
          <a:blip r:embed="rId4"/>
          <a:stretch>
            <a:fillRect/>
          </a:stretch>
        </p:blipFill>
        <p:spPr>
          <a:xfrm>
            <a:off x="360680" y="1064792"/>
            <a:ext cx="5933440" cy="4450080"/>
          </a:xfrm>
          <a:prstGeom prst="rect">
            <a:avLst/>
          </a:prstGeom>
        </p:spPr>
      </p:pic>
      <p:pic>
        <p:nvPicPr>
          <p:cNvPr id="10" name="Picture 9">
            <a:extLst>
              <a:ext uri="{FF2B5EF4-FFF2-40B4-BE49-F238E27FC236}">
                <a16:creationId xmlns:a16="http://schemas.microsoft.com/office/drawing/2014/main" id="{CAB0DFE8-C47C-E67F-9A19-2E05A90BC5BA}"/>
              </a:ext>
            </a:extLst>
          </p:cNvPr>
          <p:cNvPicPr>
            <a:picLocks noChangeAspect="1"/>
          </p:cNvPicPr>
          <p:nvPr/>
        </p:nvPicPr>
        <p:blipFill>
          <a:blip r:embed="rId5"/>
          <a:stretch>
            <a:fillRect/>
          </a:stretch>
        </p:blipFill>
        <p:spPr>
          <a:xfrm>
            <a:off x="6212840" y="1064792"/>
            <a:ext cx="5933440" cy="4450080"/>
          </a:xfrm>
          <a:prstGeom prst="rect">
            <a:avLst/>
          </a:prstGeom>
        </p:spPr>
      </p:pic>
      <p:pic>
        <p:nvPicPr>
          <p:cNvPr id="12" name="Picture 11">
            <a:extLst>
              <a:ext uri="{FF2B5EF4-FFF2-40B4-BE49-F238E27FC236}">
                <a16:creationId xmlns:a16="http://schemas.microsoft.com/office/drawing/2014/main" id="{D63E6E8C-7E56-EA05-6149-625C89ED5A3C}"/>
              </a:ext>
            </a:extLst>
          </p:cNvPr>
          <p:cNvPicPr>
            <a:picLocks noChangeAspect="1"/>
          </p:cNvPicPr>
          <p:nvPr/>
        </p:nvPicPr>
        <p:blipFill>
          <a:blip r:embed="rId6"/>
          <a:stretch>
            <a:fillRect/>
          </a:stretch>
        </p:blipFill>
        <p:spPr>
          <a:xfrm>
            <a:off x="6212840" y="1064792"/>
            <a:ext cx="5933440" cy="4450080"/>
          </a:xfrm>
          <a:prstGeom prst="rect">
            <a:avLst/>
          </a:prstGeom>
        </p:spPr>
      </p:pic>
      <p:pic>
        <p:nvPicPr>
          <p:cNvPr id="14" name="Picture 13">
            <a:extLst>
              <a:ext uri="{FF2B5EF4-FFF2-40B4-BE49-F238E27FC236}">
                <a16:creationId xmlns:a16="http://schemas.microsoft.com/office/drawing/2014/main" id="{FF471E54-9A39-BE03-4B78-60312E13B9EC}"/>
              </a:ext>
            </a:extLst>
          </p:cNvPr>
          <p:cNvPicPr>
            <a:picLocks noChangeAspect="1"/>
          </p:cNvPicPr>
          <p:nvPr/>
        </p:nvPicPr>
        <p:blipFill>
          <a:blip r:embed="rId7"/>
          <a:stretch>
            <a:fillRect/>
          </a:stretch>
        </p:blipFill>
        <p:spPr>
          <a:xfrm>
            <a:off x="6212840" y="1064792"/>
            <a:ext cx="5933440" cy="4450080"/>
          </a:xfrm>
          <a:prstGeom prst="rect">
            <a:avLst/>
          </a:prstGeom>
        </p:spPr>
      </p:pic>
      <p:pic>
        <p:nvPicPr>
          <p:cNvPr id="16" name="Picture 15">
            <a:extLst>
              <a:ext uri="{FF2B5EF4-FFF2-40B4-BE49-F238E27FC236}">
                <a16:creationId xmlns:a16="http://schemas.microsoft.com/office/drawing/2014/main" id="{F0C20464-6397-D565-04E0-3A6AD4F57986}"/>
              </a:ext>
            </a:extLst>
          </p:cNvPr>
          <p:cNvPicPr>
            <a:picLocks noChangeAspect="1"/>
          </p:cNvPicPr>
          <p:nvPr/>
        </p:nvPicPr>
        <p:blipFill>
          <a:blip r:embed="rId8"/>
          <a:stretch>
            <a:fillRect/>
          </a:stretch>
        </p:blipFill>
        <p:spPr>
          <a:xfrm>
            <a:off x="6212840" y="1064792"/>
            <a:ext cx="5933440" cy="4450080"/>
          </a:xfrm>
          <a:prstGeom prst="rect">
            <a:avLst/>
          </a:prstGeom>
        </p:spPr>
      </p:pic>
      <p:pic>
        <p:nvPicPr>
          <p:cNvPr id="22" name="Picture 21">
            <a:extLst>
              <a:ext uri="{FF2B5EF4-FFF2-40B4-BE49-F238E27FC236}">
                <a16:creationId xmlns:a16="http://schemas.microsoft.com/office/drawing/2014/main" id="{9DB20F0E-BDC5-06B5-6CD3-F913CE9D2BA4}"/>
              </a:ext>
            </a:extLst>
          </p:cNvPr>
          <p:cNvPicPr>
            <a:picLocks noChangeAspect="1"/>
          </p:cNvPicPr>
          <p:nvPr/>
        </p:nvPicPr>
        <p:blipFill>
          <a:blip r:embed="rId9"/>
          <a:stretch>
            <a:fillRect/>
          </a:stretch>
        </p:blipFill>
        <p:spPr>
          <a:xfrm>
            <a:off x="360680" y="1064792"/>
            <a:ext cx="5933440" cy="4450080"/>
          </a:xfrm>
          <a:prstGeom prst="rect">
            <a:avLst/>
          </a:prstGeom>
        </p:spPr>
      </p:pic>
      <p:pic>
        <p:nvPicPr>
          <p:cNvPr id="19" name="Picture 18">
            <a:extLst>
              <a:ext uri="{FF2B5EF4-FFF2-40B4-BE49-F238E27FC236}">
                <a16:creationId xmlns:a16="http://schemas.microsoft.com/office/drawing/2014/main" id="{57992F33-2992-7194-38C0-FAA8A5EBE6D6}"/>
              </a:ext>
            </a:extLst>
          </p:cNvPr>
          <p:cNvPicPr>
            <a:picLocks noChangeAspect="1"/>
          </p:cNvPicPr>
          <p:nvPr/>
        </p:nvPicPr>
        <p:blipFill>
          <a:blip r:embed="rId10"/>
          <a:stretch>
            <a:fillRect/>
          </a:stretch>
        </p:blipFill>
        <p:spPr>
          <a:xfrm>
            <a:off x="360680" y="1064792"/>
            <a:ext cx="5933440" cy="4450080"/>
          </a:xfrm>
          <a:prstGeom prst="rect">
            <a:avLst/>
          </a:prstGeom>
        </p:spPr>
      </p:pic>
    </p:spTree>
    <p:extLst>
      <p:ext uri="{BB962C8B-B14F-4D97-AF65-F5344CB8AC3E}">
        <p14:creationId xmlns:p14="http://schemas.microsoft.com/office/powerpoint/2010/main" val="239833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35986" y="9226"/>
            <a:ext cx="11163868" cy="828948"/>
          </a:xfrm>
        </p:spPr>
        <p:txBody>
          <a:bodyPr/>
          <a:lstStyle/>
          <a:p>
            <a:r>
              <a:rPr lang="en-US" dirty="0"/>
              <a:t>Flux and Power Comparison</a:t>
            </a:r>
          </a:p>
        </p:txBody>
      </p:sp>
      <p:sp>
        <p:nvSpPr>
          <p:cNvPr id="2" name="Slide Number Placeholder 1"/>
          <p:cNvSpPr>
            <a:spLocks noGrp="1"/>
          </p:cNvSpPr>
          <p:nvPr>
            <p:ph type="sldNum" sz="quarter" idx="12"/>
          </p:nvPr>
        </p:nvSpPr>
        <p:spPr/>
        <p:txBody>
          <a:bodyPr/>
          <a:lstStyle/>
          <a:p>
            <a:fld id="{AEFAAC5A-9C4F-4278-920D-DF2BAB595749}" type="slidenum">
              <a:rPr lang="en-US" smtClean="0">
                <a:solidFill>
                  <a:srgbClr val="FFFFFF">
                    <a:lumMod val="50000"/>
                  </a:srgbClr>
                </a:solidFill>
                <a:latin typeface="Arial"/>
              </a:rPr>
              <a:pPr/>
              <a:t>19</a:t>
            </a:fld>
            <a:endParaRPr lang="en-US" dirty="0">
              <a:solidFill>
                <a:srgbClr val="FFFFFF">
                  <a:lumMod val="50000"/>
                </a:srgbClr>
              </a:solidFill>
              <a:latin typeface="Arial"/>
            </a:endParaRPr>
          </a:p>
        </p:txBody>
      </p:sp>
      <p:sp>
        <p:nvSpPr>
          <p:cNvPr id="12" name="TextBox 11"/>
          <p:cNvSpPr txBox="1"/>
          <p:nvPr/>
        </p:nvSpPr>
        <p:spPr>
          <a:xfrm>
            <a:off x="477078" y="5434721"/>
            <a:ext cx="11549821" cy="923330"/>
          </a:xfrm>
          <a:prstGeom prst="rect">
            <a:avLst/>
          </a:prstGeom>
          <a:noFill/>
        </p:spPr>
        <p:txBody>
          <a:bodyPr wrap="square" rtlCol="0">
            <a:spAutoFit/>
          </a:bodyPr>
          <a:lstStyle/>
          <a:p>
            <a:r>
              <a:rPr lang="en-US" dirty="0">
                <a:solidFill>
                  <a:srgbClr val="0F08FF"/>
                </a:solidFill>
              </a:rPr>
              <a:t>Taking it even further from 1mm H x 1.0V down to 0.5mm H x 0.5mm V :</a:t>
            </a:r>
          </a:p>
          <a:p>
            <a:r>
              <a:rPr lang="en-US" dirty="0">
                <a:solidFill>
                  <a:srgbClr val="0F08FF"/>
                </a:solidFill>
              </a:rPr>
              <a:t>	Flux does get reduced but the power is significantly reduced.</a:t>
            </a:r>
          </a:p>
          <a:p>
            <a:r>
              <a:rPr lang="en-US" dirty="0">
                <a:solidFill>
                  <a:srgbClr val="0F08FF"/>
                </a:solidFill>
              </a:rPr>
              <a:t>One should use a Power vs Flux ratio to get the best operating condition for the beamline.</a:t>
            </a:r>
          </a:p>
        </p:txBody>
      </p:sp>
      <p:pic>
        <p:nvPicPr>
          <p:cNvPr id="4" name="Picture 3">
            <a:extLst>
              <a:ext uri="{FF2B5EF4-FFF2-40B4-BE49-F238E27FC236}">
                <a16:creationId xmlns:a16="http://schemas.microsoft.com/office/drawing/2014/main" id="{5C2DE9E5-A48A-ED3A-7655-A48E809B6B29}"/>
              </a:ext>
            </a:extLst>
          </p:cNvPr>
          <p:cNvPicPr>
            <a:picLocks noChangeAspect="1"/>
          </p:cNvPicPr>
          <p:nvPr/>
        </p:nvPicPr>
        <p:blipFill>
          <a:blip r:embed="rId3"/>
          <a:stretch>
            <a:fillRect/>
          </a:stretch>
        </p:blipFill>
        <p:spPr>
          <a:xfrm>
            <a:off x="365760" y="1042416"/>
            <a:ext cx="5933440" cy="4450080"/>
          </a:xfrm>
          <a:prstGeom prst="rect">
            <a:avLst/>
          </a:prstGeom>
        </p:spPr>
      </p:pic>
      <p:pic>
        <p:nvPicPr>
          <p:cNvPr id="6" name="Picture 5">
            <a:extLst>
              <a:ext uri="{FF2B5EF4-FFF2-40B4-BE49-F238E27FC236}">
                <a16:creationId xmlns:a16="http://schemas.microsoft.com/office/drawing/2014/main" id="{993ED9C0-0323-3C66-8A29-C917BEC44B12}"/>
              </a:ext>
            </a:extLst>
          </p:cNvPr>
          <p:cNvPicPr>
            <a:picLocks noChangeAspect="1"/>
          </p:cNvPicPr>
          <p:nvPr/>
        </p:nvPicPr>
        <p:blipFill>
          <a:blip r:embed="rId4"/>
          <a:stretch>
            <a:fillRect/>
          </a:stretch>
        </p:blipFill>
        <p:spPr>
          <a:xfrm>
            <a:off x="6217920" y="1042416"/>
            <a:ext cx="5933440" cy="4450080"/>
          </a:xfrm>
          <a:prstGeom prst="rect">
            <a:avLst/>
          </a:prstGeom>
        </p:spPr>
      </p:pic>
      <p:sp>
        <p:nvSpPr>
          <p:cNvPr id="13" name="TextBox 12">
            <a:extLst>
              <a:ext uri="{FF2B5EF4-FFF2-40B4-BE49-F238E27FC236}">
                <a16:creationId xmlns:a16="http://schemas.microsoft.com/office/drawing/2014/main" id="{6148B777-8699-8C1F-02B5-314F1025ABA6}"/>
              </a:ext>
            </a:extLst>
          </p:cNvPr>
          <p:cNvSpPr txBox="1"/>
          <p:nvPr/>
        </p:nvSpPr>
        <p:spPr>
          <a:xfrm>
            <a:off x="8045018" y="686316"/>
            <a:ext cx="3000933" cy="369332"/>
          </a:xfrm>
          <a:prstGeom prst="rect">
            <a:avLst/>
          </a:prstGeom>
          <a:noFill/>
        </p:spPr>
        <p:txBody>
          <a:bodyPr wrap="square" rtlCol="0">
            <a:spAutoFit/>
          </a:bodyPr>
          <a:lstStyle/>
          <a:p>
            <a:r>
              <a:rPr lang="en-US" dirty="0"/>
              <a:t>Power thru an Aperture</a:t>
            </a:r>
          </a:p>
        </p:txBody>
      </p:sp>
      <p:sp>
        <p:nvSpPr>
          <p:cNvPr id="14" name="TextBox 13">
            <a:extLst>
              <a:ext uri="{FF2B5EF4-FFF2-40B4-BE49-F238E27FC236}">
                <a16:creationId xmlns:a16="http://schemas.microsoft.com/office/drawing/2014/main" id="{3B836BFA-C852-74AB-199E-E8744DB34D36}"/>
              </a:ext>
            </a:extLst>
          </p:cNvPr>
          <p:cNvSpPr txBox="1"/>
          <p:nvPr/>
        </p:nvSpPr>
        <p:spPr>
          <a:xfrm>
            <a:off x="1941708" y="663940"/>
            <a:ext cx="4398132" cy="369332"/>
          </a:xfrm>
          <a:prstGeom prst="rect">
            <a:avLst/>
          </a:prstGeom>
          <a:noFill/>
        </p:spPr>
        <p:txBody>
          <a:bodyPr wrap="square" rtlCol="0">
            <a:spAutoFit/>
          </a:bodyPr>
          <a:lstStyle/>
          <a:p>
            <a:r>
              <a:rPr lang="en-US" dirty="0"/>
              <a:t>Aperture Flux @ 25m</a:t>
            </a:r>
          </a:p>
        </p:txBody>
      </p:sp>
    </p:spTree>
    <p:extLst>
      <p:ext uri="{BB962C8B-B14F-4D97-AF65-F5344CB8AC3E}">
        <p14:creationId xmlns:p14="http://schemas.microsoft.com/office/powerpoint/2010/main" val="1952336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Outline</a:t>
            </a:r>
          </a:p>
        </p:txBody>
      </p:sp>
      <p:sp>
        <p:nvSpPr>
          <p:cNvPr id="9" name="Content Placeholder 8"/>
          <p:cNvSpPr>
            <a:spLocks noGrp="1"/>
          </p:cNvSpPr>
          <p:nvPr>
            <p:ph idx="1"/>
          </p:nvPr>
        </p:nvSpPr>
        <p:spPr>
          <a:xfrm>
            <a:off x="609601" y="1008673"/>
            <a:ext cx="11094260" cy="4987365"/>
          </a:xfrm>
        </p:spPr>
        <p:txBody>
          <a:bodyPr/>
          <a:lstStyle/>
          <a:p>
            <a:r>
              <a:rPr lang="en-US" dirty="0"/>
              <a:t>Why APS-U</a:t>
            </a:r>
          </a:p>
          <a:p>
            <a:r>
              <a:rPr lang="en-US" dirty="0"/>
              <a:t>BM source selection</a:t>
            </a:r>
          </a:p>
          <a:p>
            <a:r>
              <a:rPr lang="en-US" dirty="0"/>
              <a:t>Insertion Device selection</a:t>
            </a:r>
          </a:p>
          <a:p>
            <a:r>
              <a:rPr lang="en-US" dirty="0"/>
              <a:t>Insertion Device status</a:t>
            </a:r>
          </a:p>
          <a:p>
            <a:r>
              <a:rPr lang="en-US" dirty="0"/>
              <a:t>Insertion Device choice</a:t>
            </a:r>
          </a:p>
          <a:p>
            <a:r>
              <a:rPr lang="en-US" dirty="0"/>
              <a:t>Insertion Device performance</a:t>
            </a:r>
          </a:p>
          <a:p>
            <a:endParaRPr lang="en-US" sz="2800" dirty="0"/>
          </a:p>
        </p:txBody>
      </p:sp>
      <p:sp>
        <p:nvSpPr>
          <p:cNvPr id="2" name="Slide Number Placeholder 1"/>
          <p:cNvSpPr>
            <a:spLocks noGrp="1"/>
          </p:cNvSpPr>
          <p:nvPr>
            <p:ph type="sldNum" sz="quarter" idx="12"/>
          </p:nvPr>
        </p:nvSpPr>
        <p:spPr>
          <a:xfrm>
            <a:off x="11399061" y="6430877"/>
            <a:ext cx="609600" cy="182880"/>
          </a:xfrm>
        </p:spPr>
        <p:txBody>
          <a:bodyPr/>
          <a:lstStyle/>
          <a:p>
            <a:fld id="{AEFAAC5A-9C4F-4278-920D-DF2BAB595749}" type="slidenum">
              <a:rPr lang="en-US" smtClean="0">
                <a:solidFill>
                  <a:schemeClr val="bg1">
                    <a:lumMod val="50000"/>
                  </a:schemeClr>
                </a:solidFill>
                <a:latin typeface="Arial"/>
              </a:rPr>
              <a:pPr/>
              <a:t>2</a:t>
            </a:fld>
            <a:endParaRPr lang="en-US" dirty="0">
              <a:solidFill>
                <a:schemeClr val="bg1">
                  <a:lumMod val="50000"/>
                </a:schemeClr>
              </a:solidFill>
              <a:latin typeface="Arial"/>
            </a:endParaRPr>
          </a:p>
        </p:txBody>
      </p:sp>
    </p:spTree>
    <p:extLst>
      <p:ext uri="{BB962C8B-B14F-4D97-AF65-F5344CB8AC3E}">
        <p14:creationId xmlns:p14="http://schemas.microsoft.com/office/powerpoint/2010/main" val="36140765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09600" y="294"/>
            <a:ext cx="11163868" cy="828948"/>
          </a:xfrm>
        </p:spPr>
        <p:txBody>
          <a:bodyPr/>
          <a:lstStyle/>
          <a:p>
            <a:r>
              <a:rPr lang="en-US" dirty="0"/>
              <a:t>Summary</a:t>
            </a:r>
          </a:p>
        </p:txBody>
      </p:sp>
      <p:sp>
        <p:nvSpPr>
          <p:cNvPr id="2" name="Slide Number Placeholder 1"/>
          <p:cNvSpPr>
            <a:spLocks noGrp="1"/>
          </p:cNvSpPr>
          <p:nvPr>
            <p:ph type="sldNum" sz="quarter" idx="12"/>
          </p:nvPr>
        </p:nvSpPr>
        <p:spPr/>
        <p:txBody>
          <a:bodyPr/>
          <a:lstStyle/>
          <a:p>
            <a:fld id="{AEFAAC5A-9C4F-4278-920D-DF2BAB595749}" type="slidenum">
              <a:rPr lang="en-US" smtClean="0">
                <a:solidFill>
                  <a:srgbClr val="FFFFFF">
                    <a:lumMod val="50000"/>
                  </a:srgbClr>
                </a:solidFill>
                <a:latin typeface="Arial"/>
              </a:rPr>
              <a:pPr/>
              <a:t>20</a:t>
            </a:fld>
            <a:endParaRPr lang="en-US" dirty="0">
              <a:solidFill>
                <a:srgbClr val="FFFFFF">
                  <a:lumMod val="50000"/>
                </a:srgbClr>
              </a:solidFill>
              <a:latin typeface="Arial"/>
            </a:endParaRPr>
          </a:p>
        </p:txBody>
      </p:sp>
      <p:sp>
        <p:nvSpPr>
          <p:cNvPr id="3" name="Content Placeholder 2"/>
          <p:cNvSpPr>
            <a:spLocks noGrp="1"/>
          </p:cNvSpPr>
          <p:nvPr>
            <p:ph idx="1"/>
          </p:nvPr>
        </p:nvSpPr>
        <p:spPr>
          <a:xfrm>
            <a:off x="522579" y="1095088"/>
            <a:ext cx="11250889" cy="5278280"/>
          </a:xfrm>
        </p:spPr>
        <p:txBody>
          <a:bodyPr/>
          <a:lstStyle/>
          <a:p>
            <a:r>
              <a:rPr lang="en-US" sz="2000" dirty="0"/>
              <a:t>The APSU source has a great potential for new science</a:t>
            </a:r>
          </a:p>
          <a:p>
            <a:r>
              <a:rPr lang="en-US" sz="2000" dirty="0"/>
              <a:t>Understanding your beamline optics along with the source is very important..</a:t>
            </a:r>
          </a:p>
          <a:p>
            <a:r>
              <a:rPr lang="en-US" sz="2000" dirty="0"/>
              <a:t>There are numerous simulation tools available today and easy to use.</a:t>
            </a:r>
          </a:p>
          <a:p>
            <a:r>
              <a:rPr lang="en-US" sz="2000" dirty="0"/>
              <a:t>APS Optics group has experts on some of these tools</a:t>
            </a:r>
          </a:p>
          <a:p>
            <a:endParaRPr lang="en-US" sz="2000" dirty="0"/>
          </a:p>
          <a:p>
            <a:r>
              <a:rPr lang="en-US" sz="2000" dirty="0"/>
              <a:t>For Source simulations and others:</a:t>
            </a:r>
          </a:p>
          <a:p>
            <a:pPr lvl="1"/>
            <a:r>
              <a:rPr lang="en-US" sz="1600" dirty="0"/>
              <a:t>XOP. - IDL based GUI with underlying code ( Distributed by APS –Contact Roger Dejus)</a:t>
            </a:r>
          </a:p>
          <a:p>
            <a:pPr lvl="1"/>
            <a:endParaRPr lang="en-US" sz="1600" dirty="0"/>
          </a:p>
          <a:p>
            <a:pPr lvl="1"/>
            <a:r>
              <a:rPr lang="en-US" sz="1600" dirty="0"/>
              <a:t>SPECTRA  -  Excellent code of ID source with more capabilities being added.  Has a python interface version also</a:t>
            </a:r>
          </a:p>
          <a:p>
            <a:pPr lvl="5"/>
            <a:r>
              <a:rPr lang="en-US" sz="1600" dirty="0"/>
              <a:t>Distribution:  </a:t>
            </a:r>
            <a:r>
              <a:rPr lang="en-US" sz="1600" dirty="0">
                <a:solidFill>
                  <a:srgbClr val="0F08FF"/>
                </a:solidFill>
                <a:hlinkClick r:id="rId3">
                  <a:extLst>
                    <a:ext uri="{A12FA001-AC4F-418D-AE19-62706E023703}">
                      <ahyp:hlinkClr xmlns:ahyp="http://schemas.microsoft.com/office/drawing/2018/hyperlinkcolor" val="tx"/>
                    </a:ext>
                  </a:extLst>
                </a:hlinkClick>
              </a:rPr>
              <a:t>https://spectrax.org/spectra/index.html</a:t>
            </a:r>
            <a:endParaRPr lang="en-US" sz="1600" dirty="0">
              <a:solidFill>
                <a:srgbClr val="0F08FF"/>
              </a:solidFill>
            </a:endParaRPr>
          </a:p>
          <a:p>
            <a:pPr lvl="5"/>
            <a:endParaRPr lang="en-US" sz="1400" dirty="0"/>
          </a:p>
          <a:p>
            <a:pPr lvl="1"/>
            <a:r>
              <a:rPr lang="en-US" sz="1600" dirty="0"/>
              <a:t>OASIS 	- Pythons based complete package to simulate from source thru optics. Has the </a:t>
            </a:r>
            <a:r>
              <a:rPr lang="en-US" sz="1600" dirty="0" err="1"/>
              <a:t>XOPpackage</a:t>
            </a:r>
            <a:r>
              <a:rPr lang="en-US" sz="1600" dirty="0"/>
              <a:t> built in, SRW and Shadow are some of the example package built in.</a:t>
            </a:r>
          </a:p>
          <a:p>
            <a:pPr lvl="5"/>
            <a:r>
              <a:rPr lang="en-US" sz="1600" dirty="0"/>
              <a:t>Distribution :</a:t>
            </a:r>
            <a:r>
              <a:rPr lang="en-US" sz="1600" dirty="0">
                <a:solidFill>
                  <a:srgbClr val="0F08FF"/>
                </a:solidFill>
                <a:hlinkClick r:id="rId4">
                  <a:extLst>
                    <a:ext uri="{A12FA001-AC4F-418D-AE19-62706E023703}">
                      <ahyp:hlinkClr xmlns:ahyp="http://schemas.microsoft.com/office/drawing/2018/hyperlinkcolor" val="tx"/>
                    </a:ext>
                  </a:extLst>
                </a:hlinkClick>
              </a:rPr>
              <a:t>https://</a:t>
            </a:r>
            <a:r>
              <a:rPr lang="en-US" sz="1600" dirty="0" err="1">
                <a:solidFill>
                  <a:srgbClr val="0F08FF"/>
                </a:solidFill>
                <a:hlinkClick r:id="rId4">
                  <a:extLst>
                    <a:ext uri="{A12FA001-AC4F-418D-AE19-62706E023703}">
                      <ahyp:hlinkClr xmlns:ahyp="http://schemas.microsoft.com/office/drawing/2018/hyperlinkcolor" val="tx"/>
                    </a:ext>
                  </a:extLst>
                </a:hlinkClick>
              </a:rPr>
              <a:t>www.aps.anl.gov</a:t>
            </a:r>
            <a:r>
              <a:rPr lang="en-US" sz="1600" dirty="0">
                <a:solidFill>
                  <a:srgbClr val="0F08FF"/>
                </a:solidFill>
                <a:hlinkClick r:id="rId4">
                  <a:extLst>
                    <a:ext uri="{A12FA001-AC4F-418D-AE19-62706E023703}">
                      <ahyp:hlinkClr xmlns:ahyp="http://schemas.microsoft.com/office/drawing/2018/hyperlinkcolor" val="tx"/>
                    </a:ext>
                  </a:extLst>
                </a:hlinkClick>
              </a:rPr>
              <a:t>/Science/Scientific-Software</a:t>
            </a:r>
            <a:endParaRPr lang="en-US" sz="1600" dirty="0">
              <a:solidFill>
                <a:srgbClr val="0F08FF"/>
              </a:solidFill>
            </a:endParaRPr>
          </a:p>
          <a:p>
            <a:endParaRPr lang="en-US" sz="2000" dirty="0"/>
          </a:p>
        </p:txBody>
      </p:sp>
    </p:spTree>
    <p:extLst>
      <p:ext uri="{BB962C8B-B14F-4D97-AF65-F5344CB8AC3E}">
        <p14:creationId xmlns:p14="http://schemas.microsoft.com/office/powerpoint/2010/main" val="683790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09601" y="-10396"/>
            <a:ext cx="11163868" cy="828948"/>
          </a:xfrm>
        </p:spPr>
        <p:txBody>
          <a:bodyPr/>
          <a:lstStyle/>
          <a:p>
            <a:r>
              <a:rPr lang="en-US" dirty="0"/>
              <a:t>APS Upgrade</a:t>
            </a:r>
          </a:p>
        </p:txBody>
      </p:sp>
      <p:sp>
        <p:nvSpPr>
          <p:cNvPr id="2" name="Slide Number Placeholder 1"/>
          <p:cNvSpPr>
            <a:spLocks noGrp="1"/>
          </p:cNvSpPr>
          <p:nvPr>
            <p:ph type="sldNum" sz="quarter" idx="12"/>
          </p:nvPr>
        </p:nvSpPr>
        <p:spPr/>
        <p:txBody>
          <a:bodyPr/>
          <a:lstStyle/>
          <a:p>
            <a:fld id="{AEFAAC5A-9C4F-4278-920D-DF2BAB595749}" type="slidenum">
              <a:rPr lang="en-US" smtClean="0">
                <a:latin typeface="Arial"/>
              </a:rPr>
              <a:pPr/>
              <a:t>3</a:t>
            </a:fld>
            <a:endParaRPr lang="en-US" dirty="0">
              <a:latin typeface="Arial"/>
            </a:endParaRPr>
          </a:p>
        </p:txBody>
      </p:sp>
      <p:pic>
        <p:nvPicPr>
          <p:cNvPr id="37" name="Picture 36">
            <a:extLst>
              <a:ext uri="{FF2B5EF4-FFF2-40B4-BE49-F238E27FC236}">
                <a16:creationId xmlns:a16="http://schemas.microsoft.com/office/drawing/2014/main" id="{5ACA90D8-2545-462E-A222-40FB5EB6DFA0}"/>
              </a:ext>
            </a:extLst>
          </p:cNvPr>
          <p:cNvPicPr>
            <a:picLocks noChangeAspect="1"/>
          </p:cNvPicPr>
          <p:nvPr/>
        </p:nvPicPr>
        <p:blipFill>
          <a:blip r:embed="rId2"/>
          <a:stretch>
            <a:fillRect/>
          </a:stretch>
        </p:blipFill>
        <p:spPr>
          <a:xfrm>
            <a:off x="3754265" y="1149396"/>
            <a:ext cx="8272635" cy="4559208"/>
          </a:xfrm>
          <a:prstGeom prst="rect">
            <a:avLst/>
          </a:prstGeom>
        </p:spPr>
      </p:pic>
      <p:sp>
        <p:nvSpPr>
          <p:cNvPr id="3" name="Content Placeholder 2">
            <a:extLst>
              <a:ext uri="{FF2B5EF4-FFF2-40B4-BE49-F238E27FC236}">
                <a16:creationId xmlns:a16="http://schemas.microsoft.com/office/drawing/2014/main" id="{0E8842BE-D3DD-30B8-62DD-D0A414938AFB}"/>
              </a:ext>
            </a:extLst>
          </p:cNvPr>
          <p:cNvSpPr txBox="1">
            <a:spLocks/>
          </p:cNvSpPr>
          <p:nvPr/>
        </p:nvSpPr>
        <p:spPr>
          <a:xfrm>
            <a:off x="445691" y="1079034"/>
            <a:ext cx="3139481" cy="4699931"/>
          </a:xfrm>
          <a:prstGeom prst="rect">
            <a:avLst/>
          </a:prstGeom>
        </p:spPr>
        <p:txBody>
          <a:bodyPr/>
          <a:lstStyle>
            <a:lvl1pPr marL="342900" indent="-342900" algn="l" rtl="0" eaLnBrk="0" fontAlgn="base" hangingPunct="0">
              <a:spcBef>
                <a:spcPct val="20000"/>
              </a:spcBef>
              <a:spcAft>
                <a:spcPct val="0"/>
              </a:spcAft>
              <a:buClr>
                <a:srgbClr val="1F497D"/>
              </a:buClr>
              <a:buFont typeface="Wingdings" pitchFamily="2" charset="2"/>
              <a:buChar char="§"/>
              <a:defRPr>
                <a:solidFill>
                  <a:schemeClr val="tx1"/>
                </a:solidFill>
                <a:latin typeface="+mn-lt"/>
                <a:ea typeface="+mn-ea"/>
                <a:cs typeface="+mn-cs"/>
              </a:defRPr>
            </a:lvl1pPr>
            <a:lvl2pPr marL="742950" indent="-285750" algn="l" rtl="0" eaLnBrk="0" fontAlgn="base" hangingPunct="0">
              <a:spcBef>
                <a:spcPct val="20000"/>
              </a:spcBef>
              <a:spcAft>
                <a:spcPct val="0"/>
              </a:spcAft>
              <a:buClr>
                <a:srgbClr val="1F497D"/>
              </a:buClr>
              <a:buChar char="–"/>
              <a:defRPr sz="1600">
                <a:solidFill>
                  <a:schemeClr val="tx1"/>
                </a:solidFill>
                <a:latin typeface="+mn-lt"/>
              </a:defRPr>
            </a:lvl2pPr>
            <a:lvl3pPr marL="1143000" indent="-228600" algn="l" rtl="0" eaLnBrk="0" fontAlgn="base" hangingPunct="0">
              <a:spcBef>
                <a:spcPct val="20000"/>
              </a:spcBef>
              <a:spcAft>
                <a:spcPct val="0"/>
              </a:spcAft>
              <a:buClr>
                <a:srgbClr val="1F497D"/>
              </a:buClr>
              <a:buChar char="•"/>
              <a:defRPr sz="1400">
                <a:solidFill>
                  <a:schemeClr val="tx1"/>
                </a:solidFill>
                <a:latin typeface="+mn-lt"/>
              </a:defRPr>
            </a:lvl3pPr>
            <a:lvl4pPr marL="1600200" indent="-228600" algn="l" rtl="0" eaLnBrk="0" fontAlgn="base" hangingPunct="0">
              <a:spcBef>
                <a:spcPct val="20000"/>
              </a:spcBef>
              <a:spcAft>
                <a:spcPct val="0"/>
              </a:spcAft>
              <a:buClr>
                <a:srgbClr val="1F497D"/>
              </a:buClr>
              <a:buChar char="–"/>
              <a:defRPr sz="1400">
                <a:solidFill>
                  <a:schemeClr val="tx1"/>
                </a:solidFill>
                <a:latin typeface="+mn-lt"/>
              </a:defRPr>
            </a:lvl4pPr>
            <a:lvl5pPr marL="2057400" indent="-228600" algn="l" rtl="0" eaLnBrk="0" fontAlgn="base" hangingPunct="0">
              <a:spcBef>
                <a:spcPct val="20000"/>
              </a:spcBef>
              <a:spcAft>
                <a:spcPct val="0"/>
              </a:spcAft>
              <a:buClr>
                <a:srgbClr val="1F497D"/>
              </a:buClr>
              <a:buFont typeface="Arial" pitchFamily="34" charset="0"/>
              <a:buChar char="»"/>
              <a:defRPr sz="1400">
                <a:solidFill>
                  <a:schemeClr val="tx1"/>
                </a:solidFill>
                <a:latin typeface="+mn-lt"/>
              </a:defRPr>
            </a:lvl5pPr>
            <a:lvl6pPr marL="2514600" indent="-228600" algn="l" rtl="0" fontAlgn="base">
              <a:spcBef>
                <a:spcPct val="20000"/>
              </a:spcBef>
              <a:spcAft>
                <a:spcPct val="0"/>
              </a:spcAft>
              <a:buClr>
                <a:srgbClr val="1F497D"/>
              </a:buClr>
              <a:buFont typeface="Arial" charset="0"/>
              <a:buChar char="»"/>
              <a:defRPr sz="1400">
                <a:solidFill>
                  <a:schemeClr val="tx1"/>
                </a:solidFill>
                <a:latin typeface="+mn-lt"/>
              </a:defRPr>
            </a:lvl6pPr>
            <a:lvl7pPr marL="2971800" indent="-228600" algn="l" rtl="0" fontAlgn="base">
              <a:spcBef>
                <a:spcPct val="20000"/>
              </a:spcBef>
              <a:spcAft>
                <a:spcPct val="0"/>
              </a:spcAft>
              <a:buClr>
                <a:srgbClr val="1F497D"/>
              </a:buClr>
              <a:buFont typeface="Arial" charset="0"/>
              <a:buChar char="»"/>
              <a:defRPr sz="1400">
                <a:solidFill>
                  <a:schemeClr val="tx1"/>
                </a:solidFill>
                <a:latin typeface="+mn-lt"/>
              </a:defRPr>
            </a:lvl7pPr>
            <a:lvl8pPr marL="3429000" indent="-228600" algn="l" rtl="0" fontAlgn="base">
              <a:spcBef>
                <a:spcPct val="20000"/>
              </a:spcBef>
              <a:spcAft>
                <a:spcPct val="0"/>
              </a:spcAft>
              <a:buClr>
                <a:srgbClr val="1F497D"/>
              </a:buClr>
              <a:buFont typeface="Arial" charset="0"/>
              <a:buChar char="»"/>
              <a:defRPr sz="1400">
                <a:solidFill>
                  <a:schemeClr val="tx1"/>
                </a:solidFill>
                <a:latin typeface="+mn-lt"/>
              </a:defRPr>
            </a:lvl8pPr>
            <a:lvl9pPr marL="3886200" indent="-228600" algn="l" rtl="0" fontAlgn="base">
              <a:spcBef>
                <a:spcPct val="20000"/>
              </a:spcBef>
              <a:spcAft>
                <a:spcPct val="0"/>
              </a:spcAft>
              <a:buClr>
                <a:srgbClr val="1F497D"/>
              </a:buClr>
              <a:buFont typeface="Arial" charset="0"/>
              <a:buChar char="»"/>
              <a:defRPr sz="1400">
                <a:solidFill>
                  <a:schemeClr val="tx1"/>
                </a:solidFill>
                <a:latin typeface="+mn-lt"/>
              </a:defRPr>
            </a:lvl9pPr>
          </a:lstStyle>
          <a:p>
            <a:pPr marL="0" indent="0" defTabSz="914400">
              <a:spcBef>
                <a:spcPts val="0"/>
              </a:spcBef>
              <a:spcAft>
                <a:spcPts val="300"/>
              </a:spcAft>
              <a:buFont typeface="Wingdings" pitchFamily="2" charset="2"/>
              <a:buNone/>
              <a:defRPr/>
            </a:pPr>
            <a:r>
              <a:rPr lang="en-US" sz="2000" kern="0" dirty="0">
                <a:solidFill>
                  <a:srgbClr val="000000"/>
                </a:solidFill>
                <a:cs typeface="Arial"/>
              </a:rPr>
              <a:t>The APS Upgrade is a </a:t>
            </a:r>
            <a:r>
              <a:rPr lang="en-US" sz="2000" b="1" kern="0" dirty="0">
                <a:solidFill>
                  <a:srgbClr val="000000"/>
                </a:solidFill>
                <a:cs typeface="Arial"/>
              </a:rPr>
              <a:t>next-generation</a:t>
            </a:r>
            <a:r>
              <a:rPr lang="en-US" sz="2000" kern="0" dirty="0">
                <a:solidFill>
                  <a:srgbClr val="000000"/>
                </a:solidFill>
                <a:cs typeface="Arial"/>
              </a:rPr>
              <a:t> facility:</a:t>
            </a:r>
          </a:p>
          <a:p>
            <a:pPr marL="347472" indent="-256032" defTabSz="914400">
              <a:spcBef>
                <a:spcPts val="0"/>
              </a:spcBef>
              <a:spcAft>
                <a:spcPts val="300"/>
              </a:spcAft>
              <a:defRPr/>
            </a:pPr>
            <a:r>
              <a:rPr lang="en-US" kern="0" dirty="0">
                <a:solidFill>
                  <a:srgbClr val="000000"/>
                </a:solidFill>
                <a:cs typeface="Arial"/>
              </a:rPr>
              <a:t>Optimized for hard x-rays</a:t>
            </a:r>
          </a:p>
          <a:p>
            <a:pPr marL="347472" indent="-256032" defTabSz="914400">
              <a:spcBef>
                <a:spcPts val="0"/>
              </a:spcBef>
              <a:spcAft>
                <a:spcPts val="300"/>
              </a:spcAft>
              <a:defRPr/>
            </a:pPr>
            <a:r>
              <a:rPr lang="en-US" kern="0" dirty="0">
                <a:solidFill>
                  <a:srgbClr val="000000"/>
                </a:solidFill>
                <a:cs typeface="Arial"/>
              </a:rPr>
              <a:t>Incorporating advanced beamlines, optics and detectors</a:t>
            </a:r>
          </a:p>
          <a:p>
            <a:pPr marL="347472" indent="-256032" defTabSz="914400">
              <a:spcBef>
                <a:spcPts val="0"/>
              </a:spcBef>
              <a:spcAft>
                <a:spcPts val="300"/>
              </a:spcAft>
              <a:defRPr/>
            </a:pPr>
            <a:r>
              <a:rPr lang="en-US" kern="0" dirty="0">
                <a:solidFill>
                  <a:srgbClr val="000000"/>
                </a:solidFill>
                <a:cs typeface="Arial"/>
              </a:rPr>
              <a:t>Large reduction of horizontal emittance provides a ‘Round’ source ideal for imaging</a:t>
            </a:r>
            <a:endParaRPr lang="en-US" sz="500" kern="0" dirty="0">
              <a:solidFill>
                <a:srgbClr val="000000"/>
              </a:solidFill>
              <a:cs typeface="Arial"/>
            </a:endParaRPr>
          </a:p>
        </p:txBody>
      </p:sp>
    </p:spTree>
    <p:extLst>
      <p:ext uri="{BB962C8B-B14F-4D97-AF65-F5344CB8AC3E}">
        <p14:creationId xmlns:p14="http://schemas.microsoft.com/office/powerpoint/2010/main" val="2367927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02795" y="24430"/>
            <a:ext cx="11163868" cy="828948"/>
          </a:xfrm>
        </p:spPr>
        <p:txBody>
          <a:bodyPr/>
          <a:lstStyle/>
          <a:p>
            <a:r>
              <a:rPr lang="en-US" dirty="0"/>
              <a:t>APS to APS-U Parameters</a:t>
            </a:r>
          </a:p>
        </p:txBody>
      </p:sp>
      <p:sp>
        <p:nvSpPr>
          <p:cNvPr id="2" name="Slide Number Placeholder 1"/>
          <p:cNvSpPr>
            <a:spLocks noGrp="1"/>
          </p:cNvSpPr>
          <p:nvPr>
            <p:ph type="sldNum" sz="quarter" idx="12"/>
          </p:nvPr>
        </p:nvSpPr>
        <p:spPr/>
        <p:txBody>
          <a:bodyPr/>
          <a:lstStyle/>
          <a:p>
            <a:fld id="{AEFAAC5A-9C4F-4278-920D-DF2BAB595749}" type="slidenum">
              <a:rPr lang="en-US" smtClean="0">
                <a:latin typeface="Arial"/>
              </a:rPr>
              <a:pPr/>
              <a:t>4</a:t>
            </a:fld>
            <a:endParaRPr lang="en-US" dirty="0">
              <a:latin typeface="Arial"/>
            </a:endParaRPr>
          </a:p>
        </p:txBody>
      </p:sp>
      <p:sp>
        <p:nvSpPr>
          <p:cNvPr id="12" name="TextBox 11"/>
          <p:cNvSpPr txBox="1"/>
          <p:nvPr/>
        </p:nvSpPr>
        <p:spPr>
          <a:xfrm>
            <a:off x="7542902" y="5659217"/>
            <a:ext cx="3967781"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APS-U Preliminary Design Report, September 2017</a:t>
            </a:r>
          </a:p>
        </p:txBody>
      </p:sp>
      <p:pic>
        <p:nvPicPr>
          <p:cNvPr id="15" name="Picture 14">
            <a:extLst>
              <a:ext uri="{FF2B5EF4-FFF2-40B4-BE49-F238E27FC236}">
                <a16:creationId xmlns:a16="http://schemas.microsoft.com/office/drawing/2014/main" id="{A3DFF356-6603-4DD8-AD4D-07FDD43A04AC}"/>
              </a:ext>
            </a:extLst>
          </p:cNvPr>
          <p:cNvPicPr>
            <a:picLocks noChangeAspect="1"/>
          </p:cNvPicPr>
          <p:nvPr/>
        </p:nvPicPr>
        <p:blipFill>
          <a:blip r:embed="rId2"/>
          <a:srcRect l="3880" t="2603" r="1371"/>
          <a:stretch/>
        </p:blipFill>
        <p:spPr>
          <a:xfrm>
            <a:off x="1050201" y="1095469"/>
            <a:ext cx="10302845" cy="4654633"/>
          </a:xfrm>
          <a:prstGeom prst="rect">
            <a:avLst/>
          </a:prstGeom>
        </p:spPr>
      </p:pic>
    </p:spTree>
    <p:extLst>
      <p:ext uri="{BB962C8B-B14F-4D97-AF65-F5344CB8AC3E}">
        <p14:creationId xmlns:p14="http://schemas.microsoft.com/office/powerpoint/2010/main" val="3515075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559F-BB8A-CC3D-A81B-F4C50427B70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D41FBD-4BCB-117F-CC35-1402FFCCF9D6}"/>
              </a:ext>
            </a:extLst>
          </p:cNvPr>
          <p:cNvSpPr>
            <a:spLocks noGrp="1"/>
          </p:cNvSpPr>
          <p:nvPr>
            <p:ph type="sldNum" sz="quarter" idx="12"/>
          </p:nvPr>
        </p:nvSpPr>
        <p:spPr/>
        <p:txBody>
          <a:bodyPr/>
          <a:lstStyle/>
          <a:p>
            <a:fld id="{AEFAAC5A-9C4F-4278-920D-DF2BAB595749}" type="slidenum">
              <a:rPr lang="en-US" smtClean="0">
                <a:latin typeface="Arial"/>
              </a:rPr>
              <a:pPr/>
              <a:t>5</a:t>
            </a:fld>
            <a:endParaRPr lang="en-US" dirty="0">
              <a:latin typeface="Arial"/>
            </a:endParaRPr>
          </a:p>
        </p:txBody>
      </p:sp>
      <p:pic>
        <p:nvPicPr>
          <p:cNvPr id="37" name="Picture 36">
            <a:extLst>
              <a:ext uri="{FF2B5EF4-FFF2-40B4-BE49-F238E27FC236}">
                <a16:creationId xmlns:a16="http://schemas.microsoft.com/office/drawing/2014/main" id="{7784D00E-56F4-5769-7F6B-9F558FA2A2E8}"/>
              </a:ext>
            </a:extLst>
          </p:cNvPr>
          <p:cNvPicPr>
            <a:picLocks noChangeAspect="1"/>
          </p:cNvPicPr>
          <p:nvPr/>
        </p:nvPicPr>
        <p:blipFill>
          <a:blip r:embed="rId2"/>
          <a:srcRect l="17764" t="1001" b="16987"/>
          <a:stretch/>
        </p:blipFill>
        <p:spPr>
          <a:xfrm>
            <a:off x="5263111" y="1736554"/>
            <a:ext cx="6855579" cy="3767953"/>
          </a:xfrm>
          <a:prstGeom prst="rect">
            <a:avLst/>
          </a:prstGeom>
        </p:spPr>
      </p:pic>
      <p:sp>
        <p:nvSpPr>
          <p:cNvPr id="3" name="Content Placeholder 2">
            <a:extLst>
              <a:ext uri="{FF2B5EF4-FFF2-40B4-BE49-F238E27FC236}">
                <a16:creationId xmlns:a16="http://schemas.microsoft.com/office/drawing/2014/main" id="{358399D2-3B7D-AE76-9F02-5C11FCE35255}"/>
              </a:ext>
            </a:extLst>
          </p:cNvPr>
          <p:cNvSpPr txBox="1">
            <a:spLocks/>
          </p:cNvSpPr>
          <p:nvPr/>
        </p:nvSpPr>
        <p:spPr>
          <a:xfrm>
            <a:off x="364211" y="1908018"/>
            <a:ext cx="4778158" cy="4148749"/>
          </a:xfrm>
          <a:prstGeom prst="rect">
            <a:avLst/>
          </a:prstGeom>
        </p:spPr>
        <p:txBody>
          <a:bodyPr/>
          <a:lstStyle>
            <a:lvl1pPr marL="342900" indent="-342900" algn="l" rtl="0" eaLnBrk="0" fontAlgn="base" hangingPunct="0">
              <a:spcBef>
                <a:spcPct val="20000"/>
              </a:spcBef>
              <a:spcAft>
                <a:spcPct val="0"/>
              </a:spcAft>
              <a:buClr>
                <a:srgbClr val="1F497D"/>
              </a:buClr>
              <a:buFont typeface="Wingdings" pitchFamily="2" charset="2"/>
              <a:buChar char="§"/>
              <a:defRPr>
                <a:solidFill>
                  <a:schemeClr val="tx1"/>
                </a:solidFill>
                <a:latin typeface="+mn-lt"/>
                <a:ea typeface="+mn-ea"/>
                <a:cs typeface="+mn-cs"/>
              </a:defRPr>
            </a:lvl1pPr>
            <a:lvl2pPr marL="742950" indent="-285750" algn="l" rtl="0" eaLnBrk="0" fontAlgn="base" hangingPunct="0">
              <a:spcBef>
                <a:spcPct val="20000"/>
              </a:spcBef>
              <a:spcAft>
                <a:spcPct val="0"/>
              </a:spcAft>
              <a:buClr>
                <a:srgbClr val="1F497D"/>
              </a:buClr>
              <a:buChar char="–"/>
              <a:defRPr sz="1600">
                <a:solidFill>
                  <a:schemeClr val="tx1"/>
                </a:solidFill>
                <a:latin typeface="+mn-lt"/>
              </a:defRPr>
            </a:lvl2pPr>
            <a:lvl3pPr marL="1143000" indent="-228600" algn="l" rtl="0" eaLnBrk="0" fontAlgn="base" hangingPunct="0">
              <a:spcBef>
                <a:spcPct val="20000"/>
              </a:spcBef>
              <a:spcAft>
                <a:spcPct val="0"/>
              </a:spcAft>
              <a:buClr>
                <a:srgbClr val="1F497D"/>
              </a:buClr>
              <a:buChar char="•"/>
              <a:defRPr sz="1400">
                <a:solidFill>
                  <a:schemeClr val="tx1"/>
                </a:solidFill>
                <a:latin typeface="+mn-lt"/>
              </a:defRPr>
            </a:lvl3pPr>
            <a:lvl4pPr marL="1600200" indent="-228600" algn="l" rtl="0" eaLnBrk="0" fontAlgn="base" hangingPunct="0">
              <a:spcBef>
                <a:spcPct val="20000"/>
              </a:spcBef>
              <a:spcAft>
                <a:spcPct val="0"/>
              </a:spcAft>
              <a:buClr>
                <a:srgbClr val="1F497D"/>
              </a:buClr>
              <a:buChar char="–"/>
              <a:defRPr sz="1400">
                <a:solidFill>
                  <a:schemeClr val="tx1"/>
                </a:solidFill>
                <a:latin typeface="+mn-lt"/>
              </a:defRPr>
            </a:lvl4pPr>
            <a:lvl5pPr marL="2057400" indent="-228600" algn="l" rtl="0" eaLnBrk="0" fontAlgn="base" hangingPunct="0">
              <a:spcBef>
                <a:spcPct val="20000"/>
              </a:spcBef>
              <a:spcAft>
                <a:spcPct val="0"/>
              </a:spcAft>
              <a:buClr>
                <a:srgbClr val="1F497D"/>
              </a:buClr>
              <a:buFont typeface="Arial" pitchFamily="34" charset="0"/>
              <a:buChar char="»"/>
              <a:defRPr sz="1400">
                <a:solidFill>
                  <a:schemeClr val="tx1"/>
                </a:solidFill>
                <a:latin typeface="+mn-lt"/>
              </a:defRPr>
            </a:lvl5pPr>
            <a:lvl6pPr marL="2514600" indent="-228600" algn="l" rtl="0" fontAlgn="base">
              <a:spcBef>
                <a:spcPct val="20000"/>
              </a:spcBef>
              <a:spcAft>
                <a:spcPct val="0"/>
              </a:spcAft>
              <a:buClr>
                <a:srgbClr val="1F497D"/>
              </a:buClr>
              <a:buFont typeface="Arial" charset="0"/>
              <a:buChar char="»"/>
              <a:defRPr sz="1400">
                <a:solidFill>
                  <a:schemeClr val="tx1"/>
                </a:solidFill>
                <a:latin typeface="+mn-lt"/>
              </a:defRPr>
            </a:lvl6pPr>
            <a:lvl7pPr marL="2971800" indent="-228600" algn="l" rtl="0" fontAlgn="base">
              <a:spcBef>
                <a:spcPct val="20000"/>
              </a:spcBef>
              <a:spcAft>
                <a:spcPct val="0"/>
              </a:spcAft>
              <a:buClr>
                <a:srgbClr val="1F497D"/>
              </a:buClr>
              <a:buFont typeface="Arial" charset="0"/>
              <a:buChar char="»"/>
              <a:defRPr sz="1400">
                <a:solidFill>
                  <a:schemeClr val="tx1"/>
                </a:solidFill>
                <a:latin typeface="+mn-lt"/>
              </a:defRPr>
            </a:lvl7pPr>
            <a:lvl8pPr marL="3429000" indent="-228600" algn="l" rtl="0" fontAlgn="base">
              <a:spcBef>
                <a:spcPct val="20000"/>
              </a:spcBef>
              <a:spcAft>
                <a:spcPct val="0"/>
              </a:spcAft>
              <a:buClr>
                <a:srgbClr val="1F497D"/>
              </a:buClr>
              <a:buFont typeface="Arial" charset="0"/>
              <a:buChar char="»"/>
              <a:defRPr sz="1400">
                <a:solidFill>
                  <a:schemeClr val="tx1"/>
                </a:solidFill>
                <a:latin typeface="+mn-lt"/>
              </a:defRPr>
            </a:lvl8pPr>
            <a:lvl9pPr marL="3886200" indent="-228600" algn="l" rtl="0" fontAlgn="base">
              <a:spcBef>
                <a:spcPct val="20000"/>
              </a:spcBef>
              <a:spcAft>
                <a:spcPct val="0"/>
              </a:spcAft>
              <a:buClr>
                <a:srgbClr val="1F497D"/>
              </a:buClr>
              <a:buFont typeface="Arial" charset="0"/>
              <a:buChar char="»"/>
              <a:defRPr sz="1400">
                <a:solidFill>
                  <a:schemeClr val="tx1"/>
                </a:solidFill>
                <a:latin typeface="+mn-lt"/>
              </a:defRPr>
            </a:lvl9pPr>
          </a:lstStyle>
          <a:p>
            <a:pPr marL="0" indent="0" defTabSz="914400">
              <a:spcBef>
                <a:spcPts val="0"/>
              </a:spcBef>
              <a:spcAft>
                <a:spcPts val="300"/>
              </a:spcAft>
              <a:buFont typeface="Wingdings" pitchFamily="2" charset="2"/>
              <a:buNone/>
              <a:defRPr/>
            </a:pPr>
            <a:r>
              <a:rPr lang="en-US" sz="2000" kern="0" dirty="0">
                <a:solidFill>
                  <a:srgbClr val="000000"/>
                </a:solidFill>
                <a:cs typeface="Arial"/>
              </a:rPr>
              <a:t>Changing from 2 dipoles to 7 dipoles per sector, the ID and BM ports will not line up correctly. The APS-U ring has been setup to line up the ID sources which will require the BM source to be shifted.</a:t>
            </a:r>
          </a:p>
          <a:p>
            <a:pPr marL="347472" indent="-256032" defTabSz="914400">
              <a:spcBef>
                <a:spcPts val="0"/>
              </a:spcBef>
              <a:spcAft>
                <a:spcPts val="300"/>
              </a:spcAft>
              <a:defRPr/>
            </a:pPr>
            <a:r>
              <a:rPr lang="en-US" kern="0" dirty="0">
                <a:solidFill>
                  <a:srgbClr val="000000"/>
                </a:solidFill>
                <a:cs typeface="Arial"/>
              </a:rPr>
              <a:t>APS BM source was 6 mrad fan of radiation from the B dipole magnet</a:t>
            </a:r>
          </a:p>
          <a:p>
            <a:pPr marL="347472" indent="-256032">
              <a:spcBef>
                <a:spcPts val="0"/>
              </a:spcBef>
              <a:spcAft>
                <a:spcPts val="300"/>
              </a:spcAft>
              <a:defRPr/>
            </a:pPr>
            <a:r>
              <a:rPr lang="en-US" dirty="0">
                <a:solidFill>
                  <a:srgbClr val="0F08FF"/>
                </a:solidFill>
                <a:cs typeface="Arial"/>
              </a:rPr>
              <a:t>Angle between center of BM fan and the ID centerline has been kept the same from APS to APS-U</a:t>
            </a:r>
          </a:p>
          <a:p>
            <a:pPr marL="347472" indent="-256032">
              <a:spcBef>
                <a:spcPts val="0"/>
              </a:spcBef>
              <a:spcAft>
                <a:spcPts val="300"/>
              </a:spcAft>
              <a:defRPr/>
            </a:pPr>
            <a:r>
              <a:rPr lang="en-US" kern="0" dirty="0">
                <a:solidFill>
                  <a:srgbClr val="000000"/>
                </a:solidFill>
                <a:cs typeface="Arial"/>
              </a:rPr>
              <a:t>APSU BM source was chosen to be the M3 dipole.</a:t>
            </a:r>
          </a:p>
          <a:p>
            <a:pPr marL="347472" indent="-256032">
              <a:spcBef>
                <a:spcPts val="0"/>
              </a:spcBef>
              <a:spcAft>
                <a:spcPts val="300"/>
              </a:spcAft>
              <a:defRPr/>
            </a:pPr>
            <a:endParaRPr lang="en-US" dirty="0">
              <a:solidFill>
                <a:srgbClr val="0F08FF"/>
              </a:solidFill>
              <a:cs typeface="Arial"/>
            </a:endParaRPr>
          </a:p>
          <a:p>
            <a:pPr marL="347472" indent="-256032" defTabSz="914400">
              <a:spcBef>
                <a:spcPts val="0"/>
              </a:spcBef>
              <a:spcAft>
                <a:spcPts val="300"/>
              </a:spcAft>
              <a:defRPr/>
            </a:pPr>
            <a:endParaRPr lang="en-US" sz="500" kern="0" dirty="0">
              <a:solidFill>
                <a:srgbClr val="000000"/>
              </a:solidFill>
              <a:cs typeface="Arial"/>
            </a:endParaRPr>
          </a:p>
        </p:txBody>
      </p:sp>
      <p:sp>
        <p:nvSpPr>
          <p:cNvPr id="5" name="TextBox 4">
            <a:extLst>
              <a:ext uri="{FF2B5EF4-FFF2-40B4-BE49-F238E27FC236}">
                <a16:creationId xmlns:a16="http://schemas.microsoft.com/office/drawing/2014/main" id="{0CF21FEA-44FD-BE23-2F03-DF37BC577BC6}"/>
              </a:ext>
            </a:extLst>
          </p:cNvPr>
          <p:cNvSpPr txBox="1"/>
          <p:nvPr/>
        </p:nvSpPr>
        <p:spPr>
          <a:xfrm>
            <a:off x="517716" y="907606"/>
            <a:ext cx="11347637" cy="707886"/>
          </a:xfrm>
          <a:prstGeom prst="rect">
            <a:avLst/>
          </a:prstGeom>
          <a:noFill/>
        </p:spPr>
        <p:txBody>
          <a:bodyPr wrap="square">
            <a:spAutoFit/>
          </a:bodyPr>
          <a:lstStyle/>
          <a:p>
            <a:pPr marL="0" indent="0" defTabSz="914400">
              <a:spcBef>
                <a:spcPts val="0"/>
              </a:spcBef>
              <a:spcAft>
                <a:spcPts val="300"/>
              </a:spcAft>
              <a:buFont typeface="Wingdings" pitchFamily="2" charset="2"/>
              <a:buNone/>
              <a:defRPr/>
            </a:pPr>
            <a:r>
              <a:rPr lang="en-US" sz="2000" kern="0" dirty="0">
                <a:solidFill>
                  <a:srgbClr val="000000"/>
                </a:solidFill>
                <a:cs typeface="Arial"/>
              </a:rPr>
              <a:t>The storage ring tunnel was built to provide a BM source and an ID source per sector based on APS lattice.</a:t>
            </a:r>
          </a:p>
        </p:txBody>
      </p:sp>
      <p:cxnSp>
        <p:nvCxnSpPr>
          <p:cNvPr id="7" name="Straight Arrow Connector 6">
            <a:extLst>
              <a:ext uri="{FF2B5EF4-FFF2-40B4-BE49-F238E27FC236}">
                <a16:creationId xmlns:a16="http://schemas.microsoft.com/office/drawing/2014/main" id="{2759412C-D6E0-DDF9-3E50-B83AB42B2711}"/>
              </a:ext>
            </a:extLst>
          </p:cNvPr>
          <p:cNvCxnSpPr/>
          <p:nvPr/>
        </p:nvCxnSpPr>
        <p:spPr>
          <a:xfrm flipH="1">
            <a:off x="8646059" y="2788467"/>
            <a:ext cx="398353" cy="1584357"/>
          </a:xfrm>
          <a:prstGeom prst="straightConnector1">
            <a:avLst/>
          </a:prstGeom>
          <a:ln w="15875">
            <a:solidFill>
              <a:srgbClr val="0F08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828030DF-3E09-84B4-9A7B-0D973C399D0F}"/>
              </a:ext>
            </a:extLst>
          </p:cNvPr>
          <p:cNvSpPr txBox="1"/>
          <p:nvPr/>
        </p:nvSpPr>
        <p:spPr>
          <a:xfrm>
            <a:off x="8863343" y="3401839"/>
            <a:ext cx="2136618" cy="369332"/>
          </a:xfrm>
          <a:prstGeom prst="rect">
            <a:avLst/>
          </a:prstGeom>
          <a:noFill/>
        </p:spPr>
        <p:txBody>
          <a:bodyPr wrap="square" rtlCol="0">
            <a:spAutoFit/>
          </a:bodyPr>
          <a:lstStyle/>
          <a:p>
            <a:r>
              <a:rPr lang="en-US" dirty="0">
                <a:solidFill>
                  <a:srgbClr val="0F08FF"/>
                </a:solidFill>
              </a:rPr>
              <a:t>BM source point</a:t>
            </a:r>
          </a:p>
        </p:txBody>
      </p:sp>
      <p:sp>
        <p:nvSpPr>
          <p:cNvPr id="9" name="TextBox 8">
            <a:extLst>
              <a:ext uri="{FF2B5EF4-FFF2-40B4-BE49-F238E27FC236}">
                <a16:creationId xmlns:a16="http://schemas.microsoft.com/office/drawing/2014/main" id="{8D1850C8-1BDB-D7B1-9651-275EF3B2D1DB}"/>
              </a:ext>
            </a:extLst>
          </p:cNvPr>
          <p:cNvSpPr txBox="1"/>
          <p:nvPr/>
        </p:nvSpPr>
        <p:spPr>
          <a:xfrm>
            <a:off x="9165154" y="2816432"/>
            <a:ext cx="606582" cy="307777"/>
          </a:xfrm>
          <a:prstGeom prst="rect">
            <a:avLst/>
          </a:prstGeom>
          <a:noFill/>
        </p:spPr>
        <p:txBody>
          <a:bodyPr wrap="square" rtlCol="0">
            <a:spAutoFit/>
          </a:bodyPr>
          <a:lstStyle/>
          <a:p>
            <a:r>
              <a:rPr lang="en-US" sz="1400" dirty="0">
                <a:solidFill>
                  <a:srgbClr val="0F08FF"/>
                </a:solidFill>
              </a:rPr>
              <a:t>B:M</a:t>
            </a:r>
          </a:p>
        </p:txBody>
      </p:sp>
      <p:sp>
        <p:nvSpPr>
          <p:cNvPr id="10" name="TextBox 9">
            <a:extLst>
              <a:ext uri="{FF2B5EF4-FFF2-40B4-BE49-F238E27FC236}">
                <a16:creationId xmlns:a16="http://schemas.microsoft.com/office/drawing/2014/main" id="{B305339D-E161-8CAF-0F82-B8617597B5EC}"/>
              </a:ext>
            </a:extLst>
          </p:cNvPr>
          <p:cNvSpPr txBox="1"/>
          <p:nvPr/>
        </p:nvSpPr>
        <p:spPr>
          <a:xfrm>
            <a:off x="8513305" y="4861437"/>
            <a:ext cx="651850" cy="307777"/>
          </a:xfrm>
          <a:prstGeom prst="rect">
            <a:avLst/>
          </a:prstGeom>
          <a:noFill/>
        </p:spPr>
        <p:txBody>
          <a:bodyPr wrap="square" rtlCol="0">
            <a:spAutoFit/>
          </a:bodyPr>
          <a:lstStyle/>
          <a:p>
            <a:r>
              <a:rPr lang="en-US" sz="1400" dirty="0">
                <a:solidFill>
                  <a:srgbClr val="0F08FF"/>
                </a:solidFill>
              </a:rPr>
              <a:t>B:M3</a:t>
            </a:r>
          </a:p>
        </p:txBody>
      </p:sp>
      <p:sp>
        <p:nvSpPr>
          <p:cNvPr id="12" name="Title 7">
            <a:extLst>
              <a:ext uri="{FF2B5EF4-FFF2-40B4-BE49-F238E27FC236}">
                <a16:creationId xmlns:a16="http://schemas.microsoft.com/office/drawing/2014/main" id="{00AFFB1F-8172-1EF8-2867-06F271568E28}"/>
              </a:ext>
            </a:extLst>
          </p:cNvPr>
          <p:cNvSpPr txBox="1">
            <a:spLocks/>
          </p:cNvSpPr>
          <p:nvPr/>
        </p:nvSpPr>
        <p:spPr>
          <a:xfrm>
            <a:off x="609600" y="18127"/>
            <a:ext cx="11163868" cy="828948"/>
          </a:xfrm>
          <a:prstGeom prst="rect">
            <a:avLst/>
          </a:prstGeom>
        </p:spPr>
        <p:txBody>
          <a:bodyPr vert="horz" lIns="0" tIns="0" rIns="0" bIns="0" rtlCol="0" anchor="ctr" anchorCtr="0">
            <a:noAutofit/>
          </a:bodyPr>
          <a:lstStyle>
            <a:lvl1pPr algn="ctr" defTabSz="457200" rtl="0" eaLnBrk="1" latinLnBrk="0" hangingPunct="1">
              <a:lnSpc>
                <a:spcPct val="100000"/>
              </a:lnSpc>
              <a:spcBef>
                <a:spcPct val="0"/>
              </a:spcBef>
              <a:buNone/>
              <a:defRPr sz="3200" b="1" i="0" kern="1200" cap="none" baseline="0">
                <a:solidFill>
                  <a:schemeClr val="tx2">
                    <a:lumMod val="50000"/>
                  </a:schemeClr>
                </a:solidFill>
                <a:latin typeface="+mj-lt"/>
                <a:ea typeface="+mj-ea"/>
                <a:cs typeface="+mj-cs"/>
              </a:defRPr>
            </a:lvl1pPr>
          </a:lstStyle>
          <a:p>
            <a:pPr fontAlgn="auto">
              <a:spcAft>
                <a:spcPts val="0"/>
              </a:spcAft>
            </a:pPr>
            <a:r>
              <a:rPr lang="en-US" dirty="0"/>
              <a:t>Bending Magnet Beamline Source</a:t>
            </a:r>
          </a:p>
        </p:txBody>
      </p:sp>
    </p:spTree>
    <p:extLst>
      <p:ext uri="{BB962C8B-B14F-4D97-AF65-F5344CB8AC3E}">
        <p14:creationId xmlns:p14="http://schemas.microsoft.com/office/powerpoint/2010/main" val="37911059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09601" y="34872"/>
            <a:ext cx="11163868" cy="828948"/>
          </a:xfrm>
        </p:spPr>
        <p:txBody>
          <a:bodyPr/>
          <a:lstStyle/>
          <a:p>
            <a:r>
              <a:rPr lang="en-US" dirty="0"/>
              <a:t>Bending Magnet Beamline Source</a:t>
            </a:r>
          </a:p>
        </p:txBody>
      </p:sp>
      <p:sp>
        <p:nvSpPr>
          <p:cNvPr id="2" name="Slide Number Placeholder 1"/>
          <p:cNvSpPr>
            <a:spLocks noGrp="1"/>
          </p:cNvSpPr>
          <p:nvPr>
            <p:ph type="sldNum" sz="quarter" idx="12"/>
          </p:nvPr>
        </p:nvSpPr>
        <p:spPr/>
        <p:txBody>
          <a:bodyPr/>
          <a:lstStyle/>
          <a:p>
            <a:fld id="{AEFAAC5A-9C4F-4278-920D-DF2BAB595749}" type="slidenum">
              <a:rPr lang="en-US" smtClean="0">
                <a:solidFill>
                  <a:srgbClr val="FFFFFF">
                    <a:lumMod val="50000"/>
                  </a:srgbClr>
                </a:solidFill>
                <a:latin typeface="Arial"/>
              </a:rPr>
              <a:pPr/>
              <a:t>6</a:t>
            </a:fld>
            <a:endParaRPr lang="en-US" dirty="0">
              <a:solidFill>
                <a:srgbClr val="FFFFFF">
                  <a:lumMod val="50000"/>
                </a:srgbClr>
              </a:solidFill>
              <a:latin typeface="Arial"/>
            </a:endParaRPr>
          </a:p>
        </p:txBody>
      </p:sp>
      <p:grpSp>
        <p:nvGrpSpPr>
          <p:cNvPr id="24" name="Group 23"/>
          <p:cNvGrpSpPr/>
          <p:nvPr/>
        </p:nvGrpSpPr>
        <p:grpSpPr>
          <a:xfrm>
            <a:off x="8004911" y="2585361"/>
            <a:ext cx="4152641" cy="1610985"/>
            <a:chOff x="4362240" y="4015391"/>
            <a:chExt cx="4152641" cy="1610985"/>
          </a:xfrm>
        </p:grpSpPr>
        <p:cxnSp>
          <p:nvCxnSpPr>
            <p:cNvPr id="25" name="Straight Connector 24"/>
            <p:cNvCxnSpPr/>
            <p:nvPr/>
          </p:nvCxnSpPr>
          <p:spPr>
            <a:xfrm>
              <a:off x="4507886" y="4879025"/>
              <a:ext cx="240998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4507886" y="4234168"/>
              <a:ext cx="2355742" cy="642252"/>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036736" y="4884236"/>
              <a:ext cx="1881136" cy="72965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4724455" y="4711623"/>
              <a:ext cx="2069024" cy="168018"/>
            </a:xfrm>
            <a:prstGeom prst="line">
              <a:avLst/>
            </a:prstGeom>
            <a:ln>
              <a:solidFill>
                <a:srgbClr val="134CFD"/>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635340" y="4877035"/>
              <a:ext cx="2131017" cy="157270"/>
            </a:xfrm>
            <a:prstGeom prst="line">
              <a:avLst/>
            </a:prstGeom>
            <a:ln>
              <a:solidFill>
                <a:srgbClr val="134CFD"/>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5036736" y="4510938"/>
              <a:ext cx="1861764" cy="365482"/>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4924085" y="4526276"/>
              <a:ext cx="1969726" cy="352134"/>
            </a:xfrm>
            <a:prstGeom prst="line">
              <a:avLst/>
            </a:prstGeom>
            <a:ln>
              <a:solidFill>
                <a:srgbClr val="7A1AC9"/>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920412" y="4880256"/>
              <a:ext cx="1973399" cy="0"/>
            </a:xfrm>
            <a:prstGeom prst="line">
              <a:avLst/>
            </a:prstGeom>
            <a:ln>
              <a:solidFill>
                <a:srgbClr val="7A1AC9"/>
              </a:solidFill>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7035274" y="4233518"/>
              <a:ext cx="3672" cy="650068"/>
            </a:xfrm>
            <a:prstGeom prst="straightConnector1">
              <a:avLst/>
            </a:prstGeom>
            <a:ln>
              <a:solidFill>
                <a:srgbClr val="C00000"/>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7384963" y="4489998"/>
              <a:ext cx="5028" cy="1136378"/>
            </a:xfrm>
            <a:prstGeom prst="straightConnector1">
              <a:avLst/>
            </a:prstGeom>
            <a:ln>
              <a:solidFill>
                <a:srgbClr val="FF0000"/>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7181293" y="4476954"/>
              <a:ext cx="0" cy="406632"/>
            </a:xfrm>
            <a:prstGeom prst="straightConnector1">
              <a:avLst/>
            </a:prstGeom>
            <a:ln>
              <a:solidFill>
                <a:srgbClr val="7A1AC9"/>
              </a:solidFill>
              <a:headEnd type="stealth"/>
              <a:tailEnd type="stealth"/>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974950" y="4015391"/>
              <a:ext cx="510405" cy="307777"/>
            </a:xfrm>
            <a:prstGeom prst="rect">
              <a:avLst/>
            </a:prstGeom>
            <a:noFill/>
          </p:spPr>
          <p:txBody>
            <a:bodyPr wrap="square" rtlCol="0">
              <a:spAutoFit/>
            </a:bodyPr>
            <a:lstStyle/>
            <a:p>
              <a:r>
                <a:rPr lang="en-US" sz="1400" dirty="0">
                  <a:solidFill>
                    <a:srgbClr val="C00000"/>
                  </a:solidFill>
                </a:rPr>
                <a:t>M4</a:t>
              </a:r>
            </a:p>
          </p:txBody>
        </p:sp>
        <p:sp>
          <p:nvSpPr>
            <p:cNvPr id="38" name="TextBox 37"/>
            <p:cNvSpPr txBox="1"/>
            <p:nvPr/>
          </p:nvSpPr>
          <p:spPr>
            <a:xfrm>
              <a:off x="7362834" y="5286943"/>
              <a:ext cx="510405" cy="307777"/>
            </a:xfrm>
            <a:prstGeom prst="rect">
              <a:avLst/>
            </a:prstGeom>
            <a:noFill/>
          </p:spPr>
          <p:txBody>
            <a:bodyPr wrap="square" rtlCol="0">
              <a:spAutoFit/>
            </a:bodyPr>
            <a:lstStyle/>
            <a:p>
              <a:r>
                <a:rPr lang="en-US" sz="1400" dirty="0">
                  <a:solidFill>
                    <a:srgbClr val="FF0000"/>
                  </a:solidFill>
                </a:rPr>
                <a:t>M3</a:t>
              </a:r>
            </a:p>
          </p:txBody>
        </p:sp>
        <p:sp>
          <p:nvSpPr>
            <p:cNvPr id="39" name="TextBox 38"/>
            <p:cNvSpPr txBox="1"/>
            <p:nvPr/>
          </p:nvSpPr>
          <p:spPr>
            <a:xfrm>
              <a:off x="7024386" y="4824508"/>
              <a:ext cx="510405" cy="307777"/>
            </a:xfrm>
            <a:prstGeom prst="rect">
              <a:avLst/>
            </a:prstGeom>
            <a:noFill/>
          </p:spPr>
          <p:txBody>
            <a:bodyPr wrap="square" rtlCol="0">
              <a:spAutoFit/>
            </a:bodyPr>
            <a:lstStyle/>
            <a:p>
              <a:r>
                <a:rPr lang="en-US" sz="1400" dirty="0">
                  <a:solidFill>
                    <a:srgbClr val="7A1AC9"/>
                  </a:solidFill>
                </a:rPr>
                <a:t>Q8</a:t>
              </a:r>
            </a:p>
          </p:txBody>
        </p:sp>
        <p:cxnSp>
          <p:nvCxnSpPr>
            <p:cNvPr id="41" name="Straight Arrow Connector 40"/>
            <p:cNvCxnSpPr/>
            <p:nvPr/>
          </p:nvCxnSpPr>
          <p:spPr>
            <a:xfrm>
              <a:off x="7700539" y="4688412"/>
              <a:ext cx="0" cy="369775"/>
            </a:xfrm>
            <a:prstGeom prst="straightConnector1">
              <a:avLst/>
            </a:prstGeom>
            <a:ln w="19050">
              <a:solidFill>
                <a:srgbClr val="00B050"/>
              </a:solidFill>
              <a:headEnd type="stealth"/>
              <a:tailEnd type="stealth"/>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7686182" y="4840378"/>
              <a:ext cx="828699" cy="276999"/>
            </a:xfrm>
            <a:prstGeom prst="rect">
              <a:avLst/>
            </a:prstGeom>
            <a:noFill/>
          </p:spPr>
          <p:txBody>
            <a:bodyPr wrap="square" rtlCol="0">
              <a:spAutoFit/>
            </a:bodyPr>
            <a:lstStyle/>
            <a:p>
              <a:r>
                <a:rPr lang="en-US" sz="1200" dirty="0"/>
                <a:t>5.4 mrad</a:t>
              </a:r>
            </a:p>
          </p:txBody>
        </p:sp>
        <p:cxnSp>
          <p:nvCxnSpPr>
            <p:cNvPr id="43" name="Straight Connector 42"/>
            <p:cNvCxnSpPr/>
            <p:nvPr/>
          </p:nvCxnSpPr>
          <p:spPr>
            <a:xfrm>
              <a:off x="4362240" y="4878586"/>
              <a:ext cx="3682144" cy="11342"/>
            </a:xfrm>
            <a:prstGeom prst="line">
              <a:avLst/>
            </a:prstGeom>
            <a:ln>
              <a:solidFill>
                <a:srgbClr val="00B050"/>
              </a:solidFill>
              <a:prstDash val="lgDashDot"/>
            </a:ln>
          </p:spPr>
          <p:style>
            <a:lnRef idx="2">
              <a:schemeClr val="accent1"/>
            </a:lnRef>
            <a:fillRef idx="0">
              <a:schemeClr val="accent1"/>
            </a:fillRef>
            <a:effectRef idx="1">
              <a:schemeClr val="accent1"/>
            </a:effectRef>
            <a:fontRef idx="minor">
              <a:schemeClr val="tx1"/>
            </a:fontRef>
          </p:style>
        </p:cxnSp>
      </p:grpSp>
      <p:sp>
        <p:nvSpPr>
          <p:cNvPr id="46" name="TextBox 45"/>
          <p:cNvSpPr txBox="1"/>
          <p:nvPr/>
        </p:nvSpPr>
        <p:spPr>
          <a:xfrm>
            <a:off x="9515439" y="5558122"/>
            <a:ext cx="1658042" cy="276999"/>
          </a:xfrm>
          <a:prstGeom prst="rect">
            <a:avLst/>
          </a:prstGeom>
          <a:noFill/>
        </p:spPr>
        <p:txBody>
          <a:bodyPr wrap="square" rtlCol="0">
            <a:spAutoFit/>
          </a:bodyPr>
          <a:lstStyle/>
          <a:p>
            <a:r>
              <a:rPr lang="en-US" sz="1200" dirty="0">
                <a:solidFill>
                  <a:schemeClr val="tx1">
                    <a:lumMod val="50000"/>
                  </a:schemeClr>
                </a:solidFill>
              </a:rPr>
              <a:t>View from beamline</a:t>
            </a:r>
          </a:p>
        </p:txBody>
      </p:sp>
      <p:sp>
        <p:nvSpPr>
          <p:cNvPr id="67" name="TextBox 66"/>
          <p:cNvSpPr txBox="1"/>
          <p:nvPr/>
        </p:nvSpPr>
        <p:spPr>
          <a:xfrm>
            <a:off x="8272048" y="3970052"/>
            <a:ext cx="1532299" cy="307777"/>
          </a:xfrm>
          <a:prstGeom prst="rect">
            <a:avLst/>
          </a:prstGeom>
          <a:noFill/>
        </p:spPr>
        <p:txBody>
          <a:bodyPr wrap="square" rtlCol="0">
            <a:spAutoFit/>
          </a:bodyPr>
          <a:lstStyle/>
          <a:p>
            <a:r>
              <a:rPr lang="en-US" sz="1400"/>
              <a:t>Radiation Fan</a:t>
            </a:r>
            <a:endParaRPr lang="en-US" sz="1400" dirty="0"/>
          </a:p>
        </p:txBody>
      </p:sp>
      <p:sp>
        <p:nvSpPr>
          <p:cNvPr id="3" name="Content Placeholder 2"/>
          <p:cNvSpPr>
            <a:spLocks noGrp="1"/>
          </p:cNvSpPr>
          <p:nvPr>
            <p:ph idx="1"/>
          </p:nvPr>
        </p:nvSpPr>
        <p:spPr>
          <a:xfrm>
            <a:off x="469595" y="893863"/>
            <a:ext cx="7453096" cy="3425818"/>
          </a:xfrm>
        </p:spPr>
        <p:txBody>
          <a:bodyPr/>
          <a:lstStyle/>
          <a:p>
            <a:r>
              <a:rPr lang="en-US" sz="1800" dirty="0">
                <a:cs typeface="Arial"/>
              </a:rPr>
              <a:t>The APS-U MBA lattice with the reverse bend  makes the BM source complex</a:t>
            </a:r>
          </a:p>
          <a:p>
            <a:r>
              <a:rPr lang="en-US" sz="1800" dirty="0">
                <a:solidFill>
                  <a:srgbClr val="0F08FF"/>
                </a:solidFill>
                <a:cs typeface="Arial"/>
              </a:rPr>
              <a:t>APS-U BM beamline centerline has been displaced laterally inboard by 42.3 mm while keeping the angle the same (M3 magnet source point) and the source is further upstream by 1.826m</a:t>
            </a:r>
          </a:p>
          <a:p>
            <a:r>
              <a:rPr lang="en-US" sz="1800" dirty="0">
                <a:cs typeface="Arial"/>
              </a:rPr>
              <a:t>The reverse bend lattice overlays the two dipole sources (M4 and M3) and the Q8 (weak dipole) on top of each other</a:t>
            </a:r>
          </a:p>
          <a:p>
            <a:r>
              <a:rPr lang="en-US" sz="1800" dirty="0">
                <a:cs typeface="Arial"/>
              </a:rPr>
              <a:t>Beamlines will see a combination of three sources (M4+Q8+M3) on the outboard half and a clean M3 source on the inboard</a:t>
            </a:r>
          </a:p>
          <a:p>
            <a:r>
              <a:rPr lang="en-US" sz="1800" dirty="0">
                <a:solidFill>
                  <a:srgbClr val="0F08FF"/>
                </a:solidFill>
                <a:cs typeface="Arial"/>
              </a:rPr>
              <a:t>For a clean source, a mask in the front end limits the fan to 2.7mrad inboard from M3 source</a:t>
            </a:r>
            <a:endParaRPr lang="en-US" sz="2000" dirty="0">
              <a:solidFill>
                <a:srgbClr val="0F08FF"/>
              </a:solidFill>
              <a:cs typeface="Arial"/>
            </a:endParaRPr>
          </a:p>
          <a:p>
            <a:endParaRPr lang="en-US" dirty="0"/>
          </a:p>
        </p:txBody>
      </p:sp>
      <p:grpSp>
        <p:nvGrpSpPr>
          <p:cNvPr id="68" name="Group 67"/>
          <p:cNvGrpSpPr/>
          <p:nvPr/>
        </p:nvGrpSpPr>
        <p:grpSpPr>
          <a:xfrm>
            <a:off x="1569303" y="4319681"/>
            <a:ext cx="5320416" cy="2288281"/>
            <a:chOff x="365849" y="4173297"/>
            <a:chExt cx="5320416" cy="2288281"/>
          </a:xfrm>
        </p:grpSpPr>
        <p:pic>
          <p:nvPicPr>
            <p:cNvPr id="69" name="Picture 68" descr="Untitled 2.tiff"/>
            <p:cNvPicPr>
              <a:picLocks noChangeAspect="1"/>
            </p:cNvPicPr>
            <p:nvPr/>
          </p:nvPicPr>
          <p:blipFill rotWithShape="1">
            <a:blip r:embed="rId3">
              <a:extLst>
                <a:ext uri="{28A0092B-C50C-407E-A947-70E740481C1C}">
                  <a14:useLocalDpi xmlns:a14="http://schemas.microsoft.com/office/drawing/2010/main" val="0"/>
                </a:ext>
              </a:extLst>
            </a:blip>
            <a:srcRect l="6370" r="8531"/>
            <a:stretch/>
          </p:blipFill>
          <p:spPr>
            <a:xfrm>
              <a:off x="365849" y="4399328"/>
              <a:ext cx="4517136" cy="1981200"/>
            </a:xfrm>
            <a:prstGeom prst="rect">
              <a:avLst/>
            </a:prstGeom>
          </p:spPr>
        </p:pic>
        <p:sp>
          <p:nvSpPr>
            <p:cNvPr id="70" name="TextBox 69"/>
            <p:cNvSpPr txBox="1"/>
            <p:nvPr/>
          </p:nvSpPr>
          <p:spPr>
            <a:xfrm>
              <a:off x="4186220" y="4173297"/>
              <a:ext cx="1500045" cy="523220"/>
            </a:xfrm>
            <a:prstGeom prst="rect">
              <a:avLst/>
            </a:prstGeom>
            <a:noFill/>
          </p:spPr>
          <p:txBody>
            <a:bodyPr wrap="square" rtlCol="0">
              <a:spAutoFit/>
            </a:bodyPr>
            <a:lstStyle/>
            <a:p>
              <a:r>
                <a:rPr lang="en-US" sz="1400" b="1" dirty="0">
                  <a:solidFill>
                    <a:srgbClr val="134CFD"/>
                  </a:solidFill>
                </a:rPr>
                <a:t>BM Beamline Source Point</a:t>
              </a:r>
            </a:p>
          </p:txBody>
        </p:sp>
        <p:cxnSp>
          <p:nvCxnSpPr>
            <p:cNvPr id="72" name="Straight Arrow Connector 71"/>
            <p:cNvCxnSpPr/>
            <p:nvPr/>
          </p:nvCxnSpPr>
          <p:spPr bwMode="auto">
            <a:xfrm flipH="1" flipV="1">
              <a:off x="3978289" y="5253526"/>
              <a:ext cx="1248214" cy="715610"/>
            </a:xfrm>
            <a:prstGeom prst="straightConnector1">
              <a:avLst/>
            </a:prstGeom>
            <a:noFill/>
            <a:ln w="22225" cap="flat" cmpd="sng" algn="ctr">
              <a:solidFill>
                <a:srgbClr val="FF0000"/>
              </a:solidFill>
              <a:prstDash val="solid"/>
              <a:round/>
              <a:headEnd type="none" w="med" len="med"/>
              <a:tailEnd type="arrow"/>
            </a:ln>
            <a:effectLst/>
          </p:spPr>
        </p:cxnSp>
        <p:sp>
          <p:nvSpPr>
            <p:cNvPr id="73" name="TextBox 72"/>
            <p:cNvSpPr txBox="1"/>
            <p:nvPr/>
          </p:nvSpPr>
          <p:spPr>
            <a:xfrm>
              <a:off x="823764" y="4245439"/>
              <a:ext cx="1219200" cy="307777"/>
            </a:xfrm>
            <a:prstGeom prst="rect">
              <a:avLst/>
            </a:prstGeom>
            <a:noFill/>
          </p:spPr>
          <p:txBody>
            <a:bodyPr wrap="square" rtlCol="0">
              <a:spAutoFit/>
            </a:bodyPr>
            <a:lstStyle/>
            <a:p>
              <a:r>
                <a:rPr lang="en-US" sz="1400" b="1" dirty="0">
                  <a:solidFill>
                    <a:srgbClr val="FF0000"/>
                  </a:solidFill>
                </a:rPr>
                <a:t>M4 Dipole</a:t>
              </a:r>
            </a:p>
          </p:txBody>
        </p:sp>
        <p:cxnSp>
          <p:nvCxnSpPr>
            <p:cNvPr id="74" name="Straight Arrow Connector 73"/>
            <p:cNvCxnSpPr/>
            <p:nvPr/>
          </p:nvCxnSpPr>
          <p:spPr bwMode="auto">
            <a:xfrm>
              <a:off x="1825775" y="4451713"/>
              <a:ext cx="762000" cy="378023"/>
            </a:xfrm>
            <a:prstGeom prst="straightConnector1">
              <a:avLst/>
            </a:prstGeom>
            <a:noFill/>
            <a:ln w="22225" cap="flat" cmpd="sng" algn="ctr">
              <a:solidFill>
                <a:srgbClr val="FF0000"/>
              </a:solidFill>
              <a:prstDash val="solid"/>
              <a:round/>
              <a:headEnd type="none" w="med" len="med"/>
              <a:tailEnd type="arrow"/>
            </a:ln>
            <a:effectLst/>
          </p:spPr>
        </p:cxnSp>
        <p:sp>
          <p:nvSpPr>
            <p:cNvPr id="75" name="TextBox 74"/>
            <p:cNvSpPr txBox="1"/>
            <p:nvPr/>
          </p:nvSpPr>
          <p:spPr>
            <a:xfrm>
              <a:off x="2042964" y="6153801"/>
              <a:ext cx="2434525" cy="307777"/>
            </a:xfrm>
            <a:prstGeom prst="rect">
              <a:avLst/>
            </a:prstGeom>
            <a:noFill/>
          </p:spPr>
          <p:txBody>
            <a:bodyPr wrap="square" rtlCol="0">
              <a:spAutoFit/>
            </a:bodyPr>
            <a:lstStyle/>
            <a:p>
              <a:r>
                <a:rPr lang="en-US" sz="1400" b="1" dirty="0">
                  <a:solidFill>
                    <a:srgbClr val="FF0000"/>
                  </a:solidFill>
                </a:rPr>
                <a:t>FODO Section</a:t>
              </a:r>
            </a:p>
          </p:txBody>
        </p:sp>
        <p:cxnSp>
          <p:nvCxnSpPr>
            <p:cNvPr id="76" name="Straight Arrow Connector 75"/>
            <p:cNvCxnSpPr/>
            <p:nvPr/>
          </p:nvCxnSpPr>
          <p:spPr bwMode="auto">
            <a:xfrm>
              <a:off x="3032737" y="4493683"/>
              <a:ext cx="330905" cy="460268"/>
            </a:xfrm>
            <a:prstGeom prst="straightConnector1">
              <a:avLst/>
            </a:prstGeom>
            <a:noFill/>
            <a:ln w="22225" cap="flat" cmpd="sng" algn="ctr">
              <a:solidFill>
                <a:srgbClr val="FF0000"/>
              </a:solidFill>
              <a:prstDash val="solid"/>
              <a:round/>
              <a:headEnd type="none" w="med" len="med"/>
              <a:tailEnd type="arrow"/>
            </a:ln>
            <a:effectLst/>
          </p:spPr>
        </p:cxnSp>
        <p:sp>
          <p:nvSpPr>
            <p:cNvPr id="77" name="TextBox 76"/>
            <p:cNvSpPr txBox="1"/>
            <p:nvPr/>
          </p:nvSpPr>
          <p:spPr>
            <a:xfrm>
              <a:off x="2487926" y="4173297"/>
              <a:ext cx="1510080" cy="307777"/>
            </a:xfrm>
            <a:prstGeom prst="rect">
              <a:avLst/>
            </a:prstGeom>
            <a:noFill/>
          </p:spPr>
          <p:txBody>
            <a:bodyPr wrap="square" rtlCol="0">
              <a:spAutoFit/>
            </a:bodyPr>
            <a:lstStyle/>
            <a:p>
              <a:r>
                <a:rPr lang="en-US" sz="1400" b="1" dirty="0">
                  <a:solidFill>
                    <a:srgbClr val="FF0000"/>
                  </a:solidFill>
                </a:rPr>
                <a:t>Q8 Quadrupole</a:t>
              </a:r>
            </a:p>
          </p:txBody>
        </p:sp>
      </p:grpSp>
      <p:grpSp>
        <p:nvGrpSpPr>
          <p:cNvPr id="95" name="Group 94"/>
          <p:cNvGrpSpPr/>
          <p:nvPr/>
        </p:nvGrpSpPr>
        <p:grpSpPr>
          <a:xfrm>
            <a:off x="8454906" y="911254"/>
            <a:ext cx="3518774" cy="1990592"/>
            <a:chOff x="8408761" y="1029432"/>
            <a:chExt cx="3518774" cy="1990592"/>
          </a:xfrm>
        </p:grpSpPr>
        <p:sp>
          <p:nvSpPr>
            <p:cNvPr id="11" name="Arc 10"/>
            <p:cNvSpPr/>
            <p:nvPr/>
          </p:nvSpPr>
          <p:spPr>
            <a:xfrm rot="16200000">
              <a:off x="8555088" y="1214579"/>
              <a:ext cx="1659118" cy="1951771"/>
            </a:xfrm>
            <a:prstGeom prst="arc">
              <a:avLst>
                <a:gd name="adj1" fmla="val 18142267"/>
                <a:gd name="adj2" fmla="val 647368"/>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Arc 11"/>
            <p:cNvSpPr/>
            <p:nvPr/>
          </p:nvSpPr>
          <p:spPr>
            <a:xfrm rot="20765701">
              <a:off x="9497568" y="1399234"/>
              <a:ext cx="1659118" cy="1423448"/>
            </a:xfrm>
            <a:prstGeom prst="arc">
              <a:avLst>
                <a:gd name="adj1" fmla="val 15743480"/>
                <a:gd name="adj2" fmla="val 58829"/>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88" name="Group 87"/>
            <p:cNvGrpSpPr/>
            <p:nvPr/>
          </p:nvGrpSpPr>
          <p:grpSpPr>
            <a:xfrm>
              <a:off x="8610786" y="1029432"/>
              <a:ext cx="3316749" cy="1121170"/>
              <a:chOff x="8605652" y="1021043"/>
              <a:chExt cx="3316749" cy="1121170"/>
            </a:xfrm>
          </p:grpSpPr>
          <p:sp>
            <p:nvSpPr>
              <p:cNvPr id="14" name="Arc 13"/>
              <p:cNvSpPr/>
              <p:nvPr/>
            </p:nvSpPr>
            <p:spPr>
              <a:xfrm rot="6853857">
                <a:off x="9670399" y="952886"/>
                <a:ext cx="270284" cy="649609"/>
              </a:xfrm>
              <a:prstGeom prst="arc">
                <a:avLst>
                  <a:gd name="adj1" fmla="val 16751951"/>
                  <a:gd name="adj2" fmla="val 2038494"/>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10880805" y="1193490"/>
                <a:ext cx="1041596" cy="461665"/>
              </a:xfrm>
              <a:prstGeom prst="rect">
                <a:avLst/>
              </a:prstGeom>
              <a:noFill/>
            </p:spPr>
            <p:txBody>
              <a:bodyPr wrap="square" rtlCol="0">
                <a:spAutoFit/>
              </a:bodyPr>
              <a:lstStyle/>
              <a:p>
                <a:r>
                  <a:rPr lang="en-US" sz="1200" dirty="0"/>
                  <a:t>-0.653T</a:t>
                </a:r>
              </a:p>
              <a:p>
                <a:r>
                  <a:rPr lang="en-US" sz="1200" dirty="0"/>
                  <a:t>25.06 mrad</a:t>
                </a:r>
              </a:p>
            </p:txBody>
          </p:sp>
          <p:sp>
            <p:nvSpPr>
              <p:cNvPr id="17" name="TextBox 16"/>
              <p:cNvSpPr txBox="1"/>
              <p:nvPr/>
            </p:nvSpPr>
            <p:spPr>
              <a:xfrm>
                <a:off x="8605652" y="1655631"/>
                <a:ext cx="1041596" cy="461665"/>
              </a:xfrm>
              <a:prstGeom prst="rect">
                <a:avLst/>
              </a:prstGeom>
              <a:noFill/>
            </p:spPr>
            <p:txBody>
              <a:bodyPr wrap="square" rtlCol="0">
                <a:spAutoFit/>
              </a:bodyPr>
              <a:lstStyle/>
              <a:p>
                <a:r>
                  <a:rPr lang="en-US" sz="1200" dirty="0"/>
                  <a:t>-0.609T</a:t>
                </a:r>
              </a:p>
              <a:p>
                <a:r>
                  <a:rPr lang="en-US" sz="1200" dirty="0"/>
                  <a:t>21.26 mrad</a:t>
                </a:r>
              </a:p>
            </p:txBody>
          </p:sp>
          <p:sp>
            <p:nvSpPr>
              <p:cNvPr id="19" name="TextBox 18"/>
              <p:cNvSpPr txBox="1"/>
              <p:nvPr/>
            </p:nvSpPr>
            <p:spPr>
              <a:xfrm>
                <a:off x="9647248" y="1680548"/>
                <a:ext cx="1041596" cy="461665"/>
              </a:xfrm>
              <a:prstGeom prst="rect">
                <a:avLst/>
              </a:prstGeom>
              <a:noFill/>
            </p:spPr>
            <p:txBody>
              <a:bodyPr wrap="square" rtlCol="0">
                <a:spAutoFit/>
              </a:bodyPr>
              <a:lstStyle/>
              <a:p>
                <a:r>
                  <a:rPr lang="en-US" sz="1200" dirty="0"/>
                  <a:t>0.186T</a:t>
                </a:r>
              </a:p>
              <a:p>
                <a:r>
                  <a:rPr lang="en-US" sz="1200" dirty="0"/>
                  <a:t>-5.36 mrad</a:t>
                </a:r>
              </a:p>
            </p:txBody>
          </p:sp>
          <p:sp>
            <p:nvSpPr>
              <p:cNvPr id="20" name="TextBox 19"/>
              <p:cNvSpPr txBox="1"/>
              <p:nvPr/>
            </p:nvSpPr>
            <p:spPr>
              <a:xfrm>
                <a:off x="9715925" y="1466758"/>
                <a:ext cx="510405" cy="307777"/>
              </a:xfrm>
              <a:prstGeom prst="rect">
                <a:avLst/>
              </a:prstGeom>
              <a:noFill/>
            </p:spPr>
            <p:txBody>
              <a:bodyPr wrap="square" rtlCol="0">
                <a:spAutoFit/>
              </a:bodyPr>
              <a:lstStyle/>
              <a:p>
                <a:r>
                  <a:rPr lang="en-US" sz="1400" dirty="0">
                    <a:solidFill>
                      <a:srgbClr val="7A1AC9"/>
                    </a:solidFill>
                  </a:rPr>
                  <a:t>Q8</a:t>
                </a:r>
              </a:p>
            </p:txBody>
          </p:sp>
          <p:sp>
            <p:nvSpPr>
              <p:cNvPr id="21" name="TextBox 20"/>
              <p:cNvSpPr txBox="1"/>
              <p:nvPr/>
            </p:nvSpPr>
            <p:spPr>
              <a:xfrm>
                <a:off x="8767327" y="1442030"/>
                <a:ext cx="510405" cy="307777"/>
              </a:xfrm>
              <a:prstGeom prst="rect">
                <a:avLst/>
              </a:prstGeom>
              <a:noFill/>
            </p:spPr>
            <p:txBody>
              <a:bodyPr wrap="square" rtlCol="0">
                <a:spAutoFit/>
              </a:bodyPr>
              <a:lstStyle/>
              <a:p>
                <a:r>
                  <a:rPr lang="en-US" sz="1400" dirty="0">
                    <a:solidFill>
                      <a:srgbClr val="C00000"/>
                    </a:solidFill>
                  </a:rPr>
                  <a:t>M4</a:t>
                </a:r>
              </a:p>
            </p:txBody>
          </p:sp>
          <p:sp>
            <p:nvSpPr>
              <p:cNvPr id="22" name="TextBox 21"/>
              <p:cNvSpPr txBox="1"/>
              <p:nvPr/>
            </p:nvSpPr>
            <p:spPr>
              <a:xfrm>
                <a:off x="10728377" y="1021043"/>
                <a:ext cx="510405" cy="307777"/>
              </a:xfrm>
              <a:prstGeom prst="rect">
                <a:avLst/>
              </a:prstGeom>
              <a:noFill/>
            </p:spPr>
            <p:txBody>
              <a:bodyPr wrap="square" rtlCol="0">
                <a:spAutoFit/>
              </a:bodyPr>
              <a:lstStyle/>
              <a:p>
                <a:r>
                  <a:rPr lang="en-US" sz="1400" dirty="0">
                    <a:solidFill>
                      <a:srgbClr val="FF0000"/>
                    </a:solidFill>
                  </a:rPr>
                  <a:t>M3</a:t>
                </a:r>
              </a:p>
            </p:txBody>
          </p:sp>
          <p:cxnSp>
            <p:nvCxnSpPr>
              <p:cNvPr id="23" name="Straight Connector 22"/>
              <p:cNvCxnSpPr/>
              <p:nvPr/>
            </p:nvCxnSpPr>
            <p:spPr>
              <a:xfrm>
                <a:off x="9541834" y="1362135"/>
                <a:ext cx="143846" cy="2563"/>
              </a:xfrm>
              <a:prstGeom prst="line">
                <a:avLst/>
              </a:prstGeom>
              <a:ln>
                <a:solidFill>
                  <a:srgbClr val="134CFD"/>
                </a:solidFill>
              </a:ln>
            </p:spPr>
            <p:style>
              <a:lnRef idx="2">
                <a:schemeClr val="dk1"/>
              </a:lnRef>
              <a:fillRef idx="0">
                <a:schemeClr val="dk1"/>
              </a:fillRef>
              <a:effectRef idx="1">
                <a:schemeClr val="dk1"/>
              </a:effectRef>
              <a:fontRef idx="minor">
                <a:schemeClr val="tx1"/>
              </a:fontRef>
            </p:style>
          </p:cxnSp>
        </p:grpSp>
        <p:sp>
          <p:nvSpPr>
            <p:cNvPr id="78" name="TextBox 77"/>
            <p:cNvSpPr txBox="1"/>
            <p:nvPr/>
          </p:nvSpPr>
          <p:spPr>
            <a:xfrm>
              <a:off x="8718872" y="2389721"/>
              <a:ext cx="2990841" cy="307777"/>
            </a:xfrm>
            <a:prstGeom prst="rect">
              <a:avLst/>
            </a:prstGeom>
            <a:noFill/>
          </p:spPr>
          <p:txBody>
            <a:bodyPr wrap="square" rtlCol="0">
              <a:spAutoFit/>
            </a:bodyPr>
            <a:lstStyle/>
            <a:p>
              <a:r>
                <a:rPr lang="en-US" sz="1400" dirty="0"/>
                <a:t>Schematic </a:t>
              </a:r>
              <a:r>
                <a:rPr lang="en-US" sz="1400"/>
                <a:t>of radiation sources</a:t>
              </a:r>
              <a:endParaRPr lang="en-US" sz="1400" dirty="0"/>
            </a:p>
          </p:txBody>
        </p:sp>
      </p:grpSp>
      <p:grpSp>
        <p:nvGrpSpPr>
          <p:cNvPr id="84" name="Group 83"/>
          <p:cNvGrpSpPr/>
          <p:nvPr/>
        </p:nvGrpSpPr>
        <p:grpSpPr>
          <a:xfrm>
            <a:off x="9350843" y="4408812"/>
            <a:ext cx="1918944" cy="1117149"/>
            <a:chOff x="9350843" y="4825268"/>
            <a:chExt cx="1918944" cy="1117149"/>
          </a:xfrm>
        </p:grpSpPr>
        <p:sp>
          <p:nvSpPr>
            <p:cNvPr id="44" name="TextBox 43"/>
            <p:cNvSpPr txBox="1"/>
            <p:nvPr/>
          </p:nvSpPr>
          <p:spPr>
            <a:xfrm>
              <a:off x="9690818" y="4825268"/>
              <a:ext cx="542406" cy="200055"/>
            </a:xfrm>
            <a:prstGeom prst="rect">
              <a:avLst/>
            </a:prstGeom>
            <a:noFill/>
          </p:spPr>
          <p:txBody>
            <a:bodyPr wrap="square" rtlCol="0">
              <a:spAutoFit/>
            </a:bodyPr>
            <a:lstStyle/>
            <a:p>
              <a:r>
                <a:rPr lang="en-US" sz="700" dirty="0"/>
                <a:t>Inboard</a:t>
              </a:r>
            </a:p>
          </p:txBody>
        </p:sp>
        <p:sp>
          <p:nvSpPr>
            <p:cNvPr id="45" name="TextBox 44"/>
            <p:cNvSpPr txBox="1"/>
            <p:nvPr/>
          </p:nvSpPr>
          <p:spPr>
            <a:xfrm>
              <a:off x="10254120" y="4827897"/>
              <a:ext cx="604117" cy="200055"/>
            </a:xfrm>
            <a:prstGeom prst="rect">
              <a:avLst/>
            </a:prstGeom>
            <a:noFill/>
          </p:spPr>
          <p:txBody>
            <a:bodyPr wrap="square" rtlCol="0">
              <a:spAutoFit/>
            </a:bodyPr>
            <a:lstStyle/>
            <a:p>
              <a:r>
                <a:rPr lang="en-US" sz="700"/>
                <a:t>Outboard</a:t>
              </a:r>
              <a:endParaRPr lang="en-US" sz="700" dirty="0"/>
            </a:p>
          </p:txBody>
        </p:sp>
        <p:sp>
          <p:nvSpPr>
            <p:cNvPr id="48" name="Rectangle 47"/>
            <p:cNvSpPr/>
            <p:nvPr/>
          </p:nvSpPr>
          <p:spPr>
            <a:xfrm>
              <a:off x="9611744" y="5751646"/>
              <a:ext cx="1314835" cy="134794"/>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Connector 49"/>
            <p:cNvCxnSpPr/>
            <p:nvPr/>
          </p:nvCxnSpPr>
          <p:spPr>
            <a:xfrm>
              <a:off x="10263603" y="5152156"/>
              <a:ext cx="5558" cy="790261"/>
            </a:xfrm>
            <a:prstGeom prst="line">
              <a:avLst/>
            </a:prstGeom>
            <a:ln w="12700">
              <a:prstDash val="dashDot"/>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H="1">
              <a:off x="9591888" y="5148475"/>
              <a:ext cx="67046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10255136" y="5141476"/>
              <a:ext cx="670469" cy="69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10268037" y="4924521"/>
              <a:ext cx="536236" cy="200055"/>
            </a:xfrm>
            <a:prstGeom prst="rect">
              <a:avLst/>
            </a:prstGeom>
            <a:noFill/>
          </p:spPr>
          <p:txBody>
            <a:bodyPr wrap="square" rtlCol="0">
              <a:spAutoFit/>
            </a:bodyPr>
            <a:lstStyle/>
            <a:p>
              <a:r>
                <a:rPr lang="en-US" sz="700" dirty="0"/>
                <a:t>2.7 mrad</a:t>
              </a:r>
            </a:p>
          </p:txBody>
        </p:sp>
        <p:sp>
          <p:nvSpPr>
            <p:cNvPr id="54" name="TextBox 53"/>
            <p:cNvSpPr txBox="1"/>
            <p:nvPr/>
          </p:nvSpPr>
          <p:spPr>
            <a:xfrm>
              <a:off x="9685680" y="4927925"/>
              <a:ext cx="542406" cy="200055"/>
            </a:xfrm>
            <a:prstGeom prst="rect">
              <a:avLst/>
            </a:prstGeom>
            <a:noFill/>
          </p:spPr>
          <p:txBody>
            <a:bodyPr wrap="square" rtlCol="0">
              <a:spAutoFit/>
            </a:bodyPr>
            <a:lstStyle/>
            <a:p>
              <a:r>
                <a:rPr lang="en-US" sz="700" dirty="0"/>
                <a:t>2.7 mrad</a:t>
              </a:r>
            </a:p>
          </p:txBody>
        </p:sp>
        <p:sp>
          <p:nvSpPr>
            <p:cNvPr id="56" name="TextBox 55"/>
            <p:cNvSpPr txBox="1"/>
            <p:nvPr/>
          </p:nvSpPr>
          <p:spPr>
            <a:xfrm>
              <a:off x="10864309" y="5498989"/>
              <a:ext cx="405478" cy="215444"/>
            </a:xfrm>
            <a:prstGeom prst="rect">
              <a:avLst/>
            </a:prstGeom>
            <a:noFill/>
          </p:spPr>
          <p:txBody>
            <a:bodyPr wrap="square" rtlCol="0">
              <a:spAutoFit/>
            </a:bodyPr>
            <a:lstStyle/>
            <a:p>
              <a:r>
                <a:rPr lang="en-US" sz="800">
                  <a:solidFill>
                    <a:srgbClr val="7A1AC9"/>
                  </a:solidFill>
                </a:rPr>
                <a:t>Q8</a:t>
              </a:r>
              <a:endParaRPr lang="en-US" sz="800" dirty="0">
                <a:solidFill>
                  <a:srgbClr val="7A1AC9"/>
                </a:solidFill>
              </a:endParaRPr>
            </a:p>
          </p:txBody>
        </p:sp>
        <p:sp>
          <p:nvSpPr>
            <p:cNvPr id="57" name="TextBox 56"/>
            <p:cNvSpPr txBox="1"/>
            <p:nvPr/>
          </p:nvSpPr>
          <p:spPr>
            <a:xfrm>
              <a:off x="9350843" y="5713271"/>
              <a:ext cx="405478" cy="215444"/>
            </a:xfrm>
            <a:prstGeom prst="rect">
              <a:avLst/>
            </a:prstGeom>
            <a:noFill/>
          </p:spPr>
          <p:txBody>
            <a:bodyPr wrap="square" rtlCol="0">
              <a:spAutoFit/>
            </a:bodyPr>
            <a:lstStyle/>
            <a:p>
              <a:r>
                <a:rPr lang="en-US" sz="800">
                  <a:solidFill>
                    <a:srgbClr val="FF0000"/>
                  </a:solidFill>
                </a:rPr>
                <a:t>M3</a:t>
              </a:r>
              <a:endParaRPr lang="en-US" sz="800" dirty="0">
                <a:solidFill>
                  <a:srgbClr val="FF0000"/>
                </a:solidFill>
              </a:endParaRPr>
            </a:p>
          </p:txBody>
        </p:sp>
        <p:sp>
          <p:nvSpPr>
            <p:cNvPr id="58" name="TextBox 57"/>
            <p:cNvSpPr txBox="1"/>
            <p:nvPr/>
          </p:nvSpPr>
          <p:spPr>
            <a:xfrm>
              <a:off x="10864309" y="5287226"/>
              <a:ext cx="405478" cy="215444"/>
            </a:xfrm>
            <a:prstGeom prst="rect">
              <a:avLst/>
            </a:prstGeom>
            <a:noFill/>
          </p:spPr>
          <p:txBody>
            <a:bodyPr wrap="square" rtlCol="0">
              <a:spAutoFit/>
            </a:bodyPr>
            <a:lstStyle/>
            <a:p>
              <a:r>
                <a:rPr lang="en-US" sz="800" dirty="0">
                  <a:solidFill>
                    <a:srgbClr val="C00000"/>
                  </a:solidFill>
                </a:rPr>
                <a:t>M4</a:t>
              </a:r>
            </a:p>
          </p:txBody>
        </p:sp>
        <p:grpSp>
          <p:nvGrpSpPr>
            <p:cNvPr id="59" name="Group 58"/>
            <p:cNvGrpSpPr/>
            <p:nvPr/>
          </p:nvGrpSpPr>
          <p:grpSpPr>
            <a:xfrm>
              <a:off x="10266449" y="5303945"/>
              <a:ext cx="648797" cy="171348"/>
              <a:chOff x="7436644" y="5446611"/>
              <a:chExt cx="713825" cy="171348"/>
            </a:xfrm>
          </p:grpSpPr>
          <p:sp>
            <p:nvSpPr>
              <p:cNvPr id="63" name="Delay 62"/>
              <p:cNvSpPr/>
              <p:nvPr/>
            </p:nvSpPr>
            <p:spPr>
              <a:xfrm rot="10800000">
                <a:off x="7436644" y="5446611"/>
                <a:ext cx="179875" cy="171347"/>
              </a:xfrm>
              <a:prstGeom prst="flowChartDelay">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7616519" y="5446611"/>
                <a:ext cx="533950" cy="171348"/>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10265097" y="5550039"/>
              <a:ext cx="660508" cy="141092"/>
              <a:chOff x="7526584" y="4762050"/>
              <a:chExt cx="731090" cy="141092"/>
            </a:xfrm>
          </p:grpSpPr>
          <p:sp>
            <p:nvSpPr>
              <p:cNvPr id="61" name="Delay 60"/>
              <p:cNvSpPr/>
              <p:nvPr/>
            </p:nvSpPr>
            <p:spPr>
              <a:xfrm rot="10800000">
                <a:off x="7526584" y="4762050"/>
                <a:ext cx="179874" cy="141091"/>
              </a:xfrm>
              <a:prstGeom prst="flowChartDelay">
                <a:avLst/>
              </a:prstGeom>
              <a:solidFill>
                <a:srgbClr val="7A1A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7706458" y="4762050"/>
                <a:ext cx="551216" cy="141092"/>
              </a:xfrm>
              <a:prstGeom prst="rect">
                <a:avLst/>
              </a:prstGeom>
              <a:solidFill>
                <a:srgbClr val="7A1A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2" name="TextBox 81"/>
            <p:cNvSpPr txBox="1"/>
            <p:nvPr/>
          </p:nvSpPr>
          <p:spPr>
            <a:xfrm>
              <a:off x="10864309" y="5703501"/>
              <a:ext cx="405478" cy="215444"/>
            </a:xfrm>
            <a:prstGeom prst="rect">
              <a:avLst/>
            </a:prstGeom>
            <a:noFill/>
          </p:spPr>
          <p:txBody>
            <a:bodyPr wrap="square" rtlCol="0">
              <a:spAutoFit/>
            </a:bodyPr>
            <a:lstStyle/>
            <a:p>
              <a:r>
                <a:rPr lang="en-US" sz="800">
                  <a:solidFill>
                    <a:srgbClr val="FF0000"/>
                  </a:solidFill>
                </a:rPr>
                <a:t>M3</a:t>
              </a:r>
              <a:endParaRPr lang="en-US" sz="800" dirty="0">
                <a:solidFill>
                  <a:srgbClr val="FF0000"/>
                </a:solidFill>
              </a:endParaRPr>
            </a:p>
          </p:txBody>
        </p:sp>
      </p:grpSp>
      <p:sp>
        <p:nvSpPr>
          <p:cNvPr id="94" name="TextBox 93"/>
          <p:cNvSpPr txBox="1"/>
          <p:nvPr/>
        </p:nvSpPr>
        <p:spPr>
          <a:xfrm>
            <a:off x="6423972" y="5829258"/>
            <a:ext cx="1219200" cy="307777"/>
          </a:xfrm>
          <a:prstGeom prst="rect">
            <a:avLst/>
          </a:prstGeom>
          <a:noFill/>
        </p:spPr>
        <p:txBody>
          <a:bodyPr wrap="square" rtlCol="0">
            <a:spAutoFit/>
          </a:bodyPr>
          <a:lstStyle/>
          <a:p>
            <a:r>
              <a:rPr lang="en-US" sz="1400" b="1" dirty="0">
                <a:solidFill>
                  <a:srgbClr val="FF0000"/>
                </a:solidFill>
              </a:rPr>
              <a:t>M3 Dipole</a:t>
            </a:r>
          </a:p>
        </p:txBody>
      </p:sp>
      <p:cxnSp>
        <p:nvCxnSpPr>
          <p:cNvPr id="96" name="Straight Arrow Connector 95"/>
          <p:cNvCxnSpPr/>
          <p:nvPr/>
        </p:nvCxnSpPr>
        <p:spPr bwMode="auto">
          <a:xfrm flipH="1">
            <a:off x="5046156" y="4699600"/>
            <a:ext cx="338162" cy="581266"/>
          </a:xfrm>
          <a:prstGeom prst="straightConnector1">
            <a:avLst/>
          </a:prstGeom>
          <a:noFill/>
          <a:ln w="22225" cap="flat" cmpd="sng" algn="ctr">
            <a:solidFill>
              <a:srgbClr val="FF0000"/>
            </a:solidFill>
            <a:prstDash val="solid"/>
            <a:round/>
            <a:headEnd type="none" w="med" len="med"/>
            <a:tailEnd type="arrow"/>
          </a:ln>
          <a:effectLst/>
        </p:spPr>
      </p:cxnSp>
      <p:sp>
        <p:nvSpPr>
          <p:cNvPr id="4" name="Frame 3">
            <a:extLst>
              <a:ext uri="{FF2B5EF4-FFF2-40B4-BE49-F238E27FC236}">
                <a16:creationId xmlns:a16="http://schemas.microsoft.com/office/drawing/2014/main" id="{51484C0E-BDD2-CCD2-5ED3-F5CEBB88A25D}"/>
              </a:ext>
            </a:extLst>
          </p:cNvPr>
          <p:cNvSpPr/>
          <p:nvPr/>
        </p:nvSpPr>
        <p:spPr>
          <a:xfrm>
            <a:off x="9601841" y="5874165"/>
            <a:ext cx="667320" cy="302174"/>
          </a:xfrm>
          <a:prstGeom prst="frame">
            <a:avLst/>
          </a:prstGeom>
          <a:solidFill>
            <a:srgbClr val="0F08FF"/>
          </a:solidFill>
          <a:ln>
            <a:solidFill>
              <a:srgbClr val="0F08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560F66F2-5A01-591A-D776-0948D0044451}"/>
              </a:ext>
            </a:extLst>
          </p:cNvPr>
          <p:cNvSpPr txBox="1"/>
          <p:nvPr/>
        </p:nvSpPr>
        <p:spPr>
          <a:xfrm>
            <a:off x="9504735" y="6190970"/>
            <a:ext cx="1658042" cy="276999"/>
          </a:xfrm>
          <a:prstGeom prst="rect">
            <a:avLst/>
          </a:prstGeom>
          <a:noFill/>
        </p:spPr>
        <p:txBody>
          <a:bodyPr wrap="square" rtlCol="0">
            <a:spAutoFit/>
          </a:bodyPr>
          <a:lstStyle/>
          <a:p>
            <a:r>
              <a:rPr lang="en-US" sz="1200" dirty="0">
                <a:solidFill>
                  <a:srgbClr val="0F08FF"/>
                </a:solidFill>
              </a:rPr>
              <a:t>Aperture of FE mask</a:t>
            </a:r>
          </a:p>
        </p:txBody>
      </p:sp>
    </p:spTree>
    <p:extLst>
      <p:ext uri="{BB962C8B-B14F-4D97-AF65-F5344CB8AC3E}">
        <p14:creationId xmlns:p14="http://schemas.microsoft.com/office/powerpoint/2010/main" val="606854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5D7F250-2244-6682-2C75-8481F88CC994}"/>
              </a:ext>
            </a:extLst>
          </p:cNvPr>
          <p:cNvGrpSpPr/>
          <p:nvPr/>
        </p:nvGrpSpPr>
        <p:grpSpPr>
          <a:xfrm>
            <a:off x="6334405" y="2214012"/>
            <a:ext cx="5577840" cy="4480560"/>
            <a:chOff x="6858599" y="1005840"/>
            <a:chExt cx="5577840" cy="4480560"/>
          </a:xfrm>
        </p:grpSpPr>
        <p:pic>
          <p:nvPicPr>
            <p:cNvPr id="4" name="Picture 3">
              <a:extLst>
                <a:ext uri="{FF2B5EF4-FFF2-40B4-BE49-F238E27FC236}">
                  <a16:creationId xmlns:a16="http://schemas.microsoft.com/office/drawing/2014/main" id="{01BC75AE-049E-941F-ED49-2675EB98866B}"/>
                </a:ext>
              </a:extLst>
            </p:cNvPr>
            <p:cNvPicPr>
              <a:picLocks noChangeAspect="1"/>
            </p:cNvPicPr>
            <p:nvPr/>
          </p:nvPicPr>
          <p:blipFill rotWithShape="1">
            <a:blip r:embed="rId3">
              <a:extLst>
                <a:ext uri="{28A0092B-C50C-407E-A947-70E740481C1C}">
                  <a14:useLocalDpi xmlns:a14="http://schemas.microsoft.com/office/drawing/2010/main" val="0"/>
                </a:ext>
              </a:extLst>
            </a:blip>
            <a:srcRect l="3874" t="4411" r="6059" b="1957"/>
            <a:stretch/>
          </p:blipFill>
          <p:spPr>
            <a:xfrm>
              <a:off x="6858599" y="1005840"/>
              <a:ext cx="5577840" cy="4480560"/>
            </a:xfrm>
            <a:prstGeom prst="rect">
              <a:avLst/>
            </a:prstGeom>
          </p:spPr>
        </p:pic>
        <p:cxnSp>
          <p:nvCxnSpPr>
            <p:cNvPr id="5" name="Straight Arrow Connector 4">
              <a:extLst>
                <a:ext uri="{FF2B5EF4-FFF2-40B4-BE49-F238E27FC236}">
                  <a16:creationId xmlns:a16="http://schemas.microsoft.com/office/drawing/2014/main" id="{118331B2-2DFE-9EFF-4C9D-8FD9881682BD}"/>
                </a:ext>
              </a:extLst>
            </p:cNvPr>
            <p:cNvCxnSpPr/>
            <p:nvPr/>
          </p:nvCxnSpPr>
          <p:spPr>
            <a:xfrm flipV="1">
              <a:off x="10466162" y="2100610"/>
              <a:ext cx="69574" cy="70662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8CDA976C-C3D6-E9E3-16B5-10160CA86E84}"/>
                </a:ext>
              </a:extLst>
            </p:cNvPr>
            <p:cNvSpPr txBox="1"/>
            <p:nvPr/>
          </p:nvSpPr>
          <p:spPr>
            <a:xfrm>
              <a:off x="10138170" y="2755628"/>
              <a:ext cx="655983" cy="276999"/>
            </a:xfrm>
            <a:prstGeom prst="rect">
              <a:avLst/>
            </a:prstGeom>
            <a:noFill/>
          </p:spPr>
          <p:txBody>
            <a:bodyPr wrap="square" rtlCol="0">
              <a:spAutoFit/>
            </a:bodyPr>
            <a:lstStyle/>
            <a:p>
              <a:r>
                <a:rPr lang="en-US" sz="1200" dirty="0">
                  <a:solidFill>
                    <a:srgbClr val="FF0000"/>
                  </a:solidFill>
                </a:rPr>
                <a:t>37 keV</a:t>
              </a:r>
            </a:p>
          </p:txBody>
        </p:sp>
        <p:sp>
          <p:nvSpPr>
            <p:cNvPr id="7" name="TextBox 6">
              <a:extLst>
                <a:ext uri="{FF2B5EF4-FFF2-40B4-BE49-F238E27FC236}">
                  <a16:creationId xmlns:a16="http://schemas.microsoft.com/office/drawing/2014/main" id="{69D2ADE0-5312-B95C-C1F4-BA1433197134}"/>
                </a:ext>
              </a:extLst>
            </p:cNvPr>
            <p:cNvSpPr txBox="1"/>
            <p:nvPr/>
          </p:nvSpPr>
          <p:spPr>
            <a:xfrm>
              <a:off x="7390895" y="2224537"/>
              <a:ext cx="874643" cy="278295"/>
            </a:xfrm>
            <a:prstGeom prst="rect">
              <a:avLst/>
            </a:prstGeom>
            <a:noFill/>
          </p:spPr>
          <p:txBody>
            <a:bodyPr wrap="square" rtlCol="0">
              <a:spAutoFit/>
            </a:bodyPr>
            <a:lstStyle/>
            <a:p>
              <a:r>
                <a:rPr lang="en-US" sz="1200">
                  <a:solidFill>
                    <a:srgbClr val="C00000"/>
                  </a:solidFill>
                </a:rPr>
                <a:t>APS BM</a:t>
              </a:r>
            </a:p>
          </p:txBody>
        </p:sp>
        <p:sp>
          <p:nvSpPr>
            <p:cNvPr id="9" name="TextBox 8">
              <a:extLst>
                <a:ext uri="{FF2B5EF4-FFF2-40B4-BE49-F238E27FC236}">
                  <a16:creationId xmlns:a16="http://schemas.microsoft.com/office/drawing/2014/main" id="{A2E12FC4-E712-759D-538A-F40DEE5E6C48}"/>
                </a:ext>
              </a:extLst>
            </p:cNvPr>
            <p:cNvSpPr txBox="1"/>
            <p:nvPr/>
          </p:nvSpPr>
          <p:spPr>
            <a:xfrm>
              <a:off x="7421215" y="1862488"/>
              <a:ext cx="1044137" cy="276999"/>
            </a:xfrm>
            <a:prstGeom prst="rect">
              <a:avLst/>
            </a:prstGeom>
            <a:noFill/>
          </p:spPr>
          <p:txBody>
            <a:bodyPr wrap="square" rtlCol="0">
              <a:spAutoFit/>
            </a:bodyPr>
            <a:lstStyle/>
            <a:p>
              <a:r>
                <a:rPr lang="en-US" sz="1200">
                  <a:solidFill>
                    <a:srgbClr val="0F08FF"/>
                  </a:solidFill>
                </a:rPr>
                <a:t>APS-U M3</a:t>
              </a:r>
              <a:endParaRPr lang="en-US" sz="1200" dirty="0">
                <a:solidFill>
                  <a:srgbClr val="0F08FF"/>
                </a:solidFill>
              </a:endParaRPr>
            </a:p>
          </p:txBody>
        </p:sp>
      </p:grpSp>
      <p:sp>
        <p:nvSpPr>
          <p:cNvPr id="8" name="Title 7"/>
          <p:cNvSpPr>
            <a:spLocks noGrp="1"/>
          </p:cNvSpPr>
          <p:nvPr>
            <p:ph type="title"/>
          </p:nvPr>
        </p:nvSpPr>
        <p:spPr>
          <a:xfrm>
            <a:off x="609601" y="7713"/>
            <a:ext cx="11163868" cy="828948"/>
          </a:xfrm>
        </p:spPr>
        <p:txBody>
          <a:bodyPr/>
          <a:lstStyle/>
          <a:p>
            <a:r>
              <a:rPr lang="en-US" dirty="0"/>
              <a:t>Bending Magnet Beamline Source</a:t>
            </a:r>
          </a:p>
        </p:txBody>
      </p:sp>
      <p:sp>
        <p:nvSpPr>
          <p:cNvPr id="2" name="Slide Number Placeholder 1"/>
          <p:cNvSpPr>
            <a:spLocks noGrp="1"/>
          </p:cNvSpPr>
          <p:nvPr>
            <p:ph type="sldNum" sz="quarter" idx="12"/>
          </p:nvPr>
        </p:nvSpPr>
        <p:spPr/>
        <p:txBody>
          <a:bodyPr/>
          <a:lstStyle/>
          <a:p>
            <a:fld id="{AEFAAC5A-9C4F-4278-920D-DF2BAB595749}" type="slidenum">
              <a:rPr lang="en-US" smtClean="0">
                <a:solidFill>
                  <a:srgbClr val="FFFFFF">
                    <a:lumMod val="50000"/>
                  </a:srgbClr>
                </a:solidFill>
                <a:latin typeface="Arial"/>
              </a:rPr>
              <a:pPr/>
              <a:t>7</a:t>
            </a:fld>
            <a:endParaRPr lang="en-US" dirty="0">
              <a:solidFill>
                <a:srgbClr val="FFFFFF">
                  <a:lumMod val="50000"/>
                </a:srgbClr>
              </a:solidFill>
              <a:latin typeface="Arial"/>
            </a:endParaRPr>
          </a:p>
        </p:txBody>
      </p:sp>
      <p:graphicFrame>
        <p:nvGraphicFramePr>
          <p:cNvPr id="18" name="Table 17"/>
          <p:cNvGraphicFramePr>
            <a:graphicFrameLocks noGrp="1"/>
          </p:cNvGraphicFramePr>
          <p:nvPr>
            <p:extLst>
              <p:ext uri="{D42A27DB-BD31-4B8C-83A1-F6EECF244321}">
                <p14:modId xmlns:p14="http://schemas.microsoft.com/office/powerpoint/2010/main" val="2669747426"/>
              </p:ext>
            </p:extLst>
          </p:nvPr>
        </p:nvGraphicFramePr>
        <p:xfrm>
          <a:off x="609600" y="984604"/>
          <a:ext cx="11069369" cy="1161243"/>
        </p:xfrm>
        <a:graphic>
          <a:graphicData uri="http://schemas.openxmlformats.org/drawingml/2006/table">
            <a:tbl>
              <a:tblPr firstRow="1" bandRow="1">
                <a:tableStyleId>{69012ECD-51FC-41F1-AA8D-1B2483CD663E}</a:tableStyleId>
              </a:tblPr>
              <a:tblGrid>
                <a:gridCol w="2233597">
                  <a:extLst>
                    <a:ext uri="{9D8B030D-6E8A-4147-A177-3AD203B41FA5}">
                      <a16:colId xmlns:a16="http://schemas.microsoft.com/office/drawing/2014/main" val="20000"/>
                    </a:ext>
                  </a:extLst>
                </a:gridCol>
                <a:gridCol w="1500176">
                  <a:extLst>
                    <a:ext uri="{9D8B030D-6E8A-4147-A177-3AD203B41FA5}">
                      <a16:colId xmlns:a16="http://schemas.microsoft.com/office/drawing/2014/main" val="20001"/>
                    </a:ext>
                  </a:extLst>
                </a:gridCol>
                <a:gridCol w="1672925">
                  <a:extLst>
                    <a:ext uri="{9D8B030D-6E8A-4147-A177-3AD203B41FA5}">
                      <a16:colId xmlns:a16="http://schemas.microsoft.com/office/drawing/2014/main" val="20002"/>
                    </a:ext>
                  </a:extLst>
                </a:gridCol>
                <a:gridCol w="1736569">
                  <a:extLst>
                    <a:ext uri="{9D8B030D-6E8A-4147-A177-3AD203B41FA5}">
                      <a16:colId xmlns:a16="http://schemas.microsoft.com/office/drawing/2014/main" val="20003"/>
                    </a:ext>
                  </a:extLst>
                </a:gridCol>
                <a:gridCol w="1827488">
                  <a:extLst>
                    <a:ext uri="{9D8B030D-6E8A-4147-A177-3AD203B41FA5}">
                      <a16:colId xmlns:a16="http://schemas.microsoft.com/office/drawing/2014/main" val="20004"/>
                    </a:ext>
                  </a:extLst>
                </a:gridCol>
                <a:gridCol w="2098614">
                  <a:extLst>
                    <a:ext uri="{9D8B030D-6E8A-4147-A177-3AD203B41FA5}">
                      <a16:colId xmlns:a16="http://schemas.microsoft.com/office/drawing/2014/main" val="20005"/>
                    </a:ext>
                  </a:extLst>
                </a:gridCol>
              </a:tblGrid>
              <a:tr h="491461">
                <a:tc>
                  <a:txBody>
                    <a:bodyPr/>
                    <a:lstStyle/>
                    <a:p>
                      <a:pPr algn="ctr"/>
                      <a:r>
                        <a:rPr lang="en-US" sz="1400" dirty="0"/>
                        <a:t>Source Magnet</a:t>
                      </a:r>
                      <a:endParaRPr lang="en-US" sz="1400" dirty="0">
                        <a:solidFill>
                          <a:srgbClr val="000000"/>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algn="ctr"/>
                      <a:r>
                        <a:rPr lang="en-US" sz="1400" dirty="0"/>
                        <a:t>Max Field</a:t>
                      </a:r>
                      <a:r>
                        <a:rPr lang="en-US" sz="1400" baseline="0" dirty="0"/>
                        <a:t> (T)</a:t>
                      </a:r>
                      <a:endParaRPr lang="en-US" sz="1400" dirty="0">
                        <a:solidFill>
                          <a:srgbClr val="000000"/>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algn="ctr"/>
                      <a:r>
                        <a:rPr lang="en-US" sz="1400" dirty="0"/>
                        <a:t>Critical</a:t>
                      </a:r>
                      <a:r>
                        <a:rPr lang="en-US" sz="1400" baseline="0" dirty="0"/>
                        <a:t> Energy (</a:t>
                      </a:r>
                      <a:r>
                        <a:rPr lang="en-US" sz="1400" baseline="0" dirty="0" err="1"/>
                        <a:t>keV</a:t>
                      </a:r>
                      <a:r>
                        <a:rPr lang="en-US" sz="1400" baseline="0" dirty="0"/>
                        <a:t>)</a:t>
                      </a:r>
                      <a:endParaRPr lang="en-US" sz="1400" dirty="0">
                        <a:solidFill>
                          <a:srgbClr val="000000"/>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algn="ctr"/>
                      <a:r>
                        <a:rPr lang="en-US" sz="1400" dirty="0"/>
                        <a:t>Horizontal Fan (mrad)</a:t>
                      </a:r>
                      <a:endParaRPr lang="en-US" sz="1400" dirty="0">
                        <a:solidFill>
                          <a:srgbClr val="000000"/>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algn="ctr"/>
                      <a:r>
                        <a:rPr lang="en-US" sz="1400" dirty="0"/>
                        <a:t>Ave Power/</a:t>
                      </a:r>
                      <a:r>
                        <a:rPr lang="en-US" sz="1400" dirty="0" err="1"/>
                        <a:t>mrad</a:t>
                      </a:r>
                      <a:endParaRPr lang="en-US" sz="1400" dirty="0"/>
                    </a:p>
                    <a:p>
                      <a:pPr algn="ctr"/>
                      <a:r>
                        <a:rPr lang="en-US" sz="1400" dirty="0"/>
                        <a:t>(W)</a:t>
                      </a:r>
                      <a:endParaRPr lang="en-US" sz="1400" dirty="0">
                        <a:solidFill>
                          <a:srgbClr val="000000"/>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algn="ctr"/>
                      <a:r>
                        <a:rPr lang="en-US" sz="1400" dirty="0"/>
                        <a:t>Max Power Density</a:t>
                      </a:r>
                    </a:p>
                    <a:p>
                      <a:pPr algn="ctr"/>
                      <a:r>
                        <a:rPr lang="en-US" sz="1400" dirty="0"/>
                        <a:t>(W/mm</a:t>
                      </a:r>
                      <a:r>
                        <a:rPr lang="en-US" sz="1400" baseline="30000" dirty="0"/>
                        <a:t>2</a:t>
                      </a:r>
                      <a:r>
                        <a:rPr lang="en-US" sz="1400" dirty="0"/>
                        <a:t>)</a:t>
                      </a:r>
                      <a:endParaRPr lang="en-US" sz="1400" dirty="0">
                        <a:solidFill>
                          <a:srgbClr val="000000"/>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289095">
                <a:tc>
                  <a:txBody>
                    <a:bodyPr/>
                    <a:lstStyle/>
                    <a:p>
                      <a:pPr algn="ctr"/>
                      <a:r>
                        <a:rPr lang="en-US" sz="1400" dirty="0">
                          <a:solidFill>
                            <a:srgbClr val="4E7601"/>
                          </a:solidFill>
                        </a:rPr>
                        <a:t>APS BM @ 100mA</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a:solidFill>
                            <a:srgbClr val="4E7601"/>
                          </a:solidFill>
                        </a:rPr>
                        <a:t>0.599</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a:solidFill>
                            <a:srgbClr val="4E7601"/>
                          </a:solidFill>
                        </a:rPr>
                        <a:t>19.519</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a:solidFill>
                            <a:srgbClr val="4E7601"/>
                          </a:solidFill>
                        </a:rPr>
                        <a:t>78.54</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a:solidFill>
                            <a:srgbClr val="4E7601"/>
                          </a:solidFill>
                        </a:rPr>
                        <a:t>87</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a:solidFill>
                            <a:srgbClr val="4E7601"/>
                          </a:solidFill>
                        </a:rPr>
                        <a:t>1.24</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38283">
                <a:tc>
                  <a:txBody>
                    <a:bodyPr/>
                    <a:lstStyle/>
                    <a:p>
                      <a:pPr algn="ctr"/>
                      <a:r>
                        <a:rPr lang="en-US" sz="1400" dirty="0">
                          <a:solidFill>
                            <a:srgbClr val="000000"/>
                          </a:solidFill>
                        </a:rPr>
                        <a:t>APSU M3 @ 200 mA</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a:solidFill>
                            <a:srgbClr val="000000"/>
                          </a:solidFill>
                        </a:rPr>
                        <a:t>0.653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a:solidFill>
                            <a:srgbClr val="000000"/>
                          </a:solidFill>
                        </a:rPr>
                        <a:t>15.633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a:solidFill>
                            <a:srgbClr val="000000"/>
                          </a:solidFill>
                        </a:rPr>
                        <a:t>25.06</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a:solidFill>
                            <a:srgbClr val="000000"/>
                          </a:solidFill>
                        </a:rPr>
                        <a:t>119</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a:solidFill>
                            <a:srgbClr val="000000"/>
                          </a:solidFill>
                        </a:rPr>
                        <a:t>1.27</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5" name="Content Placeholder 2">
            <a:extLst>
              <a:ext uri="{FF2B5EF4-FFF2-40B4-BE49-F238E27FC236}">
                <a16:creationId xmlns:a16="http://schemas.microsoft.com/office/drawing/2014/main" id="{C94C62FB-0A5F-9737-E1A3-0A1FB8A01573}"/>
              </a:ext>
            </a:extLst>
          </p:cNvPr>
          <p:cNvSpPr>
            <a:spLocks noGrp="1"/>
          </p:cNvSpPr>
          <p:nvPr>
            <p:ph idx="1"/>
          </p:nvPr>
        </p:nvSpPr>
        <p:spPr>
          <a:xfrm>
            <a:off x="379603" y="2425523"/>
            <a:ext cx="5710363" cy="3447874"/>
          </a:xfrm>
        </p:spPr>
        <p:txBody>
          <a:bodyPr/>
          <a:lstStyle/>
          <a:p>
            <a:pPr>
              <a:buClr>
                <a:schemeClr val="tx2"/>
              </a:buClr>
            </a:pPr>
            <a:r>
              <a:rPr lang="en-US" sz="1800" dirty="0"/>
              <a:t>The radiation fan for the new BM source will be different between the inboard and outboard fans  (outboard has multiple magnet sources)</a:t>
            </a:r>
          </a:p>
          <a:p>
            <a:pPr>
              <a:buClr>
                <a:schemeClr val="tx2"/>
              </a:buClr>
            </a:pPr>
            <a:r>
              <a:rPr lang="en-US" sz="1800" dirty="0">
                <a:solidFill>
                  <a:srgbClr val="0F08FF"/>
                </a:solidFill>
              </a:rPr>
              <a:t>All BM beamlines will use clean M3 radiation (inboard 2.7 mrad fan)</a:t>
            </a:r>
            <a:endParaRPr lang="en-US" sz="1800" dirty="0"/>
          </a:p>
          <a:p>
            <a:pPr>
              <a:buClr>
                <a:schemeClr val="tx2"/>
              </a:buClr>
            </a:pPr>
            <a:r>
              <a:rPr lang="en-US" sz="1800" dirty="0"/>
              <a:t>Due to reduction of storage ring energy the critical Energy of the BM source is lower in APSU even though the field is stronger.</a:t>
            </a:r>
          </a:p>
          <a:p>
            <a:pPr>
              <a:buClr>
                <a:schemeClr val="tx2"/>
              </a:buClr>
            </a:pPr>
            <a:r>
              <a:rPr lang="en-US" sz="1800" i="1" dirty="0">
                <a:solidFill>
                  <a:srgbClr val="0F08FF"/>
                </a:solidFill>
                <a:latin typeface="Arial" charset="0"/>
                <a:ea typeface="MS PGothic" charset="0"/>
                <a:cs typeface="Arial" charset="0"/>
              </a:rPr>
              <a:t>Flux on BM beamlines is higher than APS BM source for all energies up to 37 keV with very little increase in power and power density</a:t>
            </a:r>
          </a:p>
          <a:p>
            <a:pPr>
              <a:buClr>
                <a:schemeClr val="tx2"/>
              </a:buClr>
            </a:pPr>
            <a:endParaRPr lang="en-US" sz="1800" dirty="0"/>
          </a:p>
          <a:p>
            <a:endParaRPr lang="en-US" dirty="0"/>
          </a:p>
        </p:txBody>
      </p:sp>
      <p:sp>
        <p:nvSpPr>
          <p:cNvPr id="26" name="Text Placeholder 3">
            <a:extLst>
              <a:ext uri="{FF2B5EF4-FFF2-40B4-BE49-F238E27FC236}">
                <a16:creationId xmlns:a16="http://schemas.microsoft.com/office/drawing/2014/main" id="{C04D512C-8EA6-CA63-532D-F53CB1D6EEA3}"/>
              </a:ext>
            </a:extLst>
          </p:cNvPr>
          <p:cNvSpPr txBox="1">
            <a:spLocks/>
          </p:cNvSpPr>
          <p:nvPr/>
        </p:nvSpPr>
        <p:spPr>
          <a:xfrm>
            <a:off x="608549" y="5592276"/>
            <a:ext cx="2849875" cy="733587"/>
          </a:xfrm>
          <a:prstGeom prst="rect">
            <a:avLst/>
          </a:prstGeom>
        </p:spPr>
        <p:txBody>
          <a:bodyPr/>
          <a:lstStyle>
            <a:lvl1pPr marL="274320" indent="-274320" algn="l" defTabSz="457200" rtl="0" eaLnBrk="1" latinLnBrk="0" hangingPunct="1">
              <a:spcBef>
                <a:spcPts val="0"/>
              </a:spcBef>
              <a:spcAft>
                <a:spcPts val="600"/>
              </a:spcAft>
              <a:buClr>
                <a:schemeClr val="tx2">
                  <a:lumMod val="75000"/>
                </a:schemeClr>
              </a:buClr>
              <a:buFont typeface="Wingdings" charset="2"/>
              <a:buChar char="§"/>
              <a:defRPr sz="2400" kern="1200" baseline="0">
                <a:solidFill>
                  <a:srgbClr val="000000"/>
                </a:solidFill>
                <a:latin typeface="+mn-lt"/>
                <a:ea typeface="+mn-ea"/>
                <a:cs typeface="+mn-cs"/>
              </a:defRPr>
            </a:lvl1pPr>
            <a:lvl2pPr marL="573088" indent="-298450" algn="l" defTabSz="457200" rtl="0" eaLnBrk="1" latinLnBrk="0" hangingPunct="1">
              <a:spcBef>
                <a:spcPts val="0"/>
              </a:spcBef>
              <a:spcAft>
                <a:spcPts val="600"/>
              </a:spcAft>
              <a:buClr>
                <a:schemeClr val="tx2">
                  <a:lumMod val="75000"/>
                </a:schemeClr>
              </a:buClr>
              <a:buFont typeface="Lucida Grande"/>
              <a:buChar char="–"/>
              <a:defRPr sz="2000" kern="1200">
                <a:solidFill>
                  <a:srgbClr val="000000"/>
                </a:solidFill>
                <a:latin typeface="+mn-lt"/>
                <a:ea typeface="+mn-ea"/>
                <a:cs typeface="+mn-cs"/>
              </a:defRPr>
            </a:lvl2pPr>
            <a:lvl3pPr marL="519113" indent="217488" algn="l" defTabSz="457200" rtl="0" eaLnBrk="1" latinLnBrk="0" hangingPunct="1">
              <a:spcBef>
                <a:spcPts val="0"/>
              </a:spcBef>
              <a:spcAft>
                <a:spcPts val="600"/>
              </a:spcAft>
              <a:buClr>
                <a:schemeClr val="tx2">
                  <a:lumMod val="75000"/>
                </a:schemeClr>
              </a:buClr>
              <a:buFont typeface="Arial" panose="020B0604020202020204" pitchFamily="34" charset="0"/>
              <a:buChar char="•"/>
              <a:defRPr sz="1800" kern="1200">
                <a:solidFill>
                  <a:srgbClr val="000000"/>
                </a:solidFill>
                <a:latin typeface="+mn-lt"/>
                <a:ea typeface="+mn-ea"/>
                <a:cs typeface="+mn-cs"/>
              </a:defRPr>
            </a:lvl3pPr>
            <a:lvl4pPr marL="569913" indent="237744" algn="l" defTabSz="457200" rtl="0" eaLnBrk="1" latinLnBrk="0" hangingPunct="1">
              <a:spcBef>
                <a:spcPts val="0"/>
              </a:spcBef>
              <a:spcAft>
                <a:spcPts val="600"/>
              </a:spcAft>
              <a:buClr>
                <a:schemeClr val="tx2">
                  <a:lumMod val="75000"/>
                </a:schemeClr>
              </a:buClr>
              <a:buFont typeface="Arial"/>
              <a:buChar char="•"/>
              <a:defRPr sz="1800" kern="1200" baseline="0">
                <a:solidFill>
                  <a:srgbClr val="000000"/>
                </a:solidFill>
                <a:latin typeface="+mn-lt"/>
                <a:ea typeface="+mn-ea"/>
                <a:cs typeface="+mn-cs"/>
              </a:defRPr>
            </a:lvl4pPr>
            <a:lvl5pPr marL="1371600" indent="-171450" algn="l" defTabSz="457200" rtl="0" eaLnBrk="1" latinLnBrk="0" hangingPunct="1">
              <a:spcBef>
                <a:spcPts val="0"/>
              </a:spcBef>
              <a:spcAft>
                <a:spcPts val="0"/>
              </a:spcAft>
              <a:buClr>
                <a:schemeClr val="tx2">
                  <a:lumMod val="75000"/>
                </a:schemeClr>
              </a:buClr>
              <a:buFont typeface="Wingdings" charset="2"/>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57250" lvl="1" indent="-457200" fontAlgn="auto">
              <a:buClr>
                <a:srgbClr val="34648E"/>
              </a:buClr>
            </a:pPr>
            <a:endParaRPr lang="en-US" dirty="0">
              <a:solidFill>
                <a:srgbClr val="0F08FF"/>
              </a:solidFill>
              <a:latin typeface="Arial" charset="0"/>
              <a:ea typeface="MS PGothic" charset="0"/>
              <a:cs typeface="Arial" charset="0"/>
            </a:endParaRPr>
          </a:p>
        </p:txBody>
      </p:sp>
    </p:spTree>
    <p:extLst>
      <p:ext uri="{BB962C8B-B14F-4D97-AF65-F5344CB8AC3E}">
        <p14:creationId xmlns:p14="http://schemas.microsoft.com/office/powerpoint/2010/main" val="1470497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09601" y="0"/>
            <a:ext cx="11163868" cy="828948"/>
          </a:xfrm>
        </p:spPr>
        <p:txBody>
          <a:bodyPr/>
          <a:lstStyle/>
          <a:p>
            <a:r>
              <a:rPr lang="en-US" dirty="0"/>
              <a:t>Insertion Device Selection</a:t>
            </a:r>
          </a:p>
        </p:txBody>
      </p:sp>
      <p:sp>
        <p:nvSpPr>
          <p:cNvPr id="2" name="Slide Number Placeholder 1"/>
          <p:cNvSpPr>
            <a:spLocks noGrp="1"/>
          </p:cNvSpPr>
          <p:nvPr>
            <p:ph type="sldNum" sz="quarter" idx="12"/>
          </p:nvPr>
        </p:nvSpPr>
        <p:spPr/>
        <p:txBody>
          <a:bodyPr/>
          <a:lstStyle/>
          <a:p>
            <a:fld id="{AEFAAC5A-9C4F-4278-920D-DF2BAB595749}" type="slidenum">
              <a:rPr lang="en-US" smtClean="0">
                <a:solidFill>
                  <a:srgbClr val="FFFFFF">
                    <a:lumMod val="50000"/>
                  </a:srgbClr>
                </a:solidFill>
                <a:latin typeface="Arial"/>
              </a:rPr>
              <a:pPr/>
              <a:t>8</a:t>
            </a:fld>
            <a:endParaRPr lang="en-US" dirty="0">
              <a:solidFill>
                <a:srgbClr val="FFFFFF">
                  <a:lumMod val="50000"/>
                </a:srgbClr>
              </a:solidFill>
              <a:latin typeface="Arial"/>
            </a:endParaRPr>
          </a:p>
        </p:txBody>
      </p:sp>
      <p:sp>
        <p:nvSpPr>
          <p:cNvPr id="3" name="Content Placeholder 2"/>
          <p:cNvSpPr>
            <a:spLocks noGrp="1"/>
          </p:cNvSpPr>
          <p:nvPr>
            <p:ph idx="1"/>
          </p:nvPr>
        </p:nvSpPr>
        <p:spPr>
          <a:xfrm>
            <a:off x="522580" y="1144782"/>
            <a:ext cx="11250889" cy="5326683"/>
          </a:xfrm>
        </p:spPr>
        <p:txBody>
          <a:bodyPr/>
          <a:lstStyle/>
          <a:p>
            <a:r>
              <a:rPr lang="en-US" sz="2000" dirty="0"/>
              <a:t>APS had the following IDs in operation:</a:t>
            </a:r>
          </a:p>
          <a:p>
            <a:pPr lvl="1"/>
            <a:r>
              <a:rPr lang="en-US" sz="1800" dirty="0"/>
              <a:t>Common periods with more than 1 device of each: 3.3 cm, 3.0cm, 2.7cm 2.3cm and 1.72 cm</a:t>
            </a:r>
          </a:p>
          <a:p>
            <a:pPr lvl="1"/>
            <a:r>
              <a:rPr lang="en-US" sz="1800" dirty="0"/>
              <a:t>Special devices 3.5cm, 3.6cm and 1.8 cm </a:t>
            </a:r>
          </a:p>
          <a:p>
            <a:r>
              <a:rPr lang="en-US" sz="2000" dirty="0"/>
              <a:t>Due to reduction in e-beam energy the undulator energy range shifts to lower values and the tunability gets reduced</a:t>
            </a:r>
          </a:p>
          <a:p>
            <a:pPr lvl="1"/>
            <a:r>
              <a:rPr lang="en-US" sz="1800" dirty="0"/>
              <a:t>This is compensated with smaller gaps achievable:  8.5 mm for APSU vs previous 11.0 mm for APS</a:t>
            </a:r>
          </a:p>
          <a:p>
            <a:r>
              <a:rPr lang="en-US" sz="2000" dirty="0"/>
              <a:t>APS-U designed and installed 5 new period IDs:</a:t>
            </a:r>
          </a:p>
          <a:p>
            <a:pPr lvl="1"/>
            <a:r>
              <a:rPr lang="en-US" sz="1800" dirty="0"/>
              <a:t>2.8 cm period which has full tunability at 8.5mm gap</a:t>
            </a:r>
          </a:p>
          <a:p>
            <a:pPr lvl="1"/>
            <a:r>
              <a:rPr lang="en-US" sz="1800" dirty="0"/>
              <a:t>2.5 cm period and 2.1 cm period to complement in a Revolver undulator</a:t>
            </a:r>
          </a:p>
          <a:p>
            <a:pPr lvl="1"/>
            <a:r>
              <a:rPr lang="en-US" sz="1800" dirty="0"/>
              <a:t>1.35 cm period for providing highest flux at 23.6 keV for special purpose</a:t>
            </a:r>
          </a:p>
          <a:p>
            <a:pPr lvl="1"/>
            <a:r>
              <a:rPr lang="en-US" sz="1800" dirty="0"/>
              <a:t>1.4 cm period for providing highest flux at around 20 keV for special purpose</a:t>
            </a:r>
          </a:p>
          <a:p>
            <a:r>
              <a:rPr lang="en-US" sz="2000" dirty="0"/>
              <a:t>APS-U has reused the 3.3cm, 3.0cm , 2.7cm and 2.3cm period devices after rebuilding them</a:t>
            </a:r>
          </a:p>
          <a:p>
            <a:r>
              <a:rPr lang="en-US" sz="2000" dirty="0">
                <a:solidFill>
                  <a:srgbClr val="0F08FF"/>
                </a:solidFill>
              </a:rPr>
              <a:t>Periods smaller than 2.7 cm will have gaps between 1</a:t>
            </a:r>
            <a:r>
              <a:rPr lang="en-US" sz="2000" baseline="30000" dirty="0">
                <a:solidFill>
                  <a:srgbClr val="0F08FF"/>
                </a:solidFill>
              </a:rPr>
              <a:t>st</a:t>
            </a:r>
            <a:r>
              <a:rPr lang="en-US" sz="2000" dirty="0">
                <a:solidFill>
                  <a:srgbClr val="0F08FF"/>
                </a:solidFill>
              </a:rPr>
              <a:t> and 3</a:t>
            </a:r>
            <a:r>
              <a:rPr lang="en-US" sz="2000" baseline="30000" dirty="0">
                <a:solidFill>
                  <a:srgbClr val="0F08FF"/>
                </a:solidFill>
              </a:rPr>
              <a:t>rd</a:t>
            </a:r>
            <a:r>
              <a:rPr lang="en-US" sz="2000" dirty="0">
                <a:solidFill>
                  <a:srgbClr val="0F08FF"/>
                </a:solidFill>
              </a:rPr>
              <a:t> order</a:t>
            </a:r>
          </a:p>
        </p:txBody>
      </p:sp>
    </p:spTree>
    <p:extLst>
      <p:ext uri="{BB962C8B-B14F-4D97-AF65-F5344CB8AC3E}">
        <p14:creationId xmlns:p14="http://schemas.microsoft.com/office/powerpoint/2010/main" val="2067754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09600" y="0"/>
            <a:ext cx="11163868" cy="828948"/>
          </a:xfrm>
        </p:spPr>
        <p:txBody>
          <a:bodyPr/>
          <a:lstStyle/>
          <a:p>
            <a:r>
              <a:rPr lang="en-US" dirty="0"/>
              <a:t>Insertion Device Status</a:t>
            </a:r>
          </a:p>
        </p:txBody>
      </p:sp>
      <p:sp>
        <p:nvSpPr>
          <p:cNvPr id="2" name="Slide Number Placeholder 1"/>
          <p:cNvSpPr>
            <a:spLocks noGrp="1"/>
          </p:cNvSpPr>
          <p:nvPr>
            <p:ph type="sldNum" sz="quarter" idx="12"/>
          </p:nvPr>
        </p:nvSpPr>
        <p:spPr/>
        <p:txBody>
          <a:bodyPr/>
          <a:lstStyle/>
          <a:p>
            <a:fld id="{AEFAAC5A-9C4F-4278-920D-DF2BAB595749}" type="slidenum">
              <a:rPr lang="en-US" smtClean="0">
                <a:solidFill>
                  <a:srgbClr val="FFFFFF">
                    <a:lumMod val="50000"/>
                  </a:srgbClr>
                </a:solidFill>
                <a:latin typeface="Arial"/>
              </a:rPr>
              <a:pPr/>
              <a:t>9</a:t>
            </a:fld>
            <a:endParaRPr lang="en-US" dirty="0">
              <a:solidFill>
                <a:srgbClr val="FFFFFF">
                  <a:lumMod val="50000"/>
                </a:srgbClr>
              </a:solidFill>
              <a:latin typeface="Arial"/>
            </a:endParaRPr>
          </a:p>
        </p:txBody>
      </p:sp>
      <p:sp>
        <p:nvSpPr>
          <p:cNvPr id="3" name="Content Placeholder 2"/>
          <p:cNvSpPr>
            <a:spLocks noGrp="1"/>
          </p:cNvSpPr>
          <p:nvPr>
            <p:ph idx="1"/>
          </p:nvPr>
        </p:nvSpPr>
        <p:spPr>
          <a:xfrm>
            <a:off x="522579" y="1095086"/>
            <a:ext cx="11250889" cy="5376379"/>
          </a:xfrm>
        </p:spPr>
        <p:txBody>
          <a:bodyPr/>
          <a:lstStyle/>
          <a:p>
            <a:r>
              <a:rPr lang="en-US" sz="2000" dirty="0"/>
              <a:t>Most of the existing gap separation mechanism has been reused, additional once were manufactured</a:t>
            </a:r>
          </a:p>
          <a:p>
            <a:r>
              <a:rPr lang="en-US" sz="2000" dirty="0"/>
              <a:t>New gap separations for revolvers has been built.</a:t>
            </a:r>
          </a:p>
          <a:p>
            <a:r>
              <a:rPr lang="en-US" sz="2000" dirty="0"/>
              <a:t>New strong backs for all magnets built and installed.</a:t>
            </a:r>
          </a:p>
          <a:p>
            <a:r>
              <a:rPr lang="en-US" sz="2000" dirty="0"/>
              <a:t>All new control system with servo motors with resolvers </a:t>
            </a:r>
          </a:p>
          <a:p>
            <a:r>
              <a:rPr lang="en-US" sz="2000" dirty="0"/>
              <a:t>Requirements for all devices in APS-U are the same</a:t>
            </a:r>
          </a:p>
          <a:p>
            <a:r>
              <a:rPr lang="en-US" sz="2000" dirty="0"/>
              <a:t>All devices have been retuned to meet &lt;3</a:t>
            </a:r>
            <a:r>
              <a:rPr lang="en-US" sz="2000" baseline="30000" dirty="0"/>
              <a:t>o </a:t>
            </a:r>
            <a:r>
              <a:rPr lang="en-US" sz="2000" dirty="0"/>
              <a:t>phase error and be able to operate at closed gaps of 8.5 mm</a:t>
            </a:r>
          </a:p>
          <a:p>
            <a:r>
              <a:rPr lang="en-US" sz="2000" dirty="0"/>
              <a:t>The 3.0 cm and 3.3 cm period devices will have a higher minimum gap due to large power</a:t>
            </a:r>
          </a:p>
          <a:p>
            <a:pPr lvl="1"/>
            <a:r>
              <a:rPr lang="en-US" sz="1800" dirty="0"/>
              <a:t>1st harmonic starts at 2.13 keV and 1.54 keV  at a minimum gap of 8.5mm</a:t>
            </a:r>
          </a:p>
          <a:p>
            <a:pPr lvl="1"/>
            <a:r>
              <a:rPr lang="en-US" sz="1800" dirty="0"/>
              <a:t>Minimum gap is set to 9.0 mm for 3.0 cm and 10.0mm for 3.3 cm device</a:t>
            </a:r>
          </a:p>
          <a:p>
            <a:pPr lvl="1"/>
            <a:r>
              <a:rPr lang="en-US" sz="1800" dirty="0"/>
              <a:t>For 3.0 cm device at 9.0 mm gap the minimum energy is 2.5 keV and has full tunability</a:t>
            </a:r>
          </a:p>
          <a:p>
            <a:pPr lvl="1"/>
            <a:r>
              <a:rPr lang="en-US" sz="1800" dirty="0"/>
              <a:t>For 3.3 cm device at 10.0 mm gap the minimum energy is 2.0 keV and has full tunability</a:t>
            </a:r>
          </a:p>
          <a:p>
            <a:pPr marL="0" indent="0">
              <a:buNone/>
            </a:pPr>
            <a:endParaRPr lang="en-US" sz="2000" dirty="0"/>
          </a:p>
          <a:p>
            <a:pPr lvl="1"/>
            <a:endParaRPr lang="en-US" sz="1800" dirty="0"/>
          </a:p>
        </p:txBody>
      </p:sp>
    </p:spTree>
    <p:extLst>
      <p:ext uri="{BB962C8B-B14F-4D97-AF65-F5344CB8AC3E}">
        <p14:creationId xmlns:p14="http://schemas.microsoft.com/office/powerpoint/2010/main" val="852924855"/>
      </p:ext>
    </p:extLst>
  </p:cSld>
  <p:clrMapOvr>
    <a:masterClrMapping/>
  </p:clrMapOvr>
</p:sld>
</file>

<file path=ppt/theme/theme1.xml><?xml version="1.0" encoding="utf-8"?>
<a:theme xmlns:a="http://schemas.openxmlformats.org/drawingml/2006/main" name="1_presentation_4x3">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p:Policy xmlns:p="office.server.policy" id="" local="true">
  <p:Name>Document</p:Name>
  <p:Description/>
  <p:Statement/>
  <p:PolicyItems>
    <p:PolicyItem featureId="Microsoft.Office.RecordsManagement.PolicyFeatures.Expiration" staticId="0x010100D47E88405A4D2842882AAFEF0D9A40A8|-708745469" UniqueId="bd324977-e810-42c3-b0e1-2b2b04c4815b">
      <p:Name>Retention</p:Name>
      <p:Description>Automatic scheduling of content for processing, and performing a retention action on content that has reached its due date.</p:Description>
      <p:CustomData>
        <Schedules nextStageId="2">
          <Schedule type="Default">
            <stages>
              <data stageId="1">
                <formula id="Microsoft.Office.RecordsManagement.PolicyFeatures.Expiration.Formula.BuiltIn">
                  <number>2</number>
                  <property>Created</property>
                  <propertyId>8c06beca-0777-48f7-91c7-6da68bc07b69</propertyId>
                  <period>years</period>
                </formula>
                <action type="action" id="Microsoft.Office.RecordsManagement.PolicyFeatures.Expiration.Action.DeletePreviousVersions"/>
              </data>
            </stages>
          </Schedule>
        </Schedules>
      </p:CustomData>
    </p:PolicyItem>
  </p:PolicyItems>
</p:Policy>
</file>

<file path=customXml/item3.xml><?xml version="1.0" encoding="utf-8"?>
<ct:contentTypeSchema xmlns:ct="http://schemas.microsoft.com/office/2006/metadata/contentType" xmlns:ma="http://schemas.microsoft.com/office/2006/metadata/properties/metaAttributes" ct:_="" ma:_="" ma:contentTypeName="Document" ma:contentTypeID="0x010100D47E88405A4D2842882AAFEF0D9A40A8" ma:contentTypeVersion="12" ma:contentTypeDescription="Create a new document." ma:contentTypeScope="" ma:versionID="0c1f4c942cc04e44192dbf77e82001dd">
  <xsd:schema xmlns:xsd="http://www.w3.org/2001/XMLSchema" xmlns:xs="http://www.w3.org/2001/XMLSchema" xmlns:p="http://schemas.microsoft.com/office/2006/metadata/properties" xmlns:ns1="http://schemas.microsoft.com/sharepoint/v3" xmlns:ns2="3c1d72c6-42f8-434b-b2e3-facad2d01f31" targetNamespace="http://schemas.microsoft.com/office/2006/metadata/properties" ma:root="true" ma:fieldsID="833b0f2230c3eaf35db93629cda18874" ns1:_="" ns2:_="">
    <xsd:import namespace="http://schemas.microsoft.com/sharepoint/v3"/>
    <xsd:import namespace="3c1d72c6-42f8-434b-b2e3-facad2d01f31"/>
    <xsd:element name="properties">
      <xsd:complexType>
        <xsd:sequence>
          <xsd:element name="documentManagement">
            <xsd:complexType>
              <xsd:all>
                <xsd:element ref="ns2:_dlc_DocId" minOccurs="0"/>
                <xsd:element ref="ns2:_dlc_DocIdUrl" minOccurs="0"/>
                <xsd:element ref="ns2:_dlc_DocIdPersistId" minOccurs="0"/>
                <xsd:element ref="ns1:_dlc_Exempt" minOccurs="0"/>
                <xsd:element ref="ns1:_dlc_ExpireDateSaved" minOccurs="0"/>
                <xsd:element ref="ns1:_dlc_Expire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1" nillable="true" ma:displayName="Exempt from Policy" ma:hidden="true" ma:internalName="_dlc_Exempt" ma:readOnly="true">
      <xsd:simpleType>
        <xsd:restriction base="dms:Unknown"/>
      </xsd:simpleType>
    </xsd:element>
    <xsd:element name="_dlc_ExpireDateSaved" ma:index="12" nillable="true" ma:displayName="Original Expiration Date" ma:hidden="true" ma:internalName="_dlc_ExpireDateSaved" ma:readOnly="true">
      <xsd:simpleType>
        <xsd:restriction base="dms:DateTime"/>
      </xsd:simpleType>
    </xsd:element>
    <xsd:element name="_dlc_ExpireDate" ma:index="13" nillable="true" ma:displayName="Expiration Date" ma:description="" ma:hidden="true" ma:indexed="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c1d72c6-42f8-434b-b2e3-facad2d01f3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3c1d72c6-42f8-434b-b2e3-facad2d01f31">APSU-1351-477</_dlc_DocId>
    <_dlc_DocIdUrl xmlns="3c1d72c6-42f8-434b-b2e3-facad2d01f31">
      <Url>https://apsshare.aps.anl.gov/apsu/ProjectReviews/DOEStatus2017/_layouts/DocIdRedir.aspx?ID=APSU-1351-477</Url>
      <Description>APSU-1351-477</Description>
    </_dlc_DocIdUrl>
    <_dlc_ExpireDateSaved xmlns="http://schemas.microsoft.com/sharepoint/v3" xsi:nil="true"/>
    <_dlc_ExpireDate xmlns="http://schemas.microsoft.com/sharepoint/v3">2019-11-15T20:33:30+00:00</_dlc_ExpireDate>
  </documentManagement>
</p:properties>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D0D0C73-1D92-412D-8800-9C1E033764A7}">
  <ds:schemaRefs>
    <ds:schemaRef ds:uri="http://schemas.microsoft.com/sharepoint/v3/contenttype/forms"/>
  </ds:schemaRefs>
</ds:datastoreItem>
</file>

<file path=customXml/itemProps2.xml><?xml version="1.0" encoding="utf-8"?>
<ds:datastoreItem xmlns:ds="http://schemas.openxmlformats.org/officeDocument/2006/customXml" ds:itemID="{8D4150CF-7284-4857-BBBB-8D93C225F7CF}">
  <ds:schemaRefs>
    <ds:schemaRef ds:uri="office.server.policy"/>
  </ds:schemaRefs>
</ds:datastoreItem>
</file>

<file path=customXml/itemProps3.xml><?xml version="1.0" encoding="utf-8"?>
<ds:datastoreItem xmlns:ds="http://schemas.openxmlformats.org/officeDocument/2006/customXml" ds:itemID="{F235029C-CDC3-4627-9C37-762FFD57B7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c1d72c6-42f8-434b-b2e3-facad2d01f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8EE60D92-EC7B-437A-AF37-55618E86DE12}">
  <ds:schemaRefs>
    <ds:schemaRef ds:uri="http://schemas.microsoft.com/office/2006/metadata/properties"/>
    <ds:schemaRef ds:uri="http://schemas.microsoft.com/office/infopath/2007/PartnerControls"/>
    <ds:schemaRef ds:uri="3c1d72c6-42f8-434b-b2e3-facad2d01f31"/>
    <ds:schemaRef ds:uri="http://schemas.microsoft.com/sharepoint/v3"/>
  </ds:schemaRefs>
</ds:datastoreItem>
</file>

<file path=customXml/itemProps5.xml><?xml version="1.0" encoding="utf-8"?>
<ds:datastoreItem xmlns:ds="http://schemas.openxmlformats.org/officeDocument/2006/customXml" ds:itemID="{62C346C8-3DBC-4A02-AA0E-36F83AD8F4C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Default Theme.thmx</Template>
  <TotalTime>13490</TotalTime>
  <Words>1669</Words>
  <Application>Microsoft Macintosh PowerPoint</Application>
  <PresentationFormat>Widescreen</PresentationFormat>
  <Paragraphs>215</Paragraphs>
  <Slides>20</Slides>
  <Notes>10</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Lucida Grande</vt:lpstr>
      <vt:lpstr>Times New Roman</vt:lpstr>
      <vt:lpstr>Wingdings</vt:lpstr>
      <vt:lpstr>1_presentation_4x3</vt:lpstr>
      <vt:lpstr>Beamline Sources and its Characteristics</vt:lpstr>
      <vt:lpstr>Outline</vt:lpstr>
      <vt:lpstr>APS Upgrade</vt:lpstr>
      <vt:lpstr>APS to APS-U Parameters</vt:lpstr>
      <vt:lpstr>PowerPoint Presentation</vt:lpstr>
      <vt:lpstr>Bending Magnet Beamline Source</vt:lpstr>
      <vt:lpstr>Bending Magnet Beamline Source</vt:lpstr>
      <vt:lpstr>Insertion Device Selection</vt:lpstr>
      <vt:lpstr>Insertion Device Status</vt:lpstr>
      <vt:lpstr>Insertion Device Comparisons</vt:lpstr>
      <vt:lpstr>Beamline ID Source Choice</vt:lpstr>
      <vt:lpstr>Why an Undulator ?</vt:lpstr>
      <vt:lpstr>Undulator Spectra</vt:lpstr>
      <vt:lpstr>Flux Density - APS</vt:lpstr>
      <vt:lpstr>Flux Density - APSU</vt:lpstr>
      <vt:lpstr>Flux Density Comparison - APS and APSU</vt:lpstr>
      <vt:lpstr>Slit or Not ?</vt:lpstr>
      <vt:lpstr>Flux and Power Comparison</vt:lpstr>
      <vt:lpstr>Flux and Power Comparison</vt:lpstr>
      <vt:lpstr>Summary</vt:lpstr>
    </vt:vector>
  </TitlesOfParts>
  <Manager>Diane Wilkinson</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DOE Review Template</dc:subject>
  <dc:creator>Microsoft Office User</dc:creator>
  <cp:lastModifiedBy>Ramanathan, Mohan</cp:lastModifiedBy>
  <cp:revision>750</cp:revision>
  <cp:lastPrinted>2016-07-21T14:48:34Z</cp:lastPrinted>
  <dcterms:created xsi:type="dcterms:W3CDTF">2016-03-31T16:17:22Z</dcterms:created>
  <dcterms:modified xsi:type="dcterms:W3CDTF">2025-01-14T19:57:32Z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0x010100D47E88405A4D2842882AAFEF0D9A40A8</vt:lpwstr>
  </property>
  <property fmtid="{D5CDD505-2E9C-101B-9397-08002B2CF9AE}" pid="3" name="_dlc_DocIdItemGuid">
    <vt:lpwstr>0ebea776-800a-4904-b74b-1b90fefb1191</vt:lpwstr>
  </property>
  <property fmtid="{D5CDD505-2E9C-101B-9397-08002B2CF9AE}" pid="4" name="ItemRetentionFormula">
    <vt:lpwstr>&lt;formula id="Microsoft.Office.RecordsManagement.PolicyFeatures.Expiration.Formula.BuiltIn"&gt;&lt;number&gt;2&lt;/number&gt;&lt;property&gt;Created&lt;/property&gt;&lt;propertyId&gt;8c06beca-0777-48f7-91c7-6da68bc07b69&lt;/propertyId&gt;&lt;period&gt;years&lt;/period&gt;&lt;/formula&gt;</vt:lpwstr>
  </property>
  <property fmtid="{D5CDD505-2E9C-101B-9397-08002B2CF9AE}" pid="5" name="_dlc_policyId">
    <vt:lpwstr>0x010100D47E88405A4D2842882AAFEF0D9A40A8|-708745469</vt:lpwstr>
  </property>
</Properties>
</file>