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22"/>
  </p:notesMasterIdLst>
  <p:handoutMasterIdLst>
    <p:handoutMasterId r:id="rId23"/>
  </p:handoutMasterIdLst>
  <p:sldIdLst>
    <p:sldId id="416" r:id="rId5"/>
    <p:sldId id="419" r:id="rId6"/>
    <p:sldId id="427" r:id="rId7"/>
    <p:sldId id="422" r:id="rId8"/>
    <p:sldId id="423" r:id="rId9"/>
    <p:sldId id="426" r:id="rId10"/>
    <p:sldId id="429" r:id="rId11"/>
    <p:sldId id="430" r:id="rId12"/>
    <p:sldId id="424" r:id="rId13"/>
    <p:sldId id="421" r:id="rId14"/>
    <p:sldId id="257" r:id="rId15"/>
    <p:sldId id="428" r:id="rId16"/>
    <p:sldId id="415" r:id="rId17"/>
    <p:sldId id="290" r:id="rId18"/>
    <p:sldId id="274" r:id="rId19"/>
    <p:sldId id="431" r:id="rId20"/>
    <p:sldId id="417"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5418D7-8A84-4E20-AE77-E1E77EF6A922}">
          <p14:sldIdLst>
            <p14:sldId id="416"/>
            <p14:sldId id="419"/>
            <p14:sldId id="427"/>
            <p14:sldId id="422"/>
            <p14:sldId id="423"/>
            <p14:sldId id="426"/>
            <p14:sldId id="429"/>
            <p14:sldId id="430"/>
            <p14:sldId id="424"/>
            <p14:sldId id="421"/>
            <p14:sldId id="257"/>
            <p14:sldId id="428"/>
            <p14:sldId id="415"/>
            <p14:sldId id="290"/>
            <p14:sldId id="274"/>
            <p14:sldId id="431"/>
            <p14:sldId id="41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C29"/>
    <a:srgbClr val="7F7F7F"/>
    <a:srgbClr val="5F5F5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80" autoAdjust="0"/>
  </p:normalViewPr>
  <p:slideViewPr>
    <p:cSldViewPr>
      <p:cViewPr varScale="1">
        <p:scale>
          <a:sx n="151" d="100"/>
          <a:sy n="151" d="100"/>
        </p:scale>
        <p:origin x="174" y="3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oxygen.aps.anl.gov\cad_user\Objet%20Tray%20Builds\Reports\AM%20requests%20p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AM Requests / Parts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Requests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Sheet1!$A$7:$A$17</c:f>
              <c:strCache>
                <c:ptCount val="11"/>
                <c:pt idx="0">
                  <c:v>FY15</c:v>
                </c:pt>
                <c:pt idx="1">
                  <c:v>FY16</c:v>
                </c:pt>
                <c:pt idx="2">
                  <c:v>FY17</c:v>
                </c:pt>
                <c:pt idx="3">
                  <c:v>FY18</c:v>
                </c:pt>
                <c:pt idx="4">
                  <c:v>FY19</c:v>
                </c:pt>
                <c:pt idx="5">
                  <c:v>FY20</c:v>
                </c:pt>
                <c:pt idx="6">
                  <c:v>FY21</c:v>
                </c:pt>
                <c:pt idx="7">
                  <c:v>FY22</c:v>
                </c:pt>
                <c:pt idx="8">
                  <c:v>FY23</c:v>
                </c:pt>
                <c:pt idx="9">
                  <c:v>FY24</c:v>
                </c:pt>
                <c:pt idx="10">
                  <c:v>YTD-FY25</c:v>
                </c:pt>
              </c:strCache>
            </c:strRef>
          </c:cat>
          <c:val>
            <c:numRef>
              <c:f>Sheet1!$B$7:$B$17</c:f>
              <c:numCache>
                <c:formatCode>General</c:formatCode>
                <c:ptCount val="11"/>
                <c:pt idx="0">
                  <c:v>477</c:v>
                </c:pt>
                <c:pt idx="1">
                  <c:v>604</c:v>
                </c:pt>
                <c:pt idx="2">
                  <c:v>786</c:v>
                </c:pt>
                <c:pt idx="3">
                  <c:v>956</c:v>
                </c:pt>
                <c:pt idx="4">
                  <c:v>932</c:v>
                </c:pt>
                <c:pt idx="5">
                  <c:v>987</c:v>
                </c:pt>
                <c:pt idx="6">
                  <c:v>727</c:v>
                </c:pt>
                <c:pt idx="7">
                  <c:v>857</c:v>
                </c:pt>
                <c:pt idx="8">
                  <c:v>543</c:v>
                </c:pt>
                <c:pt idx="9">
                  <c:v>698</c:v>
                </c:pt>
                <c:pt idx="10">
                  <c:v>909</c:v>
                </c:pt>
              </c:numCache>
            </c:numRef>
          </c:val>
          <c:extLst>
            <c:ext xmlns:c16="http://schemas.microsoft.com/office/drawing/2014/chart" uri="{C3380CC4-5D6E-409C-BE32-E72D297353CC}">
              <c16:uniqueId val="{00000000-4FAC-4FFD-8DF8-1DD8B25F95A9}"/>
            </c:ext>
          </c:extLst>
        </c:ser>
        <c:ser>
          <c:idx val="1"/>
          <c:order val="1"/>
          <c:tx>
            <c:strRef>
              <c:f>Sheet1!$C$6</c:f>
              <c:strCache>
                <c:ptCount val="1"/>
                <c:pt idx="0">
                  <c:v>Parts</c:v>
                </c:pt>
              </c:strCache>
            </c:strRef>
          </c:tx>
          <c:spPr>
            <a:solidFill>
              <a:schemeClr val="accent2"/>
            </a:solidFill>
            <a:ln>
              <a:noFill/>
            </a:ln>
            <a:effectLst/>
          </c:spPr>
          <c:invertIfNegative val="0"/>
          <c:dLbls>
            <c:dLbl>
              <c:idx val="7"/>
              <c:tx>
                <c:rich>
                  <a:bodyPr/>
                  <a:lstStyle/>
                  <a:p>
                    <a:fld id="{A0212458-F93E-4C31-93A1-69C6037EA238}" type="VALUE">
                      <a:rPr lang="en-US"/>
                      <a:pPr/>
                      <a:t>[VALUE]</a:t>
                    </a:fld>
                    <a:r>
                      <a:rPr lang="en-US" baseline="0"/>
                      <a:t> - </a:t>
                    </a:r>
                    <a:br>
                      <a:rPr lang="en-US" baseline="0"/>
                    </a:br>
                    <a:r>
                      <a:rPr lang="en-US" baseline="0"/>
                      <a:t>APSU Production Runs</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AC-4FFD-8DF8-1DD8B25F95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Sheet1!$C$7:$C$17</c:f>
              <c:numCache>
                <c:formatCode>General</c:formatCode>
                <c:ptCount val="11"/>
                <c:pt idx="0">
                  <c:v>983</c:v>
                </c:pt>
                <c:pt idx="1">
                  <c:v>959</c:v>
                </c:pt>
                <c:pt idx="2">
                  <c:v>1136</c:v>
                </c:pt>
                <c:pt idx="3">
                  <c:v>1393</c:v>
                </c:pt>
                <c:pt idx="4">
                  <c:v>2972</c:v>
                </c:pt>
                <c:pt idx="5">
                  <c:v>2813</c:v>
                </c:pt>
                <c:pt idx="6">
                  <c:v>2167</c:v>
                </c:pt>
                <c:pt idx="7">
                  <c:v>4302</c:v>
                </c:pt>
                <c:pt idx="8">
                  <c:v>2260</c:v>
                </c:pt>
                <c:pt idx="9">
                  <c:v>1768</c:v>
                </c:pt>
                <c:pt idx="10">
                  <c:v>2315</c:v>
                </c:pt>
              </c:numCache>
            </c:numRef>
          </c:val>
          <c:extLst>
            <c:ext xmlns:c16="http://schemas.microsoft.com/office/drawing/2014/chart" uri="{C3380CC4-5D6E-409C-BE32-E72D297353CC}">
              <c16:uniqueId val="{00000002-4FAC-4FFD-8DF8-1DD8B25F95A9}"/>
            </c:ext>
          </c:extLst>
        </c:ser>
        <c:dLbls>
          <c:dLblPos val="outEnd"/>
          <c:showLegendKey val="0"/>
          <c:showVal val="1"/>
          <c:showCatName val="0"/>
          <c:showSerName val="0"/>
          <c:showPercent val="0"/>
          <c:showBubbleSize val="0"/>
        </c:dLbls>
        <c:gapWidth val="219"/>
        <c:overlap val="-27"/>
        <c:axId val="393305472"/>
        <c:axId val="393307768"/>
      </c:barChart>
      <c:catAx>
        <c:axId val="39330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307768"/>
        <c:crosses val="autoZero"/>
        <c:auto val="1"/>
        <c:lblAlgn val="ctr"/>
        <c:lblOffset val="100"/>
        <c:noMultiLvlLbl val="0"/>
      </c:catAx>
      <c:valAx>
        <c:axId val="393307768"/>
        <c:scaling>
          <c:orientation val="minMax"/>
          <c:max val="4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305472"/>
        <c:crosses val="autoZero"/>
        <c:crossBetween val="between"/>
      </c:valAx>
      <c:spPr>
        <a:noFill/>
        <a:ln>
          <a:noFill/>
        </a:ln>
        <a:effectLst/>
      </c:spPr>
    </c:plotArea>
    <c:legend>
      <c:legendPos val="b"/>
      <c:layout>
        <c:manualLayout>
          <c:xMode val="edge"/>
          <c:yMode val="edge"/>
          <c:x val="0.74705293088363944"/>
          <c:y val="1.9821951526555678E-2"/>
          <c:w val="0.16140455626205649"/>
          <c:h val="5.5458831688395042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5" descr="slide footer_blue_64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8757339"/>
            <a:ext cx="9347200" cy="53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7" descr="slide header_64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36800" y="1"/>
            <a:ext cx="9347200" cy="15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0" rIns="93161" bIns="46580" numCol="1" anchor="t" anchorCtr="0" compatLnSpc="1">
            <a:prstTxWarp prst="textNoShape">
              <a:avLst/>
            </a:prstTxWarp>
          </a:bodyPr>
          <a:lstStyle>
            <a:lvl1pPr>
              <a:defRPr sz="1300"/>
            </a:lvl1pPr>
          </a:lstStyle>
          <a:p>
            <a:pPr>
              <a:defRPr/>
            </a:pPr>
            <a:endParaRPr lang="en-US" dirty="0"/>
          </a:p>
        </p:txBody>
      </p:sp>
      <p:sp>
        <p:nvSpPr>
          <p:cNvPr id="5123" name="Rectangle 3"/>
          <p:cNvSpPr>
            <a:spLocks noGrp="1" noChangeArrowheads="1"/>
          </p:cNvSpPr>
          <p:nvPr>
            <p:ph type="dt" sz="quarter" idx="1"/>
          </p:nvPr>
        </p:nvSpPr>
        <p:spPr bwMode="auto">
          <a:xfrm>
            <a:off x="3970938" y="154940"/>
            <a:ext cx="3037840" cy="30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0" rIns="93161" bIns="46580" numCol="1" anchor="t" anchorCtr="0" compatLnSpc="1">
            <a:prstTxWarp prst="textNoShape">
              <a:avLst/>
            </a:prstTxWarp>
          </a:bodyPr>
          <a:lstStyle>
            <a:lvl1pPr algn="r">
              <a:defRPr sz="1300"/>
            </a:lvl1pPr>
          </a:lstStyle>
          <a:p>
            <a:pPr>
              <a:defRPr/>
            </a:pPr>
            <a:fld id="{66B04668-2568-4C1B-AF4E-51D78DF0943B}" type="datetime1">
              <a:rPr lang="en-US"/>
              <a:pPr>
                <a:defRPr/>
              </a:pPr>
              <a:t>7/17/2025</a:t>
            </a:fld>
            <a:endParaRPr lang="en-US" dirty="0"/>
          </a:p>
        </p:txBody>
      </p:sp>
      <p:sp>
        <p:nvSpPr>
          <p:cNvPr id="5124" name="Rectangle 4"/>
          <p:cNvSpPr>
            <a:spLocks noGrp="1" noChangeArrowheads="1"/>
          </p:cNvSpPr>
          <p:nvPr>
            <p:ph type="ftr" sz="quarter" idx="2"/>
          </p:nvPr>
        </p:nvSpPr>
        <p:spPr bwMode="auto">
          <a:xfrm>
            <a:off x="778933" y="8754110"/>
            <a:ext cx="4907280" cy="23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0" rIns="93161" bIns="46580" numCol="1" anchor="b" anchorCtr="0" compatLnSpc="1">
            <a:prstTxWarp prst="textNoShape">
              <a:avLst/>
            </a:prstTxWarp>
          </a:bodyPr>
          <a:lstStyle>
            <a:lvl1pPr>
              <a:defRPr sz="1300"/>
            </a:lvl1pPr>
          </a:lstStyle>
          <a:p>
            <a:pPr>
              <a:defRPr/>
            </a:pPr>
            <a:r>
              <a:rPr lang="en-US" dirty="0"/>
              <a:t>Go to "View | Header and Footer" to add your organization, sponsor, meeting name here; then, click "Apply to All"</a:t>
            </a:r>
          </a:p>
        </p:txBody>
      </p:sp>
      <p:sp>
        <p:nvSpPr>
          <p:cNvPr id="5125" name="Rectangle 5"/>
          <p:cNvSpPr>
            <a:spLocks noGrp="1" noChangeArrowheads="1"/>
          </p:cNvSpPr>
          <p:nvPr>
            <p:ph type="sldNum" sz="quarter" idx="3"/>
          </p:nvPr>
        </p:nvSpPr>
        <p:spPr bwMode="auto">
          <a:xfrm>
            <a:off x="5919895" y="8829966"/>
            <a:ext cx="108888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0" rIns="93161" bIns="46580" numCol="1" anchor="b" anchorCtr="0" compatLnSpc="1">
            <a:prstTxWarp prst="textNoShape">
              <a:avLst/>
            </a:prstTxWarp>
          </a:bodyPr>
          <a:lstStyle>
            <a:lvl1pPr algn="r">
              <a:defRPr sz="1300"/>
            </a:lvl1pPr>
          </a:lstStyle>
          <a:p>
            <a:pPr>
              <a:defRPr/>
            </a:pPr>
            <a:fld id="{1D4C96C4-3362-404E-9136-577D9AD08F48}" type="slidenum">
              <a:rPr lang="en-US"/>
              <a:pPr>
                <a:defRPr/>
              </a:pPr>
              <a:t>‹#›</a:t>
            </a:fld>
            <a:endParaRPr lang="en-US" dirty="0"/>
          </a:p>
        </p:txBody>
      </p:sp>
    </p:spTree>
    <p:extLst>
      <p:ext uri="{BB962C8B-B14F-4D97-AF65-F5344CB8AC3E}">
        <p14:creationId xmlns:p14="http://schemas.microsoft.com/office/powerpoint/2010/main" val="2873357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0" rIns="93161" bIns="46580" numCol="1" anchor="t" anchorCtr="0" compatLnSpc="1">
            <a:prstTxWarp prst="textNoShape">
              <a:avLst/>
            </a:prstTxWarp>
          </a:bodyPr>
          <a:lstStyle>
            <a:lvl1pPr>
              <a:defRPr sz="1300">
                <a:latin typeface="Arial" charset="0"/>
              </a:defRPr>
            </a:lvl1pPr>
          </a:lstStyle>
          <a:p>
            <a:pPr>
              <a:defRPr/>
            </a:pPr>
            <a:endParaRPr lang="en-US" dirty="0"/>
          </a:p>
        </p:txBody>
      </p:sp>
      <p:sp>
        <p:nvSpPr>
          <p:cNvPr id="819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0" rIns="93161" bIns="46580" numCol="1" anchor="t" anchorCtr="0" compatLnSpc="1">
            <a:prstTxWarp prst="textNoShape">
              <a:avLst/>
            </a:prstTxWarp>
          </a:bodyPr>
          <a:lstStyle>
            <a:lvl1pPr algn="r">
              <a:defRPr sz="1300">
                <a:latin typeface="Arial" charset="0"/>
              </a:defRPr>
            </a:lvl1pPr>
          </a:lstStyle>
          <a:p>
            <a:pPr>
              <a:defRPr/>
            </a:pPr>
            <a:fld id="{6E0AC438-5708-489D-8365-4DD1D36F72D3}" type="datetime1">
              <a:rPr lang="en-US"/>
              <a:pPr>
                <a:defRPr/>
              </a:pPr>
              <a:t>7/17/2025</a:t>
            </a:fld>
            <a:endParaRPr lang="en-US" dirty="0"/>
          </a:p>
        </p:txBody>
      </p:sp>
      <p:sp>
        <p:nvSpPr>
          <p:cNvPr id="17412"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0" rIns="93161"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29966"/>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0" rIns="93161" bIns="46580" numCol="1" anchor="b" anchorCtr="0" compatLnSpc="1">
            <a:prstTxWarp prst="textNoShape">
              <a:avLst/>
            </a:prstTxWarp>
          </a:bodyPr>
          <a:lstStyle>
            <a:lvl1pPr>
              <a:defRPr sz="1300">
                <a:latin typeface="Arial" charset="0"/>
              </a:defRPr>
            </a:lvl1pPr>
          </a:lstStyle>
          <a:p>
            <a:pPr>
              <a:defRPr/>
            </a:pPr>
            <a:r>
              <a:rPr lang="en-US" dirty="0"/>
              <a:t>Go to "View | Header and Footer" to add your organization, sponsor, meeting name here; then, click "Apply to All"</a:t>
            </a:r>
          </a:p>
        </p:txBody>
      </p:sp>
      <p:sp>
        <p:nvSpPr>
          <p:cNvPr id="8199" name="Rectangle 7"/>
          <p:cNvSpPr>
            <a:spLocks noGrp="1" noChangeArrowheads="1"/>
          </p:cNvSpPr>
          <p:nvPr>
            <p:ph type="sldNum" sz="quarter" idx="5"/>
          </p:nvPr>
        </p:nvSpPr>
        <p:spPr bwMode="auto">
          <a:xfrm>
            <a:off x="3970938" y="8829966"/>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0" rIns="93161" bIns="46580" numCol="1" anchor="b" anchorCtr="0" compatLnSpc="1">
            <a:prstTxWarp prst="textNoShape">
              <a:avLst/>
            </a:prstTxWarp>
          </a:bodyPr>
          <a:lstStyle>
            <a:lvl1pPr algn="r">
              <a:defRPr sz="1300">
                <a:latin typeface="Arial" charset="0"/>
              </a:defRPr>
            </a:lvl1pPr>
          </a:lstStyle>
          <a:p>
            <a:pPr>
              <a:defRPr/>
            </a:pPr>
            <a:fld id="{C3A5D9A0-575C-4A48-A9C1-9AD1FD7A9B35}" type="slidenum">
              <a:rPr lang="en-US"/>
              <a:pPr>
                <a:defRPr/>
              </a:pPr>
              <a:t>‹#›</a:t>
            </a:fld>
            <a:endParaRPr lang="en-US" dirty="0"/>
          </a:p>
        </p:txBody>
      </p:sp>
    </p:spTree>
    <p:extLst>
      <p:ext uri="{BB962C8B-B14F-4D97-AF65-F5344CB8AC3E}">
        <p14:creationId xmlns:p14="http://schemas.microsoft.com/office/powerpoint/2010/main" val="294876594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B1A7F71-A600-874B-8C52-75C3F91F2DFD}" type="slidenum">
              <a:rPr lang="en-US" smtClean="0"/>
              <a:pPr/>
              <a:t>3</a:t>
            </a:fld>
            <a:endParaRPr lang="en-US" dirty="0"/>
          </a:p>
        </p:txBody>
      </p:sp>
    </p:spTree>
    <p:extLst>
      <p:ext uri="{BB962C8B-B14F-4D97-AF65-F5344CB8AC3E}">
        <p14:creationId xmlns:p14="http://schemas.microsoft.com/office/powerpoint/2010/main" val="109579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B1A7F71-A600-874B-8C52-75C3F91F2DFD}" type="slidenum">
              <a:rPr lang="en-US" smtClean="0"/>
              <a:pPr/>
              <a:t>4</a:t>
            </a:fld>
            <a:endParaRPr lang="en-US" dirty="0"/>
          </a:p>
        </p:txBody>
      </p:sp>
    </p:spTree>
    <p:extLst>
      <p:ext uri="{BB962C8B-B14F-4D97-AF65-F5344CB8AC3E}">
        <p14:creationId xmlns:p14="http://schemas.microsoft.com/office/powerpoint/2010/main" val="51923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B1A7F71-A600-874B-8C52-75C3F91F2DFD}" type="slidenum">
              <a:rPr lang="en-US" smtClean="0"/>
              <a:pPr/>
              <a:t>5</a:t>
            </a:fld>
            <a:endParaRPr lang="en-US" dirty="0"/>
          </a:p>
        </p:txBody>
      </p:sp>
    </p:spTree>
    <p:extLst>
      <p:ext uri="{BB962C8B-B14F-4D97-AF65-F5344CB8AC3E}">
        <p14:creationId xmlns:p14="http://schemas.microsoft.com/office/powerpoint/2010/main" val="27659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B1A7F71-A600-874B-8C52-75C3F91F2DFD}" type="slidenum">
              <a:rPr lang="en-US" smtClean="0"/>
              <a:pPr/>
              <a:t>6</a:t>
            </a:fld>
            <a:endParaRPr lang="en-US" dirty="0"/>
          </a:p>
        </p:txBody>
      </p:sp>
    </p:spTree>
    <p:extLst>
      <p:ext uri="{BB962C8B-B14F-4D97-AF65-F5344CB8AC3E}">
        <p14:creationId xmlns:p14="http://schemas.microsoft.com/office/powerpoint/2010/main" val="273400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8FEA2-DE25-C70B-4F45-066760543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994B7-5CFF-82F0-FDB5-CE64195F01E2}"/>
              </a:ext>
            </a:extLst>
          </p:cNvPr>
          <p:cNvSpPr>
            <a:spLocks noGrp="1" noRot="1" noChangeAspect="1"/>
          </p:cNvSpPr>
          <p:nvPr>
            <p:ph type="sldImg"/>
          </p:nvPr>
        </p:nvSpPr>
        <p:spPr>
          <a:xfrm>
            <a:off x="406400" y="698500"/>
            <a:ext cx="6197600" cy="3486150"/>
          </a:xfrm>
        </p:spPr>
      </p:sp>
      <p:sp>
        <p:nvSpPr>
          <p:cNvPr id="3" name="Notes Placeholder 2">
            <a:extLst>
              <a:ext uri="{FF2B5EF4-FFF2-40B4-BE49-F238E27FC236}">
                <a16:creationId xmlns:a16="http://schemas.microsoft.com/office/drawing/2014/main" id="{5B96358E-A3DE-DEAE-143B-9889EB7023E5}"/>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AF2BFB3D-48B1-8EB9-DC00-38E2E4DE7494}"/>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7A4B3B74-DE44-CF52-354F-E7FFFE36588B}"/>
              </a:ext>
            </a:extLst>
          </p:cNvPr>
          <p:cNvSpPr>
            <a:spLocks noGrp="1"/>
          </p:cNvSpPr>
          <p:nvPr>
            <p:ph type="sldNum" sz="quarter" idx="11"/>
          </p:nvPr>
        </p:nvSpPr>
        <p:spPr/>
        <p:txBody>
          <a:bodyPr/>
          <a:lstStyle/>
          <a:p>
            <a:fld id="{BB1A7F71-A600-874B-8C52-75C3F91F2DFD}" type="slidenum">
              <a:rPr lang="en-US" smtClean="0"/>
              <a:pPr/>
              <a:t>7</a:t>
            </a:fld>
            <a:endParaRPr lang="en-US" dirty="0"/>
          </a:p>
        </p:txBody>
      </p:sp>
    </p:spTree>
    <p:extLst>
      <p:ext uri="{BB962C8B-B14F-4D97-AF65-F5344CB8AC3E}">
        <p14:creationId xmlns:p14="http://schemas.microsoft.com/office/powerpoint/2010/main" val="140446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C7D3F-0DC2-C8B4-5C99-AF293EC6E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47A7D-B61D-B20D-A5A0-8265ECE4C231}"/>
              </a:ext>
            </a:extLst>
          </p:cNvPr>
          <p:cNvSpPr>
            <a:spLocks noGrp="1" noRot="1" noChangeAspect="1"/>
          </p:cNvSpPr>
          <p:nvPr>
            <p:ph type="sldImg"/>
          </p:nvPr>
        </p:nvSpPr>
        <p:spPr>
          <a:xfrm>
            <a:off x="406400" y="698500"/>
            <a:ext cx="6197600" cy="3486150"/>
          </a:xfrm>
        </p:spPr>
      </p:sp>
      <p:sp>
        <p:nvSpPr>
          <p:cNvPr id="3" name="Notes Placeholder 2">
            <a:extLst>
              <a:ext uri="{FF2B5EF4-FFF2-40B4-BE49-F238E27FC236}">
                <a16:creationId xmlns:a16="http://schemas.microsoft.com/office/drawing/2014/main" id="{B62339C4-06AD-C763-6B4E-E285A2D2318F}"/>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A1D0CFB3-231D-81A9-508B-E36B7F34B01C}"/>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5EE857F5-5F00-CF3C-37AD-DBD191F01904}"/>
              </a:ext>
            </a:extLst>
          </p:cNvPr>
          <p:cNvSpPr>
            <a:spLocks noGrp="1"/>
          </p:cNvSpPr>
          <p:nvPr>
            <p:ph type="sldNum" sz="quarter" idx="11"/>
          </p:nvPr>
        </p:nvSpPr>
        <p:spPr/>
        <p:txBody>
          <a:bodyPr/>
          <a:lstStyle/>
          <a:p>
            <a:fld id="{BB1A7F71-A600-874B-8C52-75C3F91F2DFD}" type="slidenum">
              <a:rPr lang="en-US" smtClean="0"/>
              <a:pPr/>
              <a:t>8</a:t>
            </a:fld>
            <a:endParaRPr lang="en-US" dirty="0"/>
          </a:p>
        </p:txBody>
      </p:sp>
    </p:spTree>
    <p:extLst>
      <p:ext uri="{BB962C8B-B14F-4D97-AF65-F5344CB8AC3E}">
        <p14:creationId xmlns:p14="http://schemas.microsoft.com/office/powerpoint/2010/main" val="137394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B1A7F71-A600-874B-8C52-75C3F91F2DFD}" type="slidenum">
              <a:rPr lang="en-US" smtClean="0"/>
              <a:pPr/>
              <a:t>9</a:t>
            </a:fld>
            <a:endParaRPr lang="en-US" dirty="0"/>
          </a:p>
        </p:txBody>
      </p:sp>
    </p:spTree>
    <p:extLst>
      <p:ext uri="{BB962C8B-B14F-4D97-AF65-F5344CB8AC3E}">
        <p14:creationId xmlns:p14="http://schemas.microsoft.com/office/powerpoint/2010/main" val="102640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B1A7F71-A600-874B-8C52-75C3F91F2DFD}" type="slidenum">
              <a:rPr lang="en-US" smtClean="0"/>
              <a:pPr/>
              <a:t>10</a:t>
            </a:fld>
            <a:endParaRPr lang="en-US" dirty="0"/>
          </a:p>
        </p:txBody>
      </p:sp>
    </p:spTree>
    <p:extLst>
      <p:ext uri="{BB962C8B-B14F-4D97-AF65-F5344CB8AC3E}">
        <p14:creationId xmlns:p14="http://schemas.microsoft.com/office/powerpoint/2010/main" val="173868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942FA-E8D8-7F73-B508-F9761FA55B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069" y="6293865"/>
            <a:ext cx="2908491" cy="329184"/>
          </a:xfrm>
          <a:prstGeom prst="rect">
            <a:avLst/>
          </a:prstGeom>
        </p:spPr>
      </p:pic>
      <p:pic>
        <p:nvPicPr>
          <p:cNvPr id="9" name="Picture 8">
            <a:extLst>
              <a:ext uri="{FF2B5EF4-FFF2-40B4-BE49-F238E27FC236}">
                <a16:creationId xmlns:a16="http://schemas.microsoft.com/office/drawing/2014/main" id="{6ABB4A7C-9367-147A-F4E6-9D55ED7060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0"/>
            <a:ext cx="12190305" cy="5984917"/>
          </a:xfrm>
          <a:prstGeom prst="rect">
            <a:avLst/>
          </a:prstGeom>
        </p:spPr>
      </p:pic>
      <p:pic>
        <p:nvPicPr>
          <p:cNvPr id="10" name="Picture 9">
            <a:extLst>
              <a:ext uri="{FF2B5EF4-FFF2-40B4-BE49-F238E27FC236}">
                <a16:creationId xmlns:a16="http://schemas.microsoft.com/office/drawing/2014/main" id="{6A30F12D-B614-7EB2-5E16-F4CD0DB2A528}"/>
              </a:ext>
            </a:extLst>
          </p:cNvPr>
          <p:cNvPicPr>
            <a:picLocks noChangeAspect="1"/>
          </p:cNvPicPr>
          <p:nvPr/>
        </p:nvPicPr>
        <p:blipFill rotWithShape="1">
          <a:blip r:embed="rId5" cstate="screen">
            <a:alphaModFix amt="80000"/>
            <a:extLst>
              <a:ext uri="{28A0092B-C50C-407E-A947-70E740481C1C}">
                <a14:useLocalDpi xmlns:a14="http://schemas.microsoft.com/office/drawing/2010/main"/>
              </a:ext>
            </a:extLst>
          </a:blip>
          <a:srcRect t="-238"/>
          <a:stretch/>
        </p:blipFill>
        <p:spPr>
          <a:xfrm>
            <a:off x="0" y="-14246"/>
            <a:ext cx="12192000" cy="5999163"/>
          </a:xfrm>
          <a:prstGeom prst="rect">
            <a:avLst/>
          </a:prstGeom>
        </p:spPr>
      </p:pic>
      <p:sp>
        <p:nvSpPr>
          <p:cNvPr id="2" name="Title 1"/>
          <p:cNvSpPr>
            <a:spLocks noGrp="1"/>
          </p:cNvSpPr>
          <p:nvPr>
            <p:ph type="ctrTitle" hasCustomPrompt="1"/>
          </p:nvPr>
        </p:nvSpPr>
        <p:spPr>
          <a:xfrm>
            <a:off x="303105" y="1231176"/>
            <a:ext cx="6669741" cy="2743200"/>
          </a:xfrm>
          <a:solidFill>
            <a:schemeClr val="accent2">
              <a:alpha val="85000"/>
            </a:schemeClr>
          </a:solidFill>
        </p:spPr>
        <p:txBody>
          <a:bodyPr lIns="228600" rIns="182880" bIns="0" anchor="ctr" anchorCtr="0"/>
          <a:lstStyle>
            <a:lvl1pPr marL="0" marR="0" indent="0" algn="l" defTabSz="914377" rtl="0" eaLnBrk="1" fontAlgn="auto" latinLnBrk="0" hangingPunct="1">
              <a:lnSpc>
                <a:spcPct val="90000"/>
              </a:lnSpc>
              <a:spcBef>
                <a:spcPct val="0"/>
              </a:spcBef>
              <a:spcAft>
                <a:spcPts val="0"/>
              </a:spcAft>
              <a:buClrTx/>
              <a:buSzTx/>
              <a:buFontTx/>
              <a:buNone/>
              <a:tabLst/>
              <a:defRPr sz="3733">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11" name="Rectangle 10">
            <a:extLst>
              <a:ext uri="{FF2B5EF4-FFF2-40B4-BE49-F238E27FC236}">
                <a16:creationId xmlns:a16="http://schemas.microsoft.com/office/drawing/2014/main" id="{17B593A0-1381-9E08-C43E-02227E369EC8}"/>
              </a:ext>
            </a:extLst>
          </p:cNvPr>
          <p:cNvSpPr/>
          <p:nvPr/>
        </p:nvSpPr>
        <p:spPr>
          <a:xfrm>
            <a:off x="-1695" y="1231176"/>
            <a:ext cx="304800" cy="2743200"/>
          </a:xfrm>
          <a:prstGeom prst="rect">
            <a:avLst/>
          </a:prstGeom>
          <a:solidFill>
            <a:schemeClr val="tx2"/>
          </a:solidFill>
          <a:ln>
            <a:noFill/>
          </a:ln>
        </p:spPr>
        <p:txBody>
          <a:bodyPr vert="horz" wrap="square" lIns="121920" tIns="60960" rIns="121920" bIns="0" numCol="1" anchor="b" anchorCtr="0" compatLnSpc="1">
            <a:prstTxWarp prst="textNoShape">
              <a:avLst/>
            </a:prstTxWarp>
          </a:bodyPr>
          <a:lstStyle/>
          <a:p>
            <a:pPr lvl="0"/>
            <a:endParaRPr lang="en-US" sz="133">
              <a:solidFill>
                <a:schemeClr val="accent1"/>
              </a:solidFill>
            </a:endParaRPr>
          </a:p>
        </p:txBody>
      </p:sp>
      <p:sp>
        <p:nvSpPr>
          <p:cNvPr id="13" name="Picture Placeholder 12">
            <a:extLst>
              <a:ext uri="{FF2B5EF4-FFF2-40B4-BE49-F238E27FC236}">
                <a16:creationId xmlns:a16="http://schemas.microsoft.com/office/drawing/2014/main" id="{1F840A56-6BA9-8FE9-4544-1F2426DC0701}"/>
              </a:ext>
            </a:extLst>
          </p:cNvPr>
          <p:cNvSpPr>
            <a:spLocks noGrp="1"/>
          </p:cNvSpPr>
          <p:nvPr>
            <p:ph type="pic" sz="quarter" idx="10" hasCustomPrompt="1"/>
          </p:nvPr>
        </p:nvSpPr>
        <p:spPr>
          <a:xfrm>
            <a:off x="6972723" y="1231176"/>
            <a:ext cx="5215467" cy="2743200"/>
          </a:xfrm>
          <a:solidFill>
            <a:schemeClr val="bg1">
              <a:lumMod val="75000"/>
            </a:schemeClr>
          </a:solidFill>
        </p:spPr>
        <p:txBody>
          <a:bodyPr tIns="182880"/>
          <a:lstStyle>
            <a:lvl1pPr marL="0" indent="0" algn="ctr">
              <a:buFontTx/>
              <a:buNone/>
              <a:defRPr/>
            </a:lvl1pPr>
          </a:lstStyle>
          <a:p>
            <a:r>
              <a:rPr lang="en-US" dirty="0"/>
              <a:t>Click icon to insert an image</a:t>
            </a:r>
          </a:p>
        </p:txBody>
      </p:sp>
      <p:sp>
        <p:nvSpPr>
          <p:cNvPr id="3" name="Subtitle 2"/>
          <p:cNvSpPr>
            <a:spLocks noGrp="1"/>
          </p:cNvSpPr>
          <p:nvPr>
            <p:ph type="subTitle" idx="1" hasCustomPrompt="1"/>
          </p:nvPr>
        </p:nvSpPr>
        <p:spPr>
          <a:xfrm>
            <a:off x="618069" y="324610"/>
            <a:ext cx="3416048" cy="894591"/>
          </a:xfrm>
          <a:prstGeom prst="rect">
            <a:avLst/>
          </a:prstGeom>
        </p:spPr>
        <p:txBody>
          <a:bodyPr anchor="ctr" anchorCtr="0">
            <a:noAutofit/>
          </a:bodyPr>
          <a:lstStyle>
            <a:lvl1pPr marL="0" indent="0" algn="l">
              <a:buNone/>
              <a:defRPr sz="2133" b="1" cap="all" baseline="0">
                <a:solidFill>
                  <a:schemeClr val="bg1"/>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MONTH DAY, YEAR</a:t>
            </a:r>
          </a:p>
        </p:txBody>
      </p:sp>
      <p:sp>
        <p:nvSpPr>
          <p:cNvPr id="14" name="Text Placeholder 9">
            <a:extLst>
              <a:ext uri="{FF2B5EF4-FFF2-40B4-BE49-F238E27FC236}">
                <a16:creationId xmlns:a16="http://schemas.microsoft.com/office/drawing/2014/main" id="{1B8C1237-9E9A-A9B9-D997-F971E7E403B5}"/>
              </a:ext>
            </a:extLst>
          </p:cNvPr>
          <p:cNvSpPr>
            <a:spLocks noGrp="1"/>
          </p:cNvSpPr>
          <p:nvPr>
            <p:ph type="body" sz="quarter" idx="17" hasCustomPrompt="1"/>
          </p:nvPr>
        </p:nvSpPr>
        <p:spPr>
          <a:xfrm>
            <a:off x="626535" y="4306027"/>
            <a:ext cx="3590495" cy="393700"/>
          </a:xfrm>
        </p:spPr>
        <p:txBody>
          <a:bodyPr lIns="0" bIns="0" anchor="b">
            <a:normAutofit/>
          </a:bodyPr>
          <a:lstStyle>
            <a:lvl1pPr marL="0" indent="0">
              <a:spcBef>
                <a:spcPts val="0"/>
              </a:spcBef>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15" name="Text Placeholder 45">
            <a:extLst>
              <a:ext uri="{FF2B5EF4-FFF2-40B4-BE49-F238E27FC236}">
                <a16:creationId xmlns:a16="http://schemas.microsoft.com/office/drawing/2014/main" id="{F23F5504-504E-35E3-02E6-1E4869CD6AFC}"/>
              </a:ext>
            </a:extLst>
          </p:cNvPr>
          <p:cNvSpPr>
            <a:spLocks noGrp="1"/>
          </p:cNvSpPr>
          <p:nvPr>
            <p:ph type="body" sz="quarter" idx="18" hasCustomPrompt="1"/>
          </p:nvPr>
        </p:nvSpPr>
        <p:spPr>
          <a:xfrm>
            <a:off x="626535" y="4711703"/>
            <a:ext cx="3590495" cy="914400"/>
          </a:xfrm>
        </p:spPr>
        <p:txBody>
          <a:bodyPr lIns="0">
            <a:normAutofit/>
          </a:bodyPr>
          <a:lstStyle>
            <a:lvl1pPr marL="0" indent="0">
              <a:lnSpc>
                <a:spcPct val="95000"/>
              </a:lnSpc>
              <a:spcBef>
                <a:spcPts val="0"/>
              </a:spcBef>
              <a:buNone/>
              <a:defRPr sz="1867">
                <a:solidFill>
                  <a:schemeClr val="bg1"/>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16" name="Text Placeholder 9">
            <a:extLst>
              <a:ext uri="{FF2B5EF4-FFF2-40B4-BE49-F238E27FC236}">
                <a16:creationId xmlns:a16="http://schemas.microsoft.com/office/drawing/2014/main" id="{864C7D51-4165-B55A-4253-6B2637C720C5}"/>
              </a:ext>
            </a:extLst>
          </p:cNvPr>
          <p:cNvSpPr>
            <a:spLocks noGrp="1"/>
          </p:cNvSpPr>
          <p:nvPr>
            <p:ph type="body" sz="quarter" idx="19" hasCustomPrompt="1"/>
          </p:nvPr>
        </p:nvSpPr>
        <p:spPr>
          <a:xfrm>
            <a:off x="4392382" y="4306027"/>
            <a:ext cx="3590495" cy="393700"/>
          </a:xfrm>
        </p:spPr>
        <p:txBody>
          <a:bodyPr lIns="0" bIns="0" anchor="b">
            <a:normAutofit/>
          </a:bodyPr>
          <a:lstStyle>
            <a:lvl1pPr marL="0" indent="0">
              <a:spcBef>
                <a:spcPts val="0"/>
              </a:spcBef>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17" name="Text Placeholder 45">
            <a:extLst>
              <a:ext uri="{FF2B5EF4-FFF2-40B4-BE49-F238E27FC236}">
                <a16:creationId xmlns:a16="http://schemas.microsoft.com/office/drawing/2014/main" id="{F0DE6988-954D-993F-40F1-7BB0D8A8E065}"/>
              </a:ext>
            </a:extLst>
          </p:cNvPr>
          <p:cNvSpPr>
            <a:spLocks noGrp="1"/>
          </p:cNvSpPr>
          <p:nvPr>
            <p:ph type="body" sz="quarter" idx="20" hasCustomPrompt="1"/>
          </p:nvPr>
        </p:nvSpPr>
        <p:spPr>
          <a:xfrm>
            <a:off x="4392382" y="4711703"/>
            <a:ext cx="3590495" cy="914400"/>
          </a:xfrm>
        </p:spPr>
        <p:txBody>
          <a:bodyPr lIns="0">
            <a:normAutofit/>
          </a:bodyPr>
          <a:lstStyle>
            <a:lvl1pPr marL="0" indent="0">
              <a:lnSpc>
                <a:spcPct val="95000"/>
              </a:lnSpc>
              <a:spcBef>
                <a:spcPts val="0"/>
              </a:spcBef>
              <a:buNone/>
              <a:defRPr sz="1867">
                <a:solidFill>
                  <a:schemeClr val="bg1"/>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18" name="Text Placeholder 9">
            <a:extLst>
              <a:ext uri="{FF2B5EF4-FFF2-40B4-BE49-F238E27FC236}">
                <a16:creationId xmlns:a16="http://schemas.microsoft.com/office/drawing/2014/main" id="{5BBA2D86-84B3-B15A-ACC9-771B8BA77913}"/>
              </a:ext>
            </a:extLst>
          </p:cNvPr>
          <p:cNvSpPr>
            <a:spLocks noGrp="1"/>
          </p:cNvSpPr>
          <p:nvPr>
            <p:ph type="body" sz="quarter" idx="21" hasCustomPrompt="1"/>
          </p:nvPr>
        </p:nvSpPr>
        <p:spPr>
          <a:xfrm>
            <a:off x="8158229" y="4306027"/>
            <a:ext cx="3590495" cy="393700"/>
          </a:xfrm>
        </p:spPr>
        <p:txBody>
          <a:bodyPr lIns="0" bIns="0" anchor="b">
            <a:normAutofit/>
          </a:bodyPr>
          <a:lstStyle>
            <a:lvl1pPr marL="0" indent="0">
              <a:spcBef>
                <a:spcPts val="0"/>
              </a:spcBef>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19" name="Text Placeholder 45">
            <a:extLst>
              <a:ext uri="{FF2B5EF4-FFF2-40B4-BE49-F238E27FC236}">
                <a16:creationId xmlns:a16="http://schemas.microsoft.com/office/drawing/2014/main" id="{9F09511A-BF35-DDA5-9473-7AD4769E5BDE}"/>
              </a:ext>
            </a:extLst>
          </p:cNvPr>
          <p:cNvSpPr>
            <a:spLocks noGrp="1"/>
          </p:cNvSpPr>
          <p:nvPr>
            <p:ph type="body" sz="quarter" idx="22" hasCustomPrompt="1"/>
          </p:nvPr>
        </p:nvSpPr>
        <p:spPr>
          <a:xfrm>
            <a:off x="8158229" y="4711703"/>
            <a:ext cx="3590495" cy="914400"/>
          </a:xfrm>
        </p:spPr>
        <p:txBody>
          <a:bodyPr lIns="0">
            <a:normAutofit/>
          </a:bodyPr>
          <a:lstStyle>
            <a:lvl1pPr marL="0" indent="0">
              <a:lnSpc>
                <a:spcPct val="95000"/>
              </a:lnSpc>
              <a:spcBef>
                <a:spcPts val="0"/>
              </a:spcBef>
              <a:buNone/>
              <a:defRPr sz="1867">
                <a:solidFill>
                  <a:schemeClr val="bg1"/>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pic>
        <p:nvPicPr>
          <p:cNvPr id="4" name="Graphic 3">
            <a:extLst>
              <a:ext uri="{FF2B5EF4-FFF2-40B4-BE49-F238E27FC236}">
                <a16:creationId xmlns:a16="http://schemas.microsoft.com/office/drawing/2014/main" id="{8BAE1B9C-9775-275D-D178-3530307A7E8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158228" y="6028176"/>
            <a:ext cx="3805109" cy="849355"/>
          </a:xfrm>
          <a:prstGeom prst="rect">
            <a:avLst/>
          </a:prstGeom>
        </p:spPr>
      </p:pic>
    </p:spTree>
    <p:extLst>
      <p:ext uri="{BB962C8B-B14F-4D97-AF65-F5344CB8AC3E}">
        <p14:creationId xmlns:p14="http://schemas.microsoft.com/office/powerpoint/2010/main" val="3811282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Subtitle: 4 block big id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914377"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pPr>
              <a:defRPr/>
            </a:pPr>
            <a:fld id="{6EE30B7F-3840-48B7-B9B2-414BF3CAEE7E}" type="slidenum">
              <a:rPr lang="en-US" smtClean="0"/>
              <a:pPr>
                <a:defRPr/>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609600" y="1325033"/>
            <a:ext cx="11176000" cy="584200"/>
          </a:xfrm>
        </p:spPr>
        <p:txBody>
          <a:bodyPr>
            <a:noAutofit/>
          </a:bodyPr>
          <a:lstStyle>
            <a:lvl1pPr marL="0" indent="0">
              <a:buNone/>
              <a:defRPr sz="2667"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8" name="Text Placeholder 5">
            <a:extLst>
              <a:ext uri="{FF2B5EF4-FFF2-40B4-BE49-F238E27FC236}">
                <a16:creationId xmlns:a16="http://schemas.microsoft.com/office/drawing/2014/main" id="{E51BF1D2-8C7B-AE42-B2C5-BF7A4CD559B5}"/>
              </a:ext>
            </a:extLst>
          </p:cNvPr>
          <p:cNvSpPr>
            <a:spLocks noGrp="1"/>
          </p:cNvSpPr>
          <p:nvPr>
            <p:ph type="body" sz="quarter" idx="16" hasCustomPrompt="1"/>
          </p:nvPr>
        </p:nvSpPr>
        <p:spPr>
          <a:xfrm>
            <a:off x="1092837" y="2209797"/>
            <a:ext cx="4964157" cy="1901952"/>
          </a:xfrm>
          <a:solidFill>
            <a:schemeClr val="tx2"/>
          </a:solidFill>
        </p:spPr>
        <p:txBody>
          <a:bodyPr lIns="182880" tIns="182880" rIns="91440" bIns="91440" anchor="t" anchorCtr="0">
            <a:noAutofit/>
          </a:bodyPr>
          <a:lstStyle>
            <a:lvl1pPr marL="0" indent="0">
              <a:buNone/>
              <a:defRPr sz="3200"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Big idea/Topic</a:t>
            </a:r>
          </a:p>
        </p:txBody>
      </p:sp>
      <p:sp>
        <p:nvSpPr>
          <p:cNvPr id="9" name="Text Placeholder 5">
            <a:extLst>
              <a:ext uri="{FF2B5EF4-FFF2-40B4-BE49-F238E27FC236}">
                <a16:creationId xmlns:a16="http://schemas.microsoft.com/office/drawing/2014/main" id="{9CC8EC55-CB52-3EB0-0CD2-2FD334FE87CE}"/>
              </a:ext>
            </a:extLst>
          </p:cNvPr>
          <p:cNvSpPr>
            <a:spLocks noGrp="1"/>
          </p:cNvSpPr>
          <p:nvPr>
            <p:ph type="body" sz="quarter" idx="17" hasCustomPrompt="1"/>
          </p:nvPr>
        </p:nvSpPr>
        <p:spPr>
          <a:xfrm>
            <a:off x="6174851" y="2209799"/>
            <a:ext cx="4964157" cy="1901952"/>
          </a:xfrm>
          <a:solidFill>
            <a:schemeClr val="tx2"/>
          </a:solidFill>
        </p:spPr>
        <p:txBody>
          <a:bodyPr lIns="182880" tIns="182880" rIns="91440" bIns="91440" anchor="t" anchorCtr="0">
            <a:noAutofit/>
          </a:bodyPr>
          <a:lstStyle>
            <a:lvl1pPr marL="0" indent="0">
              <a:buNone/>
              <a:defRPr sz="3200"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Big idea/Topic</a:t>
            </a:r>
          </a:p>
        </p:txBody>
      </p:sp>
      <p:sp>
        <p:nvSpPr>
          <p:cNvPr id="11" name="Text Placeholder 5">
            <a:extLst>
              <a:ext uri="{FF2B5EF4-FFF2-40B4-BE49-F238E27FC236}">
                <a16:creationId xmlns:a16="http://schemas.microsoft.com/office/drawing/2014/main" id="{74492F8F-BB13-4522-9262-D3D4E3E35851}"/>
              </a:ext>
            </a:extLst>
          </p:cNvPr>
          <p:cNvSpPr>
            <a:spLocks noGrp="1"/>
          </p:cNvSpPr>
          <p:nvPr>
            <p:ph type="body" sz="quarter" idx="18" hasCustomPrompt="1"/>
          </p:nvPr>
        </p:nvSpPr>
        <p:spPr>
          <a:xfrm>
            <a:off x="1092837" y="4233041"/>
            <a:ext cx="4964157" cy="1901952"/>
          </a:xfrm>
          <a:solidFill>
            <a:schemeClr val="tx2"/>
          </a:solidFill>
        </p:spPr>
        <p:txBody>
          <a:bodyPr lIns="182880" tIns="182880" rIns="91440" bIns="91440" anchor="t" anchorCtr="0">
            <a:noAutofit/>
          </a:bodyPr>
          <a:lstStyle>
            <a:lvl1pPr marL="0" indent="0">
              <a:buNone/>
              <a:defRPr sz="3200"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Big idea/Topic</a:t>
            </a:r>
          </a:p>
        </p:txBody>
      </p:sp>
      <p:sp>
        <p:nvSpPr>
          <p:cNvPr id="12" name="Text Placeholder 5">
            <a:extLst>
              <a:ext uri="{FF2B5EF4-FFF2-40B4-BE49-F238E27FC236}">
                <a16:creationId xmlns:a16="http://schemas.microsoft.com/office/drawing/2014/main" id="{59A5E982-F2D5-FC63-C9EC-95A25009EEB2}"/>
              </a:ext>
            </a:extLst>
          </p:cNvPr>
          <p:cNvSpPr>
            <a:spLocks noGrp="1"/>
          </p:cNvSpPr>
          <p:nvPr>
            <p:ph type="body" sz="quarter" idx="19" hasCustomPrompt="1"/>
          </p:nvPr>
        </p:nvSpPr>
        <p:spPr>
          <a:xfrm>
            <a:off x="6174851" y="4233041"/>
            <a:ext cx="4964157" cy="1901952"/>
          </a:xfrm>
          <a:solidFill>
            <a:schemeClr val="tx2"/>
          </a:solidFill>
        </p:spPr>
        <p:txBody>
          <a:bodyPr lIns="182880" tIns="182880" rIns="91440" bIns="91440" anchor="t" anchorCtr="0">
            <a:noAutofit/>
          </a:bodyPr>
          <a:lstStyle>
            <a:lvl1pPr marL="0" indent="0">
              <a:buNone/>
              <a:defRPr sz="3200"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Big idea/Topic</a:t>
            </a:r>
          </a:p>
        </p:txBody>
      </p:sp>
    </p:spTree>
    <p:extLst>
      <p:ext uri="{BB962C8B-B14F-4D97-AF65-F5344CB8AC3E}">
        <p14:creationId xmlns:p14="http://schemas.microsoft.com/office/powerpoint/2010/main" val="1846994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Subtitle: 3 column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914377"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pPr>
              <a:defRPr/>
            </a:pPr>
            <a:fld id="{6EE30B7F-3840-48B7-B9B2-414BF3CAEE7E}" type="slidenum">
              <a:rPr lang="en-US" smtClean="0"/>
              <a:pPr>
                <a:defRPr/>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609600" y="1325033"/>
            <a:ext cx="11176000" cy="584200"/>
          </a:xfrm>
        </p:spPr>
        <p:txBody>
          <a:bodyPr>
            <a:noAutofit/>
          </a:bodyPr>
          <a:lstStyle>
            <a:lvl1pPr marL="0" indent="0">
              <a:buNone/>
              <a:defRPr sz="2667"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6" name="Text Placeholder 5">
            <a:extLst>
              <a:ext uri="{FF2B5EF4-FFF2-40B4-BE49-F238E27FC236}">
                <a16:creationId xmlns:a16="http://schemas.microsoft.com/office/drawing/2014/main" id="{6FC0DE28-2C3E-0EAF-93C5-37D6D8C0CD54}"/>
              </a:ext>
            </a:extLst>
          </p:cNvPr>
          <p:cNvSpPr>
            <a:spLocks noGrp="1"/>
          </p:cNvSpPr>
          <p:nvPr>
            <p:ph type="body" sz="quarter" idx="14"/>
          </p:nvPr>
        </p:nvSpPr>
        <p:spPr>
          <a:xfrm>
            <a:off x="609599" y="4948768"/>
            <a:ext cx="3572931" cy="1325033"/>
          </a:xfrm>
          <a:noFill/>
        </p:spPr>
        <p:txBody>
          <a:bodyPr lIns="0" tIns="91440" rIns="45720" bIns="45720">
            <a:normAutofit/>
          </a:bodyPr>
          <a:lstStyle>
            <a:lvl1pPr>
              <a:defRPr sz="1867"/>
            </a:lvl1pPr>
            <a:lvl2pPr>
              <a:defRPr sz="1867"/>
            </a:lvl2pPr>
            <a:lvl3pPr>
              <a:defRPr sz="2133"/>
            </a:lvl3pPr>
            <a:lvl4pPr>
              <a:defRPr sz="2133"/>
            </a:lvl4pPr>
            <a:lvl5pPr>
              <a:defRPr sz="2133"/>
            </a:lvl5pPr>
          </a:lstStyle>
          <a:p>
            <a:pPr lvl="0"/>
            <a:r>
              <a:rPr lang="en-US"/>
              <a:t>Click to edit Master text styles</a:t>
            </a:r>
          </a:p>
        </p:txBody>
      </p:sp>
      <p:sp>
        <p:nvSpPr>
          <p:cNvPr id="7" name="Text Placeholder 5">
            <a:extLst>
              <a:ext uri="{FF2B5EF4-FFF2-40B4-BE49-F238E27FC236}">
                <a16:creationId xmlns:a16="http://schemas.microsoft.com/office/drawing/2014/main" id="{27E01C83-966B-62F9-D4BF-6F48E204A567}"/>
              </a:ext>
            </a:extLst>
          </p:cNvPr>
          <p:cNvSpPr>
            <a:spLocks noGrp="1"/>
          </p:cNvSpPr>
          <p:nvPr>
            <p:ph type="body" sz="quarter" idx="15"/>
          </p:nvPr>
        </p:nvSpPr>
        <p:spPr>
          <a:xfrm>
            <a:off x="4403933" y="4948768"/>
            <a:ext cx="3572927" cy="1325033"/>
          </a:xfrm>
          <a:noFill/>
        </p:spPr>
        <p:txBody>
          <a:bodyPr lIns="0" tIns="91440" rIns="45720" bIns="45720">
            <a:normAutofit/>
          </a:bodyPr>
          <a:lstStyle>
            <a:lvl1pPr>
              <a:defRPr sz="1867"/>
            </a:lvl1pPr>
            <a:lvl2pPr>
              <a:defRPr sz="1867"/>
            </a:lvl2pPr>
            <a:lvl3pPr>
              <a:defRPr sz="2133"/>
            </a:lvl3pPr>
            <a:lvl4pPr>
              <a:defRPr sz="2133"/>
            </a:lvl4pPr>
            <a:lvl5pPr>
              <a:defRPr sz="2133"/>
            </a:lvl5pPr>
          </a:lstStyle>
          <a:p>
            <a:pPr lvl="0"/>
            <a:r>
              <a:rPr lang="en-US"/>
              <a:t>Click to edit Master text styles</a:t>
            </a:r>
          </a:p>
        </p:txBody>
      </p:sp>
      <p:sp>
        <p:nvSpPr>
          <p:cNvPr id="5" name="Text Placeholder 5">
            <a:extLst>
              <a:ext uri="{FF2B5EF4-FFF2-40B4-BE49-F238E27FC236}">
                <a16:creationId xmlns:a16="http://schemas.microsoft.com/office/drawing/2014/main" id="{AD342F2D-DDFA-2AD9-2E71-9106C802294F}"/>
              </a:ext>
            </a:extLst>
          </p:cNvPr>
          <p:cNvSpPr>
            <a:spLocks noGrp="1"/>
          </p:cNvSpPr>
          <p:nvPr>
            <p:ph type="body" sz="quarter" idx="18"/>
          </p:nvPr>
        </p:nvSpPr>
        <p:spPr>
          <a:xfrm>
            <a:off x="8212667" y="4948768"/>
            <a:ext cx="3572933" cy="1325033"/>
          </a:xfrm>
          <a:noFill/>
        </p:spPr>
        <p:txBody>
          <a:bodyPr lIns="0" tIns="91440" rIns="45720" bIns="45720">
            <a:normAutofit/>
          </a:bodyPr>
          <a:lstStyle>
            <a:lvl1pPr>
              <a:defRPr sz="1867"/>
            </a:lvl1pPr>
            <a:lvl2pPr>
              <a:defRPr sz="1867"/>
            </a:lvl2pPr>
            <a:lvl3pPr>
              <a:defRPr sz="2133"/>
            </a:lvl3pPr>
            <a:lvl4pPr>
              <a:defRPr sz="2133"/>
            </a:lvl4pPr>
            <a:lvl5pPr>
              <a:defRPr sz="2133"/>
            </a:lvl5pPr>
          </a:lstStyle>
          <a:p>
            <a:pPr lvl="0"/>
            <a:r>
              <a:rPr lang="en-US"/>
              <a:t>Click to edit Master text styles</a:t>
            </a:r>
          </a:p>
        </p:txBody>
      </p:sp>
      <p:sp>
        <p:nvSpPr>
          <p:cNvPr id="14" name="Picture Placeholder 13">
            <a:extLst>
              <a:ext uri="{FF2B5EF4-FFF2-40B4-BE49-F238E27FC236}">
                <a16:creationId xmlns:a16="http://schemas.microsoft.com/office/drawing/2014/main" id="{2117CC75-B838-68D6-2E0E-876246E59A71}"/>
              </a:ext>
            </a:extLst>
          </p:cNvPr>
          <p:cNvSpPr>
            <a:spLocks noGrp="1"/>
          </p:cNvSpPr>
          <p:nvPr>
            <p:ph type="pic" sz="quarter" idx="19"/>
          </p:nvPr>
        </p:nvSpPr>
        <p:spPr>
          <a:xfrm>
            <a:off x="609599" y="2209799"/>
            <a:ext cx="3572933" cy="2738967"/>
          </a:xfrm>
          <a:solidFill>
            <a:schemeClr val="bg1">
              <a:lumMod val="75000"/>
            </a:schemeClr>
          </a:solidFill>
        </p:spPr>
        <p:txBody>
          <a:bodyPr tIns="365760"/>
          <a:lstStyle>
            <a:lvl1pPr marL="0" indent="0" algn="ctr">
              <a:buFontTx/>
              <a:buNone/>
              <a:defRPr/>
            </a:lvl1pPr>
          </a:lstStyle>
          <a:p>
            <a:r>
              <a:rPr lang="en-US"/>
              <a:t>Click icon to add picture</a:t>
            </a:r>
          </a:p>
        </p:txBody>
      </p:sp>
      <p:sp>
        <p:nvSpPr>
          <p:cNvPr id="15" name="Picture Placeholder 13">
            <a:extLst>
              <a:ext uri="{FF2B5EF4-FFF2-40B4-BE49-F238E27FC236}">
                <a16:creationId xmlns:a16="http://schemas.microsoft.com/office/drawing/2014/main" id="{44614E93-F67D-FFB0-1593-0C05E96A4FFD}"/>
              </a:ext>
            </a:extLst>
          </p:cNvPr>
          <p:cNvSpPr>
            <a:spLocks noGrp="1"/>
          </p:cNvSpPr>
          <p:nvPr>
            <p:ph type="pic" sz="quarter" idx="20"/>
          </p:nvPr>
        </p:nvSpPr>
        <p:spPr>
          <a:xfrm>
            <a:off x="4403934" y="2209799"/>
            <a:ext cx="3572933" cy="2738967"/>
          </a:xfrm>
          <a:solidFill>
            <a:schemeClr val="bg1">
              <a:lumMod val="75000"/>
            </a:schemeClr>
          </a:solidFill>
        </p:spPr>
        <p:txBody>
          <a:bodyPr tIns="365760"/>
          <a:lstStyle>
            <a:lvl1pPr marL="0" indent="0" algn="ctr">
              <a:buFontTx/>
              <a:buNone/>
              <a:defRPr/>
            </a:lvl1pPr>
          </a:lstStyle>
          <a:p>
            <a:r>
              <a:rPr lang="en-US"/>
              <a:t>Click icon to add picture</a:t>
            </a:r>
          </a:p>
        </p:txBody>
      </p:sp>
      <p:sp>
        <p:nvSpPr>
          <p:cNvPr id="16" name="Picture Placeholder 13">
            <a:extLst>
              <a:ext uri="{FF2B5EF4-FFF2-40B4-BE49-F238E27FC236}">
                <a16:creationId xmlns:a16="http://schemas.microsoft.com/office/drawing/2014/main" id="{FF202DA5-E559-E016-1658-76A0FFD0A7A9}"/>
              </a:ext>
            </a:extLst>
          </p:cNvPr>
          <p:cNvSpPr>
            <a:spLocks noGrp="1"/>
          </p:cNvSpPr>
          <p:nvPr>
            <p:ph type="pic" sz="quarter" idx="21"/>
          </p:nvPr>
        </p:nvSpPr>
        <p:spPr>
          <a:xfrm>
            <a:off x="8212667" y="2209799"/>
            <a:ext cx="3572933" cy="2738967"/>
          </a:xfrm>
          <a:solidFill>
            <a:schemeClr val="bg1">
              <a:lumMod val="75000"/>
            </a:schemeClr>
          </a:solidFill>
        </p:spPr>
        <p:txBody>
          <a:bodyPr tIns="365760"/>
          <a:lstStyle>
            <a:lvl1pPr marL="0" indent="0" algn="ctr">
              <a:buFontTx/>
              <a:buNone/>
              <a:defRPr/>
            </a:lvl1pPr>
          </a:lstStyle>
          <a:p>
            <a:r>
              <a:rPr lang="en-US"/>
              <a:t>Click icon to add picture</a:t>
            </a:r>
          </a:p>
        </p:txBody>
      </p:sp>
      <p:cxnSp>
        <p:nvCxnSpPr>
          <p:cNvPr id="18" name="Straight Connector 17">
            <a:extLst>
              <a:ext uri="{FF2B5EF4-FFF2-40B4-BE49-F238E27FC236}">
                <a16:creationId xmlns:a16="http://schemas.microsoft.com/office/drawing/2014/main" id="{B59A614F-1746-5E7E-6E40-C0C352E3B87C}"/>
              </a:ext>
            </a:extLst>
          </p:cNvPr>
          <p:cNvCxnSpPr/>
          <p:nvPr/>
        </p:nvCxnSpPr>
        <p:spPr>
          <a:xfrm>
            <a:off x="4293232" y="2028202"/>
            <a:ext cx="0" cy="4364053"/>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24D771-DA9F-AFF7-8014-770E6875CD71}"/>
              </a:ext>
            </a:extLst>
          </p:cNvPr>
          <p:cNvCxnSpPr/>
          <p:nvPr/>
        </p:nvCxnSpPr>
        <p:spPr>
          <a:xfrm>
            <a:off x="8104659" y="2028202"/>
            <a:ext cx="0" cy="4364053"/>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372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4BDB185A-767C-30D3-5FC4-487AEE46B025}"/>
              </a:ext>
            </a:extLst>
          </p:cNvPr>
          <p:cNvSpPr>
            <a:spLocks noGrp="1"/>
          </p:cNvSpPr>
          <p:nvPr>
            <p:ph type="media" sz="quarter" idx="11" hasCustomPrompt="1"/>
          </p:nvPr>
        </p:nvSpPr>
        <p:spPr>
          <a:xfrm>
            <a:off x="0" y="0"/>
            <a:ext cx="12192000" cy="6858000"/>
          </a:xfrm>
          <a:solidFill>
            <a:schemeClr val="tx1"/>
          </a:solidFill>
        </p:spPr>
        <p:txBody>
          <a:bodyPr lIns="0" tIns="1371600"/>
          <a:lstStyle>
            <a:lvl1pPr marL="0" indent="0" algn="ctr">
              <a:buFontTx/>
              <a:buNone/>
              <a:defRPr>
                <a:solidFill>
                  <a:schemeClr val="bg1"/>
                </a:solidFill>
              </a:defRPr>
            </a:lvl1pPr>
          </a:lstStyle>
          <a:p>
            <a:r>
              <a:rPr lang="en-US" dirty="0"/>
              <a:t>CLICK ICON TO INSERT VIDEO</a:t>
            </a:r>
          </a:p>
        </p:txBody>
      </p:sp>
      <p:sp>
        <p:nvSpPr>
          <p:cNvPr id="2" name="Title 1">
            <a:extLst>
              <a:ext uri="{FF2B5EF4-FFF2-40B4-BE49-F238E27FC236}">
                <a16:creationId xmlns:a16="http://schemas.microsoft.com/office/drawing/2014/main" id="{A5D9493A-47CC-919A-B438-67612BC54B04}"/>
              </a:ext>
            </a:extLst>
          </p:cNvPr>
          <p:cNvSpPr>
            <a:spLocks noGrp="1"/>
          </p:cNvSpPr>
          <p:nvPr>
            <p:ph type="title" hasCustomPrompt="1"/>
          </p:nvPr>
        </p:nvSpPr>
        <p:spPr/>
        <p:txBody>
          <a:bodyPr/>
          <a:lstStyle>
            <a:lvl1pPr marL="0" marR="0" indent="0" algn="l" defTabSz="914377" rtl="0" eaLnBrk="1" fontAlgn="auto" latinLnBrk="0" hangingPunct="1">
              <a:lnSpc>
                <a:spcPct val="90000"/>
              </a:lnSpc>
              <a:spcBef>
                <a:spcPct val="0"/>
              </a:spcBef>
              <a:spcAft>
                <a:spcPts val="0"/>
              </a:spcAft>
              <a:buClrTx/>
              <a:buSzTx/>
              <a:buFontTx/>
              <a:buNone/>
              <a:tabLst/>
              <a:defRPr>
                <a:solidFill>
                  <a:schemeClr val="bg1"/>
                </a:solidFill>
              </a:defRPr>
            </a:lvl1pPr>
          </a:lstStyle>
          <a:p>
            <a:r>
              <a:rPr lang="en-US" dirty="0"/>
              <a:t>Headline in all caps 28pt </a:t>
            </a:r>
            <a:br>
              <a:rPr lang="en-US" dirty="0"/>
            </a:br>
            <a:r>
              <a:rPr lang="en-US" dirty="0"/>
              <a:t>preferred as one or two lines</a:t>
            </a:r>
          </a:p>
        </p:txBody>
      </p:sp>
    </p:spTree>
    <p:extLst>
      <p:ext uri="{BB962C8B-B14F-4D97-AF65-F5344CB8AC3E}">
        <p14:creationId xmlns:p14="http://schemas.microsoft.com/office/powerpoint/2010/main" val="3861521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 Argon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3DEC59-F5CF-CEAA-802E-33C6505C4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0305" cy="6858000"/>
          </a:xfrm>
          <a:prstGeom prst="rect">
            <a:avLst/>
          </a:prstGeom>
        </p:spPr>
      </p:pic>
      <p:pic>
        <p:nvPicPr>
          <p:cNvPr id="9" name="Picture 8">
            <a:extLst>
              <a:ext uri="{FF2B5EF4-FFF2-40B4-BE49-F238E27FC236}">
                <a16:creationId xmlns:a16="http://schemas.microsoft.com/office/drawing/2014/main" id="{B80802B6-4722-244C-B8A6-46B69A03D820}"/>
              </a:ext>
            </a:extLst>
          </p:cNvPr>
          <p:cNvPicPr>
            <a:picLocks noChangeAspect="1"/>
          </p:cNvPicPr>
          <p:nvPr/>
        </p:nvPicPr>
        <p:blipFill rotWithShape="1">
          <a:blip r:embed="rId3" cstate="screen">
            <a:alphaModFix amt="80000"/>
            <a:extLst>
              <a:ext uri="{28A0092B-C50C-407E-A947-70E740481C1C}">
                <a14:useLocalDpi xmlns:a14="http://schemas.microsoft.com/office/drawing/2010/main"/>
              </a:ext>
            </a:extLst>
          </a:blip>
          <a:srcRect t="-208"/>
          <a:stretch/>
        </p:blipFill>
        <p:spPr>
          <a:xfrm>
            <a:off x="0" y="-14245"/>
            <a:ext cx="12192000" cy="6872245"/>
          </a:xfrm>
          <a:prstGeom prst="rect">
            <a:avLst/>
          </a:prstGeom>
        </p:spPr>
      </p:pic>
      <p:grpSp>
        <p:nvGrpSpPr>
          <p:cNvPr id="2" name="Group 1">
            <a:extLst>
              <a:ext uri="{FF2B5EF4-FFF2-40B4-BE49-F238E27FC236}">
                <a16:creationId xmlns:a16="http://schemas.microsoft.com/office/drawing/2014/main" id="{51AD80AF-1545-2888-DC5C-2ACBBB58F56B}"/>
              </a:ext>
            </a:extLst>
          </p:cNvPr>
          <p:cNvGrpSpPr>
            <a:grpSpLocks noChangeAspect="1"/>
          </p:cNvGrpSpPr>
          <p:nvPr/>
        </p:nvGrpSpPr>
        <p:grpSpPr bwMode="auto">
          <a:xfrm>
            <a:off x="2115020" y="1739899"/>
            <a:ext cx="7961960" cy="3115549"/>
            <a:chOff x="4398" y="-378"/>
            <a:chExt cx="1104" cy="432"/>
          </a:xfrm>
        </p:grpSpPr>
        <p:sp>
          <p:nvSpPr>
            <p:cNvPr id="3" name="Rectangle 2">
              <a:extLst>
                <a:ext uri="{FF2B5EF4-FFF2-40B4-BE49-F238E27FC236}">
                  <a16:creationId xmlns:a16="http://schemas.microsoft.com/office/drawing/2014/main" id="{76CD385B-D85D-B64D-C7C5-0741D4FDA11F}"/>
                </a:ext>
              </a:extLst>
            </p:cNvPr>
            <p:cNvSpPr>
              <a:spLocks noChangeArrowheads="1"/>
            </p:cNvSpPr>
            <p:nvPr/>
          </p:nvSpPr>
          <p:spPr bwMode="auto">
            <a:xfrm>
              <a:off x="4398" y="-378"/>
              <a:ext cx="1104" cy="432"/>
            </a:xfrm>
            <a:prstGeom prst="rect">
              <a:avLst/>
            </a:prstGeom>
            <a:noFill/>
            <a:ln w="0">
              <a:no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dirty="0"/>
            </a:p>
          </p:txBody>
        </p:sp>
        <p:sp>
          <p:nvSpPr>
            <p:cNvPr id="6" name="Freeform 5">
              <a:extLst>
                <a:ext uri="{FF2B5EF4-FFF2-40B4-BE49-F238E27FC236}">
                  <a16:creationId xmlns:a16="http://schemas.microsoft.com/office/drawing/2014/main" id="{5565DEB9-167C-3795-A7E1-78040F365E4B}"/>
                </a:ext>
              </a:extLst>
            </p:cNvPr>
            <p:cNvSpPr>
              <a:spLocks noEditPoints="1"/>
            </p:cNvSpPr>
            <p:nvPr/>
          </p:nvSpPr>
          <p:spPr bwMode="auto">
            <a:xfrm>
              <a:off x="5198" y="-264"/>
              <a:ext cx="194" cy="168"/>
            </a:xfrm>
            <a:custGeom>
              <a:avLst/>
              <a:gdLst>
                <a:gd name="T0" fmla="*/ 405 w 580"/>
                <a:gd name="T1" fmla="*/ 360 h 502"/>
                <a:gd name="T2" fmla="*/ 441 w 580"/>
                <a:gd name="T3" fmla="*/ 422 h 502"/>
                <a:gd name="T4" fmla="*/ 473 w 580"/>
                <a:gd name="T5" fmla="*/ 478 h 502"/>
                <a:gd name="T6" fmla="*/ 485 w 580"/>
                <a:gd name="T7" fmla="*/ 478 h 502"/>
                <a:gd name="T8" fmla="*/ 518 w 580"/>
                <a:gd name="T9" fmla="*/ 422 h 502"/>
                <a:gd name="T10" fmla="*/ 554 w 580"/>
                <a:gd name="T11" fmla="*/ 360 h 502"/>
                <a:gd name="T12" fmla="*/ 392 w 580"/>
                <a:gd name="T13" fmla="*/ 338 h 502"/>
                <a:gd name="T14" fmla="*/ 186 w 580"/>
                <a:gd name="T15" fmla="*/ 357 h 502"/>
                <a:gd name="T16" fmla="*/ 153 w 580"/>
                <a:gd name="T17" fmla="*/ 415 h 502"/>
                <a:gd name="T18" fmla="*/ 119 w 580"/>
                <a:gd name="T19" fmla="*/ 473 h 502"/>
                <a:gd name="T20" fmla="*/ 471 w 580"/>
                <a:gd name="T21" fmla="*/ 493 h 502"/>
                <a:gd name="T22" fmla="*/ 452 w 580"/>
                <a:gd name="T23" fmla="*/ 461 h 502"/>
                <a:gd name="T24" fmla="*/ 416 w 580"/>
                <a:gd name="T25" fmla="*/ 399 h 502"/>
                <a:gd name="T26" fmla="*/ 387 w 580"/>
                <a:gd name="T27" fmla="*/ 347 h 502"/>
                <a:gd name="T28" fmla="*/ 13 w 580"/>
                <a:gd name="T29" fmla="*/ 338 h 502"/>
                <a:gd name="T30" fmla="*/ 33 w 580"/>
                <a:gd name="T31" fmla="*/ 373 h 502"/>
                <a:gd name="T32" fmla="*/ 71 w 580"/>
                <a:gd name="T33" fmla="*/ 438 h 502"/>
                <a:gd name="T34" fmla="*/ 98 w 580"/>
                <a:gd name="T35" fmla="*/ 485 h 502"/>
                <a:gd name="T36" fmla="*/ 112 w 580"/>
                <a:gd name="T37" fmla="*/ 467 h 502"/>
                <a:gd name="T38" fmla="*/ 148 w 580"/>
                <a:gd name="T39" fmla="*/ 405 h 502"/>
                <a:gd name="T40" fmla="*/ 180 w 580"/>
                <a:gd name="T41" fmla="*/ 349 h 502"/>
                <a:gd name="T42" fmla="*/ 290 w 580"/>
                <a:gd name="T43" fmla="*/ 178 h 502"/>
                <a:gd name="T44" fmla="*/ 270 w 580"/>
                <a:gd name="T45" fmla="*/ 213 h 502"/>
                <a:gd name="T46" fmla="*/ 232 w 580"/>
                <a:gd name="T47" fmla="*/ 278 h 502"/>
                <a:gd name="T48" fmla="*/ 204 w 580"/>
                <a:gd name="T49" fmla="*/ 326 h 502"/>
                <a:gd name="T50" fmla="*/ 370 w 580"/>
                <a:gd name="T51" fmla="*/ 319 h 502"/>
                <a:gd name="T52" fmla="*/ 338 w 580"/>
                <a:gd name="T53" fmla="*/ 262 h 502"/>
                <a:gd name="T54" fmla="*/ 302 w 580"/>
                <a:gd name="T55" fmla="*/ 200 h 502"/>
                <a:gd name="T56" fmla="*/ 384 w 580"/>
                <a:gd name="T57" fmla="*/ 14 h 502"/>
                <a:gd name="T58" fmla="*/ 366 w 580"/>
                <a:gd name="T59" fmla="*/ 47 h 502"/>
                <a:gd name="T60" fmla="*/ 330 w 580"/>
                <a:gd name="T61" fmla="*/ 109 h 502"/>
                <a:gd name="T62" fmla="*/ 300 w 580"/>
                <a:gd name="T63" fmla="*/ 160 h 502"/>
                <a:gd name="T64" fmla="*/ 301 w 580"/>
                <a:gd name="T65" fmla="*/ 178 h 502"/>
                <a:gd name="T66" fmla="*/ 331 w 580"/>
                <a:gd name="T67" fmla="*/ 232 h 502"/>
                <a:gd name="T68" fmla="*/ 369 w 580"/>
                <a:gd name="T69" fmla="*/ 296 h 502"/>
                <a:gd name="T70" fmla="*/ 387 w 580"/>
                <a:gd name="T71" fmla="*/ 329 h 502"/>
                <a:gd name="T72" fmla="*/ 554 w 580"/>
                <a:gd name="T73" fmla="*/ 307 h 502"/>
                <a:gd name="T74" fmla="*/ 510 w 580"/>
                <a:gd name="T75" fmla="*/ 231 h 502"/>
                <a:gd name="T76" fmla="*/ 454 w 580"/>
                <a:gd name="T77" fmla="*/ 135 h 502"/>
                <a:gd name="T78" fmla="*/ 406 w 580"/>
                <a:gd name="T79" fmla="*/ 52 h 502"/>
                <a:gd name="T80" fmla="*/ 384 w 580"/>
                <a:gd name="T81" fmla="*/ 14 h 502"/>
                <a:gd name="T82" fmla="*/ 182 w 580"/>
                <a:gd name="T83" fmla="*/ 36 h 502"/>
                <a:gd name="T84" fmla="*/ 138 w 580"/>
                <a:gd name="T85" fmla="*/ 112 h 502"/>
                <a:gd name="T86" fmla="*/ 83 w 580"/>
                <a:gd name="T87" fmla="*/ 208 h 502"/>
                <a:gd name="T88" fmla="*/ 35 w 580"/>
                <a:gd name="T89" fmla="*/ 291 h 502"/>
                <a:gd name="T90" fmla="*/ 13 w 580"/>
                <a:gd name="T91" fmla="*/ 329 h 502"/>
                <a:gd name="T92" fmla="*/ 203 w 580"/>
                <a:gd name="T93" fmla="*/ 310 h 502"/>
                <a:gd name="T94" fmla="*/ 239 w 580"/>
                <a:gd name="T95" fmla="*/ 249 h 502"/>
                <a:gd name="T96" fmla="*/ 273 w 580"/>
                <a:gd name="T97" fmla="*/ 188 h 502"/>
                <a:gd name="T98" fmla="*/ 283 w 580"/>
                <a:gd name="T99" fmla="*/ 167 h 502"/>
                <a:gd name="T100" fmla="*/ 259 w 580"/>
                <a:gd name="T101" fmla="*/ 124 h 502"/>
                <a:gd name="T102" fmla="*/ 222 w 580"/>
                <a:gd name="T103" fmla="*/ 61 h 502"/>
                <a:gd name="T104" fmla="*/ 196 w 580"/>
                <a:gd name="T105" fmla="*/ 17 h 502"/>
                <a:gd name="T106" fmla="*/ 209 w 580"/>
                <a:gd name="T107" fmla="*/ 20 h 502"/>
                <a:gd name="T108" fmla="*/ 242 w 580"/>
                <a:gd name="T109" fmla="*/ 77 h 502"/>
                <a:gd name="T110" fmla="*/ 277 w 580"/>
                <a:gd name="T111" fmla="*/ 138 h 502"/>
                <a:gd name="T112" fmla="*/ 292 w 580"/>
                <a:gd name="T113" fmla="*/ 157 h 502"/>
                <a:gd name="T114" fmla="*/ 319 w 580"/>
                <a:gd name="T115" fmla="*/ 110 h 502"/>
                <a:gd name="T116" fmla="*/ 356 w 580"/>
                <a:gd name="T117" fmla="*/ 44 h 502"/>
                <a:gd name="T118" fmla="*/ 376 w 580"/>
                <a:gd name="T119" fmla="*/ 9 h 502"/>
                <a:gd name="T120" fmla="*/ 580 w 580"/>
                <a:gd name="T121" fmla="*/ 334 h 502"/>
                <a:gd name="T122" fmla="*/ 192 w 580"/>
                <a:gd name="T123"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0" h="502">
                  <a:moveTo>
                    <a:pt x="392" y="338"/>
                  </a:moveTo>
                  <a:lnTo>
                    <a:pt x="394" y="342"/>
                  </a:lnTo>
                  <a:lnTo>
                    <a:pt x="399" y="349"/>
                  </a:lnTo>
                  <a:lnTo>
                    <a:pt x="405" y="360"/>
                  </a:lnTo>
                  <a:lnTo>
                    <a:pt x="413" y="373"/>
                  </a:lnTo>
                  <a:lnTo>
                    <a:pt x="421" y="389"/>
                  </a:lnTo>
                  <a:lnTo>
                    <a:pt x="431" y="405"/>
                  </a:lnTo>
                  <a:lnTo>
                    <a:pt x="441" y="422"/>
                  </a:lnTo>
                  <a:lnTo>
                    <a:pt x="450" y="438"/>
                  </a:lnTo>
                  <a:lnTo>
                    <a:pt x="459" y="453"/>
                  </a:lnTo>
                  <a:lnTo>
                    <a:pt x="467" y="467"/>
                  </a:lnTo>
                  <a:lnTo>
                    <a:pt x="473" y="478"/>
                  </a:lnTo>
                  <a:lnTo>
                    <a:pt x="477" y="485"/>
                  </a:lnTo>
                  <a:lnTo>
                    <a:pt x="479" y="488"/>
                  </a:lnTo>
                  <a:lnTo>
                    <a:pt x="481" y="485"/>
                  </a:lnTo>
                  <a:lnTo>
                    <a:pt x="485" y="478"/>
                  </a:lnTo>
                  <a:lnTo>
                    <a:pt x="491" y="467"/>
                  </a:lnTo>
                  <a:lnTo>
                    <a:pt x="500" y="453"/>
                  </a:lnTo>
                  <a:lnTo>
                    <a:pt x="509" y="438"/>
                  </a:lnTo>
                  <a:lnTo>
                    <a:pt x="518" y="422"/>
                  </a:lnTo>
                  <a:lnTo>
                    <a:pt x="528" y="405"/>
                  </a:lnTo>
                  <a:lnTo>
                    <a:pt x="538" y="389"/>
                  </a:lnTo>
                  <a:lnTo>
                    <a:pt x="546" y="373"/>
                  </a:lnTo>
                  <a:lnTo>
                    <a:pt x="554" y="360"/>
                  </a:lnTo>
                  <a:lnTo>
                    <a:pt x="560" y="349"/>
                  </a:lnTo>
                  <a:lnTo>
                    <a:pt x="565" y="342"/>
                  </a:lnTo>
                  <a:lnTo>
                    <a:pt x="567" y="338"/>
                  </a:lnTo>
                  <a:lnTo>
                    <a:pt x="392" y="338"/>
                  </a:lnTo>
                  <a:close/>
                  <a:moveTo>
                    <a:pt x="197" y="338"/>
                  </a:moveTo>
                  <a:lnTo>
                    <a:pt x="196" y="341"/>
                  </a:lnTo>
                  <a:lnTo>
                    <a:pt x="192" y="347"/>
                  </a:lnTo>
                  <a:lnTo>
                    <a:pt x="186" y="357"/>
                  </a:lnTo>
                  <a:lnTo>
                    <a:pt x="179" y="369"/>
                  </a:lnTo>
                  <a:lnTo>
                    <a:pt x="171" y="383"/>
                  </a:lnTo>
                  <a:lnTo>
                    <a:pt x="162" y="399"/>
                  </a:lnTo>
                  <a:lnTo>
                    <a:pt x="153" y="415"/>
                  </a:lnTo>
                  <a:lnTo>
                    <a:pt x="144" y="431"/>
                  </a:lnTo>
                  <a:lnTo>
                    <a:pt x="135" y="446"/>
                  </a:lnTo>
                  <a:lnTo>
                    <a:pt x="126" y="461"/>
                  </a:lnTo>
                  <a:lnTo>
                    <a:pt x="119" y="473"/>
                  </a:lnTo>
                  <a:lnTo>
                    <a:pt x="114" y="483"/>
                  </a:lnTo>
                  <a:lnTo>
                    <a:pt x="110" y="490"/>
                  </a:lnTo>
                  <a:lnTo>
                    <a:pt x="108" y="493"/>
                  </a:lnTo>
                  <a:lnTo>
                    <a:pt x="471" y="493"/>
                  </a:lnTo>
                  <a:lnTo>
                    <a:pt x="469" y="490"/>
                  </a:lnTo>
                  <a:lnTo>
                    <a:pt x="465" y="483"/>
                  </a:lnTo>
                  <a:lnTo>
                    <a:pt x="460" y="473"/>
                  </a:lnTo>
                  <a:lnTo>
                    <a:pt x="452" y="461"/>
                  </a:lnTo>
                  <a:lnTo>
                    <a:pt x="444" y="446"/>
                  </a:lnTo>
                  <a:lnTo>
                    <a:pt x="435" y="431"/>
                  </a:lnTo>
                  <a:lnTo>
                    <a:pt x="426" y="415"/>
                  </a:lnTo>
                  <a:lnTo>
                    <a:pt x="416" y="399"/>
                  </a:lnTo>
                  <a:lnTo>
                    <a:pt x="408" y="383"/>
                  </a:lnTo>
                  <a:lnTo>
                    <a:pt x="399" y="369"/>
                  </a:lnTo>
                  <a:lnTo>
                    <a:pt x="392" y="357"/>
                  </a:lnTo>
                  <a:lnTo>
                    <a:pt x="387" y="347"/>
                  </a:lnTo>
                  <a:lnTo>
                    <a:pt x="383" y="341"/>
                  </a:lnTo>
                  <a:lnTo>
                    <a:pt x="382" y="338"/>
                  </a:lnTo>
                  <a:lnTo>
                    <a:pt x="197" y="338"/>
                  </a:lnTo>
                  <a:close/>
                  <a:moveTo>
                    <a:pt x="13" y="338"/>
                  </a:moveTo>
                  <a:lnTo>
                    <a:pt x="15" y="342"/>
                  </a:lnTo>
                  <a:lnTo>
                    <a:pt x="19" y="349"/>
                  </a:lnTo>
                  <a:lnTo>
                    <a:pt x="25" y="359"/>
                  </a:lnTo>
                  <a:lnTo>
                    <a:pt x="33" y="373"/>
                  </a:lnTo>
                  <a:lnTo>
                    <a:pt x="42" y="388"/>
                  </a:lnTo>
                  <a:lnTo>
                    <a:pt x="51" y="405"/>
                  </a:lnTo>
                  <a:lnTo>
                    <a:pt x="61" y="421"/>
                  </a:lnTo>
                  <a:lnTo>
                    <a:pt x="71" y="438"/>
                  </a:lnTo>
                  <a:lnTo>
                    <a:pt x="80" y="453"/>
                  </a:lnTo>
                  <a:lnTo>
                    <a:pt x="87" y="467"/>
                  </a:lnTo>
                  <a:lnTo>
                    <a:pt x="94" y="478"/>
                  </a:lnTo>
                  <a:lnTo>
                    <a:pt x="98" y="485"/>
                  </a:lnTo>
                  <a:lnTo>
                    <a:pt x="100" y="488"/>
                  </a:lnTo>
                  <a:lnTo>
                    <a:pt x="102" y="485"/>
                  </a:lnTo>
                  <a:lnTo>
                    <a:pt x="106" y="478"/>
                  </a:lnTo>
                  <a:lnTo>
                    <a:pt x="112" y="467"/>
                  </a:lnTo>
                  <a:lnTo>
                    <a:pt x="120" y="453"/>
                  </a:lnTo>
                  <a:lnTo>
                    <a:pt x="129" y="438"/>
                  </a:lnTo>
                  <a:lnTo>
                    <a:pt x="138" y="422"/>
                  </a:lnTo>
                  <a:lnTo>
                    <a:pt x="148" y="405"/>
                  </a:lnTo>
                  <a:lnTo>
                    <a:pt x="157" y="389"/>
                  </a:lnTo>
                  <a:lnTo>
                    <a:pt x="166" y="373"/>
                  </a:lnTo>
                  <a:lnTo>
                    <a:pt x="174" y="360"/>
                  </a:lnTo>
                  <a:lnTo>
                    <a:pt x="180" y="349"/>
                  </a:lnTo>
                  <a:lnTo>
                    <a:pt x="184" y="342"/>
                  </a:lnTo>
                  <a:lnTo>
                    <a:pt x="186" y="338"/>
                  </a:lnTo>
                  <a:lnTo>
                    <a:pt x="13" y="338"/>
                  </a:lnTo>
                  <a:close/>
                  <a:moveTo>
                    <a:pt x="290" y="178"/>
                  </a:moveTo>
                  <a:lnTo>
                    <a:pt x="288" y="182"/>
                  </a:lnTo>
                  <a:lnTo>
                    <a:pt x="284" y="189"/>
                  </a:lnTo>
                  <a:lnTo>
                    <a:pt x="277" y="200"/>
                  </a:lnTo>
                  <a:lnTo>
                    <a:pt x="270" y="213"/>
                  </a:lnTo>
                  <a:lnTo>
                    <a:pt x="261" y="229"/>
                  </a:lnTo>
                  <a:lnTo>
                    <a:pt x="251" y="245"/>
                  </a:lnTo>
                  <a:lnTo>
                    <a:pt x="242" y="262"/>
                  </a:lnTo>
                  <a:lnTo>
                    <a:pt x="232" y="278"/>
                  </a:lnTo>
                  <a:lnTo>
                    <a:pt x="224" y="293"/>
                  </a:lnTo>
                  <a:lnTo>
                    <a:pt x="215" y="308"/>
                  </a:lnTo>
                  <a:lnTo>
                    <a:pt x="209" y="319"/>
                  </a:lnTo>
                  <a:lnTo>
                    <a:pt x="204" y="326"/>
                  </a:lnTo>
                  <a:lnTo>
                    <a:pt x="202" y="329"/>
                  </a:lnTo>
                  <a:lnTo>
                    <a:pt x="376" y="329"/>
                  </a:lnTo>
                  <a:lnTo>
                    <a:pt x="375" y="326"/>
                  </a:lnTo>
                  <a:lnTo>
                    <a:pt x="370" y="319"/>
                  </a:lnTo>
                  <a:lnTo>
                    <a:pt x="364" y="308"/>
                  </a:lnTo>
                  <a:lnTo>
                    <a:pt x="356" y="293"/>
                  </a:lnTo>
                  <a:lnTo>
                    <a:pt x="347" y="278"/>
                  </a:lnTo>
                  <a:lnTo>
                    <a:pt x="338" y="262"/>
                  </a:lnTo>
                  <a:lnTo>
                    <a:pt x="328" y="245"/>
                  </a:lnTo>
                  <a:lnTo>
                    <a:pt x="319" y="229"/>
                  </a:lnTo>
                  <a:lnTo>
                    <a:pt x="310" y="213"/>
                  </a:lnTo>
                  <a:lnTo>
                    <a:pt x="302" y="200"/>
                  </a:lnTo>
                  <a:lnTo>
                    <a:pt x="296" y="189"/>
                  </a:lnTo>
                  <a:lnTo>
                    <a:pt x="292" y="182"/>
                  </a:lnTo>
                  <a:lnTo>
                    <a:pt x="290" y="178"/>
                  </a:lnTo>
                  <a:close/>
                  <a:moveTo>
                    <a:pt x="384" y="14"/>
                  </a:moveTo>
                  <a:lnTo>
                    <a:pt x="383" y="17"/>
                  </a:lnTo>
                  <a:lnTo>
                    <a:pt x="379" y="23"/>
                  </a:lnTo>
                  <a:lnTo>
                    <a:pt x="373" y="33"/>
                  </a:lnTo>
                  <a:lnTo>
                    <a:pt x="366" y="47"/>
                  </a:lnTo>
                  <a:lnTo>
                    <a:pt x="358" y="61"/>
                  </a:lnTo>
                  <a:lnTo>
                    <a:pt x="349" y="77"/>
                  </a:lnTo>
                  <a:lnTo>
                    <a:pt x="339" y="93"/>
                  </a:lnTo>
                  <a:lnTo>
                    <a:pt x="330" y="109"/>
                  </a:lnTo>
                  <a:lnTo>
                    <a:pt x="321" y="124"/>
                  </a:lnTo>
                  <a:lnTo>
                    <a:pt x="313" y="139"/>
                  </a:lnTo>
                  <a:lnTo>
                    <a:pt x="306" y="151"/>
                  </a:lnTo>
                  <a:lnTo>
                    <a:pt x="300" y="160"/>
                  </a:lnTo>
                  <a:lnTo>
                    <a:pt x="297" y="167"/>
                  </a:lnTo>
                  <a:lnTo>
                    <a:pt x="295" y="169"/>
                  </a:lnTo>
                  <a:lnTo>
                    <a:pt x="297" y="172"/>
                  </a:lnTo>
                  <a:lnTo>
                    <a:pt x="301" y="178"/>
                  </a:lnTo>
                  <a:lnTo>
                    <a:pt x="306" y="188"/>
                  </a:lnTo>
                  <a:lnTo>
                    <a:pt x="314" y="201"/>
                  </a:lnTo>
                  <a:lnTo>
                    <a:pt x="322" y="216"/>
                  </a:lnTo>
                  <a:lnTo>
                    <a:pt x="331" y="232"/>
                  </a:lnTo>
                  <a:lnTo>
                    <a:pt x="341" y="249"/>
                  </a:lnTo>
                  <a:lnTo>
                    <a:pt x="351" y="265"/>
                  </a:lnTo>
                  <a:lnTo>
                    <a:pt x="360" y="282"/>
                  </a:lnTo>
                  <a:lnTo>
                    <a:pt x="369" y="296"/>
                  </a:lnTo>
                  <a:lnTo>
                    <a:pt x="376" y="310"/>
                  </a:lnTo>
                  <a:lnTo>
                    <a:pt x="382" y="320"/>
                  </a:lnTo>
                  <a:lnTo>
                    <a:pt x="386" y="327"/>
                  </a:lnTo>
                  <a:lnTo>
                    <a:pt x="387" y="329"/>
                  </a:lnTo>
                  <a:lnTo>
                    <a:pt x="567" y="329"/>
                  </a:lnTo>
                  <a:lnTo>
                    <a:pt x="565" y="326"/>
                  </a:lnTo>
                  <a:lnTo>
                    <a:pt x="560" y="319"/>
                  </a:lnTo>
                  <a:lnTo>
                    <a:pt x="554" y="307"/>
                  </a:lnTo>
                  <a:lnTo>
                    <a:pt x="545" y="291"/>
                  </a:lnTo>
                  <a:lnTo>
                    <a:pt x="535" y="273"/>
                  </a:lnTo>
                  <a:lnTo>
                    <a:pt x="523" y="253"/>
                  </a:lnTo>
                  <a:lnTo>
                    <a:pt x="510" y="231"/>
                  </a:lnTo>
                  <a:lnTo>
                    <a:pt x="496" y="208"/>
                  </a:lnTo>
                  <a:lnTo>
                    <a:pt x="482" y="184"/>
                  </a:lnTo>
                  <a:lnTo>
                    <a:pt x="468" y="159"/>
                  </a:lnTo>
                  <a:lnTo>
                    <a:pt x="454" y="135"/>
                  </a:lnTo>
                  <a:lnTo>
                    <a:pt x="441" y="112"/>
                  </a:lnTo>
                  <a:lnTo>
                    <a:pt x="428" y="90"/>
                  </a:lnTo>
                  <a:lnTo>
                    <a:pt x="416" y="70"/>
                  </a:lnTo>
                  <a:lnTo>
                    <a:pt x="406" y="52"/>
                  </a:lnTo>
                  <a:lnTo>
                    <a:pt x="397" y="36"/>
                  </a:lnTo>
                  <a:lnTo>
                    <a:pt x="391" y="24"/>
                  </a:lnTo>
                  <a:lnTo>
                    <a:pt x="386" y="17"/>
                  </a:lnTo>
                  <a:lnTo>
                    <a:pt x="384" y="14"/>
                  </a:lnTo>
                  <a:close/>
                  <a:moveTo>
                    <a:pt x="194" y="14"/>
                  </a:moveTo>
                  <a:lnTo>
                    <a:pt x="193" y="17"/>
                  </a:lnTo>
                  <a:lnTo>
                    <a:pt x="188" y="24"/>
                  </a:lnTo>
                  <a:lnTo>
                    <a:pt x="182" y="36"/>
                  </a:lnTo>
                  <a:lnTo>
                    <a:pt x="173" y="52"/>
                  </a:lnTo>
                  <a:lnTo>
                    <a:pt x="163" y="70"/>
                  </a:lnTo>
                  <a:lnTo>
                    <a:pt x="151" y="90"/>
                  </a:lnTo>
                  <a:lnTo>
                    <a:pt x="138" y="112"/>
                  </a:lnTo>
                  <a:lnTo>
                    <a:pt x="125" y="135"/>
                  </a:lnTo>
                  <a:lnTo>
                    <a:pt x="111" y="159"/>
                  </a:lnTo>
                  <a:lnTo>
                    <a:pt x="97" y="184"/>
                  </a:lnTo>
                  <a:lnTo>
                    <a:pt x="83" y="208"/>
                  </a:lnTo>
                  <a:lnTo>
                    <a:pt x="69" y="231"/>
                  </a:lnTo>
                  <a:lnTo>
                    <a:pt x="57" y="253"/>
                  </a:lnTo>
                  <a:lnTo>
                    <a:pt x="45" y="273"/>
                  </a:lnTo>
                  <a:lnTo>
                    <a:pt x="35" y="291"/>
                  </a:lnTo>
                  <a:lnTo>
                    <a:pt x="26" y="307"/>
                  </a:lnTo>
                  <a:lnTo>
                    <a:pt x="19" y="319"/>
                  </a:lnTo>
                  <a:lnTo>
                    <a:pt x="15" y="326"/>
                  </a:lnTo>
                  <a:lnTo>
                    <a:pt x="13" y="329"/>
                  </a:lnTo>
                  <a:lnTo>
                    <a:pt x="192" y="329"/>
                  </a:lnTo>
                  <a:lnTo>
                    <a:pt x="193" y="327"/>
                  </a:lnTo>
                  <a:lnTo>
                    <a:pt x="197" y="320"/>
                  </a:lnTo>
                  <a:lnTo>
                    <a:pt x="203" y="310"/>
                  </a:lnTo>
                  <a:lnTo>
                    <a:pt x="210" y="296"/>
                  </a:lnTo>
                  <a:lnTo>
                    <a:pt x="219" y="282"/>
                  </a:lnTo>
                  <a:lnTo>
                    <a:pt x="229" y="265"/>
                  </a:lnTo>
                  <a:lnTo>
                    <a:pt x="239" y="249"/>
                  </a:lnTo>
                  <a:lnTo>
                    <a:pt x="248" y="232"/>
                  </a:lnTo>
                  <a:lnTo>
                    <a:pt x="258" y="216"/>
                  </a:lnTo>
                  <a:lnTo>
                    <a:pt x="266" y="201"/>
                  </a:lnTo>
                  <a:lnTo>
                    <a:pt x="273" y="188"/>
                  </a:lnTo>
                  <a:lnTo>
                    <a:pt x="279" y="178"/>
                  </a:lnTo>
                  <a:lnTo>
                    <a:pt x="283" y="172"/>
                  </a:lnTo>
                  <a:lnTo>
                    <a:pt x="285" y="169"/>
                  </a:lnTo>
                  <a:lnTo>
                    <a:pt x="283" y="167"/>
                  </a:lnTo>
                  <a:lnTo>
                    <a:pt x="280" y="160"/>
                  </a:lnTo>
                  <a:lnTo>
                    <a:pt x="274" y="151"/>
                  </a:lnTo>
                  <a:lnTo>
                    <a:pt x="267" y="139"/>
                  </a:lnTo>
                  <a:lnTo>
                    <a:pt x="259" y="124"/>
                  </a:lnTo>
                  <a:lnTo>
                    <a:pt x="250" y="109"/>
                  </a:lnTo>
                  <a:lnTo>
                    <a:pt x="241" y="93"/>
                  </a:lnTo>
                  <a:lnTo>
                    <a:pt x="231" y="77"/>
                  </a:lnTo>
                  <a:lnTo>
                    <a:pt x="222" y="61"/>
                  </a:lnTo>
                  <a:lnTo>
                    <a:pt x="213" y="47"/>
                  </a:lnTo>
                  <a:lnTo>
                    <a:pt x="206" y="33"/>
                  </a:lnTo>
                  <a:lnTo>
                    <a:pt x="200" y="23"/>
                  </a:lnTo>
                  <a:lnTo>
                    <a:pt x="196" y="17"/>
                  </a:lnTo>
                  <a:lnTo>
                    <a:pt x="194" y="14"/>
                  </a:lnTo>
                  <a:close/>
                  <a:moveTo>
                    <a:pt x="202" y="9"/>
                  </a:moveTo>
                  <a:lnTo>
                    <a:pt x="204" y="12"/>
                  </a:lnTo>
                  <a:lnTo>
                    <a:pt x="209" y="20"/>
                  </a:lnTo>
                  <a:lnTo>
                    <a:pt x="215" y="30"/>
                  </a:lnTo>
                  <a:lnTo>
                    <a:pt x="224" y="44"/>
                  </a:lnTo>
                  <a:lnTo>
                    <a:pt x="232" y="60"/>
                  </a:lnTo>
                  <a:lnTo>
                    <a:pt x="242" y="77"/>
                  </a:lnTo>
                  <a:lnTo>
                    <a:pt x="251" y="93"/>
                  </a:lnTo>
                  <a:lnTo>
                    <a:pt x="261" y="110"/>
                  </a:lnTo>
                  <a:lnTo>
                    <a:pt x="270" y="125"/>
                  </a:lnTo>
                  <a:lnTo>
                    <a:pt x="277" y="138"/>
                  </a:lnTo>
                  <a:lnTo>
                    <a:pt x="284" y="149"/>
                  </a:lnTo>
                  <a:lnTo>
                    <a:pt x="288" y="157"/>
                  </a:lnTo>
                  <a:lnTo>
                    <a:pt x="290" y="160"/>
                  </a:lnTo>
                  <a:lnTo>
                    <a:pt x="292" y="157"/>
                  </a:lnTo>
                  <a:lnTo>
                    <a:pt x="296" y="149"/>
                  </a:lnTo>
                  <a:lnTo>
                    <a:pt x="302" y="138"/>
                  </a:lnTo>
                  <a:lnTo>
                    <a:pt x="310" y="125"/>
                  </a:lnTo>
                  <a:lnTo>
                    <a:pt x="319" y="110"/>
                  </a:lnTo>
                  <a:lnTo>
                    <a:pt x="328" y="93"/>
                  </a:lnTo>
                  <a:lnTo>
                    <a:pt x="338" y="77"/>
                  </a:lnTo>
                  <a:lnTo>
                    <a:pt x="347" y="60"/>
                  </a:lnTo>
                  <a:lnTo>
                    <a:pt x="356" y="44"/>
                  </a:lnTo>
                  <a:lnTo>
                    <a:pt x="364" y="30"/>
                  </a:lnTo>
                  <a:lnTo>
                    <a:pt x="370" y="20"/>
                  </a:lnTo>
                  <a:lnTo>
                    <a:pt x="375" y="12"/>
                  </a:lnTo>
                  <a:lnTo>
                    <a:pt x="376" y="9"/>
                  </a:lnTo>
                  <a:lnTo>
                    <a:pt x="202" y="9"/>
                  </a:lnTo>
                  <a:close/>
                  <a:moveTo>
                    <a:pt x="192" y="0"/>
                  </a:moveTo>
                  <a:lnTo>
                    <a:pt x="387" y="0"/>
                  </a:lnTo>
                  <a:lnTo>
                    <a:pt x="580" y="334"/>
                  </a:lnTo>
                  <a:lnTo>
                    <a:pt x="482" y="502"/>
                  </a:lnTo>
                  <a:lnTo>
                    <a:pt x="97" y="502"/>
                  </a:lnTo>
                  <a:lnTo>
                    <a:pt x="0" y="334"/>
                  </a:lnTo>
                  <a:lnTo>
                    <a:pt x="192"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7" name="Freeform 6">
              <a:extLst>
                <a:ext uri="{FF2B5EF4-FFF2-40B4-BE49-F238E27FC236}">
                  <a16:creationId xmlns:a16="http://schemas.microsoft.com/office/drawing/2014/main" id="{8FE0E757-FE52-0454-B46D-2E78143B3057}"/>
                </a:ext>
              </a:extLst>
            </p:cNvPr>
            <p:cNvSpPr>
              <a:spLocks/>
            </p:cNvSpPr>
            <p:nvPr/>
          </p:nvSpPr>
          <p:spPr bwMode="auto">
            <a:xfrm>
              <a:off x="4791" y="-60"/>
              <a:ext cx="28" cy="34"/>
            </a:xfrm>
            <a:custGeom>
              <a:avLst/>
              <a:gdLst>
                <a:gd name="T0" fmla="*/ 0 w 84"/>
                <a:gd name="T1" fmla="*/ 0 h 101"/>
                <a:gd name="T2" fmla="*/ 25 w 84"/>
                <a:gd name="T3" fmla="*/ 0 h 101"/>
                <a:gd name="T4" fmla="*/ 53 w 84"/>
                <a:gd name="T5" fmla="*/ 48 h 101"/>
                <a:gd name="T6" fmla="*/ 66 w 84"/>
                <a:gd name="T7" fmla="*/ 72 h 101"/>
                <a:gd name="T8" fmla="*/ 66 w 84"/>
                <a:gd name="T9" fmla="*/ 60 h 101"/>
                <a:gd name="T10" fmla="*/ 65 w 84"/>
                <a:gd name="T11" fmla="*/ 45 h 101"/>
                <a:gd name="T12" fmla="*/ 65 w 84"/>
                <a:gd name="T13" fmla="*/ 32 h 101"/>
                <a:gd name="T14" fmla="*/ 65 w 84"/>
                <a:gd name="T15" fmla="*/ 0 h 101"/>
                <a:gd name="T16" fmla="*/ 84 w 84"/>
                <a:gd name="T17" fmla="*/ 0 h 101"/>
                <a:gd name="T18" fmla="*/ 84 w 84"/>
                <a:gd name="T19" fmla="*/ 101 h 101"/>
                <a:gd name="T20" fmla="*/ 58 w 84"/>
                <a:gd name="T21" fmla="*/ 101 h 101"/>
                <a:gd name="T22" fmla="*/ 29 w 84"/>
                <a:gd name="T23" fmla="*/ 50 h 101"/>
                <a:gd name="T24" fmla="*/ 23 w 84"/>
                <a:gd name="T25" fmla="*/ 39 h 101"/>
                <a:gd name="T26" fmla="*/ 18 w 84"/>
                <a:gd name="T27" fmla="*/ 28 h 101"/>
                <a:gd name="T28" fmla="*/ 18 w 84"/>
                <a:gd name="T29" fmla="*/ 39 h 101"/>
                <a:gd name="T30" fmla="*/ 19 w 84"/>
                <a:gd name="T31" fmla="*/ 52 h 101"/>
                <a:gd name="T32" fmla="*/ 19 w 84"/>
                <a:gd name="T33" fmla="*/ 65 h 101"/>
                <a:gd name="T34" fmla="*/ 19 w 84"/>
                <a:gd name="T35" fmla="*/ 101 h 101"/>
                <a:gd name="T36" fmla="*/ 0 w 84"/>
                <a:gd name="T37" fmla="*/ 101 h 101"/>
                <a:gd name="T38" fmla="*/ 0 w 84"/>
                <a:gd name="T3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01">
                  <a:moveTo>
                    <a:pt x="0" y="0"/>
                  </a:moveTo>
                  <a:lnTo>
                    <a:pt x="25" y="0"/>
                  </a:lnTo>
                  <a:lnTo>
                    <a:pt x="53" y="48"/>
                  </a:lnTo>
                  <a:lnTo>
                    <a:pt x="66" y="72"/>
                  </a:lnTo>
                  <a:lnTo>
                    <a:pt x="66" y="60"/>
                  </a:lnTo>
                  <a:lnTo>
                    <a:pt x="65" y="45"/>
                  </a:lnTo>
                  <a:lnTo>
                    <a:pt x="65" y="32"/>
                  </a:lnTo>
                  <a:lnTo>
                    <a:pt x="65" y="0"/>
                  </a:lnTo>
                  <a:lnTo>
                    <a:pt x="84" y="0"/>
                  </a:lnTo>
                  <a:lnTo>
                    <a:pt x="84" y="101"/>
                  </a:lnTo>
                  <a:lnTo>
                    <a:pt x="58" y="101"/>
                  </a:lnTo>
                  <a:lnTo>
                    <a:pt x="29" y="50"/>
                  </a:lnTo>
                  <a:lnTo>
                    <a:pt x="23" y="39"/>
                  </a:lnTo>
                  <a:lnTo>
                    <a:pt x="18" y="28"/>
                  </a:lnTo>
                  <a:lnTo>
                    <a:pt x="18" y="39"/>
                  </a:lnTo>
                  <a:lnTo>
                    <a:pt x="19" y="52"/>
                  </a:lnTo>
                  <a:lnTo>
                    <a:pt x="19" y="65"/>
                  </a:lnTo>
                  <a:lnTo>
                    <a:pt x="19" y="101"/>
                  </a:lnTo>
                  <a:lnTo>
                    <a:pt x="0" y="101"/>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10" name="Freeform 9">
              <a:extLst>
                <a:ext uri="{FF2B5EF4-FFF2-40B4-BE49-F238E27FC236}">
                  <a16:creationId xmlns:a16="http://schemas.microsoft.com/office/drawing/2014/main" id="{B232BC4C-7669-EF14-BF72-E10264276B2B}"/>
                </a:ext>
              </a:extLst>
            </p:cNvPr>
            <p:cNvSpPr>
              <a:spLocks noEditPoints="1"/>
            </p:cNvSpPr>
            <p:nvPr/>
          </p:nvSpPr>
          <p:spPr bwMode="auto">
            <a:xfrm>
              <a:off x="4826" y="-60"/>
              <a:ext cx="31" cy="34"/>
            </a:xfrm>
            <a:custGeom>
              <a:avLst/>
              <a:gdLst>
                <a:gd name="T0" fmla="*/ 45 w 92"/>
                <a:gd name="T1" fmla="*/ 22 h 101"/>
                <a:gd name="T2" fmla="*/ 40 w 92"/>
                <a:gd name="T3" fmla="*/ 39 h 101"/>
                <a:gd name="T4" fmla="*/ 31 w 92"/>
                <a:gd name="T5" fmla="*/ 65 h 101"/>
                <a:gd name="T6" fmla="*/ 59 w 92"/>
                <a:gd name="T7" fmla="*/ 65 h 101"/>
                <a:gd name="T8" fmla="*/ 49 w 92"/>
                <a:gd name="T9" fmla="*/ 39 h 101"/>
                <a:gd name="T10" fmla="*/ 45 w 92"/>
                <a:gd name="T11" fmla="*/ 22 h 101"/>
                <a:gd name="T12" fmla="*/ 45 w 92"/>
                <a:gd name="T13" fmla="*/ 22 h 101"/>
                <a:gd name="T14" fmla="*/ 35 w 92"/>
                <a:gd name="T15" fmla="*/ 0 h 101"/>
                <a:gd name="T16" fmla="*/ 56 w 92"/>
                <a:gd name="T17" fmla="*/ 0 h 101"/>
                <a:gd name="T18" fmla="*/ 92 w 92"/>
                <a:gd name="T19" fmla="*/ 101 h 101"/>
                <a:gd name="T20" fmla="*/ 71 w 92"/>
                <a:gd name="T21" fmla="*/ 101 h 101"/>
                <a:gd name="T22" fmla="*/ 64 w 92"/>
                <a:gd name="T23" fmla="*/ 80 h 101"/>
                <a:gd name="T24" fmla="*/ 26 w 92"/>
                <a:gd name="T25" fmla="*/ 80 h 101"/>
                <a:gd name="T26" fmla="*/ 19 w 92"/>
                <a:gd name="T27" fmla="*/ 101 h 101"/>
                <a:gd name="T28" fmla="*/ 0 w 92"/>
                <a:gd name="T29" fmla="*/ 101 h 101"/>
                <a:gd name="T30" fmla="*/ 35 w 92"/>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1">
                  <a:moveTo>
                    <a:pt x="45" y="22"/>
                  </a:moveTo>
                  <a:lnTo>
                    <a:pt x="40" y="39"/>
                  </a:lnTo>
                  <a:lnTo>
                    <a:pt x="31" y="65"/>
                  </a:lnTo>
                  <a:lnTo>
                    <a:pt x="59" y="65"/>
                  </a:lnTo>
                  <a:lnTo>
                    <a:pt x="49" y="39"/>
                  </a:lnTo>
                  <a:lnTo>
                    <a:pt x="45" y="22"/>
                  </a:lnTo>
                  <a:lnTo>
                    <a:pt x="45" y="22"/>
                  </a:lnTo>
                  <a:close/>
                  <a:moveTo>
                    <a:pt x="35" y="0"/>
                  </a:moveTo>
                  <a:lnTo>
                    <a:pt x="56" y="0"/>
                  </a:lnTo>
                  <a:lnTo>
                    <a:pt x="92" y="101"/>
                  </a:lnTo>
                  <a:lnTo>
                    <a:pt x="71" y="101"/>
                  </a:lnTo>
                  <a:lnTo>
                    <a:pt x="64"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12" name="Freeform 11">
              <a:extLst>
                <a:ext uri="{FF2B5EF4-FFF2-40B4-BE49-F238E27FC236}">
                  <a16:creationId xmlns:a16="http://schemas.microsoft.com/office/drawing/2014/main" id="{D9CB1566-3B6F-D974-B99B-98362F89B5B5}"/>
                </a:ext>
              </a:extLst>
            </p:cNvPr>
            <p:cNvSpPr>
              <a:spLocks/>
            </p:cNvSpPr>
            <p:nvPr/>
          </p:nvSpPr>
          <p:spPr bwMode="auto">
            <a:xfrm>
              <a:off x="4859" y="-60"/>
              <a:ext cx="24" cy="34"/>
            </a:xfrm>
            <a:custGeom>
              <a:avLst/>
              <a:gdLst>
                <a:gd name="T0" fmla="*/ 0 w 71"/>
                <a:gd name="T1" fmla="*/ 0 h 101"/>
                <a:gd name="T2" fmla="*/ 71 w 71"/>
                <a:gd name="T3" fmla="*/ 0 h 101"/>
                <a:gd name="T4" fmla="*/ 71 w 71"/>
                <a:gd name="T5" fmla="*/ 17 h 101"/>
                <a:gd name="T6" fmla="*/ 46 w 71"/>
                <a:gd name="T7" fmla="*/ 17 h 101"/>
                <a:gd name="T8" fmla="*/ 46 w 71"/>
                <a:gd name="T9" fmla="*/ 101 h 101"/>
                <a:gd name="T10" fmla="*/ 26 w 71"/>
                <a:gd name="T11" fmla="*/ 101 h 101"/>
                <a:gd name="T12" fmla="*/ 26 w 71"/>
                <a:gd name="T13" fmla="*/ 17 h 101"/>
                <a:gd name="T14" fmla="*/ 0 w 71"/>
                <a:gd name="T15" fmla="*/ 17 h 101"/>
                <a:gd name="T16" fmla="*/ 0 w 71"/>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01">
                  <a:moveTo>
                    <a:pt x="0" y="0"/>
                  </a:moveTo>
                  <a:lnTo>
                    <a:pt x="71" y="0"/>
                  </a:lnTo>
                  <a:lnTo>
                    <a:pt x="71" y="17"/>
                  </a:lnTo>
                  <a:lnTo>
                    <a:pt x="46" y="17"/>
                  </a:lnTo>
                  <a:lnTo>
                    <a:pt x="46" y="101"/>
                  </a:lnTo>
                  <a:lnTo>
                    <a:pt x="26" y="101"/>
                  </a:lnTo>
                  <a:lnTo>
                    <a:pt x="26" y="17"/>
                  </a:lnTo>
                  <a:lnTo>
                    <a:pt x="0" y="17"/>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13" name="Rectangle 12">
              <a:extLst>
                <a:ext uri="{FF2B5EF4-FFF2-40B4-BE49-F238E27FC236}">
                  <a16:creationId xmlns:a16="http://schemas.microsoft.com/office/drawing/2014/main" id="{FF8EB310-A2A0-95FF-5EA7-C095B7DE66D2}"/>
                </a:ext>
              </a:extLst>
            </p:cNvPr>
            <p:cNvSpPr>
              <a:spLocks noChangeArrowheads="1"/>
            </p:cNvSpPr>
            <p:nvPr/>
          </p:nvSpPr>
          <p:spPr bwMode="auto">
            <a:xfrm>
              <a:off x="4890" y="-60"/>
              <a:ext cx="7" cy="34"/>
            </a:xfrm>
            <a:prstGeom prst="rect">
              <a:avLst/>
            </a:prstGeom>
            <a:solidFill>
              <a:srgbClr val="FFFFFF"/>
            </a:solidFill>
            <a:ln w="0">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14" name="Freeform 13">
              <a:extLst>
                <a:ext uri="{FF2B5EF4-FFF2-40B4-BE49-F238E27FC236}">
                  <a16:creationId xmlns:a16="http://schemas.microsoft.com/office/drawing/2014/main" id="{B66B2319-5837-09EE-F1F7-D88A4F5475D3}"/>
                </a:ext>
              </a:extLst>
            </p:cNvPr>
            <p:cNvSpPr>
              <a:spLocks noEditPoints="1"/>
            </p:cNvSpPr>
            <p:nvPr/>
          </p:nvSpPr>
          <p:spPr bwMode="auto">
            <a:xfrm>
              <a:off x="4905" y="-60"/>
              <a:ext cx="31" cy="34"/>
            </a:xfrm>
            <a:custGeom>
              <a:avLst/>
              <a:gdLst>
                <a:gd name="T0" fmla="*/ 47 w 94"/>
                <a:gd name="T1" fmla="*/ 17 h 104"/>
                <a:gd name="T2" fmla="*/ 39 w 94"/>
                <a:gd name="T3" fmla="*/ 18 h 104"/>
                <a:gd name="T4" fmla="*/ 32 w 94"/>
                <a:gd name="T5" fmla="*/ 22 h 104"/>
                <a:gd name="T6" fmla="*/ 26 w 94"/>
                <a:gd name="T7" fmla="*/ 29 h 104"/>
                <a:gd name="T8" fmla="*/ 22 w 94"/>
                <a:gd name="T9" fmla="*/ 39 h 104"/>
                <a:gd name="T10" fmla="*/ 21 w 94"/>
                <a:gd name="T11" fmla="*/ 51 h 104"/>
                <a:gd name="T12" fmla="*/ 22 w 94"/>
                <a:gd name="T13" fmla="*/ 63 h 104"/>
                <a:gd name="T14" fmla="*/ 25 w 94"/>
                <a:gd name="T15" fmla="*/ 72 h 104"/>
                <a:gd name="T16" fmla="*/ 30 w 94"/>
                <a:gd name="T17" fmla="*/ 80 h 104"/>
                <a:gd name="T18" fmla="*/ 37 w 94"/>
                <a:gd name="T19" fmla="*/ 84 h 104"/>
                <a:gd name="T20" fmla="*/ 47 w 94"/>
                <a:gd name="T21" fmla="*/ 86 h 104"/>
                <a:gd name="T22" fmla="*/ 55 w 94"/>
                <a:gd name="T23" fmla="*/ 85 h 104"/>
                <a:gd name="T24" fmla="*/ 62 w 94"/>
                <a:gd name="T25" fmla="*/ 81 h 104"/>
                <a:gd name="T26" fmla="*/ 68 w 94"/>
                <a:gd name="T27" fmla="*/ 74 h 104"/>
                <a:gd name="T28" fmla="*/ 72 w 94"/>
                <a:gd name="T29" fmla="*/ 65 h 104"/>
                <a:gd name="T30" fmla="*/ 74 w 94"/>
                <a:gd name="T31" fmla="*/ 52 h 104"/>
                <a:gd name="T32" fmla="*/ 72 w 94"/>
                <a:gd name="T33" fmla="*/ 37 h 104"/>
                <a:gd name="T34" fmla="*/ 67 w 94"/>
                <a:gd name="T35" fmla="*/ 26 h 104"/>
                <a:gd name="T36" fmla="*/ 59 w 94"/>
                <a:gd name="T37" fmla="*/ 19 h 104"/>
                <a:gd name="T38" fmla="*/ 47 w 94"/>
                <a:gd name="T39" fmla="*/ 17 h 104"/>
                <a:gd name="T40" fmla="*/ 49 w 94"/>
                <a:gd name="T41" fmla="*/ 0 h 104"/>
                <a:gd name="T42" fmla="*/ 62 w 94"/>
                <a:gd name="T43" fmla="*/ 1 h 104"/>
                <a:gd name="T44" fmla="*/ 73 w 94"/>
                <a:gd name="T45" fmla="*/ 5 h 104"/>
                <a:gd name="T46" fmla="*/ 82 w 94"/>
                <a:gd name="T47" fmla="*/ 12 h 104"/>
                <a:gd name="T48" fmla="*/ 89 w 94"/>
                <a:gd name="T49" fmla="*/ 22 h 104"/>
                <a:gd name="T50" fmla="*/ 93 w 94"/>
                <a:gd name="T51" fmla="*/ 34 h 104"/>
                <a:gd name="T52" fmla="*/ 94 w 94"/>
                <a:gd name="T53" fmla="*/ 50 h 104"/>
                <a:gd name="T54" fmla="*/ 93 w 94"/>
                <a:gd name="T55" fmla="*/ 66 h 104"/>
                <a:gd name="T56" fmla="*/ 88 w 94"/>
                <a:gd name="T57" fmla="*/ 79 h 104"/>
                <a:gd name="T58" fmla="*/ 80 w 94"/>
                <a:gd name="T59" fmla="*/ 89 h 104"/>
                <a:gd name="T60" fmla="*/ 70 w 94"/>
                <a:gd name="T61" fmla="*/ 97 h 104"/>
                <a:gd name="T62" fmla="*/ 59 w 94"/>
                <a:gd name="T63" fmla="*/ 102 h 104"/>
                <a:gd name="T64" fmla="*/ 46 w 94"/>
                <a:gd name="T65" fmla="*/ 104 h 104"/>
                <a:gd name="T66" fmla="*/ 32 w 94"/>
                <a:gd name="T67" fmla="*/ 102 h 104"/>
                <a:gd name="T68" fmla="*/ 20 w 94"/>
                <a:gd name="T69" fmla="*/ 97 h 104"/>
                <a:gd name="T70" fmla="*/ 11 w 94"/>
                <a:gd name="T71" fmla="*/ 90 h 104"/>
                <a:gd name="T72" fmla="*/ 5 w 94"/>
                <a:gd name="T73" fmla="*/ 80 h 104"/>
                <a:gd name="T74" fmla="*/ 1 w 94"/>
                <a:gd name="T75" fmla="*/ 67 h 104"/>
                <a:gd name="T76" fmla="*/ 0 w 94"/>
                <a:gd name="T77" fmla="*/ 53 h 104"/>
                <a:gd name="T78" fmla="*/ 2 w 94"/>
                <a:gd name="T79" fmla="*/ 37 h 104"/>
                <a:gd name="T80" fmla="*/ 7 w 94"/>
                <a:gd name="T81" fmla="*/ 24 h 104"/>
                <a:gd name="T82" fmla="*/ 15 w 94"/>
                <a:gd name="T83" fmla="*/ 14 h 104"/>
                <a:gd name="T84" fmla="*/ 24 w 94"/>
                <a:gd name="T85" fmla="*/ 6 h 104"/>
                <a:gd name="T86" fmla="*/ 36 w 94"/>
                <a:gd name="T87" fmla="*/ 1 h 104"/>
                <a:gd name="T88" fmla="*/ 49 w 94"/>
                <a:gd name="T8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104">
                  <a:moveTo>
                    <a:pt x="47" y="17"/>
                  </a:moveTo>
                  <a:lnTo>
                    <a:pt x="39" y="18"/>
                  </a:lnTo>
                  <a:lnTo>
                    <a:pt x="32" y="22"/>
                  </a:lnTo>
                  <a:lnTo>
                    <a:pt x="26" y="29"/>
                  </a:lnTo>
                  <a:lnTo>
                    <a:pt x="22" y="39"/>
                  </a:lnTo>
                  <a:lnTo>
                    <a:pt x="21" y="51"/>
                  </a:lnTo>
                  <a:lnTo>
                    <a:pt x="22" y="63"/>
                  </a:lnTo>
                  <a:lnTo>
                    <a:pt x="25" y="72"/>
                  </a:lnTo>
                  <a:lnTo>
                    <a:pt x="30" y="80"/>
                  </a:lnTo>
                  <a:lnTo>
                    <a:pt x="37" y="84"/>
                  </a:lnTo>
                  <a:lnTo>
                    <a:pt x="47" y="86"/>
                  </a:lnTo>
                  <a:lnTo>
                    <a:pt x="55" y="85"/>
                  </a:lnTo>
                  <a:lnTo>
                    <a:pt x="62" y="81"/>
                  </a:lnTo>
                  <a:lnTo>
                    <a:pt x="68" y="74"/>
                  </a:lnTo>
                  <a:lnTo>
                    <a:pt x="72" y="65"/>
                  </a:lnTo>
                  <a:lnTo>
                    <a:pt x="74" y="52"/>
                  </a:lnTo>
                  <a:lnTo>
                    <a:pt x="72" y="37"/>
                  </a:lnTo>
                  <a:lnTo>
                    <a:pt x="67" y="26"/>
                  </a:lnTo>
                  <a:lnTo>
                    <a:pt x="59" y="19"/>
                  </a:lnTo>
                  <a:lnTo>
                    <a:pt x="47" y="17"/>
                  </a:lnTo>
                  <a:close/>
                  <a:moveTo>
                    <a:pt x="49" y="0"/>
                  </a:moveTo>
                  <a:lnTo>
                    <a:pt x="62" y="1"/>
                  </a:lnTo>
                  <a:lnTo>
                    <a:pt x="73" y="5"/>
                  </a:lnTo>
                  <a:lnTo>
                    <a:pt x="82" y="12"/>
                  </a:lnTo>
                  <a:lnTo>
                    <a:pt x="89" y="22"/>
                  </a:lnTo>
                  <a:lnTo>
                    <a:pt x="93" y="34"/>
                  </a:lnTo>
                  <a:lnTo>
                    <a:pt x="94" y="50"/>
                  </a:lnTo>
                  <a:lnTo>
                    <a:pt x="93" y="66"/>
                  </a:lnTo>
                  <a:lnTo>
                    <a:pt x="88" y="79"/>
                  </a:lnTo>
                  <a:lnTo>
                    <a:pt x="80" y="89"/>
                  </a:lnTo>
                  <a:lnTo>
                    <a:pt x="70" y="97"/>
                  </a:lnTo>
                  <a:lnTo>
                    <a:pt x="59" y="102"/>
                  </a:lnTo>
                  <a:lnTo>
                    <a:pt x="46" y="104"/>
                  </a:lnTo>
                  <a:lnTo>
                    <a:pt x="32" y="102"/>
                  </a:lnTo>
                  <a:lnTo>
                    <a:pt x="20" y="97"/>
                  </a:lnTo>
                  <a:lnTo>
                    <a:pt x="11" y="90"/>
                  </a:lnTo>
                  <a:lnTo>
                    <a:pt x="5" y="80"/>
                  </a:lnTo>
                  <a:lnTo>
                    <a:pt x="1" y="67"/>
                  </a:lnTo>
                  <a:lnTo>
                    <a:pt x="0" y="53"/>
                  </a:lnTo>
                  <a:lnTo>
                    <a:pt x="2" y="37"/>
                  </a:lnTo>
                  <a:lnTo>
                    <a:pt x="7" y="24"/>
                  </a:lnTo>
                  <a:lnTo>
                    <a:pt x="15" y="14"/>
                  </a:lnTo>
                  <a:lnTo>
                    <a:pt x="24" y="6"/>
                  </a:lnTo>
                  <a:lnTo>
                    <a:pt x="36" y="1"/>
                  </a:lnTo>
                  <a:lnTo>
                    <a:pt x="4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15" name="Freeform 14">
              <a:extLst>
                <a:ext uri="{FF2B5EF4-FFF2-40B4-BE49-F238E27FC236}">
                  <a16:creationId xmlns:a16="http://schemas.microsoft.com/office/drawing/2014/main" id="{AE3CE8EC-1722-1CDF-4233-5020330DE765}"/>
                </a:ext>
              </a:extLst>
            </p:cNvPr>
            <p:cNvSpPr>
              <a:spLocks/>
            </p:cNvSpPr>
            <p:nvPr/>
          </p:nvSpPr>
          <p:spPr bwMode="auto">
            <a:xfrm>
              <a:off x="4943" y="-60"/>
              <a:ext cx="28" cy="34"/>
            </a:xfrm>
            <a:custGeom>
              <a:avLst/>
              <a:gdLst>
                <a:gd name="T0" fmla="*/ 0 w 83"/>
                <a:gd name="T1" fmla="*/ 0 h 101"/>
                <a:gd name="T2" fmla="*/ 25 w 83"/>
                <a:gd name="T3" fmla="*/ 0 h 101"/>
                <a:gd name="T4" fmla="*/ 53 w 83"/>
                <a:gd name="T5" fmla="*/ 48 h 101"/>
                <a:gd name="T6" fmla="*/ 65 w 83"/>
                <a:gd name="T7" fmla="*/ 72 h 101"/>
                <a:gd name="T8" fmla="*/ 65 w 83"/>
                <a:gd name="T9" fmla="*/ 60 h 101"/>
                <a:gd name="T10" fmla="*/ 64 w 83"/>
                <a:gd name="T11" fmla="*/ 45 h 101"/>
                <a:gd name="T12" fmla="*/ 64 w 83"/>
                <a:gd name="T13" fmla="*/ 32 h 101"/>
                <a:gd name="T14" fmla="*/ 64 w 83"/>
                <a:gd name="T15" fmla="*/ 0 h 101"/>
                <a:gd name="T16" fmla="*/ 83 w 83"/>
                <a:gd name="T17" fmla="*/ 0 h 101"/>
                <a:gd name="T18" fmla="*/ 83 w 83"/>
                <a:gd name="T19" fmla="*/ 101 h 101"/>
                <a:gd name="T20" fmla="*/ 58 w 83"/>
                <a:gd name="T21" fmla="*/ 101 h 101"/>
                <a:gd name="T22" fmla="*/ 29 w 83"/>
                <a:gd name="T23" fmla="*/ 50 h 101"/>
                <a:gd name="T24" fmla="*/ 18 w 83"/>
                <a:gd name="T25" fmla="*/ 28 h 101"/>
                <a:gd name="T26" fmla="*/ 18 w 83"/>
                <a:gd name="T27" fmla="*/ 39 h 101"/>
                <a:gd name="T28" fmla="*/ 19 w 83"/>
                <a:gd name="T29" fmla="*/ 52 h 101"/>
                <a:gd name="T30" fmla="*/ 19 w 83"/>
                <a:gd name="T31" fmla="*/ 65 h 101"/>
                <a:gd name="T32" fmla="*/ 19 w 83"/>
                <a:gd name="T33" fmla="*/ 101 h 101"/>
                <a:gd name="T34" fmla="*/ 0 w 83"/>
                <a:gd name="T35" fmla="*/ 101 h 101"/>
                <a:gd name="T36" fmla="*/ 0 w 83"/>
                <a:gd name="T3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01">
                  <a:moveTo>
                    <a:pt x="0" y="0"/>
                  </a:moveTo>
                  <a:lnTo>
                    <a:pt x="25" y="0"/>
                  </a:lnTo>
                  <a:lnTo>
                    <a:pt x="53" y="48"/>
                  </a:lnTo>
                  <a:lnTo>
                    <a:pt x="65" y="72"/>
                  </a:lnTo>
                  <a:lnTo>
                    <a:pt x="65" y="60"/>
                  </a:lnTo>
                  <a:lnTo>
                    <a:pt x="64" y="45"/>
                  </a:lnTo>
                  <a:lnTo>
                    <a:pt x="64" y="32"/>
                  </a:lnTo>
                  <a:lnTo>
                    <a:pt x="64" y="0"/>
                  </a:lnTo>
                  <a:lnTo>
                    <a:pt x="83" y="0"/>
                  </a:lnTo>
                  <a:lnTo>
                    <a:pt x="83" y="101"/>
                  </a:lnTo>
                  <a:lnTo>
                    <a:pt x="58" y="101"/>
                  </a:lnTo>
                  <a:lnTo>
                    <a:pt x="29" y="50"/>
                  </a:lnTo>
                  <a:lnTo>
                    <a:pt x="18" y="28"/>
                  </a:lnTo>
                  <a:lnTo>
                    <a:pt x="18" y="39"/>
                  </a:lnTo>
                  <a:lnTo>
                    <a:pt x="19" y="52"/>
                  </a:lnTo>
                  <a:lnTo>
                    <a:pt x="19" y="65"/>
                  </a:lnTo>
                  <a:lnTo>
                    <a:pt x="19" y="101"/>
                  </a:lnTo>
                  <a:lnTo>
                    <a:pt x="0" y="101"/>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16" name="Freeform 15">
              <a:extLst>
                <a:ext uri="{FF2B5EF4-FFF2-40B4-BE49-F238E27FC236}">
                  <a16:creationId xmlns:a16="http://schemas.microsoft.com/office/drawing/2014/main" id="{EE8FFFD1-62A4-349B-CC3F-92AB9CA1C941}"/>
                </a:ext>
              </a:extLst>
            </p:cNvPr>
            <p:cNvSpPr>
              <a:spLocks noEditPoints="1"/>
            </p:cNvSpPr>
            <p:nvPr/>
          </p:nvSpPr>
          <p:spPr bwMode="auto">
            <a:xfrm>
              <a:off x="4978" y="-60"/>
              <a:ext cx="31" cy="34"/>
            </a:xfrm>
            <a:custGeom>
              <a:avLst/>
              <a:gdLst>
                <a:gd name="T0" fmla="*/ 45 w 93"/>
                <a:gd name="T1" fmla="*/ 22 h 101"/>
                <a:gd name="T2" fmla="*/ 40 w 93"/>
                <a:gd name="T3" fmla="*/ 39 h 101"/>
                <a:gd name="T4" fmla="*/ 31 w 93"/>
                <a:gd name="T5" fmla="*/ 65 h 101"/>
                <a:gd name="T6" fmla="*/ 60 w 93"/>
                <a:gd name="T7" fmla="*/ 65 h 101"/>
                <a:gd name="T8" fmla="*/ 49 w 93"/>
                <a:gd name="T9" fmla="*/ 39 h 101"/>
                <a:gd name="T10" fmla="*/ 45 w 93"/>
                <a:gd name="T11" fmla="*/ 22 h 101"/>
                <a:gd name="T12" fmla="*/ 45 w 93"/>
                <a:gd name="T13" fmla="*/ 22 h 101"/>
                <a:gd name="T14" fmla="*/ 35 w 93"/>
                <a:gd name="T15" fmla="*/ 0 h 101"/>
                <a:gd name="T16" fmla="*/ 57 w 93"/>
                <a:gd name="T17" fmla="*/ 0 h 101"/>
                <a:gd name="T18" fmla="*/ 93 w 93"/>
                <a:gd name="T19" fmla="*/ 101 h 101"/>
                <a:gd name="T20" fmla="*/ 72 w 93"/>
                <a:gd name="T21" fmla="*/ 101 h 101"/>
                <a:gd name="T22" fmla="*/ 65 w 93"/>
                <a:gd name="T23" fmla="*/ 80 h 101"/>
                <a:gd name="T24" fmla="*/ 26 w 93"/>
                <a:gd name="T25" fmla="*/ 80 h 101"/>
                <a:gd name="T26" fmla="*/ 19 w 93"/>
                <a:gd name="T27" fmla="*/ 101 h 101"/>
                <a:gd name="T28" fmla="*/ 0 w 93"/>
                <a:gd name="T29" fmla="*/ 101 h 101"/>
                <a:gd name="T30" fmla="*/ 35 w 93"/>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1">
                  <a:moveTo>
                    <a:pt x="45" y="22"/>
                  </a:moveTo>
                  <a:lnTo>
                    <a:pt x="40" y="39"/>
                  </a:lnTo>
                  <a:lnTo>
                    <a:pt x="31" y="65"/>
                  </a:lnTo>
                  <a:lnTo>
                    <a:pt x="60" y="65"/>
                  </a:lnTo>
                  <a:lnTo>
                    <a:pt x="49" y="39"/>
                  </a:lnTo>
                  <a:lnTo>
                    <a:pt x="45" y="22"/>
                  </a:lnTo>
                  <a:lnTo>
                    <a:pt x="45" y="22"/>
                  </a:lnTo>
                  <a:close/>
                  <a:moveTo>
                    <a:pt x="35" y="0"/>
                  </a:moveTo>
                  <a:lnTo>
                    <a:pt x="57" y="0"/>
                  </a:lnTo>
                  <a:lnTo>
                    <a:pt x="93" y="101"/>
                  </a:lnTo>
                  <a:lnTo>
                    <a:pt x="72" y="101"/>
                  </a:lnTo>
                  <a:lnTo>
                    <a:pt x="65"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17" name="Freeform 16">
              <a:extLst>
                <a:ext uri="{FF2B5EF4-FFF2-40B4-BE49-F238E27FC236}">
                  <a16:creationId xmlns:a16="http://schemas.microsoft.com/office/drawing/2014/main" id="{5E84AAD6-D7E3-BA42-F46F-C703A1E120EF}"/>
                </a:ext>
              </a:extLst>
            </p:cNvPr>
            <p:cNvSpPr>
              <a:spLocks/>
            </p:cNvSpPr>
            <p:nvPr/>
          </p:nvSpPr>
          <p:spPr bwMode="auto">
            <a:xfrm>
              <a:off x="5016" y="-60"/>
              <a:ext cx="18" cy="34"/>
            </a:xfrm>
            <a:custGeom>
              <a:avLst/>
              <a:gdLst>
                <a:gd name="T0" fmla="*/ 0 w 52"/>
                <a:gd name="T1" fmla="*/ 0 h 101"/>
                <a:gd name="T2" fmla="*/ 19 w 52"/>
                <a:gd name="T3" fmla="*/ 0 h 101"/>
                <a:gd name="T4" fmla="*/ 19 w 52"/>
                <a:gd name="T5" fmla="*/ 84 h 101"/>
                <a:gd name="T6" fmla="*/ 52 w 52"/>
                <a:gd name="T7" fmla="*/ 84 h 101"/>
                <a:gd name="T8" fmla="*/ 52 w 52"/>
                <a:gd name="T9" fmla="*/ 101 h 101"/>
                <a:gd name="T10" fmla="*/ 0 w 52"/>
                <a:gd name="T11" fmla="*/ 101 h 101"/>
                <a:gd name="T12" fmla="*/ 0 w 5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52" h="101">
                  <a:moveTo>
                    <a:pt x="0" y="0"/>
                  </a:moveTo>
                  <a:lnTo>
                    <a:pt x="19" y="0"/>
                  </a:lnTo>
                  <a:lnTo>
                    <a:pt x="19" y="84"/>
                  </a:lnTo>
                  <a:lnTo>
                    <a:pt x="52" y="84"/>
                  </a:lnTo>
                  <a:lnTo>
                    <a:pt x="52" y="101"/>
                  </a:lnTo>
                  <a:lnTo>
                    <a:pt x="0" y="101"/>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18" name="Freeform 17">
              <a:extLst>
                <a:ext uri="{FF2B5EF4-FFF2-40B4-BE49-F238E27FC236}">
                  <a16:creationId xmlns:a16="http://schemas.microsoft.com/office/drawing/2014/main" id="{437E8A8B-0E42-BBAB-948B-135BA959A7D9}"/>
                </a:ext>
              </a:extLst>
            </p:cNvPr>
            <p:cNvSpPr>
              <a:spLocks/>
            </p:cNvSpPr>
            <p:nvPr/>
          </p:nvSpPr>
          <p:spPr bwMode="auto">
            <a:xfrm>
              <a:off x="5054" y="-60"/>
              <a:ext cx="18" cy="34"/>
            </a:xfrm>
            <a:custGeom>
              <a:avLst/>
              <a:gdLst>
                <a:gd name="T0" fmla="*/ 0 w 52"/>
                <a:gd name="T1" fmla="*/ 0 h 101"/>
                <a:gd name="T2" fmla="*/ 19 w 52"/>
                <a:gd name="T3" fmla="*/ 0 h 101"/>
                <a:gd name="T4" fmla="*/ 19 w 52"/>
                <a:gd name="T5" fmla="*/ 84 h 101"/>
                <a:gd name="T6" fmla="*/ 52 w 52"/>
                <a:gd name="T7" fmla="*/ 84 h 101"/>
                <a:gd name="T8" fmla="*/ 52 w 52"/>
                <a:gd name="T9" fmla="*/ 101 h 101"/>
                <a:gd name="T10" fmla="*/ 0 w 52"/>
                <a:gd name="T11" fmla="*/ 101 h 101"/>
                <a:gd name="T12" fmla="*/ 0 w 5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52" h="101">
                  <a:moveTo>
                    <a:pt x="0" y="0"/>
                  </a:moveTo>
                  <a:lnTo>
                    <a:pt x="19" y="0"/>
                  </a:lnTo>
                  <a:lnTo>
                    <a:pt x="19" y="84"/>
                  </a:lnTo>
                  <a:lnTo>
                    <a:pt x="52" y="84"/>
                  </a:lnTo>
                  <a:lnTo>
                    <a:pt x="52" y="101"/>
                  </a:lnTo>
                  <a:lnTo>
                    <a:pt x="0" y="101"/>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19" name="Freeform 18">
              <a:extLst>
                <a:ext uri="{FF2B5EF4-FFF2-40B4-BE49-F238E27FC236}">
                  <a16:creationId xmlns:a16="http://schemas.microsoft.com/office/drawing/2014/main" id="{3CB36C56-30D2-744F-C850-901ED90BE86C}"/>
                </a:ext>
              </a:extLst>
            </p:cNvPr>
            <p:cNvSpPr>
              <a:spLocks noEditPoints="1"/>
            </p:cNvSpPr>
            <p:nvPr/>
          </p:nvSpPr>
          <p:spPr bwMode="auto">
            <a:xfrm>
              <a:off x="5079" y="-60"/>
              <a:ext cx="31" cy="34"/>
            </a:xfrm>
            <a:custGeom>
              <a:avLst/>
              <a:gdLst>
                <a:gd name="T0" fmla="*/ 46 w 93"/>
                <a:gd name="T1" fmla="*/ 22 h 101"/>
                <a:gd name="T2" fmla="*/ 41 w 93"/>
                <a:gd name="T3" fmla="*/ 39 h 101"/>
                <a:gd name="T4" fmla="*/ 32 w 93"/>
                <a:gd name="T5" fmla="*/ 65 h 101"/>
                <a:gd name="T6" fmla="*/ 60 w 93"/>
                <a:gd name="T7" fmla="*/ 65 h 101"/>
                <a:gd name="T8" fmla="*/ 50 w 93"/>
                <a:gd name="T9" fmla="*/ 39 h 101"/>
                <a:gd name="T10" fmla="*/ 46 w 93"/>
                <a:gd name="T11" fmla="*/ 22 h 101"/>
                <a:gd name="T12" fmla="*/ 46 w 93"/>
                <a:gd name="T13" fmla="*/ 22 h 101"/>
                <a:gd name="T14" fmla="*/ 35 w 93"/>
                <a:gd name="T15" fmla="*/ 0 h 101"/>
                <a:gd name="T16" fmla="*/ 57 w 93"/>
                <a:gd name="T17" fmla="*/ 0 h 101"/>
                <a:gd name="T18" fmla="*/ 93 w 93"/>
                <a:gd name="T19" fmla="*/ 101 h 101"/>
                <a:gd name="T20" fmla="*/ 72 w 93"/>
                <a:gd name="T21" fmla="*/ 101 h 101"/>
                <a:gd name="T22" fmla="*/ 65 w 93"/>
                <a:gd name="T23" fmla="*/ 80 h 101"/>
                <a:gd name="T24" fmla="*/ 26 w 93"/>
                <a:gd name="T25" fmla="*/ 80 h 101"/>
                <a:gd name="T26" fmla="*/ 19 w 93"/>
                <a:gd name="T27" fmla="*/ 101 h 101"/>
                <a:gd name="T28" fmla="*/ 0 w 93"/>
                <a:gd name="T29" fmla="*/ 101 h 101"/>
                <a:gd name="T30" fmla="*/ 35 w 93"/>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01">
                  <a:moveTo>
                    <a:pt x="46" y="22"/>
                  </a:moveTo>
                  <a:lnTo>
                    <a:pt x="41" y="39"/>
                  </a:lnTo>
                  <a:lnTo>
                    <a:pt x="32" y="65"/>
                  </a:lnTo>
                  <a:lnTo>
                    <a:pt x="60" y="65"/>
                  </a:lnTo>
                  <a:lnTo>
                    <a:pt x="50" y="39"/>
                  </a:lnTo>
                  <a:lnTo>
                    <a:pt x="46" y="22"/>
                  </a:lnTo>
                  <a:lnTo>
                    <a:pt x="46" y="22"/>
                  </a:lnTo>
                  <a:close/>
                  <a:moveTo>
                    <a:pt x="35" y="0"/>
                  </a:moveTo>
                  <a:lnTo>
                    <a:pt x="57" y="0"/>
                  </a:lnTo>
                  <a:lnTo>
                    <a:pt x="93" y="101"/>
                  </a:lnTo>
                  <a:lnTo>
                    <a:pt x="72" y="101"/>
                  </a:lnTo>
                  <a:lnTo>
                    <a:pt x="65"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20" name="Freeform 19">
              <a:extLst>
                <a:ext uri="{FF2B5EF4-FFF2-40B4-BE49-F238E27FC236}">
                  <a16:creationId xmlns:a16="http://schemas.microsoft.com/office/drawing/2014/main" id="{B40A1785-166A-8C92-FEC2-E6E478BBF6AF}"/>
                </a:ext>
              </a:extLst>
            </p:cNvPr>
            <p:cNvSpPr>
              <a:spLocks noEditPoints="1"/>
            </p:cNvSpPr>
            <p:nvPr/>
          </p:nvSpPr>
          <p:spPr bwMode="auto">
            <a:xfrm>
              <a:off x="5117" y="-60"/>
              <a:ext cx="23" cy="34"/>
            </a:xfrm>
            <a:custGeom>
              <a:avLst/>
              <a:gdLst>
                <a:gd name="T0" fmla="*/ 28 w 70"/>
                <a:gd name="T1" fmla="*/ 56 h 101"/>
                <a:gd name="T2" fmla="*/ 26 w 70"/>
                <a:gd name="T3" fmla="*/ 56 h 101"/>
                <a:gd name="T4" fmla="*/ 24 w 70"/>
                <a:gd name="T5" fmla="*/ 56 h 101"/>
                <a:gd name="T6" fmla="*/ 22 w 70"/>
                <a:gd name="T7" fmla="*/ 57 h 101"/>
                <a:gd name="T8" fmla="*/ 20 w 70"/>
                <a:gd name="T9" fmla="*/ 57 h 101"/>
                <a:gd name="T10" fmla="*/ 20 w 70"/>
                <a:gd name="T11" fmla="*/ 85 h 101"/>
                <a:gd name="T12" fmla="*/ 22 w 70"/>
                <a:gd name="T13" fmla="*/ 85 h 101"/>
                <a:gd name="T14" fmla="*/ 26 w 70"/>
                <a:gd name="T15" fmla="*/ 85 h 101"/>
                <a:gd name="T16" fmla="*/ 30 w 70"/>
                <a:gd name="T17" fmla="*/ 85 h 101"/>
                <a:gd name="T18" fmla="*/ 38 w 70"/>
                <a:gd name="T19" fmla="*/ 84 h 101"/>
                <a:gd name="T20" fmla="*/ 44 w 70"/>
                <a:gd name="T21" fmla="*/ 81 h 101"/>
                <a:gd name="T22" fmla="*/ 48 w 70"/>
                <a:gd name="T23" fmla="*/ 77 h 101"/>
                <a:gd name="T24" fmla="*/ 49 w 70"/>
                <a:gd name="T25" fmla="*/ 70 h 101"/>
                <a:gd name="T26" fmla="*/ 47 w 70"/>
                <a:gd name="T27" fmla="*/ 64 h 101"/>
                <a:gd name="T28" fmla="*/ 43 w 70"/>
                <a:gd name="T29" fmla="*/ 60 h 101"/>
                <a:gd name="T30" fmla="*/ 37 w 70"/>
                <a:gd name="T31" fmla="*/ 57 h 101"/>
                <a:gd name="T32" fmla="*/ 28 w 70"/>
                <a:gd name="T33" fmla="*/ 56 h 101"/>
                <a:gd name="T34" fmla="*/ 31 w 70"/>
                <a:gd name="T35" fmla="*/ 15 h 101"/>
                <a:gd name="T36" fmla="*/ 25 w 70"/>
                <a:gd name="T37" fmla="*/ 15 h 101"/>
                <a:gd name="T38" fmla="*/ 20 w 70"/>
                <a:gd name="T39" fmla="*/ 16 h 101"/>
                <a:gd name="T40" fmla="*/ 20 w 70"/>
                <a:gd name="T41" fmla="*/ 42 h 101"/>
                <a:gd name="T42" fmla="*/ 23 w 70"/>
                <a:gd name="T43" fmla="*/ 42 h 101"/>
                <a:gd name="T44" fmla="*/ 27 w 70"/>
                <a:gd name="T45" fmla="*/ 42 h 101"/>
                <a:gd name="T46" fmla="*/ 38 w 70"/>
                <a:gd name="T47" fmla="*/ 40 h 101"/>
                <a:gd name="T48" fmla="*/ 45 w 70"/>
                <a:gd name="T49" fmla="*/ 35 h 101"/>
                <a:gd name="T50" fmla="*/ 47 w 70"/>
                <a:gd name="T51" fmla="*/ 28 h 101"/>
                <a:gd name="T52" fmla="*/ 46 w 70"/>
                <a:gd name="T53" fmla="*/ 23 h 101"/>
                <a:gd name="T54" fmla="*/ 44 w 70"/>
                <a:gd name="T55" fmla="*/ 19 h 101"/>
                <a:gd name="T56" fmla="*/ 39 w 70"/>
                <a:gd name="T57" fmla="*/ 16 h 101"/>
                <a:gd name="T58" fmla="*/ 31 w 70"/>
                <a:gd name="T59" fmla="*/ 15 h 101"/>
                <a:gd name="T60" fmla="*/ 34 w 70"/>
                <a:gd name="T61" fmla="*/ 0 h 101"/>
                <a:gd name="T62" fmla="*/ 48 w 70"/>
                <a:gd name="T63" fmla="*/ 1 h 101"/>
                <a:gd name="T64" fmla="*/ 59 w 70"/>
                <a:gd name="T65" fmla="*/ 6 h 101"/>
                <a:gd name="T66" fmla="*/ 65 w 70"/>
                <a:gd name="T67" fmla="*/ 14 h 101"/>
                <a:gd name="T68" fmla="*/ 68 w 70"/>
                <a:gd name="T69" fmla="*/ 25 h 101"/>
                <a:gd name="T70" fmla="*/ 66 w 70"/>
                <a:gd name="T71" fmla="*/ 34 h 101"/>
                <a:gd name="T72" fmla="*/ 60 w 70"/>
                <a:gd name="T73" fmla="*/ 42 h 101"/>
                <a:gd name="T74" fmla="*/ 52 w 70"/>
                <a:gd name="T75" fmla="*/ 47 h 101"/>
                <a:gd name="T76" fmla="*/ 52 w 70"/>
                <a:gd name="T77" fmla="*/ 47 h 101"/>
                <a:gd name="T78" fmla="*/ 60 w 70"/>
                <a:gd name="T79" fmla="*/ 51 h 101"/>
                <a:gd name="T80" fmla="*/ 65 w 70"/>
                <a:gd name="T81" fmla="*/ 56 h 101"/>
                <a:gd name="T82" fmla="*/ 68 w 70"/>
                <a:gd name="T83" fmla="*/ 62 h 101"/>
                <a:gd name="T84" fmla="*/ 70 w 70"/>
                <a:gd name="T85" fmla="*/ 70 h 101"/>
                <a:gd name="T86" fmla="*/ 69 w 70"/>
                <a:gd name="T87" fmla="*/ 77 h 101"/>
                <a:gd name="T88" fmla="*/ 66 w 70"/>
                <a:gd name="T89" fmla="*/ 85 h 101"/>
                <a:gd name="T90" fmla="*/ 61 w 70"/>
                <a:gd name="T91" fmla="*/ 91 h 101"/>
                <a:gd name="T92" fmla="*/ 53 w 70"/>
                <a:gd name="T93" fmla="*/ 96 h 101"/>
                <a:gd name="T94" fmla="*/ 43 w 70"/>
                <a:gd name="T95" fmla="*/ 100 h 101"/>
                <a:gd name="T96" fmla="*/ 29 w 70"/>
                <a:gd name="T97" fmla="*/ 101 h 101"/>
                <a:gd name="T98" fmla="*/ 17 w 70"/>
                <a:gd name="T99" fmla="*/ 101 h 101"/>
                <a:gd name="T100" fmla="*/ 0 w 70"/>
                <a:gd name="T101" fmla="*/ 101 h 101"/>
                <a:gd name="T102" fmla="*/ 0 w 70"/>
                <a:gd name="T103" fmla="*/ 0 h 101"/>
                <a:gd name="T104" fmla="*/ 16 w 70"/>
                <a:gd name="T105" fmla="*/ 0 h 101"/>
                <a:gd name="T106" fmla="*/ 34 w 70"/>
                <a:gd name="T10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101">
                  <a:moveTo>
                    <a:pt x="28" y="56"/>
                  </a:moveTo>
                  <a:lnTo>
                    <a:pt x="26" y="56"/>
                  </a:lnTo>
                  <a:lnTo>
                    <a:pt x="24" y="56"/>
                  </a:lnTo>
                  <a:lnTo>
                    <a:pt x="22" y="57"/>
                  </a:lnTo>
                  <a:lnTo>
                    <a:pt x="20" y="57"/>
                  </a:lnTo>
                  <a:lnTo>
                    <a:pt x="20" y="85"/>
                  </a:lnTo>
                  <a:lnTo>
                    <a:pt x="22" y="85"/>
                  </a:lnTo>
                  <a:lnTo>
                    <a:pt x="26" y="85"/>
                  </a:lnTo>
                  <a:lnTo>
                    <a:pt x="30" y="85"/>
                  </a:lnTo>
                  <a:lnTo>
                    <a:pt x="38" y="84"/>
                  </a:lnTo>
                  <a:lnTo>
                    <a:pt x="44" y="81"/>
                  </a:lnTo>
                  <a:lnTo>
                    <a:pt x="48" y="77"/>
                  </a:lnTo>
                  <a:lnTo>
                    <a:pt x="49" y="70"/>
                  </a:lnTo>
                  <a:lnTo>
                    <a:pt x="47" y="64"/>
                  </a:lnTo>
                  <a:lnTo>
                    <a:pt x="43" y="60"/>
                  </a:lnTo>
                  <a:lnTo>
                    <a:pt x="37" y="57"/>
                  </a:lnTo>
                  <a:lnTo>
                    <a:pt x="28" y="56"/>
                  </a:lnTo>
                  <a:close/>
                  <a:moveTo>
                    <a:pt x="31" y="15"/>
                  </a:moveTo>
                  <a:lnTo>
                    <a:pt x="25" y="15"/>
                  </a:lnTo>
                  <a:lnTo>
                    <a:pt x="20" y="16"/>
                  </a:lnTo>
                  <a:lnTo>
                    <a:pt x="20" y="42"/>
                  </a:lnTo>
                  <a:lnTo>
                    <a:pt x="23" y="42"/>
                  </a:lnTo>
                  <a:lnTo>
                    <a:pt x="27" y="42"/>
                  </a:lnTo>
                  <a:lnTo>
                    <a:pt x="38" y="40"/>
                  </a:lnTo>
                  <a:lnTo>
                    <a:pt x="45" y="35"/>
                  </a:lnTo>
                  <a:lnTo>
                    <a:pt x="47" y="28"/>
                  </a:lnTo>
                  <a:lnTo>
                    <a:pt x="46" y="23"/>
                  </a:lnTo>
                  <a:lnTo>
                    <a:pt x="44" y="19"/>
                  </a:lnTo>
                  <a:lnTo>
                    <a:pt x="39" y="16"/>
                  </a:lnTo>
                  <a:lnTo>
                    <a:pt x="31" y="15"/>
                  </a:lnTo>
                  <a:close/>
                  <a:moveTo>
                    <a:pt x="34" y="0"/>
                  </a:moveTo>
                  <a:lnTo>
                    <a:pt x="48" y="1"/>
                  </a:lnTo>
                  <a:lnTo>
                    <a:pt x="59" y="6"/>
                  </a:lnTo>
                  <a:lnTo>
                    <a:pt x="65" y="14"/>
                  </a:lnTo>
                  <a:lnTo>
                    <a:pt x="68" y="25"/>
                  </a:lnTo>
                  <a:lnTo>
                    <a:pt x="66" y="34"/>
                  </a:lnTo>
                  <a:lnTo>
                    <a:pt x="60" y="42"/>
                  </a:lnTo>
                  <a:lnTo>
                    <a:pt x="52" y="47"/>
                  </a:lnTo>
                  <a:lnTo>
                    <a:pt x="52" y="47"/>
                  </a:lnTo>
                  <a:lnTo>
                    <a:pt x="60" y="51"/>
                  </a:lnTo>
                  <a:lnTo>
                    <a:pt x="65" y="56"/>
                  </a:lnTo>
                  <a:lnTo>
                    <a:pt x="68" y="62"/>
                  </a:lnTo>
                  <a:lnTo>
                    <a:pt x="70" y="70"/>
                  </a:lnTo>
                  <a:lnTo>
                    <a:pt x="69" y="77"/>
                  </a:lnTo>
                  <a:lnTo>
                    <a:pt x="66" y="85"/>
                  </a:lnTo>
                  <a:lnTo>
                    <a:pt x="61" y="91"/>
                  </a:lnTo>
                  <a:lnTo>
                    <a:pt x="53" y="96"/>
                  </a:lnTo>
                  <a:lnTo>
                    <a:pt x="43" y="100"/>
                  </a:lnTo>
                  <a:lnTo>
                    <a:pt x="29" y="101"/>
                  </a:lnTo>
                  <a:lnTo>
                    <a:pt x="17" y="101"/>
                  </a:lnTo>
                  <a:lnTo>
                    <a:pt x="0" y="101"/>
                  </a:lnTo>
                  <a:lnTo>
                    <a:pt x="0" y="0"/>
                  </a:lnTo>
                  <a:lnTo>
                    <a:pt x="16" y="0"/>
                  </a:lnTo>
                  <a:lnTo>
                    <a:pt x="34"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21" name="Freeform 20">
              <a:extLst>
                <a:ext uri="{FF2B5EF4-FFF2-40B4-BE49-F238E27FC236}">
                  <a16:creationId xmlns:a16="http://schemas.microsoft.com/office/drawing/2014/main" id="{AD14BA40-FA0A-AEE8-AAB4-A326F991367D}"/>
                </a:ext>
              </a:extLst>
            </p:cNvPr>
            <p:cNvSpPr>
              <a:spLocks noEditPoints="1"/>
            </p:cNvSpPr>
            <p:nvPr/>
          </p:nvSpPr>
          <p:spPr bwMode="auto">
            <a:xfrm>
              <a:off x="5147" y="-60"/>
              <a:ext cx="31" cy="34"/>
            </a:xfrm>
            <a:custGeom>
              <a:avLst/>
              <a:gdLst>
                <a:gd name="T0" fmla="*/ 47 w 94"/>
                <a:gd name="T1" fmla="*/ 17 h 104"/>
                <a:gd name="T2" fmla="*/ 39 w 94"/>
                <a:gd name="T3" fmla="*/ 18 h 104"/>
                <a:gd name="T4" fmla="*/ 32 w 94"/>
                <a:gd name="T5" fmla="*/ 22 h 104"/>
                <a:gd name="T6" fmla="*/ 26 w 94"/>
                <a:gd name="T7" fmla="*/ 29 h 104"/>
                <a:gd name="T8" fmla="*/ 22 w 94"/>
                <a:gd name="T9" fmla="*/ 39 h 104"/>
                <a:gd name="T10" fmla="*/ 20 w 94"/>
                <a:gd name="T11" fmla="*/ 51 h 104"/>
                <a:gd name="T12" fmla="*/ 21 w 94"/>
                <a:gd name="T13" fmla="*/ 63 h 104"/>
                <a:gd name="T14" fmla="*/ 25 w 94"/>
                <a:gd name="T15" fmla="*/ 72 h 104"/>
                <a:gd name="T16" fmla="*/ 30 w 94"/>
                <a:gd name="T17" fmla="*/ 80 h 104"/>
                <a:gd name="T18" fmla="*/ 37 w 94"/>
                <a:gd name="T19" fmla="*/ 84 h 104"/>
                <a:gd name="T20" fmla="*/ 47 w 94"/>
                <a:gd name="T21" fmla="*/ 86 h 104"/>
                <a:gd name="T22" fmla="*/ 54 w 94"/>
                <a:gd name="T23" fmla="*/ 85 h 104"/>
                <a:gd name="T24" fmla="*/ 62 w 94"/>
                <a:gd name="T25" fmla="*/ 81 h 104"/>
                <a:gd name="T26" fmla="*/ 68 w 94"/>
                <a:gd name="T27" fmla="*/ 74 h 104"/>
                <a:gd name="T28" fmla="*/ 72 w 94"/>
                <a:gd name="T29" fmla="*/ 65 h 104"/>
                <a:gd name="T30" fmla="*/ 74 w 94"/>
                <a:gd name="T31" fmla="*/ 52 h 104"/>
                <a:gd name="T32" fmla="*/ 72 w 94"/>
                <a:gd name="T33" fmla="*/ 37 h 104"/>
                <a:gd name="T34" fmla="*/ 67 w 94"/>
                <a:gd name="T35" fmla="*/ 26 h 104"/>
                <a:gd name="T36" fmla="*/ 58 w 94"/>
                <a:gd name="T37" fmla="*/ 19 h 104"/>
                <a:gd name="T38" fmla="*/ 47 w 94"/>
                <a:gd name="T39" fmla="*/ 17 h 104"/>
                <a:gd name="T40" fmla="*/ 49 w 94"/>
                <a:gd name="T41" fmla="*/ 0 h 104"/>
                <a:gd name="T42" fmla="*/ 61 w 94"/>
                <a:gd name="T43" fmla="*/ 1 h 104"/>
                <a:gd name="T44" fmla="*/ 72 w 94"/>
                <a:gd name="T45" fmla="*/ 5 h 104"/>
                <a:gd name="T46" fmla="*/ 81 w 94"/>
                <a:gd name="T47" fmla="*/ 12 h 104"/>
                <a:gd name="T48" fmla="*/ 88 w 94"/>
                <a:gd name="T49" fmla="*/ 22 h 104"/>
                <a:gd name="T50" fmla="*/ 93 w 94"/>
                <a:gd name="T51" fmla="*/ 34 h 104"/>
                <a:gd name="T52" fmla="*/ 94 w 94"/>
                <a:gd name="T53" fmla="*/ 50 h 104"/>
                <a:gd name="T54" fmla="*/ 92 w 94"/>
                <a:gd name="T55" fmla="*/ 66 h 104"/>
                <a:gd name="T56" fmla="*/ 88 w 94"/>
                <a:gd name="T57" fmla="*/ 79 h 104"/>
                <a:gd name="T58" fmla="*/ 80 w 94"/>
                <a:gd name="T59" fmla="*/ 89 h 104"/>
                <a:gd name="T60" fmla="*/ 70 w 94"/>
                <a:gd name="T61" fmla="*/ 97 h 104"/>
                <a:gd name="T62" fmla="*/ 58 w 94"/>
                <a:gd name="T63" fmla="*/ 102 h 104"/>
                <a:gd name="T64" fmla="*/ 45 w 94"/>
                <a:gd name="T65" fmla="*/ 104 h 104"/>
                <a:gd name="T66" fmla="*/ 31 w 94"/>
                <a:gd name="T67" fmla="*/ 102 h 104"/>
                <a:gd name="T68" fmla="*/ 20 w 94"/>
                <a:gd name="T69" fmla="*/ 97 h 104"/>
                <a:gd name="T70" fmla="*/ 11 w 94"/>
                <a:gd name="T71" fmla="*/ 90 h 104"/>
                <a:gd name="T72" fmla="*/ 5 w 94"/>
                <a:gd name="T73" fmla="*/ 80 h 104"/>
                <a:gd name="T74" fmla="*/ 1 w 94"/>
                <a:gd name="T75" fmla="*/ 67 h 104"/>
                <a:gd name="T76" fmla="*/ 0 w 94"/>
                <a:gd name="T77" fmla="*/ 53 h 104"/>
                <a:gd name="T78" fmla="*/ 2 w 94"/>
                <a:gd name="T79" fmla="*/ 37 h 104"/>
                <a:gd name="T80" fmla="*/ 7 w 94"/>
                <a:gd name="T81" fmla="*/ 24 h 104"/>
                <a:gd name="T82" fmla="*/ 14 w 94"/>
                <a:gd name="T83" fmla="*/ 14 h 104"/>
                <a:gd name="T84" fmla="*/ 24 w 94"/>
                <a:gd name="T85" fmla="*/ 6 h 104"/>
                <a:gd name="T86" fmla="*/ 36 w 94"/>
                <a:gd name="T87" fmla="*/ 1 h 104"/>
                <a:gd name="T88" fmla="*/ 49 w 94"/>
                <a:gd name="T8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104">
                  <a:moveTo>
                    <a:pt x="47" y="17"/>
                  </a:moveTo>
                  <a:lnTo>
                    <a:pt x="39" y="18"/>
                  </a:lnTo>
                  <a:lnTo>
                    <a:pt x="32" y="22"/>
                  </a:lnTo>
                  <a:lnTo>
                    <a:pt x="26" y="29"/>
                  </a:lnTo>
                  <a:lnTo>
                    <a:pt x="22" y="39"/>
                  </a:lnTo>
                  <a:lnTo>
                    <a:pt x="20" y="51"/>
                  </a:lnTo>
                  <a:lnTo>
                    <a:pt x="21" y="63"/>
                  </a:lnTo>
                  <a:lnTo>
                    <a:pt x="25" y="72"/>
                  </a:lnTo>
                  <a:lnTo>
                    <a:pt x="30" y="80"/>
                  </a:lnTo>
                  <a:lnTo>
                    <a:pt x="37" y="84"/>
                  </a:lnTo>
                  <a:lnTo>
                    <a:pt x="47" y="86"/>
                  </a:lnTo>
                  <a:lnTo>
                    <a:pt x="54" y="85"/>
                  </a:lnTo>
                  <a:lnTo>
                    <a:pt x="62" y="81"/>
                  </a:lnTo>
                  <a:lnTo>
                    <a:pt x="68" y="74"/>
                  </a:lnTo>
                  <a:lnTo>
                    <a:pt x="72" y="65"/>
                  </a:lnTo>
                  <a:lnTo>
                    <a:pt x="74" y="52"/>
                  </a:lnTo>
                  <a:lnTo>
                    <a:pt x="72" y="37"/>
                  </a:lnTo>
                  <a:lnTo>
                    <a:pt x="67" y="26"/>
                  </a:lnTo>
                  <a:lnTo>
                    <a:pt x="58" y="19"/>
                  </a:lnTo>
                  <a:lnTo>
                    <a:pt x="47" y="17"/>
                  </a:lnTo>
                  <a:close/>
                  <a:moveTo>
                    <a:pt x="49" y="0"/>
                  </a:moveTo>
                  <a:lnTo>
                    <a:pt x="61" y="1"/>
                  </a:lnTo>
                  <a:lnTo>
                    <a:pt x="72" y="5"/>
                  </a:lnTo>
                  <a:lnTo>
                    <a:pt x="81" y="12"/>
                  </a:lnTo>
                  <a:lnTo>
                    <a:pt x="88" y="22"/>
                  </a:lnTo>
                  <a:lnTo>
                    <a:pt x="93" y="34"/>
                  </a:lnTo>
                  <a:lnTo>
                    <a:pt x="94" y="50"/>
                  </a:lnTo>
                  <a:lnTo>
                    <a:pt x="92" y="66"/>
                  </a:lnTo>
                  <a:lnTo>
                    <a:pt x="88" y="79"/>
                  </a:lnTo>
                  <a:lnTo>
                    <a:pt x="80" y="89"/>
                  </a:lnTo>
                  <a:lnTo>
                    <a:pt x="70" y="97"/>
                  </a:lnTo>
                  <a:lnTo>
                    <a:pt x="58" y="102"/>
                  </a:lnTo>
                  <a:lnTo>
                    <a:pt x="45" y="104"/>
                  </a:lnTo>
                  <a:lnTo>
                    <a:pt x="31" y="102"/>
                  </a:lnTo>
                  <a:lnTo>
                    <a:pt x="20" y="97"/>
                  </a:lnTo>
                  <a:lnTo>
                    <a:pt x="11" y="90"/>
                  </a:lnTo>
                  <a:lnTo>
                    <a:pt x="5" y="80"/>
                  </a:lnTo>
                  <a:lnTo>
                    <a:pt x="1" y="67"/>
                  </a:lnTo>
                  <a:lnTo>
                    <a:pt x="0" y="53"/>
                  </a:lnTo>
                  <a:lnTo>
                    <a:pt x="2" y="37"/>
                  </a:lnTo>
                  <a:lnTo>
                    <a:pt x="7" y="24"/>
                  </a:lnTo>
                  <a:lnTo>
                    <a:pt x="14" y="14"/>
                  </a:lnTo>
                  <a:lnTo>
                    <a:pt x="24" y="6"/>
                  </a:lnTo>
                  <a:lnTo>
                    <a:pt x="36" y="1"/>
                  </a:lnTo>
                  <a:lnTo>
                    <a:pt x="4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22" name="Freeform 21">
              <a:extLst>
                <a:ext uri="{FF2B5EF4-FFF2-40B4-BE49-F238E27FC236}">
                  <a16:creationId xmlns:a16="http://schemas.microsoft.com/office/drawing/2014/main" id="{F53EFE26-AADB-5300-83B9-45257C4CF115}"/>
                </a:ext>
              </a:extLst>
            </p:cNvPr>
            <p:cNvSpPr>
              <a:spLocks noEditPoints="1"/>
            </p:cNvSpPr>
            <p:nvPr/>
          </p:nvSpPr>
          <p:spPr bwMode="auto">
            <a:xfrm>
              <a:off x="5186" y="-60"/>
              <a:ext cx="24" cy="34"/>
            </a:xfrm>
            <a:custGeom>
              <a:avLst/>
              <a:gdLst>
                <a:gd name="T0" fmla="*/ 26 w 71"/>
                <a:gd name="T1" fmla="*/ 15 h 101"/>
                <a:gd name="T2" fmla="*/ 22 w 71"/>
                <a:gd name="T3" fmla="*/ 16 h 101"/>
                <a:gd name="T4" fmla="*/ 19 w 71"/>
                <a:gd name="T5" fmla="*/ 16 h 101"/>
                <a:gd name="T6" fmla="*/ 19 w 71"/>
                <a:gd name="T7" fmla="*/ 45 h 101"/>
                <a:gd name="T8" fmla="*/ 20 w 71"/>
                <a:gd name="T9" fmla="*/ 45 h 101"/>
                <a:gd name="T10" fmla="*/ 23 w 71"/>
                <a:gd name="T11" fmla="*/ 45 h 101"/>
                <a:gd name="T12" fmla="*/ 26 w 71"/>
                <a:gd name="T13" fmla="*/ 45 h 101"/>
                <a:gd name="T14" fmla="*/ 36 w 71"/>
                <a:gd name="T15" fmla="*/ 43 h 101"/>
                <a:gd name="T16" fmla="*/ 42 w 71"/>
                <a:gd name="T17" fmla="*/ 38 h 101"/>
                <a:gd name="T18" fmla="*/ 44 w 71"/>
                <a:gd name="T19" fmla="*/ 30 h 101"/>
                <a:gd name="T20" fmla="*/ 42 w 71"/>
                <a:gd name="T21" fmla="*/ 22 h 101"/>
                <a:gd name="T22" fmla="*/ 36 w 71"/>
                <a:gd name="T23" fmla="*/ 17 h 101"/>
                <a:gd name="T24" fmla="*/ 26 w 71"/>
                <a:gd name="T25" fmla="*/ 15 h 101"/>
                <a:gd name="T26" fmla="*/ 28 w 71"/>
                <a:gd name="T27" fmla="*/ 0 h 101"/>
                <a:gd name="T28" fmla="*/ 40 w 71"/>
                <a:gd name="T29" fmla="*/ 1 h 101"/>
                <a:gd name="T30" fmla="*/ 51 w 71"/>
                <a:gd name="T31" fmla="*/ 4 h 101"/>
                <a:gd name="T32" fmla="*/ 58 w 71"/>
                <a:gd name="T33" fmla="*/ 9 h 101"/>
                <a:gd name="T34" fmla="*/ 63 w 71"/>
                <a:gd name="T35" fmla="*/ 17 h 101"/>
                <a:gd name="T36" fmla="*/ 64 w 71"/>
                <a:gd name="T37" fmla="*/ 28 h 101"/>
                <a:gd name="T38" fmla="*/ 63 w 71"/>
                <a:gd name="T39" fmla="*/ 38 h 101"/>
                <a:gd name="T40" fmla="*/ 57 w 71"/>
                <a:gd name="T41" fmla="*/ 47 h 101"/>
                <a:gd name="T42" fmla="*/ 49 w 71"/>
                <a:gd name="T43" fmla="*/ 53 h 101"/>
                <a:gd name="T44" fmla="*/ 39 w 71"/>
                <a:gd name="T45" fmla="*/ 56 h 101"/>
                <a:gd name="T46" fmla="*/ 43 w 71"/>
                <a:gd name="T47" fmla="*/ 62 h 101"/>
                <a:gd name="T48" fmla="*/ 47 w 71"/>
                <a:gd name="T49" fmla="*/ 67 h 101"/>
                <a:gd name="T50" fmla="*/ 71 w 71"/>
                <a:gd name="T51" fmla="*/ 101 h 101"/>
                <a:gd name="T52" fmla="*/ 47 w 71"/>
                <a:gd name="T53" fmla="*/ 101 h 101"/>
                <a:gd name="T54" fmla="*/ 19 w 71"/>
                <a:gd name="T55" fmla="*/ 59 h 101"/>
                <a:gd name="T56" fmla="*/ 19 w 71"/>
                <a:gd name="T57" fmla="*/ 59 h 101"/>
                <a:gd name="T58" fmla="*/ 19 w 71"/>
                <a:gd name="T59" fmla="*/ 101 h 101"/>
                <a:gd name="T60" fmla="*/ 0 w 71"/>
                <a:gd name="T61" fmla="*/ 101 h 101"/>
                <a:gd name="T62" fmla="*/ 0 w 71"/>
                <a:gd name="T63" fmla="*/ 0 h 101"/>
                <a:gd name="T64" fmla="*/ 12 w 71"/>
                <a:gd name="T65" fmla="*/ 0 h 101"/>
                <a:gd name="T66" fmla="*/ 28 w 7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101">
                  <a:moveTo>
                    <a:pt x="26" y="15"/>
                  </a:moveTo>
                  <a:lnTo>
                    <a:pt x="22" y="16"/>
                  </a:lnTo>
                  <a:lnTo>
                    <a:pt x="19" y="16"/>
                  </a:lnTo>
                  <a:lnTo>
                    <a:pt x="19" y="45"/>
                  </a:lnTo>
                  <a:lnTo>
                    <a:pt x="20" y="45"/>
                  </a:lnTo>
                  <a:lnTo>
                    <a:pt x="23" y="45"/>
                  </a:lnTo>
                  <a:lnTo>
                    <a:pt x="26" y="45"/>
                  </a:lnTo>
                  <a:lnTo>
                    <a:pt x="36" y="43"/>
                  </a:lnTo>
                  <a:lnTo>
                    <a:pt x="42" y="38"/>
                  </a:lnTo>
                  <a:lnTo>
                    <a:pt x="44" y="30"/>
                  </a:lnTo>
                  <a:lnTo>
                    <a:pt x="42" y="22"/>
                  </a:lnTo>
                  <a:lnTo>
                    <a:pt x="36" y="17"/>
                  </a:lnTo>
                  <a:lnTo>
                    <a:pt x="26" y="15"/>
                  </a:lnTo>
                  <a:close/>
                  <a:moveTo>
                    <a:pt x="28" y="0"/>
                  </a:moveTo>
                  <a:lnTo>
                    <a:pt x="40" y="1"/>
                  </a:lnTo>
                  <a:lnTo>
                    <a:pt x="51" y="4"/>
                  </a:lnTo>
                  <a:lnTo>
                    <a:pt x="58" y="9"/>
                  </a:lnTo>
                  <a:lnTo>
                    <a:pt x="63" y="17"/>
                  </a:lnTo>
                  <a:lnTo>
                    <a:pt x="64" y="28"/>
                  </a:lnTo>
                  <a:lnTo>
                    <a:pt x="63" y="38"/>
                  </a:lnTo>
                  <a:lnTo>
                    <a:pt x="57" y="47"/>
                  </a:lnTo>
                  <a:lnTo>
                    <a:pt x="49" y="53"/>
                  </a:lnTo>
                  <a:lnTo>
                    <a:pt x="39" y="56"/>
                  </a:lnTo>
                  <a:lnTo>
                    <a:pt x="43" y="62"/>
                  </a:lnTo>
                  <a:lnTo>
                    <a:pt x="47" y="67"/>
                  </a:lnTo>
                  <a:lnTo>
                    <a:pt x="71" y="101"/>
                  </a:lnTo>
                  <a:lnTo>
                    <a:pt x="47" y="101"/>
                  </a:lnTo>
                  <a:lnTo>
                    <a:pt x="19" y="59"/>
                  </a:lnTo>
                  <a:lnTo>
                    <a:pt x="19" y="59"/>
                  </a:lnTo>
                  <a:lnTo>
                    <a:pt x="19" y="101"/>
                  </a:lnTo>
                  <a:lnTo>
                    <a:pt x="0" y="101"/>
                  </a:lnTo>
                  <a:lnTo>
                    <a:pt x="0" y="0"/>
                  </a:lnTo>
                  <a:lnTo>
                    <a:pt x="12" y="0"/>
                  </a:lnTo>
                  <a:lnTo>
                    <a:pt x="28"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23" name="Freeform 22">
              <a:extLst>
                <a:ext uri="{FF2B5EF4-FFF2-40B4-BE49-F238E27FC236}">
                  <a16:creationId xmlns:a16="http://schemas.microsoft.com/office/drawing/2014/main" id="{A9A2957D-AF01-C662-87B7-53C079509D26}"/>
                </a:ext>
              </a:extLst>
            </p:cNvPr>
            <p:cNvSpPr>
              <a:spLocks noEditPoints="1"/>
            </p:cNvSpPr>
            <p:nvPr/>
          </p:nvSpPr>
          <p:spPr bwMode="auto">
            <a:xfrm>
              <a:off x="5275" y="-60"/>
              <a:ext cx="31" cy="34"/>
            </a:xfrm>
            <a:custGeom>
              <a:avLst/>
              <a:gdLst>
                <a:gd name="T0" fmla="*/ 47 w 95"/>
                <a:gd name="T1" fmla="*/ 17 h 104"/>
                <a:gd name="T2" fmla="*/ 39 w 95"/>
                <a:gd name="T3" fmla="*/ 18 h 104"/>
                <a:gd name="T4" fmla="*/ 32 w 95"/>
                <a:gd name="T5" fmla="*/ 22 h 104"/>
                <a:gd name="T6" fmla="*/ 26 w 95"/>
                <a:gd name="T7" fmla="*/ 29 h 104"/>
                <a:gd name="T8" fmla="*/ 22 w 95"/>
                <a:gd name="T9" fmla="*/ 39 h 104"/>
                <a:gd name="T10" fmla="*/ 21 w 95"/>
                <a:gd name="T11" fmla="*/ 51 h 104"/>
                <a:gd name="T12" fmla="*/ 22 w 95"/>
                <a:gd name="T13" fmla="*/ 63 h 104"/>
                <a:gd name="T14" fmla="*/ 25 w 95"/>
                <a:gd name="T15" fmla="*/ 72 h 104"/>
                <a:gd name="T16" fmla="*/ 30 w 95"/>
                <a:gd name="T17" fmla="*/ 80 h 104"/>
                <a:gd name="T18" fmla="*/ 38 w 95"/>
                <a:gd name="T19" fmla="*/ 84 h 104"/>
                <a:gd name="T20" fmla="*/ 47 w 95"/>
                <a:gd name="T21" fmla="*/ 86 h 104"/>
                <a:gd name="T22" fmla="*/ 55 w 95"/>
                <a:gd name="T23" fmla="*/ 85 h 104"/>
                <a:gd name="T24" fmla="*/ 62 w 95"/>
                <a:gd name="T25" fmla="*/ 81 h 104"/>
                <a:gd name="T26" fmla="*/ 68 w 95"/>
                <a:gd name="T27" fmla="*/ 74 h 104"/>
                <a:gd name="T28" fmla="*/ 73 w 95"/>
                <a:gd name="T29" fmla="*/ 65 h 104"/>
                <a:gd name="T30" fmla="*/ 74 w 95"/>
                <a:gd name="T31" fmla="*/ 52 h 104"/>
                <a:gd name="T32" fmla="*/ 72 w 95"/>
                <a:gd name="T33" fmla="*/ 37 h 104"/>
                <a:gd name="T34" fmla="*/ 67 w 95"/>
                <a:gd name="T35" fmla="*/ 26 h 104"/>
                <a:gd name="T36" fmla="*/ 59 w 95"/>
                <a:gd name="T37" fmla="*/ 19 h 104"/>
                <a:gd name="T38" fmla="*/ 47 w 95"/>
                <a:gd name="T39" fmla="*/ 17 h 104"/>
                <a:gd name="T40" fmla="*/ 49 w 95"/>
                <a:gd name="T41" fmla="*/ 0 h 104"/>
                <a:gd name="T42" fmla="*/ 62 w 95"/>
                <a:gd name="T43" fmla="*/ 1 h 104"/>
                <a:gd name="T44" fmla="*/ 73 w 95"/>
                <a:gd name="T45" fmla="*/ 5 h 104"/>
                <a:gd name="T46" fmla="*/ 82 w 95"/>
                <a:gd name="T47" fmla="*/ 12 h 104"/>
                <a:gd name="T48" fmla="*/ 89 w 95"/>
                <a:gd name="T49" fmla="*/ 22 h 104"/>
                <a:gd name="T50" fmla="*/ 93 w 95"/>
                <a:gd name="T51" fmla="*/ 34 h 104"/>
                <a:gd name="T52" fmla="*/ 95 w 95"/>
                <a:gd name="T53" fmla="*/ 50 h 104"/>
                <a:gd name="T54" fmla="*/ 93 w 95"/>
                <a:gd name="T55" fmla="*/ 66 h 104"/>
                <a:gd name="T56" fmla="*/ 88 w 95"/>
                <a:gd name="T57" fmla="*/ 79 h 104"/>
                <a:gd name="T58" fmla="*/ 80 w 95"/>
                <a:gd name="T59" fmla="*/ 89 h 104"/>
                <a:gd name="T60" fmla="*/ 70 w 95"/>
                <a:gd name="T61" fmla="*/ 97 h 104"/>
                <a:gd name="T62" fmla="*/ 59 w 95"/>
                <a:gd name="T63" fmla="*/ 102 h 104"/>
                <a:gd name="T64" fmla="*/ 46 w 95"/>
                <a:gd name="T65" fmla="*/ 104 h 104"/>
                <a:gd name="T66" fmla="*/ 32 w 95"/>
                <a:gd name="T67" fmla="*/ 102 h 104"/>
                <a:gd name="T68" fmla="*/ 20 w 95"/>
                <a:gd name="T69" fmla="*/ 97 h 104"/>
                <a:gd name="T70" fmla="*/ 12 w 95"/>
                <a:gd name="T71" fmla="*/ 90 h 104"/>
                <a:gd name="T72" fmla="*/ 5 w 95"/>
                <a:gd name="T73" fmla="*/ 80 h 104"/>
                <a:gd name="T74" fmla="*/ 2 w 95"/>
                <a:gd name="T75" fmla="*/ 67 h 104"/>
                <a:gd name="T76" fmla="*/ 0 w 95"/>
                <a:gd name="T77" fmla="*/ 53 h 104"/>
                <a:gd name="T78" fmla="*/ 2 w 95"/>
                <a:gd name="T79" fmla="*/ 37 h 104"/>
                <a:gd name="T80" fmla="*/ 7 w 95"/>
                <a:gd name="T81" fmla="*/ 24 h 104"/>
                <a:gd name="T82" fmla="*/ 15 w 95"/>
                <a:gd name="T83" fmla="*/ 14 h 104"/>
                <a:gd name="T84" fmla="*/ 25 w 95"/>
                <a:gd name="T85" fmla="*/ 6 h 104"/>
                <a:gd name="T86" fmla="*/ 36 w 95"/>
                <a:gd name="T87" fmla="*/ 1 h 104"/>
                <a:gd name="T88" fmla="*/ 49 w 95"/>
                <a:gd name="T8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104">
                  <a:moveTo>
                    <a:pt x="47" y="17"/>
                  </a:moveTo>
                  <a:lnTo>
                    <a:pt x="39" y="18"/>
                  </a:lnTo>
                  <a:lnTo>
                    <a:pt x="32" y="22"/>
                  </a:lnTo>
                  <a:lnTo>
                    <a:pt x="26" y="29"/>
                  </a:lnTo>
                  <a:lnTo>
                    <a:pt x="22" y="39"/>
                  </a:lnTo>
                  <a:lnTo>
                    <a:pt x="21" y="51"/>
                  </a:lnTo>
                  <a:lnTo>
                    <a:pt x="22" y="63"/>
                  </a:lnTo>
                  <a:lnTo>
                    <a:pt x="25" y="72"/>
                  </a:lnTo>
                  <a:lnTo>
                    <a:pt x="30" y="80"/>
                  </a:lnTo>
                  <a:lnTo>
                    <a:pt x="38" y="84"/>
                  </a:lnTo>
                  <a:lnTo>
                    <a:pt x="47" y="86"/>
                  </a:lnTo>
                  <a:lnTo>
                    <a:pt x="55" y="85"/>
                  </a:lnTo>
                  <a:lnTo>
                    <a:pt x="62" y="81"/>
                  </a:lnTo>
                  <a:lnTo>
                    <a:pt x="68" y="74"/>
                  </a:lnTo>
                  <a:lnTo>
                    <a:pt x="73" y="65"/>
                  </a:lnTo>
                  <a:lnTo>
                    <a:pt x="74" y="52"/>
                  </a:lnTo>
                  <a:lnTo>
                    <a:pt x="72" y="37"/>
                  </a:lnTo>
                  <a:lnTo>
                    <a:pt x="67" y="26"/>
                  </a:lnTo>
                  <a:lnTo>
                    <a:pt x="59" y="19"/>
                  </a:lnTo>
                  <a:lnTo>
                    <a:pt x="47" y="17"/>
                  </a:lnTo>
                  <a:close/>
                  <a:moveTo>
                    <a:pt x="49" y="0"/>
                  </a:moveTo>
                  <a:lnTo>
                    <a:pt x="62" y="1"/>
                  </a:lnTo>
                  <a:lnTo>
                    <a:pt x="73" y="5"/>
                  </a:lnTo>
                  <a:lnTo>
                    <a:pt x="82" y="12"/>
                  </a:lnTo>
                  <a:lnTo>
                    <a:pt x="89" y="22"/>
                  </a:lnTo>
                  <a:lnTo>
                    <a:pt x="93" y="34"/>
                  </a:lnTo>
                  <a:lnTo>
                    <a:pt x="95" y="50"/>
                  </a:lnTo>
                  <a:lnTo>
                    <a:pt x="93" y="66"/>
                  </a:lnTo>
                  <a:lnTo>
                    <a:pt x="88" y="79"/>
                  </a:lnTo>
                  <a:lnTo>
                    <a:pt x="80" y="89"/>
                  </a:lnTo>
                  <a:lnTo>
                    <a:pt x="70" y="97"/>
                  </a:lnTo>
                  <a:lnTo>
                    <a:pt x="59" y="102"/>
                  </a:lnTo>
                  <a:lnTo>
                    <a:pt x="46" y="104"/>
                  </a:lnTo>
                  <a:lnTo>
                    <a:pt x="32" y="102"/>
                  </a:lnTo>
                  <a:lnTo>
                    <a:pt x="20" y="97"/>
                  </a:lnTo>
                  <a:lnTo>
                    <a:pt x="12" y="90"/>
                  </a:lnTo>
                  <a:lnTo>
                    <a:pt x="5" y="80"/>
                  </a:lnTo>
                  <a:lnTo>
                    <a:pt x="2" y="67"/>
                  </a:lnTo>
                  <a:lnTo>
                    <a:pt x="0" y="53"/>
                  </a:lnTo>
                  <a:lnTo>
                    <a:pt x="2" y="37"/>
                  </a:lnTo>
                  <a:lnTo>
                    <a:pt x="7" y="24"/>
                  </a:lnTo>
                  <a:lnTo>
                    <a:pt x="15" y="14"/>
                  </a:lnTo>
                  <a:lnTo>
                    <a:pt x="25" y="6"/>
                  </a:lnTo>
                  <a:lnTo>
                    <a:pt x="36" y="1"/>
                  </a:lnTo>
                  <a:lnTo>
                    <a:pt x="4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24" name="Freeform 23">
              <a:extLst>
                <a:ext uri="{FF2B5EF4-FFF2-40B4-BE49-F238E27FC236}">
                  <a16:creationId xmlns:a16="http://schemas.microsoft.com/office/drawing/2014/main" id="{D4F28FD7-5217-9241-6FC8-3E7395B83626}"/>
                </a:ext>
              </a:extLst>
            </p:cNvPr>
            <p:cNvSpPr>
              <a:spLocks noEditPoints="1"/>
            </p:cNvSpPr>
            <p:nvPr/>
          </p:nvSpPr>
          <p:spPr bwMode="auto">
            <a:xfrm>
              <a:off x="5313" y="-60"/>
              <a:ext cx="24" cy="34"/>
            </a:xfrm>
            <a:custGeom>
              <a:avLst/>
              <a:gdLst>
                <a:gd name="T0" fmla="*/ 27 w 72"/>
                <a:gd name="T1" fmla="*/ 15 h 101"/>
                <a:gd name="T2" fmla="*/ 23 w 72"/>
                <a:gd name="T3" fmla="*/ 16 h 101"/>
                <a:gd name="T4" fmla="*/ 19 w 72"/>
                <a:gd name="T5" fmla="*/ 16 h 101"/>
                <a:gd name="T6" fmla="*/ 19 w 72"/>
                <a:gd name="T7" fmla="*/ 45 h 101"/>
                <a:gd name="T8" fmla="*/ 22 w 72"/>
                <a:gd name="T9" fmla="*/ 45 h 101"/>
                <a:gd name="T10" fmla="*/ 26 w 72"/>
                <a:gd name="T11" fmla="*/ 45 h 101"/>
                <a:gd name="T12" fmla="*/ 36 w 72"/>
                <a:gd name="T13" fmla="*/ 43 h 101"/>
                <a:gd name="T14" fmla="*/ 42 w 72"/>
                <a:gd name="T15" fmla="*/ 38 h 101"/>
                <a:gd name="T16" fmla="*/ 45 w 72"/>
                <a:gd name="T17" fmla="*/ 30 h 101"/>
                <a:gd name="T18" fmla="*/ 43 w 72"/>
                <a:gd name="T19" fmla="*/ 22 h 101"/>
                <a:gd name="T20" fmla="*/ 37 w 72"/>
                <a:gd name="T21" fmla="*/ 17 h 101"/>
                <a:gd name="T22" fmla="*/ 27 w 72"/>
                <a:gd name="T23" fmla="*/ 15 h 101"/>
                <a:gd name="T24" fmla="*/ 29 w 72"/>
                <a:gd name="T25" fmla="*/ 0 h 101"/>
                <a:gd name="T26" fmla="*/ 41 w 72"/>
                <a:gd name="T27" fmla="*/ 1 h 101"/>
                <a:gd name="T28" fmla="*/ 51 w 72"/>
                <a:gd name="T29" fmla="*/ 4 h 101"/>
                <a:gd name="T30" fmla="*/ 58 w 72"/>
                <a:gd name="T31" fmla="*/ 9 h 101"/>
                <a:gd name="T32" fmla="*/ 63 w 72"/>
                <a:gd name="T33" fmla="*/ 17 h 101"/>
                <a:gd name="T34" fmla="*/ 65 w 72"/>
                <a:gd name="T35" fmla="*/ 28 h 101"/>
                <a:gd name="T36" fmla="*/ 63 w 72"/>
                <a:gd name="T37" fmla="*/ 38 h 101"/>
                <a:gd name="T38" fmla="*/ 58 w 72"/>
                <a:gd name="T39" fmla="*/ 47 h 101"/>
                <a:gd name="T40" fmla="*/ 50 w 72"/>
                <a:gd name="T41" fmla="*/ 53 h 101"/>
                <a:gd name="T42" fmla="*/ 39 w 72"/>
                <a:gd name="T43" fmla="*/ 56 h 101"/>
                <a:gd name="T44" fmla="*/ 44 w 72"/>
                <a:gd name="T45" fmla="*/ 62 h 101"/>
                <a:gd name="T46" fmla="*/ 48 w 72"/>
                <a:gd name="T47" fmla="*/ 67 h 101"/>
                <a:gd name="T48" fmla="*/ 72 w 72"/>
                <a:gd name="T49" fmla="*/ 101 h 101"/>
                <a:gd name="T50" fmla="*/ 48 w 72"/>
                <a:gd name="T51" fmla="*/ 101 h 101"/>
                <a:gd name="T52" fmla="*/ 20 w 72"/>
                <a:gd name="T53" fmla="*/ 59 h 101"/>
                <a:gd name="T54" fmla="*/ 19 w 72"/>
                <a:gd name="T55" fmla="*/ 59 h 101"/>
                <a:gd name="T56" fmla="*/ 19 w 72"/>
                <a:gd name="T57" fmla="*/ 101 h 101"/>
                <a:gd name="T58" fmla="*/ 0 w 72"/>
                <a:gd name="T59" fmla="*/ 101 h 101"/>
                <a:gd name="T60" fmla="*/ 0 w 72"/>
                <a:gd name="T61" fmla="*/ 0 h 101"/>
                <a:gd name="T62" fmla="*/ 13 w 72"/>
                <a:gd name="T63" fmla="*/ 0 h 101"/>
                <a:gd name="T64" fmla="*/ 29 w 72"/>
                <a:gd name="T6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1">
                  <a:moveTo>
                    <a:pt x="27" y="15"/>
                  </a:moveTo>
                  <a:lnTo>
                    <a:pt x="23" y="16"/>
                  </a:lnTo>
                  <a:lnTo>
                    <a:pt x="19" y="16"/>
                  </a:lnTo>
                  <a:lnTo>
                    <a:pt x="19" y="45"/>
                  </a:lnTo>
                  <a:lnTo>
                    <a:pt x="22" y="45"/>
                  </a:lnTo>
                  <a:lnTo>
                    <a:pt x="26" y="45"/>
                  </a:lnTo>
                  <a:lnTo>
                    <a:pt x="36" y="43"/>
                  </a:lnTo>
                  <a:lnTo>
                    <a:pt x="42" y="38"/>
                  </a:lnTo>
                  <a:lnTo>
                    <a:pt x="45" y="30"/>
                  </a:lnTo>
                  <a:lnTo>
                    <a:pt x="43" y="22"/>
                  </a:lnTo>
                  <a:lnTo>
                    <a:pt x="37" y="17"/>
                  </a:lnTo>
                  <a:lnTo>
                    <a:pt x="27" y="15"/>
                  </a:lnTo>
                  <a:close/>
                  <a:moveTo>
                    <a:pt x="29" y="0"/>
                  </a:moveTo>
                  <a:lnTo>
                    <a:pt x="41" y="1"/>
                  </a:lnTo>
                  <a:lnTo>
                    <a:pt x="51" y="4"/>
                  </a:lnTo>
                  <a:lnTo>
                    <a:pt x="58" y="9"/>
                  </a:lnTo>
                  <a:lnTo>
                    <a:pt x="63" y="17"/>
                  </a:lnTo>
                  <a:lnTo>
                    <a:pt x="65" y="28"/>
                  </a:lnTo>
                  <a:lnTo>
                    <a:pt x="63" y="38"/>
                  </a:lnTo>
                  <a:lnTo>
                    <a:pt x="58" y="47"/>
                  </a:lnTo>
                  <a:lnTo>
                    <a:pt x="50" y="53"/>
                  </a:lnTo>
                  <a:lnTo>
                    <a:pt x="39" y="56"/>
                  </a:lnTo>
                  <a:lnTo>
                    <a:pt x="44" y="62"/>
                  </a:lnTo>
                  <a:lnTo>
                    <a:pt x="48" y="67"/>
                  </a:lnTo>
                  <a:lnTo>
                    <a:pt x="72" y="101"/>
                  </a:lnTo>
                  <a:lnTo>
                    <a:pt x="48" y="101"/>
                  </a:lnTo>
                  <a:lnTo>
                    <a:pt x="20" y="59"/>
                  </a:lnTo>
                  <a:lnTo>
                    <a:pt x="19" y="59"/>
                  </a:lnTo>
                  <a:lnTo>
                    <a:pt x="19" y="101"/>
                  </a:lnTo>
                  <a:lnTo>
                    <a:pt x="0" y="101"/>
                  </a:lnTo>
                  <a:lnTo>
                    <a:pt x="0" y="0"/>
                  </a:lnTo>
                  <a:lnTo>
                    <a:pt x="13" y="0"/>
                  </a:lnTo>
                  <a:lnTo>
                    <a:pt x="2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25" name="Freeform 24">
              <a:extLst>
                <a:ext uri="{FF2B5EF4-FFF2-40B4-BE49-F238E27FC236}">
                  <a16:creationId xmlns:a16="http://schemas.microsoft.com/office/drawing/2014/main" id="{99D481BF-CB2D-A7C3-4C4D-511365071394}"/>
                </a:ext>
              </a:extLst>
            </p:cNvPr>
            <p:cNvSpPr>
              <a:spLocks noEditPoints="1"/>
            </p:cNvSpPr>
            <p:nvPr/>
          </p:nvSpPr>
          <p:spPr bwMode="auto">
            <a:xfrm>
              <a:off x="5215" y="-60"/>
              <a:ext cx="30" cy="34"/>
            </a:xfrm>
            <a:custGeom>
              <a:avLst/>
              <a:gdLst>
                <a:gd name="T0" fmla="*/ 45 w 92"/>
                <a:gd name="T1" fmla="*/ 22 h 101"/>
                <a:gd name="T2" fmla="*/ 40 w 92"/>
                <a:gd name="T3" fmla="*/ 39 h 101"/>
                <a:gd name="T4" fmla="*/ 31 w 92"/>
                <a:gd name="T5" fmla="*/ 65 h 101"/>
                <a:gd name="T6" fmla="*/ 59 w 92"/>
                <a:gd name="T7" fmla="*/ 65 h 101"/>
                <a:gd name="T8" fmla="*/ 50 w 92"/>
                <a:gd name="T9" fmla="*/ 39 h 101"/>
                <a:gd name="T10" fmla="*/ 45 w 92"/>
                <a:gd name="T11" fmla="*/ 22 h 101"/>
                <a:gd name="T12" fmla="*/ 45 w 92"/>
                <a:gd name="T13" fmla="*/ 22 h 101"/>
                <a:gd name="T14" fmla="*/ 35 w 92"/>
                <a:gd name="T15" fmla="*/ 0 h 101"/>
                <a:gd name="T16" fmla="*/ 57 w 92"/>
                <a:gd name="T17" fmla="*/ 0 h 101"/>
                <a:gd name="T18" fmla="*/ 92 w 92"/>
                <a:gd name="T19" fmla="*/ 101 h 101"/>
                <a:gd name="T20" fmla="*/ 71 w 92"/>
                <a:gd name="T21" fmla="*/ 101 h 101"/>
                <a:gd name="T22" fmla="*/ 64 w 92"/>
                <a:gd name="T23" fmla="*/ 80 h 101"/>
                <a:gd name="T24" fmla="*/ 26 w 92"/>
                <a:gd name="T25" fmla="*/ 80 h 101"/>
                <a:gd name="T26" fmla="*/ 19 w 92"/>
                <a:gd name="T27" fmla="*/ 101 h 101"/>
                <a:gd name="T28" fmla="*/ 0 w 92"/>
                <a:gd name="T29" fmla="*/ 101 h 101"/>
                <a:gd name="T30" fmla="*/ 35 w 92"/>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101">
                  <a:moveTo>
                    <a:pt x="45" y="22"/>
                  </a:moveTo>
                  <a:lnTo>
                    <a:pt x="40" y="39"/>
                  </a:lnTo>
                  <a:lnTo>
                    <a:pt x="31" y="65"/>
                  </a:lnTo>
                  <a:lnTo>
                    <a:pt x="59" y="65"/>
                  </a:lnTo>
                  <a:lnTo>
                    <a:pt x="50" y="39"/>
                  </a:lnTo>
                  <a:lnTo>
                    <a:pt x="45" y="22"/>
                  </a:lnTo>
                  <a:lnTo>
                    <a:pt x="45" y="22"/>
                  </a:lnTo>
                  <a:close/>
                  <a:moveTo>
                    <a:pt x="35" y="0"/>
                  </a:moveTo>
                  <a:lnTo>
                    <a:pt x="57" y="0"/>
                  </a:lnTo>
                  <a:lnTo>
                    <a:pt x="92" y="101"/>
                  </a:lnTo>
                  <a:lnTo>
                    <a:pt x="71" y="101"/>
                  </a:lnTo>
                  <a:lnTo>
                    <a:pt x="64" y="80"/>
                  </a:lnTo>
                  <a:lnTo>
                    <a:pt x="26" y="80"/>
                  </a:lnTo>
                  <a:lnTo>
                    <a:pt x="19" y="101"/>
                  </a:lnTo>
                  <a:lnTo>
                    <a:pt x="0" y="101"/>
                  </a:lnTo>
                  <a:lnTo>
                    <a:pt x="35"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26" name="Freeform 25">
              <a:extLst>
                <a:ext uri="{FF2B5EF4-FFF2-40B4-BE49-F238E27FC236}">
                  <a16:creationId xmlns:a16="http://schemas.microsoft.com/office/drawing/2014/main" id="{AF294EDE-59D8-BED8-7D48-96D6C020185C}"/>
                </a:ext>
              </a:extLst>
            </p:cNvPr>
            <p:cNvSpPr>
              <a:spLocks/>
            </p:cNvSpPr>
            <p:nvPr/>
          </p:nvSpPr>
          <p:spPr bwMode="auto">
            <a:xfrm>
              <a:off x="5247" y="-60"/>
              <a:ext cx="24" cy="34"/>
            </a:xfrm>
            <a:custGeom>
              <a:avLst/>
              <a:gdLst>
                <a:gd name="T0" fmla="*/ 0 w 71"/>
                <a:gd name="T1" fmla="*/ 0 h 101"/>
                <a:gd name="T2" fmla="*/ 71 w 71"/>
                <a:gd name="T3" fmla="*/ 0 h 101"/>
                <a:gd name="T4" fmla="*/ 71 w 71"/>
                <a:gd name="T5" fmla="*/ 17 h 101"/>
                <a:gd name="T6" fmla="*/ 45 w 71"/>
                <a:gd name="T7" fmla="*/ 17 h 101"/>
                <a:gd name="T8" fmla="*/ 45 w 71"/>
                <a:gd name="T9" fmla="*/ 101 h 101"/>
                <a:gd name="T10" fmla="*/ 25 w 71"/>
                <a:gd name="T11" fmla="*/ 101 h 101"/>
                <a:gd name="T12" fmla="*/ 25 w 71"/>
                <a:gd name="T13" fmla="*/ 17 h 101"/>
                <a:gd name="T14" fmla="*/ 0 w 71"/>
                <a:gd name="T15" fmla="*/ 17 h 101"/>
                <a:gd name="T16" fmla="*/ 0 w 71"/>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01">
                  <a:moveTo>
                    <a:pt x="0" y="0"/>
                  </a:moveTo>
                  <a:lnTo>
                    <a:pt x="71" y="0"/>
                  </a:lnTo>
                  <a:lnTo>
                    <a:pt x="71" y="17"/>
                  </a:lnTo>
                  <a:lnTo>
                    <a:pt x="45" y="17"/>
                  </a:lnTo>
                  <a:lnTo>
                    <a:pt x="45" y="101"/>
                  </a:lnTo>
                  <a:lnTo>
                    <a:pt x="25" y="101"/>
                  </a:lnTo>
                  <a:lnTo>
                    <a:pt x="25" y="17"/>
                  </a:lnTo>
                  <a:lnTo>
                    <a:pt x="0" y="17"/>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27" name="Freeform 26">
              <a:extLst>
                <a:ext uri="{FF2B5EF4-FFF2-40B4-BE49-F238E27FC236}">
                  <a16:creationId xmlns:a16="http://schemas.microsoft.com/office/drawing/2014/main" id="{AA351A76-FF7A-054E-DAC1-AE30A3924D15}"/>
                </a:ext>
              </a:extLst>
            </p:cNvPr>
            <p:cNvSpPr>
              <a:spLocks/>
            </p:cNvSpPr>
            <p:nvPr/>
          </p:nvSpPr>
          <p:spPr bwMode="auto">
            <a:xfrm>
              <a:off x="5341" y="-60"/>
              <a:ext cx="28" cy="34"/>
            </a:xfrm>
            <a:custGeom>
              <a:avLst/>
              <a:gdLst>
                <a:gd name="T0" fmla="*/ 0 w 83"/>
                <a:gd name="T1" fmla="*/ 0 h 101"/>
                <a:gd name="T2" fmla="*/ 21 w 83"/>
                <a:gd name="T3" fmla="*/ 0 h 101"/>
                <a:gd name="T4" fmla="*/ 34 w 83"/>
                <a:gd name="T5" fmla="*/ 29 h 101"/>
                <a:gd name="T6" fmla="*/ 41 w 83"/>
                <a:gd name="T7" fmla="*/ 46 h 101"/>
                <a:gd name="T8" fmla="*/ 41 w 83"/>
                <a:gd name="T9" fmla="*/ 46 h 101"/>
                <a:gd name="T10" fmla="*/ 45 w 83"/>
                <a:gd name="T11" fmla="*/ 37 h 101"/>
                <a:gd name="T12" fmla="*/ 49 w 83"/>
                <a:gd name="T13" fmla="*/ 27 h 101"/>
                <a:gd name="T14" fmla="*/ 62 w 83"/>
                <a:gd name="T15" fmla="*/ 0 h 101"/>
                <a:gd name="T16" fmla="*/ 83 w 83"/>
                <a:gd name="T17" fmla="*/ 0 h 101"/>
                <a:gd name="T18" fmla="*/ 50 w 83"/>
                <a:gd name="T19" fmla="*/ 65 h 101"/>
                <a:gd name="T20" fmla="*/ 50 w 83"/>
                <a:gd name="T21" fmla="*/ 101 h 101"/>
                <a:gd name="T22" fmla="*/ 31 w 83"/>
                <a:gd name="T23" fmla="*/ 101 h 101"/>
                <a:gd name="T24" fmla="*/ 31 w 83"/>
                <a:gd name="T25" fmla="*/ 65 h 101"/>
                <a:gd name="T26" fmla="*/ 0 w 83"/>
                <a:gd name="T2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01">
                  <a:moveTo>
                    <a:pt x="0" y="0"/>
                  </a:moveTo>
                  <a:lnTo>
                    <a:pt x="21" y="0"/>
                  </a:lnTo>
                  <a:lnTo>
                    <a:pt x="34" y="29"/>
                  </a:lnTo>
                  <a:lnTo>
                    <a:pt x="41" y="46"/>
                  </a:lnTo>
                  <a:lnTo>
                    <a:pt x="41" y="46"/>
                  </a:lnTo>
                  <a:lnTo>
                    <a:pt x="45" y="37"/>
                  </a:lnTo>
                  <a:lnTo>
                    <a:pt x="49" y="27"/>
                  </a:lnTo>
                  <a:lnTo>
                    <a:pt x="62" y="0"/>
                  </a:lnTo>
                  <a:lnTo>
                    <a:pt x="83" y="0"/>
                  </a:lnTo>
                  <a:lnTo>
                    <a:pt x="50" y="65"/>
                  </a:lnTo>
                  <a:lnTo>
                    <a:pt x="50" y="101"/>
                  </a:lnTo>
                  <a:lnTo>
                    <a:pt x="31" y="101"/>
                  </a:lnTo>
                  <a:lnTo>
                    <a:pt x="31" y="65"/>
                  </a:lnTo>
                  <a:lnTo>
                    <a:pt x="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28" name="Freeform 27">
              <a:extLst>
                <a:ext uri="{FF2B5EF4-FFF2-40B4-BE49-F238E27FC236}">
                  <a16:creationId xmlns:a16="http://schemas.microsoft.com/office/drawing/2014/main" id="{C5153723-E9C0-3E32-FDFC-B9C26DD0CF30}"/>
                </a:ext>
              </a:extLst>
            </p:cNvPr>
            <p:cNvSpPr>
              <a:spLocks noEditPoints="1"/>
            </p:cNvSpPr>
            <p:nvPr/>
          </p:nvSpPr>
          <p:spPr bwMode="auto">
            <a:xfrm>
              <a:off x="4505" y="-230"/>
              <a:ext cx="115" cy="132"/>
            </a:xfrm>
            <a:custGeom>
              <a:avLst/>
              <a:gdLst>
                <a:gd name="T0" fmla="*/ 170 w 345"/>
                <a:gd name="T1" fmla="*/ 48 h 398"/>
                <a:gd name="T2" fmla="*/ 162 w 345"/>
                <a:gd name="T3" fmla="*/ 77 h 398"/>
                <a:gd name="T4" fmla="*/ 152 w 345"/>
                <a:gd name="T5" fmla="*/ 106 h 398"/>
                <a:gd name="T6" fmla="*/ 95 w 345"/>
                <a:gd name="T7" fmla="*/ 264 h 398"/>
                <a:gd name="T8" fmla="*/ 246 w 345"/>
                <a:gd name="T9" fmla="*/ 264 h 398"/>
                <a:gd name="T10" fmla="*/ 189 w 345"/>
                <a:gd name="T11" fmla="*/ 107 h 398"/>
                <a:gd name="T12" fmla="*/ 179 w 345"/>
                <a:gd name="T13" fmla="*/ 78 h 398"/>
                <a:gd name="T14" fmla="*/ 171 w 345"/>
                <a:gd name="T15" fmla="*/ 48 h 398"/>
                <a:gd name="T16" fmla="*/ 170 w 345"/>
                <a:gd name="T17" fmla="*/ 48 h 398"/>
                <a:gd name="T18" fmla="*/ 148 w 345"/>
                <a:gd name="T19" fmla="*/ 0 h 398"/>
                <a:gd name="T20" fmla="*/ 197 w 345"/>
                <a:gd name="T21" fmla="*/ 0 h 398"/>
                <a:gd name="T22" fmla="*/ 345 w 345"/>
                <a:gd name="T23" fmla="*/ 398 h 398"/>
                <a:gd name="T24" fmla="*/ 293 w 345"/>
                <a:gd name="T25" fmla="*/ 398 h 398"/>
                <a:gd name="T26" fmla="*/ 259 w 345"/>
                <a:gd name="T27" fmla="*/ 300 h 398"/>
                <a:gd name="T28" fmla="*/ 81 w 345"/>
                <a:gd name="T29" fmla="*/ 300 h 398"/>
                <a:gd name="T30" fmla="*/ 46 w 345"/>
                <a:gd name="T31" fmla="*/ 398 h 398"/>
                <a:gd name="T32" fmla="*/ 0 w 345"/>
                <a:gd name="T33" fmla="*/ 398 h 398"/>
                <a:gd name="T34" fmla="*/ 148 w 345"/>
                <a:gd name="T3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98">
                  <a:moveTo>
                    <a:pt x="170" y="48"/>
                  </a:moveTo>
                  <a:lnTo>
                    <a:pt x="162" y="77"/>
                  </a:lnTo>
                  <a:lnTo>
                    <a:pt x="152" y="106"/>
                  </a:lnTo>
                  <a:lnTo>
                    <a:pt x="95" y="264"/>
                  </a:lnTo>
                  <a:lnTo>
                    <a:pt x="246" y="264"/>
                  </a:lnTo>
                  <a:lnTo>
                    <a:pt x="189" y="107"/>
                  </a:lnTo>
                  <a:lnTo>
                    <a:pt x="179" y="78"/>
                  </a:lnTo>
                  <a:lnTo>
                    <a:pt x="171" y="48"/>
                  </a:lnTo>
                  <a:lnTo>
                    <a:pt x="170" y="48"/>
                  </a:lnTo>
                  <a:close/>
                  <a:moveTo>
                    <a:pt x="148" y="0"/>
                  </a:moveTo>
                  <a:lnTo>
                    <a:pt x="197" y="0"/>
                  </a:lnTo>
                  <a:lnTo>
                    <a:pt x="345" y="398"/>
                  </a:lnTo>
                  <a:lnTo>
                    <a:pt x="293" y="398"/>
                  </a:lnTo>
                  <a:lnTo>
                    <a:pt x="259" y="300"/>
                  </a:lnTo>
                  <a:lnTo>
                    <a:pt x="81" y="300"/>
                  </a:lnTo>
                  <a:lnTo>
                    <a:pt x="46" y="398"/>
                  </a:lnTo>
                  <a:lnTo>
                    <a:pt x="0" y="398"/>
                  </a:lnTo>
                  <a:lnTo>
                    <a:pt x="148"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29" name="Freeform 28">
              <a:extLst>
                <a:ext uri="{FF2B5EF4-FFF2-40B4-BE49-F238E27FC236}">
                  <a16:creationId xmlns:a16="http://schemas.microsoft.com/office/drawing/2014/main" id="{7173713A-E6BD-D8B0-6BA4-46555FEBE18A}"/>
                </a:ext>
              </a:extLst>
            </p:cNvPr>
            <p:cNvSpPr>
              <a:spLocks/>
            </p:cNvSpPr>
            <p:nvPr/>
          </p:nvSpPr>
          <p:spPr bwMode="auto">
            <a:xfrm>
              <a:off x="4633" y="-197"/>
              <a:ext cx="47" cy="99"/>
            </a:xfrm>
            <a:custGeom>
              <a:avLst/>
              <a:gdLst>
                <a:gd name="T0" fmla="*/ 119 w 141"/>
                <a:gd name="T1" fmla="*/ 0 h 299"/>
                <a:gd name="T2" fmla="*/ 141 w 141"/>
                <a:gd name="T3" fmla="*/ 0 h 299"/>
                <a:gd name="T4" fmla="*/ 139 w 141"/>
                <a:gd name="T5" fmla="*/ 44 h 299"/>
                <a:gd name="T6" fmla="*/ 119 w 141"/>
                <a:gd name="T7" fmla="*/ 42 h 299"/>
                <a:gd name="T8" fmla="*/ 101 w 141"/>
                <a:gd name="T9" fmla="*/ 45 h 299"/>
                <a:gd name="T10" fmla="*/ 86 w 141"/>
                <a:gd name="T11" fmla="*/ 53 h 299"/>
                <a:gd name="T12" fmla="*/ 73 w 141"/>
                <a:gd name="T13" fmla="*/ 64 h 299"/>
                <a:gd name="T14" fmla="*/ 62 w 141"/>
                <a:gd name="T15" fmla="*/ 79 h 299"/>
                <a:gd name="T16" fmla="*/ 54 w 141"/>
                <a:gd name="T17" fmla="*/ 99 h 299"/>
                <a:gd name="T18" fmla="*/ 48 w 141"/>
                <a:gd name="T19" fmla="*/ 123 h 299"/>
                <a:gd name="T20" fmla="*/ 45 w 141"/>
                <a:gd name="T21" fmla="*/ 151 h 299"/>
                <a:gd name="T22" fmla="*/ 44 w 141"/>
                <a:gd name="T23" fmla="*/ 182 h 299"/>
                <a:gd name="T24" fmla="*/ 44 w 141"/>
                <a:gd name="T25" fmla="*/ 299 h 299"/>
                <a:gd name="T26" fmla="*/ 0 w 141"/>
                <a:gd name="T27" fmla="*/ 299 h 299"/>
                <a:gd name="T28" fmla="*/ 0 w 141"/>
                <a:gd name="T29" fmla="*/ 5 h 299"/>
                <a:gd name="T30" fmla="*/ 43 w 141"/>
                <a:gd name="T31" fmla="*/ 5 h 299"/>
                <a:gd name="T32" fmla="*/ 43 w 141"/>
                <a:gd name="T33" fmla="*/ 27 h 299"/>
                <a:gd name="T34" fmla="*/ 40 w 141"/>
                <a:gd name="T35" fmla="*/ 53 h 299"/>
                <a:gd name="T36" fmla="*/ 37 w 141"/>
                <a:gd name="T37" fmla="*/ 79 h 299"/>
                <a:gd name="T38" fmla="*/ 37 w 141"/>
                <a:gd name="T39" fmla="*/ 79 h 299"/>
                <a:gd name="T40" fmla="*/ 43 w 141"/>
                <a:gd name="T41" fmla="*/ 63 h 299"/>
                <a:gd name="T42" fmla="*/ 50 w 141"/>
                <a:gd name="T43" fmla="*/ 48 h 299"/>
                <a:gd name="T44" fmla="*/ 59 w 141"/>
                <a:gd name="T45" fmla="*/ 34 h 299"/>
                <a:gd name="T46" fmla="*/ 71 w 141"/>
                <a:gd name="T47" fmla="*/ 21 h 299"/>
                <a:gd name="T48" fmla="*/ 84 w 141"/>
                <a:gd name="T49" fmla="*/ 11 h 299"/>
                <a:gd name="T50" fmla="*/ 101 w 141"/>
                <a:gd name="T51" fmla="*/ 3 h 299"/>
                <a:gd name="T52" fmla="*/ 119 w 141"/>
                <a:gd name="T5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1" h="299">
                  <a:moveTo>
                    <a:pt x="119" y="0"/>
                  </a:moveTo>
                  <a:lnTo>
                    <a:pt x="141" y="0"/>
                  </a:lnTo>
                  <a:lnTo>
                    <a:pt x="139" y="44"/>
                  </a:lnTo>
                  <a:lnTo>
                    <a:pt x="119" y="42"/>
                  </a:lnTo>
                  <a:lnTo>
                    <a:pt x="101" y="45"/>
                  </a:lnTo>
                  <a:lnTo>
                    <a:pt x="86" y="53"/>
                  </a:lnTo>
                  <a:lnTo>
                    <a:pt x="73" y="64"/>
                  </a:lnTo>
                  <a:lnTo>
                    <a:pt x="62" y="79"/>
                  </a:lnTo>
                  <a:lnTo>
                    <a:pt x="54" y="99"/>
                  </a:lnTo>
                  <a:lnTo>
                    <a:pt x="48" y="123"/>
                  </a:lnTo>
                  <a:lnTo>
                    <a:pt x="45" y="151"/>
                  </a:lnTo>
                  <a:lnTo>
                    <a:pt x="44" y="182"/>
                  </a:lnTo>
                  <a:lnTo>
                    <a:pt x="44" y="299"/>
                  </a:lnTo>
                  <a:lnTo>
                    <a:pt x="0" y="299"/>
                  </a:lnTo>
                  <a:lnTo>
                    <a:pt x="0" y="5"/>
                  </a:lnTo>
                  <a:lnTo>
                    <a:pt x="43" y="5"/>
                  </a:lnTo>
                  <a:lnTo>
                    <a:pt x="43" y="27"/>
                  </a:lnTo>
                  <a:lnTo>
                    <a:pt x="40" y="53"/>
                  </a:lnTo>
                  <a:lnTo>
                    <a:pt x="37" y="79"/>
                  </a:lnTo>
                  <a:lnTo>
                    <a:pt x="37" y="79"/>
                  </a:lnTo>
                  <a:lnTo>
                    <a:pt x="43" y="63"/>
                  </a:lnTo>
                  <a:lnTo>
                    <a:pt x="50" y="48"/>
                  </a:lnTo>
                  <a:lnTo>
                    <a:pt x="59" y="34"/>
                  </a:lnTo>
                  <a:lnTo>
                    <a:pt x="71" y="21"/>
                  </a:lnTo>
                  <a:lnTo>
                    <a:pt x="84" y="11"/>
                  </a:lnTo>
                  <a:lnTo>
                    <a:pt x="101" y="3"/>
                  </a:lnTo>
                  <a:lnTo>
                    <a:pt x="11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30" name="Freeform 29">
              <a:extLst>
                <a:ext uri="{FF2B5EF4-FFF2-40B4-BE49-F238E27FC236}">
                  <a16:creationId xmlns:a16="http://schemas.microsoft.com/office/drawing/2014/main" id="{EB3DBC03-9BE5-866F-6785-87A56284F35D}"/>
                </a:ext>
              </a:extLst>
            </p:cNvPr>
            <p:cNvSpPr>
              <a:spLocks noEditPoints="1"/>
            </p:cNvSpPr>
            <p:nvPr/>
          </p:nvSpPr>
          <p:spPr bwMode="auto">
            <a:xfrm>
              <a:off x="4684" y="-197"/>
              <a:ext cx="94" cy="151"/>
            </a:xfrm>
            <a:custGeom>
              <a:avLst/>
              <a:gdLst>
                <a:gd name="T0" fmla="*/ 56 w 282"/>
                <a:gd name="T1" fmla="*/ 325 h 453"/>
                <a:gd name="T2" fmla="*/ 47 w 282"/>
                <a:gd name="T3" fmla="*/ 375 h 453"/>
                <a:gd name="T4" fmla="*/ 76 w 282"/>
                <a:gd name="T5" fmla="*/ 406 h 453"/>
                <a:gd name="T6" fmla="*/ 131 w 282"/>
                <a:gd name="T7" fmla="*/ 417 h 453"/>
                <a:gd name="T8" fmla="*/ 198 w 282"/>
                <a:gd name="T9" fmla="*/ 403 h 453"/>
                <a:gd name="T10" fmla="*/ 230 w 282"/>
                <a:gd name="T11" fmla="*/ 367 h 453"/>
                <a:gd name="T12" fmla="*/ 225 w 282"/>
                <a:gd name="T13" fmla="*/ 323 h 453"/>
                <a:gd name="T14" fmla="*/ 186 w 282"/>
                <a:gd name="T15" fmla="*/ 302 h 453"/>
                <a:gd name="T16" fmla="*/ 95 w 282"/>
                <a:gd name="T17" fmla="*/ 300 h 453"/>
                <a:gd name="T18" fmla="*/ 116 w 282"/>
                <a:gd name="T19" fmla="*/ 36 h 453"/>
                <a:gd name="T20" fmla="*/ 70 w 282"/>
                <a:gd name="T21" fmla="*/ 61 h 453"/>
                <a:gd name="T22" fmla="*/ 54 w 282"/>
                <a:gd name="T23" fmla="*/ 109 h 453"/>
                <a:gd name="T24" fmla="*/ 70 w 282"/>
                <a:gd name="T25" fmla="*/ 158 h 453"/>
                <a:gd name="T26" fmla="*/ 114 w 282"/>
                <a:gd name="T27" fmla="*/ 181 h 453"/>
                <a:gd name="T28" fmla="*/ 170 w 282"/>
                <a:gd name="T29" fmla="*/ 176 h 453"/>
                <a:gd name="T30" fmla="*/ 206 w 282"/>
                <a:gd name="T31" fmla="*/ 144 h 453"/>
                <a:gd name="T32" fmla="*/ 211 w 282"/>
                <a:gd name="T33" fmla="*/ 89 h 453"/>
                <a:gd name="T34" fmla="*/ 186 w 282"/>
                <a:gd name="T35" fmla="*/ 48 h 453"/>
                <a:gd name="T36" fmla="*/ 136 w 282"/>
                <a:gd name="T37" fmla="*/ 34 h 453"/>
                <a:gd name="T38" fmla="*/ 168 w 282"/>
                <a:gd name="T39" fmla="*/ 2 h 453"/>
                <a:gd name="T40" fmla="*/ 192 w 282"/>
                <a:gd name="T41" fmla="*/ 4 h 453"/>
                <a:gd name="T42" fmla="*/ 218 w 282"/>
                <a:gd name="T43" fmla="*/ 5 h 453"/>
                <a:gd name="T44" fmla="*/ 247 w 282"/>
                <a:gd name="T45" fmla="*/ 40 h 453"/>
                <a:gd name="T46" fmla="*/ 230 w 282"/>
                <a:gd name="T47" fmla="*/ 39 h 453"/>
                <a:gd name="T48" fmla="*/ 229 w 282"/>
                <a:gd name="T49" fmla="*/ 40 h 453"/>
                <a:gd name="T50" fmla="*/ 255 w 282"/>
                <a:gd name="T51" fmla="*/ 84 h 453"/>
                <a:gd name="T52" fmla="*/ 251 w 282"/>
                <a:gd name="T53" fmla="*/ 144 h 453"/>
                <a:gd name="T54" fmla="*/ 218 w 282"/>
                <a:gd name="T55" fmla="*/ 190 h 453"/>
                <a:gd name="T56" fmla="*/ 157 w 282"/>
                <a:gd name="T57" fmla="*/ 213 h 453"/>
                <a:gd name="T58" fmla="*/ 101 w 282"/>
                <a:gd name="T59" fmla="*/ 213 h 453"/>
                <a:gd name="T60" fmla="*/ 73 w 282"/>
                <a:gd name="T61" fmla="*/ 222 h 453"/>
                <a:gd name="T62" fmla="*/ 69 w 282"/>
                <a:gd name="T63" fmla="*/ 246 h 453"/>
                <a:gd name="T64" fmla="*/ 101 w 282"/>
                <a:gd name="T65" fmla="*/ 261 h 453"/>
                <a:gd name="T66" fmla="*/ 204 w 282"/>
                <a:gd name="T67" fmla="*/ 264 h 453"/>
                <a:gd name="T68" fmla="*/ 258 w 282"/>
                <a:gd name="T69" fmla="*/ 291 h 453"/>
                <a:gd name="T70" fmla="*/ 276 w 282"/>
                <a:gd name="T71" fmla="*/ 344 h 453"/>
                <a:gd name="T72" fmla="*/ 252 w 282"/>
                <a:gd name="T73" fmla="*/ 407 h 453"/>
                <a:gd name="T74" fmla="*/ 185 w 282"/>
                <a:gd name="T75" fmla="*/ 445 h 453"/>
                <a:gd name="T76" fmla="*/ 95 w 282"/>
                <a:gd name="T77" fmla="*/ 452 h 453"/>
                <a:gd name="T78" fmla="*/ 33 w 282"/>
                <a:gd name="T79" fmla="*/ 431 h 453"/>
                <a:gd name="T80" fmla="*/ 2 w 282"/>
                <a:gd name="T81" fmla="*/ 387 h 453"/>
                <a:gd name="T82" fmla="*/ 10 w 282"/>
                <a:gd name="T83" fmla="*/ 327 h 453"/>
                <a:gd name="T84" fmla="*/ 51 w 282"/>
                <a:gd name="T85" fmla="*/ 289 h 453"/>
                <a:gd name="T86" fmla="*/ 23 w 282"/>
                <a:gd name="T87" fmla="*/ 260 h 453"/>
                <a:gd name="T88" fmla="*/ 30 w 282"/>
                <a:gd name="T89" fmla="*/ 218 h 453"/>
                <a:gd name="T90" fmla="*/ 38 w 282"/>
                <a:gd name="T91" fmla="*/ 187 h 453"/>
                <a:gd name="T92" fmla="*/ 12 w 282"/>
                <a:gd name="T93" fmla="*/ 136 h 453"/>
                <a:gd name="T94" fmla="*/ 19 w 282"/>
                <a:gd name="T95" fmla="*/ 69 h 453"/>
                <a:gd name="T96" fmla="*/ 62 w 282"/>
                <a:gd name="T97" fmla="*/ 20 h 453"/>
                <a:gd name="T98" fmla="*/ 138 w 282"/>
                <a:gd name="T99"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2" h="453">
                  <a:moveTo>
                    <a:pt x="86" y="300"/>
                  </a:moveTo>
                  <a:lnTo>
                    <a:pt x="69" y="311"/>
                  </a:lnTo>
                  <a:lnTo>
                    <a:pt x="56" y="325"/>
                  </a:lnTo>
                  <a:lnTo>
                    <a:pt x="47" y="341"/>
                  </a:lnTo>
                  <a:lnTo>
                    <a:pt x="44" y="358"/>
                  </a:lnTo>
                  <a:lnTo>
                    <a:pt x="47" y="375"/>
                  </a:lnTo>
                  <a:lnTo>
                    <a:pt x="53" y="387"/>
                  </a:lnTo>
                  <a:lnTo>
                    <a:pt x="63" y="398"/>
                  </a:lnTo>
                  <a:lnTo>
                    <a:pt x="76" y="406"/>
                  </a:lnTo>
                  <a:lnTo>
                    <a:pt x="91" y="412"/>
                  </a:lnTo>
                  <a:lnTo>
                    <a:pt x="111" y="416"/>
                  </a:lnTo>
                  <a:lnTo>
                    <a:pt x="131" y="417"/>
                  </a:lnTo>
                  <a:lnTo>
                    <a:pt x="156" y="415"/>
                  </a:lnTo>
                  <a:lnTo>
                    <a:pt x="179" y="411"/>
                  </a:lnTo>
                  <a:lnTo>
                    <a:pt x="198" y="403"/>
                  </a:lnTo>
                  <a:lnTo>
                    <a:pt x="212" y="393"/>
                  </a:lnTo>
                  <a:lnTo>
                    <a:pt x="223" y="381"/>
                  </a:lnTo>
                  <a:lnTo>
                    <a:pt x="230" y="367"/>
                  </a:lnTo>
                  <a:lnTo>
                    <a:pt x="232" y="350"/>
                  </a:lnTo>
                  <a:lnTo>
                    <a:pt x="231" y="336"/>
                  </a:lnTo>
                  <a:lnTo>
                    <a:pt x="225" y="323"/>
                  </a:lnTo>
                  <a:lnTo>
                    <a:pt x="216" y="314"/>
                  </a:lnTo>
                  <a:lnTo>
                    <a:pt x="203" y="306"/>
                  </a:lnTo>
                  <a:lnTo>
                    <a:pt x="186" y="302"/>
                  </a:lnTo>
                  <a:lnTo>
                    <a:pt x="166" y="300"/>
                  </a:lnTo>
                  <a:lnTo>
                    <a:pt x="105" y="300"/>
                  </a:lnTo>
                  <a:lnTo>
                    <a:pt x="95" y="300"/>
                  </a:lnTo>
                  <a:lnTo>
                    <a:pt x="86" y="300"/>
                  </a:lnTo>
                  <a:close/>
                  <a:moveTo>
                    <a:pt x="136" y="34"/>
                  </a:moveTo>
                  <a:lnTo>
                    <a:pt x="116" y="36"/>
                  </a:lnTo>
                  <a:lnTo>
                    <a:pt x="97" y="41"/>
                  </a:lnTo>
                  <a:lnTo>
                    <a:pt x="82" y="50"/>
                  </a:lnTo>
                  <a:lnTo>
                    <a:pt x="70" y="61"/>
                  </a:lnTo>
                  <a:lnTo>
                    <a:pt x="61" y="75"/>
                  </a:lnTo>
                  <a:lnTo>
                    <a:pt x="56" y="91"/>
                  </a:lnTo>
                  <a:lnTo>
                    <a:pt x="54" y="109"/>
                  </a:lnTo>
                  <a:lnTo>
                    <a:pt x="56" y="128"/>
                  </a:lnTo>
                  <a:lnTo>
                    <a:pt x="61" y="144"/>
                  </a:lnTo>
                  <a:lnTo>
                    <a:pt x="70" y="158"/>
                  </a:lnTo>
                  <a:lnTo>
                    <a:pt x="81" y="168"/>
                  </a:lnTo>
                  <a:lnTo>
                    <a:pt x="95" y="176"/>
                  </a:lnTo>
                  <a:lnTo>
                    <a:pt x="114" y="181"/>
                  </a:lnTo>
                  <a:lnTo>
                    <a:pt x="134" y="182"/>
                  </a:lnTo>
                  <a:lnTo>
                    <a:pt x="153" y="181"/>
                  </a:lnTo>
                  <a:lnTo>
                    <a:pt x="170" y="176"/>
                  </a:lnTo>
                  <a:lnTo>
                    <a:pt x="185" y="168"/>
                  </a:lnTo>
                  <a:lnTo>
                    <a:pt x="197" y="158"/>
                  </a:lnTo>
                  <a:lnTo>
                    <a:pt x="206" y="144"/>
                  </a:lnTo>
                  <a:lnTo>
                    <a:pt x="211" y="128"/>
                  </a:lnTo>
                  <a:lnTo>
                    <a:pt x="213" y="109"/>
                  </a:lnTo>
                  <a:lnTo>
                    <a:pt x="211" y="89"/>
                  </a:lnTo>
                  <a:lnTo>
                    <a:pt x="206" y="73"/>
                  </a:lnTo>
                  <a:lnTo>
                    <a:pt x="198" y="59"/>
                  </a:lnTo>
                  <a:lnTo>
                    <a:pt x="186" y="48"/>
                  </a:lnTo>
                  <a:lnTo>
                    <a:pt x="172" y="41"/>
                  </a:lnTo>
                  <a:lnTo>
                    <a:pt x="155" y="36"/>
                  </a:lnTo>
                  <a:lnTo>
                    <a:pt x="136" y="34"/>
                  </a:lnTo>
                  <a:close/>
                  <a:moveTo>
                    <a:pt x="138" y="0"/>
                  </a:moveTo>
                  <a:lnTo>
                    <a:pt x="154" y="1"/>
                  </a:lnTo>
                  <a:lnTo>
                    <a:pt x="168" y="2"/>
                  </a:lnTo>
                  <a:lnTo>
                    <a:pt x="173" y="3"/>
                  </a:lnTo>
                  <a:lnTo>
                    <a:pt x="181" y="3"/>
                  </a:lnTo>
                  <a:lnTo>
                    <a:pt x="192" y="4"/>
                  </a:lnTo>
                  <a:lnTo>
                    <a:pt x="203" y="5"/>
                  </a:lnTo>
                  <a:lnTo>
                    <a:pt x="212" y="5"/>
                  </a:lnTo>
                  <a:lnTo>
                    <a:pt x="218" y="5"/>
                  </a:lnTo>
                  <a:lnTo>
                    <a:pt x="282" y="5"/>
                  </a:lnTo>
                  <a:lnTo>
                    <a:pt x="282" y="40"/>
                  </a:lnTo>
                  <a:lnTo>
                    <a:pt x="247" y="40"/>
                  </a:lnTo>
                  <a:lnTo>
                    <a:pt x="243" y="40"/>
                  </a:lnTo>
                  <a:lnTo>
                    <a:pt x="236" y="39"/>
                  </a:lnTo>
                  <a:lnTo>
                    <a:pt x="230" y="39"/>
                  </a:lnTo>
                  <a:lnTo>
                    <a:pt x="227" y="39"/>
                  </a:lnTo>
                  <a:lnTo>
                    <a:pt x="228" y="39"/>
                  </a:lnTo>
                  <a:lnTo>
                    <a:pt x="229" y="40"/>
                  </a:lnTo>
                  <a:lnTo>
                    <a:pt x="240" y="52"/>
                  </a:lnTo>
                  <a:lnTo>
                    <a:pt x="249" y="67"/>
                  </a:lnTo>
                  <a:lnTo>
                    <a:pt x="255" y="84"/>
                  </a:lnTo>
                  <a:lnTo>
                    <a:pt x="257" y="104"/>
                  </a:lnTo>
                  <a:lnTo>
                    <a:pt x="255" y="125"/>
                  </a:lnTo>
                  <a:lnTo>
                    <a:pt x="251" y="144"/>
                  </a:lnTo>
                  <a:lnTo>
                    <a:pt x="243" y="161"/>
                  </a:lnTo>
                  <a:lnTo>
                    <a:pt x="232" y="177"/>
                  </a:lnTo>
                  <a:lnTo>
                    <a:pt x="218" y="190"/>
                  </a:lnTo>
                  <a:lnTo>
                    <a:pt x="200" y="200"/>
                  </a:lnTo>
                  <a:lnTo>
                    <a:pt x="180" y="208"/>
                  </a:lnTo>
                  <a:lnTo>
                    <a:pt x="157" y="213"/>
                  </a:lnTo>
                  <a:lnTo>
                    <a:pt x="130" y="215"/>
                  </a:lnTo>
                  <a:lnTo>
                    <a:pt x="116" y="214"/>
                  </a:lnTo>
                  <a:lnTo>
                    <a:pt x="101" y="213"/>
                  </a:lnTo>
                  <a:lnTo>
                    <a:pt x="89" y="211"/>
                  </a:lnTo>
                  <a:lnTo>
                    <a:pt x="79" y="216"/>
                  </a:lnTo>
                  <a:lnTo>
                    <a:pt x="73" y="222"/>
                  </a:lnTo>
                  <a:lnTo>
                    <a:pt x="69" y="230"/>
                  </a:lnTo>
                  <a:lnTo>
                    <a:pt x="67" y="237"/>
                  </a:lnTo>
                  <a:lnTo>
                    <a:pt x="69" y="246"/>
                  </a:lnTo>
                  <a:lnTo>
                    <a:pt x="75" y="253"/>
                  </a:lnTo>
                  <a:lnTo>
                    <a:pt x="86" y="258"/>
                  </a:lnTo>
                  <a:lnTo>
                    <a:pt x="101" y="261"/>
                  </a:lnTo>
                  <a:lnTo>
                    <a:pt x="121" y="262"/>
                  </a:lnTo>
                  <a:lnTo>
                    <a:pt x="178" y="262"/>
                  </a:lnTo>
                  <a:lnTo>
                    <a:pt x="204" y="264"/>
                  </a:lnTo>
                  <a:lnTo>
                    <a:pt x="225" y="269"/>
                  </a:lnTo>
                  <a:lnTo>
                    <a:pt x="244" y="278"/>
                  </a:lnTo>
                  <a:lnTo>
                    <a:pt x="258" y="291"/>
                  </a:lnTo>
                  <a:lnTo>
                    <a:pt x="268" y="306"/>
                  </a:lnTo>
                  <a:lnTo>
                    <a:pt x="274" y="324"/>
                  </a:lnTo>
                  <a:lnTo>
                    <a:pt x="276" y="344"/>
                  </a:lnTo>
                  <a:lnTo>
                    <a:pt x="274" y="368"/>
                  </a:lnTo>
                  <a:lnTo>
                    <a:pt x="265" y="388"/>
                  </a:lnTo>
                  <a:lnTo>
                    <a:pt x="252" y="407"/>
                  </a:lnTo>
                  <a:lnTo>
                    <a:pt x="233" y="422"/>
                  </a:lnTo>
                  <a:lnTo>
                    <a:pt x="211" y="435"/>
                  </a:lnTo>
                  <a:lnTo>
                    <a:pt x="185" y="445"/>
                  </a:lnTo>
                  <a:lnTo>
                    <a:pt x="155" y="451"/>
                  </a:lnTo>
                  <a:lnTo>
                    <a:pt x="123" y="453"/>
                  </a:lnTo>
                  <a:lnTo>
                    <a:pt x="95" y="452"/>
                  </a:lnTo>
                  <a:lnTo>
                    <a:pt x="72" y="447"/>
                  </a:lnTo>
                  <a:lnTo>
                    <a:pt x="51" y="441"/>
                  </a:lnTo>
                  <a:lnTo>
                    <a:pt x="33" y="431"/>
                  </a:lnTo>
                  <a:lnTo>
                    <a:pt x="19" y="419"/>
                  </a:lnTo>
                  <a:lnTo>
                    <a:pt x="9" y="404"/>
                  </a:lnTo>
                  <a:lnTo>
                    <a:pt x="2" y="387"/>
                  </a:lnTo>
                  <a:lnTo>
                    <a:pt x="0" y="367"/>
                  </a:lnTo>
                  <a:lnTo>
                    <a:pt x="3" y="345"/>
                  </a:lnTo>
                  <a:lnTo>
                    <a:pt x="10" y="327"/>
                  </a:lnTo>
                  <a:lnTo>
                    <a:pt x="21" y="311"/>
                  </a:lnTo>
                  <a:lnTo>
                    <a:pt x="35" y="299"/>
                  </a:lnTo>
                  <a:lnTo>
                    <a:pt x="51" y="289"/>
                  </a:lnTo>
                  <a:lnTo>
                    <a:pt x="39" y="281"/>
                  </a:lnTo>
                  <a:lnTo>
                    <a:pt x="29" y="271"/>
                  </a:lnTo>
                  <a:lnTo>
                    <a:pt x="23" y="260"/>
                  </a:lnTo>
                  <a:lnTo>
                    <a:pt x="21" y="246"/>
                  </a:lnTo>
                  <a:lnTo>
                    <a:pt x="24" y="232"/>
                  </a:lnTo>
                  <a:lnTo>
                    <a:pt x="30" y="218"/>
                  </a:lnTo>
                  <a:lnTo>
                    <a:pt x="40" y="207"/>
                  </a:lnTo>
                  <a:lnTo>
                    <a:pt x="54" y="199"/>
                  </a:lnTo>
                  <a:lnTo>
                    <a:pt x="38" y="187"/>
                  </a:lnTo>
                  <a:lnTo>
                    <a:pt x="26" y="172"/>
                  </a:lnTo>
                  <a:lnTo>
                    <a:pt x="17" y="155"/>
                  </a:lnTo>
                  <a:lnTo>
                    <a:pt x="12" y="136"/>
                  </a:lnTo>
                  <a:lnTo>
                    <a:pt x="10" y="114"/>
                  </a:lnTo>
                  <a:lnTo>
                    <a:pt x="12" y="90"/>
                  </a:lnTo>
                  <a:lnTo>
                    <a:pt x="19" y="69"/>
                  </a:lnTo>
                  <a:lnTo>
                    <a:pt x="30" y="50"/>
                  </a:lnTo>
                  <a:lnTo>
                    <a:pt x="44" y="34"/>
                  </a:lnTo>
                  <a:lnTo>
                    <a:pt x="62" y="20"/>
                  </a:lnTo>
                  <a:lnTo>
                    <a:pt x="84" y="9"/>
                  </a:lnTo>
                  <a:lnTo>
                    <a:pt x="110" y="2"/>
                  </a:lnTo>
                  <a:lnTo>
                    <a:pt x="138"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31" name="Freeform 30">
              <a:extLst>
                <a:ext uri="{FF2B5EF4-FFF2-40B4-BE49-F238E27FC236}">
                  <a16:creationId xmlns:a16="http://schemas.microsoft.com/office/drawing/2014/main" id="{94CB488D-89A1-9496-B5EA-6DDDCE7C663B}"/>
                </a:ext>
              </a:extLst>
            </p:cNvPr>
            <p:cNvSpPr>
              <a:spLocks noEditPoints="1"/>
            </p:cNvSpPr>
            <p:nvPr/>
          </p:nvSpPr>
          <p:spPr bwMode="auto">
            <a:xfrm>
              <a:off x="4782" y="-197"/>
              <a:ext cx="90" cy="101"/>
            </a:xfrm>
            <a:custGeom>
              <a:avLst/>
              <a:gdLst>
                <a:gd name="T0" fmla="*/ 121 w 270"/>
                <a:gd name="T1" fmla="*/ 38 h 304"/>
                <a:gd name="T2" fmla="*/ 93 w 270"/>
                <a:gd name="T3" fmla="*/ 48 h 304"/>
                <a:gd name="T4" fmla="*/ 68 w 270"/>
                <a:gd name="T5" fmla="*/ 70 h 304"/>
                <a:gd name="T6" fmla="*/ 52 w 270"/>
                <a:gd name="T7" fmla="*/ 104 h 304"/>
                <a:gd name="T8" fmla="*/ 46 w 270"/>
                <a:gd name="T9" fmla="*/ 150 h 304"/>
                <a:gd name="T10" fmla="*/ 52 w 270"/>
                <a:gd name="T11" fmla="*/ 200 h 304"/>
                <a:gd name="T12" fmla="*/ 69 w 270"/>
                <a:gd name="T13" fmla="*/ 236 h 304"/>
                <a:gd name="T14" fmla="*/ 98 w 270"/>
                <a:gd name="T15" fmla="*/ 259 h 304"/>
                <a:gd name="T16" fmla="*/ 136 w 270"/>
                <a:gd name="T17" fmla="*/ 266 h 304"/>
                <a:gd name="T18" fmla="*/ 166 w 270"/>
                <a:gd name="T19" fmla="*/ 261 h 304"/>
                <a:gd name="T20" fmla="*/ 192 w 270"/>
                <a:gd name="T21" fmla="*/ 244 h 304"/>
                <a:gd name="T22" fmla="*/ 211 w 270"/>
                <a:gd name="T23" fmla="*/ 216 h 304"/>
                <a:gd name="T24" fmla="*/ 222 w 270"/>
                <a:gd name="T25" fmla="*/ 176 h 304"/>
                <a:gd name="T26" fmla="*/ 223 w 270"/>
                <a:gd name="T27" fmla="*/ 125 h 304"/>
                <a:gd name="T28" fmla="*/ 212 w 270"/>
                <a:gd name="T29" fmla="*/ 83 h 304"/>
                <a:gd name="T30" fmla="*/ 190 w 270"/>
                <a:gd name="T31" fmla="*/ 54 h 304"/>
                <a:gd name="T32" fmla="*/ 157 w 270"/>
                <a:gd name="T33" fmla="*/ 38 h 304"/>
                <a:gd name="T34" fmla="*/ 140 w 270"/>
                <a:gd name="T35" fmla="*/ 0 h 304"/>
                <a:gd name="T36" fmla="*/ 181 w 270"/>
                <a:gd name="T37" fmla="*/ 5 h 304"/>
                <a:gd name="T38" fmla="*/ 217 w 270"/>
                <a:gd name="T39" fmla="*/ 21 h 304"/>
                <a:gd name="T40" fmla="*/ 245 w 270"/>
                <a:gd name="T41" fmla="*/ 49 h 304"/>
                <a:gd name="T42" fmla="*/ 263 w 270"/>
                <a:gd name="T43" fmla="*/ 90 h 304"/>
                <a:gd name="T44" fmla="*/ 270 w 270"/>
                <a:gd name="T45" fmla="*/ 147 h 304"/>
                <a:gd name="T46" fmla="*/ 262 w 270"/>
                <a:gd name="T47" fmla="*/ 202 h 304"/>
                <a:gd name="T48" fmla="*/ 240 w 270"/>
                <a:gd name="T49" fmla="*/ 248 h 304"/>
                <a:gd name="T50" fmla="*/ 205 w 270"/>
                <a:gd name="T51" fmla="*/ 283 h 304"/>
                <a:gd name="T52" fmla="*/ 157 w 270"/>
                <a:gd name="T53" fmla="*/ 301 h 304"/>
                <a:gd name="T54" fmla="*/ 105 w 270"/>
                <a:gd name="T55" fmla="*/ 302 h 304"/>
                <a:gd name="T56" fmla="*/ 61 w 270"/>
                <a:gd name="T57" fmla="*/ 288 h 304"/>
                <a:gd name="T58" fmla="*/ 28 w 270"/>
                <a:gd name="T59" fmla="*/ 259 h 304"/>
                <a:gd name="T60" fmla="*/ 7 w 270"/>
                <a:gd name="T61" fmla="*/ 214 h 304"/>
                <a:gd name="T62" fmla="*/ 0 w 270"/>
                <a:gd name="T63" fmla="*/ 154 h 304"/>
                <a:gd name="T64" fmla="*/ 8 w 270"/>
                <a:gd name="T65" fmla="*/ 100 h 304"/>
                <a:gd name="T66" fmla="*/ 29 w 270"/>
                <a:gd name="T67" fmla="*/ 55 h 304"/>
                <a:gd name="T68" fmla="*/ 64 w 270"/>
                <a:gd name="T69" fmla="*/ 21 h 304"/>
                <a:gd name="T70" fmla="*/ 113 w 270"/>
                <a:gd name="T71" fmla="*/ 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0" h="304">
                  <a:moveTo>
                    <a:pt x="136" y="36"/>
                  </a:moveTo>
                  <a:lnTo>
                    <a:pt x="121" y="38"/>
                  </a:lnTo>
                  <a:lnTo>
                    <a:pt x="107" y="42"/>
                  </a:lnTo>
                  <a:lnTo>
                    <a:pt x="93" y="48"/>
                  </a:lnTo>
                  <a:lnTo>
                    <a:pt x="79" y="58"/>
                  </a:lnTo>
                  <a:lnTo>
                    <a:pt x="68" y="70"/>
                  </a:lnTo>
                  <a:lnTo>
                    <a:pt x="59" y="85"/>
                  </a:lnTo>
                  <a:lnTo>
                    <a:pt x="52" y="104"/>
                  </a:lnTo>
                  <a:lnTo>
                    <a:pt x="48" y="126"/>
                  </a:lnTo>
                  <a:lnTo>
                    <a:pt x="46" y="150"/>
                  </a:lnTo>
                  <a:lnTo>
                    <a:pt x="47" y="177"/>
                  </a:lnTo>
                  <a:lnTo>
                    <a:pt x="52" y="200"/>
                  </a:lnTo>
                  <a:lnTo>
                    <a:pt x="59" y="220"/>
                  </a:lnTo>
                  <a:lnTo>
                    <a:pt x="69" y="236"/>
                  </a:lnTo>
                  <a:lnTo>
                    <a:pt x="82" y="249"/>
                  </a:lnTo>
                  <a:lnTo>
                    <a:pt x="98" y="259"/>
                  </a:lnTo>
                  <a:lnTo>
                    <a:pt x="116" y="264"/>
                  </a:lnTo>
                  <a:lnTo>
                    <a:pt x="136" y="266"/>
                  </a:lnTo>
                  <a:lnTo>
                    <a:pt x="151" y="265"/>
                  </a:lnTo>
                  <a:lnTo>
                    <a:pt x="166" y="261"/>
                  </a:lnTo>
                  <a:lnTo>
                    <a:pt x="179" y="254"/>
                  </a:lnTo>
                  <a:lnTo>
                    <a:pt x="192" y="244"/>
                  </a:lnTo>
                  <a:lnTo>
                    <a:pt x="203" y="232"/>
                  </a:lnTo>
                  <a:lnTo>
                    <a:pt x="211" y="216"/>
                  </a:lnTo>
                  <a:lnTo>
                    <a:pt x="218" y="197"/>
                  </a:lnTo>
                  <a:lnTo>
                    <a:pt x="222" y="176"/>
                  </a:lnTo>
                  <a:lnTo>
                    <a:pt x="224" y="150"/>
                  </a:lnTo>
                  <a:lnTo>
                    <a:pt x="223" y="125"/>
                  </a:lnTo>
                  <a:lnTo>
                    <a:pt x="218" y="102"/>
                  </a:lnTo>
                  <a:lnTo>
                    <a:pt x="212" y="83"/>
                  </a:lnTo>
                  <a:lnTo>
                    <a:pt x="202" y="66"/>
                  </a:lnTo>
                  <a:lnTo>
                    <a:pt x="190" y="54"/>
                  </a:lnTo>
                  <a:lnTo>
                    <a:pt x="175" y="44"/>
                  </a:lnTo>
                  <a:lnTo>
                    <a:pt x="157" y="38"/>
                  </a:lnTo>
                  <a:lnTo>
                    <a:pt x="136" y="36"/>
                  </a:lnTo>
                  <a:close/>
                  <a:moveTo>
                    <a:pt x="140" y="0"/>
                  </a:moveTo>
                  <a:lnTo>
                    <a:pt x="161" y="1"/>
                  </a:lnTo>
                  <a:lnTo>
                    <a:pt x="181" y="5"/>
                  </a:lnTo>
                  <a:lnTo>
                    <a:pt x="200" y="11"/>
                  </a:lnTo>
                  <a:lnTo>
                    <a:pt x="217" y="21"/>
                  </a:lnTo>
                  <a:lnTo>
                    <a:pt x="232" y="33"/>
                  </a:lnTo>
                  <a:lnTo>
                    <a:pt x="245" y="49"/>
                  </a:lnTo>
                  <a:lnTo>
                    <a:pt x="255" y="68"/>
                  </a:lnTo>
                  <a:lnTo>
                    <a:pt x="263" y="90"/>
                  </a:lnTo>
                  <a:lnTo>
                    <a:pt x="268" y="117"/>
                  </a:lnTo>
                  <a:lnTo>
                    <a:pt x="270" y="147"/>
                  </a:lnTo>
                  <a:lnTo>
                    <a:pt x="268" y="176"/>
                  </a:lnTo>
                  <a:lnTo>
                    <a:pt x="262" y="202"/>
                  </a:lnTo>
                  <a:lnTo>
                    <a:pt x="253" y="227"/>
                  </a:lnTo>
                  <a:lnTo>
                    <a:pt x="240" y="248"/>
                  </a:lnTo>
                  <a:lnTo>
                    <a:pt x="224" y="267"/>
                  </a:lnTo>
                  <a:lnTo>
                    <a:pt x="205" y="283"/>
                  </a:lnTo>
                  <a:lnTo>
                    <a:pt x="182" y="294"/>
                  </a:lnTo>
                  <a:lnTo>
                    <a:pt x="157" y="301"/>
                  </a:lnTo>
                  <a:lnTo>
                    <a:pt x="130" y="304"/>
                  </a:lnTo>
                  <a:lnTo>
                    <a:pt x="105" y="302"/>
                  </a:lnTo>
                  <a:lnTo>
                    <a:pt x="81" y="297"/>
                  </a:lnTo>
                  <a:lnTo>
                    <a:pt x="61" y="288"/>
                  </a:lnTo>
                  <a:lnTo>
                    <a:pt x="43" y="275"/>
                  </a:lnTo>
                  <a:lnTo>
                    <a:pt x="28" y="259"/>
                  </a:lnTo>
                  <a:lnTo>
                    <a:pt x="16" y="238"/>
                  </a:lnTo>
                  <a:lnTo>
                    <a:pt x="7" y="214"/>
                  </a:lnTo>
                  <a:lnTo>
                    <a:pt x="2" y="186"/>
                  </a:lnTo>
                  <a:lnTo>
                    <a:pt x="0" y="154"/>
                  </a:lnTo>
                  <a:lnTo>
                    <a:pt x="2" y="127"/>
                  </a:lnTo>
                  <a:lnTo>
                    <a:pt x="8" y="100"/>
                  </a:lnTo>
                  <a:lnTo>
                    <a:pt x="17" y="76"/>
                  </a:lnTo>
                  <a:lnTo>
                    <a:pt x="29" y="55"/>
                  </a:lnTo>
                  <a:lnTo>
                    <a:pt x="45" y="36"/>
                  </a:lnTo>
                  <a:lnTo>
                    <a:pt x="64" y="21"/>
                  </a:lnTo>
                  <a:lnTo>
                    <a:pt x="87" y="10"/>
                  </a:lnTo>
                  <a:lnTo>
                    <a:pt x="113" y="3"/>
                  </a:lnTo>
                  <a:lnTo>
                    <a:pt x="140"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32" name="Freeform 31">
              <a:extLst>
                <a:ext uri="{FF2B5EF4-FFF2-40B4-BE49-F238E27FC236}">
                  <a16:creationId xmlns:a16="http://schemas.microsoft.com/office/drawing/2014/main" id="{F82B6D05-26D1-7D26-324D-082520DB6C84}"/>
                </a:ext>
              </a:extLst>
            </p:cNvPr>
            <p:cNvSpPr>
              <a:spLocks/>
            </p:cNvSpPr>
            <p:nvPr/>
          </p:nvSpPr>
          <p:spPr bwMode="auto">
            <a:xfrm>
              <a:off x="4885" y="-198"/>
              <a:ext cx="78" cy="100"/>
            </a:xfrm>
            <a:custGeom>
              <a:avLst/>
              <a:gdLst>
                <a:gd name="T0" fmla="*/ 146 w 233"/>
                <a:gd name="T1" fmla="*/ 0 h 300"/>
                <a:gd name="T2" fmla="*/ 166 w 233"/>
                <a:gd name="T3" fmla="*/ 2 h 300"/>
                <a:gd name="T4" fmla="*/ 184 w 233"/>
                <a:gd name="T5" fmla="*/ 6 h 300"/>
                <a:gd name="T6" fmla="*/ 198 w 233"/>
                <a:gd name="T7" fmla="*/ 13 h 300"/>
                <a:gd name="T8" fmla="*/ 210 w 233"/>
                <a:gd name="T9" fmla="*/ 23 h 300"/>
                <a:gd name="T10" fmla="*/ 219 w 233"/>
                <a:gd name="T11" fmla="*/ 34 h 300"/>
                <a:gd name="T12" fmla="*/ 225 w 233"/>
                <a:gd name="T13" fmla="*/ 47 h 300"/>
                <a:gd name="T14" fmla="*/ 230 w 233"/>
                <a:gd name="T15" fmla="*/ 62 h 300"/>
                <a:gd name="T16" fmla="*/ 233 w 233"/>
                <a:gd name="T17" fmla="*/ 78 h 300"/>
                <a:gd name="T18" fmla="*/ 233 w 233"/>
                <a:gd name="T19" fmla="*/ 95 h 300"/>
                <a:gd name="T20" fmla="*/ 233 w 233"/>
                <a:gd name="T21" fmla="*/ 300 h 300"/>
                <a:gd name="T22" fmla="*/ 189 w 233"/>
                <a:gd name="T23" fmla="*/ 300 h 300"/>
                <a:gd name="T24" fmla="*/ 189 w 233"/>
                <a:gd name="T25" fmla="*/ 110 h 300"/>
                <a:gd name="T26" fmla="*/ 188 w 233"/>
                <a:gd name="T27" fmla="*/ 91 h 300"/>
                <a:gd name="T28" fmla="*/ 186 w 233"/>
                <a:gd name="T29" fmla="*/ 75 h 300"/>
                <a:gd name="T30" fmla="*/ 181 w 233"/>
                <a:gd name="T31" fmla="*/ 61 h 300"/>
                <a:gd name="T32" fmla="*/ 174 w 233"/>
                <a:gd name="T33" fmla="*/ 51 h 300"/>
                <a:gd name="T34" fmla="*/ 164 w 233"/>
                <a:gd name="T35" fmla="*/ 43 h 300"/>
                <a:gd name="T36" fmla="*/ 151 w 233"/>
                <a:gd name="T37" fmla="*/ 38 h 300"/>
                <a:gd name="T38" fmla="*/ 135 w 233"/>
                <a:gd name="T39" fmla="*/ 37 h 300"/>
                <a:gd name="T40" fmla="*/ 116 w 233"/>
                <a:gd name="T41" fmla="*/ 39 h 300"/>
                <a:gd name="T42" fmla="*/ 98 w 233"/>
                <a:gd name="T43" fmla="*/ 46 h 300"/>
                <a:gd name="T44" fmla="*/ 83 w 233"/>
                <a:gd name="T45" fmla="*/ 57 h 300"/>
                <a:gd name="T46" fmla="*/ 70 w 233"/>
                <a:gd name="T47" fmla="*/ 71 h 300"/>
                <a:gd name="T48" fmla="*/ 60 w 233"/>
                <a:gd name="T49" fmla="*/ 89 h 300"/>
                <a:gd name="T50" fmla="*/ 51 w 233"/>
                <a:gd name="T51" fmla="*/ 111 h 300"/>
                <a:gd name="T52" fmla="*/ 46 w 233"/>
                <a:gd name="T53" fmla="*/ 134 h 300"/>
                <a:gd name="T54" fmla="*/ 44 w 233"/>
                <a:gd name="T55" fmla="*/ 159 h 300"/>
                <a:gd name="T56" fmla="*/ 44 w 233"/>
                <a:gd name="T57" fmla="*/ 300 h 300"/>
                <a:gd name="T58" fmla="*/ 0 w 233"/>
                <a:gd name="T59" fmla="*/ 300 h 300"/>
                <a:gd name="T60" fmla="*/ 0 w 233"/>
                <a:gd name="T61" fmla="*/ 6 h 300"/>
                <a:gd name="T62" fmla="*/ 44 w 233"/>
                <a:gd name="T63" fmla="*/ 6 h 300"/>
                <a:gd name="T64" fmla="*/ 43 w 233"/>
                <a:gd name="T65" fmla="*/ 28 h 300"/>
                <a:gd name="T66" fmla="*/ 41 w 233"/>
                <a:gd name="T67" fmla="*/ 51 h 300"/>
                <a:gd name="T68" fmla="*/ 39 w 233"/>
                <a:gd name="T69" fmla="*/ 71 h 300"/>
                <a:gd name="T70" fmla="*/ 40 w 233"/>
                <a:gd name="T71" fmla="*/ 72 h 300"/>
                <a:gd name="T72" fmla="*/ 50 w 233"/>
                <a:gd name="T73" fmla="*/ 52 h 300"/>
                <a:gd name="T74" fmla="*/ 64 w 233"/>
                <a:gd name="T75" fmla="*/ 34 h 300"/>
                <a:gd name="T76" fmla="*/ 80 w 233"/>
                <a:gd name="T77" fmla="*/ 20 h 300"/>
                <a:gd name="T78" fmla="*/ 99 w 233"/>
                <a:gd name="T79" fmla="*/ 9 h 300"/>
                <a:gd name="T80" fmla="*/ 121 w 233"/>
                <a:gd name="T81" fmla="*/ 3 h 300"/>
                <a:gd name="T82" fmla="*/ 146 w 233"/>
                <a:gd name="T8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300">
                  <a:moveTo>
                    <a:pt x="146" y="0"/>
                  </a:moveTo>
                  <a:lnTo>
                    <a:pt x="166" y="2"/>
                  </a:lnTo>
                  <a:lnTo>
                    <a:pt x="184" y="6"/>
                  </a:lnTo>
                  <a:lnTo>
                    <a:pt x="198" y="13"/>
                  </a:lnTo>
                  <a:lnTo>
                    <a:pt x="210" y="23"/>
                  </a:lnTo>
                  <a:lnTo>
                    <a:pt x="219" y="34"/>
                  </a:lnTo>
                  <a:lnTo>
                    <a:pt x="225" y="47"/>
                  </a:lnTo>
                  <a:lnTo>
                    <a:pt x="230" y="62"/>
                  </a:lnTo>
                  <a:lnTo>
                    <a:pt x="233" y="78"/>
                  </a:lnTo>
                  <a:lnTo>
                    <a:pt x="233" y="95"/>
                  </a:lnTo>
                  <a:lnTo>
                    <a:pt x="233" y="300"/>
                  </a:lnTo>
                  <a:lnTo>
                    <a:pt x="189" y="300"/>
                  </a:lnTo>
                  <a:lnTo>
                    <a:pt x="189" y="110"/>
                  </a:lnTo>
                  <a:lnTo>
                    <a:pt x="188" y="91"/>
                  </a:lnTo>
                  <a:lnTo>
                    <a:pt x="186" y="75"/>
                  </a:lnTo>
                  <a:lnTo>
                    <a:pt x="181" y="61"/>
                  </a:lnTo>
                  <a:lnTo>
                    <a:pt x="174" y="51"/>
                  </a:lnTo>
                  <a:lnTo>
                    <a:pt x="164" y="43"/>
                  </a:lnTo>
                  <a:lnTo>
                    <a:pt x="151" y="38"/>
                  </a:lnTo>
                  <a:lnTo>
                    <a:pt x="135" y="37"/>
                  </a:lnTo>
                  <a:lnTo>
                    <a:pt x="116" y="39"/>
                  </a:lnTo>
                  <a:lnTo>
                    <a:pt x="98" y="46"/>
                  </a:lnTo>
                  <a:lnTo>
                    <a:pt x="83" y="57"/>
                  </a:lnTo>
                  <a:lnTo>
                    <a:pt x="70" y="71"/>
                  </a:lnTo>
                  <a:lnTo>
                    <a:pt x="60" y="89"/>
                  </a:lnTo>
                  <a:lnTo>
                    <a:pt x="51" y="111"/>
                  </a:lnTo>
                  <a:lnTo>
                    <a:pt x="46" y="134"/>
                  </a:lnTo>
                  <a:lnTo>
                    <a:pt x="44" y="159"/>
                  </a:lnTo>
                  <a:lnTo>
                    <a:pt x="44" y="300"/>
                  </a:lnTo>
                  <a:lnTo>
                    <a:pt x="0" y="300"/>
                  </a:lnTo>
                  <a:lnTo>
                    <a:pt x="0" y="6"/>
                  </a:lnTo>
                  <a:lnTo>
                    <a:pt x="44" y="6"/>
                  </a:lnTo>
                  <a:lnTo>
                    <a:pt x="43" y="28"/>
                  </a:lnTo>
                  <a:lnTo>
                    <a:pt x="41" y="51"/>
                  </a:lnTo>
                  <a:lnTo>
                    <a:pt x="39" y="71"/>
                  </a:lnTo>
                  <a:lnTo>
                    <a:pt x="40" y="72"/>
                  </a:lnTo>
                  <a:lnTo>
                    <a:pt x="50" y="52"/>
                  </a:lnTo>
                  <a:lnTo>
                    <a:pt x="64" y="34"/>
                  </a:lnTo>
                  <a:lnTo>
                    <a:pt x="80" y="20"/>
                  </a:lnTo>
                  <a:lnTo>
                    <a:pt x="99" y="9"/>
                  </a:lnTo>
                  <a:lnTo>
                    <a:pt x="121" y="3"/>
                  </a:lnTo>
                  <a:lnTo>
                    <a:pt x="146"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33" name="Freeform 32">
              <a:extLst>
                <a:ext uri="{FF2B5EF4-FFF2-40B4-BE49-F238E27FC236}">
                  <a16:creationId xmlns:a16="http://schemas.microsoft.com/office/drawing/2014/main" id="{A7998B92-58EA-387E-5784-4DDD979F477D}"/>
                </a:ext>
              </a:extLst>
            </p:cNvPr>
            <p:cNvSpPr>
              <a:spLocks/>
            </p:cNvSpPr>
            <p:nvPr/>
          </p:nvSpPr>
          <p:spPr bwMode="auto">
            <a:xfrm>
              <a:off x="4988" y="-198"/>
              <a:ext cx="77" cy="100"/>
            </a:xfrm>
            <a:custGeom>
              <a:avLst/>
              <a:gdLst>
                <a:gd name="T0" fmla="*/ 145 w 233"/>
                <a:gd name="T1" fmla="*/ 0 h 300"/>
                <a:gd name="T2" fmla="*/ 166 w 233"/>
                <a:gd name="T3" fmla="*/ 2 h 300"/>
                <a:gd name="T4" fmla="*/ 183 w 233"/>
                <a:gd name="T5" fmla="*/ 6 h 300"/>
                <a:gd name="T6" fmla="*/ 198 w 233"/>
                <a:gd name="T7" fmla="*/ 13 h 300"/>
                <a:gd name="T8" fmla="*/ 209 w 233"/>
                <a:gd name="T9" fmla="*/ 23 h 300"/>
                <a:gd name="T10" fmla="*/ 218 w 233"/>
                <a:gd name="T11" fmla="*/ 34 h 300"/>
                <a:gd name="T12" fmla="*/ 225 w 233"/>
                <a:gd name="T13" fmla="*/ 47 h 300"/>
                <a:gd name="T14" fmla="*/ 230 w 233"/>
                <a:gd name="T15" fmla="*/ 62 h 300"/>
                <a:gd name="T16" fmla="*/ 232 w 233"/>
                <a:gd name="T17" fmla="*/ 78 h 300"/>
                <a:gd name="T18" fmla="*/ 233 w 233"/>
                <a:gd name="T19" fmla="*/ 95 h 300"/>
                <a:gd name="T20" fmla="*/ 233 w 233"/>
                <a:gd name="T21" fmla="*/ 300 h 300"/>
                <a:gd name="T22" fmla="*/ 189 w 233"/>
                <a:gd name="T23" fmla="*/ 300 h 300"/>
                <a:gd name="T24" fmla="*/ 189 w 233"/>
                <a:gd name="T25" fmla="*/ 110 h 300"/>
                <a:gd name="T26" fmla="*/ 188 w 233"/>
                <a:gd name="T27" fmla="*/ 91 h 300"/>
                <a:gd name="T28" fmla="*/ 185 w 233"/>
                <a:gd name="T29" fmla="*/ 75 h 300"/>
                <a:gd name="T30" fmla="*/ 181 w 233"/>
                <a:gd name="T31" fmla="*/ 61 h 300"/>
                <a:gd name="T32" fmla="*/ 173 w 233"/>
                <a:gd name="T33" fmla="*/ 51 h 300"/>
                <a:gd name="T34" fmla="*/ 163 w 233"/>
                <a:gd name="T35" fmla="*/ 43 h 300"/>
                <a:gd name="T36" fmla="*/ 150 w 233"/>
                <a:gd name="T37" fmla="*/ 38 h 300"/>
                <a:gd name="T38" fmla="*/ 134 w 233"/>
                <a:gd name="T39" fmla="*/ 37 h 300"/>
                <a:gd name="T40" fmla="*/ 115 w 233"/>
                <a:gd name="T41" fmla="*/ 39 h 300"/>
                <a:gd name="T42" fmla="*/ 98 w 233"/>
                <a:gd name="T43" fmla="*/ 46 h 300"/>
                <a:gd name="T44" fmla="*/ 83 w 233"/>
                <a:gd name="T45" fmla="*/ 57 h 300"/>
                <a:gd name="T46" fmla="*/ 70 w 233"/>
                <a:gd name="T47" fmla="*/ 71 h 300"/>
                <a:gd name="T48" fmla="*/ 59 w 233"/>
                <a:gd name="T49" fmla="*/ 89 h 300"/>
                <a:gd name="T50" fmla="*/ 51 w 233"/>
                <a:gd name="T51" fmla="*/ 111 h 300"/>
                <a:gd name="T52" fmla="*/ 46 w 233"/>
                <a:gd name="T53" fmla="*/ 134 h 300"/>
                <a:gd name="T54" fmla="*/ 45 w 233"/>
                <a:gd name="T55" fmla="*/ 159 h 300"/>
                <a:gd name="T56" fmla="*/ 45 w 233"/>
                <a:gd name="T57" fmla="*/ 300 h 300"/>
                <a:gd name="T58" fmla="*/ 0 w 233"/>
                <a:gd name="T59" fmla="*/ 300 h 300"/>
                <a:gd name="T60" fmla="*/ 0 w 233"/>
                <a:gd name="T61" fmla="*/ 6 h 300"/>
                <a:gd name="T62" fmla="*/ 44 w 233"/>
                <a:gd name="T63" fmla="*/ 6 h 300"/>
                <a:gd name="T64" fmla="*/ 44 w 233"/>
                <a:gd name="T65" fmla="*/ 28 h 300"/>
                <a:gd name="T66" fmla="*/ 42 w 233"/>
                <a:gd name="T67" fmla="*/ 51 h 300"/>
                <a:gd name="T68" fmla="*/ 39 w 233"/>
                <a:gd name="T69" fmla="*/ 71 h 300"/>
                <a:gd name="T70" fmla="*/ 41 w 233"/>
                <a:gd name="T71" fmla="*/ 72 h 300"/>
                <a:gd name="T72" fmla="*/ 51 w 233"/>
                <a:gd name="T73" fmla="*/ 52 h 300"/>
                <a:gd name="T74" fmla="*/ 64 w 233"/>
                <a:gd name="T75" fmla="*/ 34 h 300"/>
                <a:gd name="T76" fmla="*/ 80 w 233"/>
                <a:gd name="T77" fmla="*/ 20 h 300"/>
                <a:gd name="T78" fmla="*/ 99 w 233"/>
                <a:gd name="T79" fmla="*/ 9 h 300"/>
                <a:gd name="T80" fmla="*/ 121 w 233"/>
                <a:gd name="T81" fmla="*/ 3 h 300"/>
                <a:gd name="T82" fmla="*/ 145 w 233"/>
                <a:gd name="T83"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 h="300">
                  <a:moveTo>
                    <a:pt x="145" y="0"/>
                  </a:moveTo>
                  <a:lnTo>
                    <a:pt x="166" y="2"/>
                  </a:lnTo>
                  <a:lnTo>
                    <a:pt x="183" y="6"/>
                  </a:lnTo>
                  <a:lnTo>
                    <a:pt x="198" y="13"/>
                  </a:lnTo>
                  <a:lnTo>
                    <a:pt x="209" y="23"/>
                  </a:lnTo>
                  <a:lnTo>
                    <a:pt x="218" y="34"/>
                  </a:lnTo>
                  <a:lnTo>
                    <a:pt x="225" y="47"/>
                  </a:lnTo>
                  <a:lnTo>
                    <a:pt x="230" y="62"/>
                  </a:lnTo>
                  <a:lnTo>
                    <a:pt x="232" y="78"/>
                  </a:lnTo>
                  <a:lnTo>
                    <a:pt x="233" y="95"/>
                  </a:lnTo>
                  <a:lnTo>
                    <a:pt x="233" y="300"/>
                  </a:lnTo>
                  <a:lnTo>
                    <a:pt x="189" y="300"/>
                  </a:lnTo>
                  <a:lnTo>
                    <a:pt x="189" y="110"/>
                  </a:lnTo>
                  <a:lnTo>
                    <a:pt x="188" y="91"/>
                  </a:lnTo>
                  <a:lnTo>
                    <a:pt x="185" y="75"/>
                  </a:lnTo>
                  <a:lnTo>
                    <a:pt x="181" y="61"/>
                  </a:lnTo>
                  <a:lnTo>
                    <a:pt x="173" y="51"/>
                  </a:lnTo>
                  <a:lnTo>
                    <a:pt x="163" y="43"/>
                  </a:lnTo>
                  <a:lnTo>
                    <a:pt x="150" y="38"/>
                  </a:lnTo>
                  <a:lnTo>
                    <a:pt x="134" y="37"/>
                  </a:lnTo>
                  <a:lnTo>
                    <a:pt x="115" y="39"/>
                  </a:lnTo>
                  <a:lnTo>
                    <a:pt x="98" y="46"/>
                  </a:lnTo>
                  <a:lnTo>
                    <a:pt x="83" y="57"/>
                  </a:lnTo>
                  <a:lnTo>
                    <a:pt x="70" y="71"/>
                  </a:lnTo>
                  <a:lnTo>
                    <a:pt x="59" y="89"/>
                  </a:lnTo>
                  <a:lnTo>
                    <a:pt x="51" y="111"/>
                  </a:lnTo>
                  <a:lnTo>
                    <a:pt x="46" y="134"/>
                  </a:lnTo>
                  <a:lnTo>
                    <a:pt x="45" y="159"/>
                  </a:lnTo>
                  <a:lnTo>
                    <a:pt x="45" y="300"/>
                  </a:lnTo>
                  <a:lnTo>
                    <a:pt x="0" y="300"/>
                  </a:lnTo>
                  <a:lnTo>
                    <a:pt x="0" y="6"/>
                  </a:lnTo>
                  <a:lnTo>
                    <a:pt x="44" y="6"/>
                  </a:lnTo>
                  <a:lnTo>
                    <a:pt x="44" y="28"/>
                  </a:lnTo>
                  <a:lnTo>
                    <a:pt x="42" y="51"/>
                  </a:lnTo>
                  <a:lnTo>
                    <a:pt x="39" y="71"/>
                  </a:lnTo>
                  <a:lnTo>
                    <a:pt x="41" y="72"/>
                  </a:lnTo>
                  <a:lnTo>
                    <a:pt x="51" y="52"/>
                  </a:lnTo>
                  <a:lnTo>
                    <a:pt x="64" y="34"/>
                  </a:lnTo>
                  <a:lnTo>
                    <a:pt x="80" y="20"/>
                  </a:lnTo>
                  <a:lnTo>
                    <a:pt x="99" y="9"/>
                  </a:lnTo>
                  <a:lnTo>
                    <a:pt x="121" y="3"/>
                  </a:lnTo>
                  <a:lnTo>
                    <a:pt x="145"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sp>
          <p:nvSpPr>
            <p:cNvPr id="34" name="Freeform 33">
              <a:extLst>
                <a:ext uri="{FF2B5EF4-FFF2-40B4-BE49-F238E27FC236}">
                  <a16:creationId xmlns:a16="http://schemas.microsoft.com/office/drawing/2014/main" id="{B56C46F5-2C31-BDC3-35E1-7087BBFFEDFD}"/>
                </a:ext>
              </a:extLst>
            </p:cNvPr>
            <p:cNvSpPr>
              <a:spLocks noEditPoints="1"/>
            </p:cNvSpPr>
            <p:nvPr/>
          </p:nvSpPr>
          <p:spPr bwMode="auto">
            <a:xfrm>
              <a:off x="5079" y="-197"/>
              <a:ext cx="81" cy="101"/>
            </a:xfrm>
            <a:custGeom>
              <a:avLst/>
              <a:gdLst>
                <a:gd name="T0" fmla="*/ 127 w 243"/>
                <a:gd name="T1" fmla="*/ 34 h 304"/>
                <a:gd name="T2" fmla="*/ 107 w 243"/>
                <a:gd name="T3" fmla="*/ 36 h 304"/>
                <a:gd name="T4" fmla="*/ 90 w 243"/>
                <a:gd name="T5" fmla="*/ 43 h 304"/>
                <a:gd name="T6" fmla="*/ 75 w 243"/>
                <a:gd name="T7" fmla="*/ 54 h 304"/>
                <a:gd name="T8" fmla="*/ 63 w 243"/>
                <a:gd name="T9" fmla="*/ 69 h 304"/>
                <a:gd name="T10" fmla="*/ 54 w 243"/>
                <a:gd name="T11" fmla="*/ 88 h 304"/>
                <a:gd name="T12" fmla="*/ 49 w 243"/>
                <a:gd name="T13" fmla="*/ 110 h 304"/>
                <a:gd name="T14" fmla="*/ 197 w 243"/>
                <a:gd name="T15" fmla="*/ 110 h 304"/>
                <a:gd name="T16" fmla="*/ 196 w 243"/>
                <a:gd name="T17" fmla="*/ 91 h 304"/>
                <a:gd name="T18" fmla="*/ 191 w 243"/>
                <a:gd name="T19" fmla="*/ 75 h 304"/>
                <a:gd name="T20" fmla="*/ 184 w 243"/>
                <a:gd name="T21" fmla="*/ 61 h 304"/>
                <a:gd name="T22" fmla="*/ 173 w 243"/>
                <a:gd name="T23" fmla="*/ 49 h 304"/>
                <a:gd name="T24" fmla="*/ 160 w 243"/>
                <a:gd name="T25" fmla="*/ 41 h 304"/>
                <a:gd name="T26" fmla="*/ 145 w 243"/>
                <a:gd name="T27" fmla="*/ 35 h 304"/>
                <a:gd name="T28" fmla="*/ 127 w 243"/>
                <a:gd name="T29" fmla="*/ 34 h 304"/>
                <a:gd name="T30" fmla="*/ 129 w 243"/>
                <a:gd name="T31" fmla="*/ 0 h 304"/>
                <a:gd name="T32" fmla="*/ 154 w 243"/>
                <a:gd name="T33" fmla="*/ 2 h 304"/>
                <a:gd name="T34" fmla="*/ 176 w 243"/>
                <a:gd name="T35" fmla="*/ 8 h 304"/>
                <a:gd name="T36" fmla="*/ 194 w 243"/>
                <a:gd name="T37" fmla="*/ 17 h 304"/>
                <a:gd name="T38" fmla="*/ 210 w 243"/>
                <a:gd name="T39" fmla="*/ 29 h 304"/>
                <a:gd name="T40" fmla="*/ 222 w 243"/>
                <a:gd name="T41" fmla="*/ 44 h 304"/>
                <a:gd name="T42" fmla="*/ 231 w 243"/>
                <a:gd name="T43" fmla="*/ 61 h 304"/>
                <a:gd name="T44" fmla="*/ 238 w 243"/>
                <a:gd name="T45" fmla="*/ 79 h 304"/>
                <a:gd name="T46" fmla="*/ 242 w 243"/>
                <a:gd name="T47" fmla="*/ 99 h 304"/>
                <a:gd name="T48" fmla="*/ 243 w 243"/>
                <a:gd name="T49" fmla="*/ 122 h 304"/>
                <a:gd name="T50" fmla="*/ 243 w 243"/>
                <a:gd name="T51" fmla="*/ 131 h 304"/>
                <a:gd name="T52" fmla="*/ 242 w 243"/>
                <a:gd name="T53" fmla="*/ 143 h 304"/>
                <a:gd name="T54" fmla="*/ 47 w 243"/>
                <a:gd name="T55" fmla="*/ 143 h 304"/>
                <a:gd name="T56" fmla="*/ 47 w 243"/>
                <a:gd name="T57" fmla="*/ 171 h 304"/>
                <a:gd name="T58" fmla="*/ 50 w 243"/>
                <a:gd name="T59" fmla="*/ 194 h 304"/>
                <a:gd name="T60" fmla="*/ 56 w 243"/>
                <a:gd name="T61" fmla="*/ 214 h 304"/>
                <a:gd name="T62" fmla="*/ 64 w 243"/>
                <a:gd name="T63" fmla="*/ 231 h 304"/>
                <a:gd name="T64" fmla="*/ 75 w 243"/>
                <a:gd name="T65" fmla="*/ 244 h 304"/>
                <a:gd name="T66" fmla="*/ 89 w 243"/>
                <a:gd name="T67" fmla="*/ 255 h 304"/>
                <a:gd name="T68" fmla="*/ 105 w 243"/>
                <a:gd name="T69" fmla="*/ 262 h 304"/>
                <a:gd name="T70" fmla="*/ 123 w 243"/>
                <a:gd name="T71" fmla="*/ 266 h 304"/>
                <a:gd name="T72" fmla="*/ 144 w 243"/>
                <a:gd name="T73" fmla="*/ 267 h 304"/>
                <a:gd name="T74" fmla="*/ 167 w 243"/>
                <a:gd name="T75" fmla="*/ 266 h 304"/>
                <a:gd name="T76" fmla="*/ 189 w 243"/>
                <a:gd name="T77" fmla="*/ 262 h 304"/>
                <a:gd name="T78" fmla="*/ 210 w 243"/>
                <a:gd name="T79" fmla="*/ 256 h 304"/>
                <a:gd name="T80" fmla="*/ 228 w 243"/>
                <a:gd name="T81" fmla="*/ 249 h 304"/>
                <a:gd name="T82" fmla="*/ 232 w 243"/>
                <a:gd name="T83" fmla="*/ 286 h 304"/>
                <a:gd name="T84" fmla="*/ 203 w 243"/>
                <a:gd name="T85" fmla="*/ 296 h 304"/>
                <a:gd name="T86" fmla="*/ 171 w 243"/>
                <a:gd name="T87" fmla="*/ 302 h 304"/>
                <a:gd name="T88" fmla="*/ 136 w 243"/>
                <a:gd name="T89" fmla="*/ 304 h 304"/>
                <a:gd name="T90" fmla="*/ 108 w 243"/>
                <a:gd name="T91" fmla="*/ 302 h 304"/>
                <a:gd name="T92" fmla="*/ 83 w 243"/>
                <a:gd name="T93" fmla="*/ 297 h 304"/>
                <a:gd name="T94" fmla="*/ 62 w 243"/>
                <a:gd name="T95" fmla="*/ 288 h 304"/>
                <a:gd name="T96" fmla="*/ 43 w 243"/>
                <a:gd name="T97" fmla="*/ 275 h 304"/>
                <a:gd name="T98" fmla="*/ 28 w 243"/>
                <a:gd name="T99" fmla="*/ 259 h 304"/>
                <a:gd name="T100" fmla="*/ 15 w 243"/>
                <a:gd name="T101" fmla="*/ 238 h 304"/>
                <a:gd name="T102" fmla="*/ 7 w 243"/>
                <a:gd name="T103" fmla="*/ 214 h 304"/>
                <a:gd name="T104" fmla="*/ 1 w 243"/>
                <a:gd name="T105" fmla="*/ 186 h 304"/>
                <a:gd name="T106" fmla="*/ 0 w 243"/>
                <a:gd name="T107" fmla="*/ 154 h 304"/>
                <a:gd name="T108" fmla="*/ 1 w 243"/>
                <a:gd name="T109" fmla="*/ 126 h 304"/>
                <a:gd name="T110" fmla="*/ 7 w 243"/>
                <a:gd name="T111" fmla="*/ 98 h 304"/>
                <a:gd name="T112" fmla="*/ 15 w 243"/>
                <a:gd name="T113" fmla="*/ 74 h 304"/>
                <a:gd name="T114" fmla="*/ 27 w 243"/>
                <a:gd name="T115" fmla="*/ 53 h 304"/>
                <a:gd name="T116" fmla="*/ 42 w 243"/>
                <a:gd name="T117" fmla="*/ 35 h 304"/>
                <a:gd name="T118" fmla="*/ 60 w 243"/>
                <a:gd name="T119" fmla="*/ 20 h 304"/>
                <a:gd name="T120" fmla="*/ 80 w 243"/>
                <a:gd name="T121" fmla="*/ 9 h 304"/>
                <a:gd name="T122" fmla="*/ 103 w 243"/>
                <a:gd name="T123" fmla="*/ 2 h 304"/>
                <a:gd name="T124" fmla="*/ 129 w 243"/>
                <a:gd name="T1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304">
                  <a:moveTo>
                    <a:pt x="127" y="34"/>
                  </a:moveTo>
                  <a:lnTo>
                    <a:pt x="107" y="36"/>
                  </a:lnTo>
                  <a:lnTo>
                    <a:pt x="90" y="43"/>
                  </a:lnTo>
                  <a:lnTo>
                    <a:pt x="75" y="54"/>
                  </a:lnTo>
                  <a:lnTo>
                    <a:pt x="63" y="69"/>
                  </a:lnTo>
                  <a:lnTo>
                    <a:pt x="54" y="88"/>
                  </a:lnTo>
                  <a:lnTo>
                    <a:pt x="49" y="110"/>
                  </a:lnTo>
                  <a:lnTo>
                    <a:pt x="197" y="110"/>
                  </a:lnTo>
                  <a:lnTo>
                    <a:pt x="196" y="91"/>
                  </a:lnTo>
                  <a:lnTo>
                    <a:pt x="191" y="75"/>
                  </a:lnTo>
                  <a:lnTo>
                    <a:pt x="184" y="61"/>
                  </a:lnTo>
                  <a:lnTo>
                    <a:pt x="173" y="49"/>
                  </a:lnTo>
                  <a:lnTo>
                    <a:pt x="160" y="41"/>
                  </a:lnTo>
                  <a:lnTo>
                    <a:pt x="145" y="35"/>
                  </a:lnTo>
                  <a:lnTo>
                    <a:pt x="127" y="34"/>
                  </a:lnTo>
                  <a:close/>
                  <a:moveTo>
                    <a:pt x="129" y="0"/>
                  </a:moveTo>
                  <a:lnTo>
                    <a:pt x="154" y="2"/>
                  </a:lnTo>
                  <a:lnTo>
                    <a:pt x="176" y="8"/>
                  </a:lnTo>
                  <a:lnTo>
                    <a:pt x="194" y="17"/>
                  </a:lnTo>
                  <a:lnTo>
                    <a:pt x="210" y="29"/>
                  </a:lnTo>
                  <a:lnTo>
                    <a:pt x="222" y="44"/>
                  </a:lnTo>
                  <a:lnTo>
                    <a:pt x="231" y="61"/>
                  </a:lnTo>
                  <a:lnTo>
                    <a:pt x="238" y="79"/>
                  </a:lnTo>
                  <a:lnTo>
                    <a:pt x="242" y="99"/>
                  </a:lnTo>
                  <a:lnTo>
                    <a:pt x="243" y="122"/>
                  </a:lnTo>
                  <a:lnTo>
                    <a:pt x="243" y="131"/>
                  </a:lnTo>
                  <a:lnTo>
                    <a:pt x="242" y="143"/>
                  </a:lnTo>
                  <a:lnTo>
                    <a:pt x="47" y="143"/>
                  </a:lnTo>
                  <a:lnTo>
                    <a:pt x="47" y="171"/>
                  </a:lnTo>
                  <a:lnTo>
                    <a:pt x="50" y="194"/>
                  </a:lnTo>
                  <a:lnTo>
                    <a:pt x="56" y="214"/>
                  </a:lnTo>
                  <a:lnTo>
                    <a:pt x="64" y="231"/>
                  </a:lnTo>
                  <a:lnTo>
                    <a:pt x="75" y="244"/>
                  </a:lnTo>
                  <a:lnTo>
                    <a:pt x="89" y="255"/>
                  </a:lnTo>
                  <a:lnTo>
                    <a:pt x="105" y="262"/>
                  </a:lnTo>
                  <a:lnTo>
                    <a:pt x="123" y="266"/>
                  </a:lnTo>
                  <a:lnTo>
                    <a:pt x="144" y="267"/>
                  </a:lnTo>
                  <a:lnTo>
                    <a:pt x="167" y="266"/>
                  </a:lnTo>
                  <a:lnTo>
                    <a:pt x="189" y="262"/>
                  </a:lnTo>
                  <a:lnTo>
                    <a:pt x="210" y="256"/>
                  </a:lnTo>
                  <a:lnTo>
                    <a:pt x="228" y="249"/>
                  </a:lnTo>
                  <a:lnTo>
                    <a:pt x="232" y="286"/>
                  </a:lnTo>
                  <a:lnTo>
                    <a:pt x="203" y="296"/>
                  </a:lnTo>
                  <a:lnTo>
                    <a:pt x="171" y="302"/>
                  </a:lnTo>
                  <a:lnTo>
                    <a:pt x="136" y="304"/>
                  </a:lnTo>
                  <a:lnTo>
                    <a:pt x="108" y="302"/>
                  </a:lnTo>
                  <a:lnTo>
                    <a:pt x="83" y="297"/>
                  </a:lnTo>
                  <a:lnTo>
                    <a:pt x="62" y="288"/>
                  </a:lnTo>
                  <a:lnTo>
                    <a:pt x="43" y="275"/>
                  </a:lnTo>
                  <a:lnTo>
                    <a:pt x="28" y="259"/>
                  </a:lnTo>
                  <a:lnTo>
                    <a:pt x="15" y="238"/>
                  </a:lnTo>
                  <a:lnTo>
                    <a:pt x="7" y="214"/>
                  </a:lnTo>
                  <a:lnTo>
                    <a:pt x="1" y="186"/>
                  </a:lnTo>
                  <a:lnTo>
                    <a:pt x="0" y="154"/>
                  </a:lnTo>
                  <a:lnTo>
                    <a:pt x="1" y="126"/>
                  </a:lnTo>
                  <a:lnTo>
                    <a:pt x="7" y="98"/>
                  </a:lnTo>
                  <a:lnTo>
                    <a:pt x="15" y="74"/>
                  </a:lnTo>
                  <a:lnTo>
                    <a:pt x="27" y="53"/>
                  </a:lnTo>
                  <a:lnTo>
                    <a:pt x="42" y="35"/>
                  </a:lnTo>
                  <a:lnTo>
                    <a:pt x="60" y="20"/>
                  </a:lnTo>
                  <a:lnTo>
                    <a:pt x="80" y="9"/>
                  </a:lnTo>
                  <a:lnTo>
                    <a:pt x="103" y="2"/>
                  </a:lnTo>
                  <a:lnTo>
                    <a:pt x="129" y="0"/>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3983087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losing slide Argon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3DEC59-F5CF-CEAA-802E-33C6505C4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0305" cy="6858000"/>
          </a:xfrm>
          <a:prstGeom prst="rect">
            <a:avLst/>
          </a:prstGeom>
        </p:spPr>
      </p:pic>
      <p:pic>
        <p:nvPicPr>
          <p:cNvPr id="9" name="Picture 8">
            <a:extLst>
              <a:ext uri="{FF2B5EF4-FFF2-40B4-BE49-F238E27FC236}">
                <a16:creationId xmlns:a16="http://schemas.microsoft.com/office/drawing/2014/main" id="{B80802B6-4722-244C-B8A6-46B69A03D820}"/>
              </a:ext>
            </a:extLst>
          </p:cNvPr>
          <p:cNvPicPr>
            <a:picLocks noChangeAspect="1"/>
          </p:cNvPicPr>
          <p:nvPr/>
        </p:nvPicPr>
        <p:blipFill rotWithShape="1">
          <a:blip r:embed="rId3" cstate="screen">
            <a:alphaModFix amt="80000"/>
            <a:extLst>
              <a:ext uri="{28A0092B-C50C-407E-A947-70E740481C1C}">
                <a14:useLocalDpi xmlns:a14="http://schemas.microsoft.com/office/drawing/2010/main"/>
              </a:ext>
            </a:extLst>
          </a:blip>
          <a:srcRect t="-208"/>
          <a:stretch/>
        </p:blipFill>
        <p:spPr>
          <a:xfrm>
            <a:off x="0" y="-14245"/>
            <a:ext cx="12192000" cy="6872245"/>
          </a:xfrm>
          <a:prstGeom prst="rect">
            <a:avLst/>
          </a:prstGeom>
        </p:spPr>
      </p:pic>
      <p:pic>
        <p:nvPicPr>
          <p:cNvPr id="5" name="Graphic 4">
            <a:extLst>
              <a:ext uri="{FF2B5EF4-FFF2-40B4-BE49-F238E27FC236}">
                <a16:creationId xmlns:a16="http://schemas.microsoft.com/office/drawing/2014/main" id="{5B31FB66-2712-F396-5A1F-7FBA5B6506A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6587" y="2229359"/>
            <a:ext cx="10779792" cy="2406203"/>
          </a:xfrm>
          <a:prstGeom prst="rect">
            <a:avLst/>
          </a:prstGeom>
        </p:spPr>
      </p:pic>
    </p:spTree>
    <p:extLst>
      <p:ext uri="{BB962C8B-B14F-4D97-AF65-F5344CB8AC3E}">
        <p14:creationId xmlns:p14="http://schemas.microsoft.com/office/powerpoint/2010/main" val="2827226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slide Argonne DO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3DEC59-F5CF-CEAA-802E-33C6505C4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0305" cy="6858000"/>
          </a:xfrm>
          <a:prstGeom prst="rect">
            <a:avLst/>
          </a:prstGeom>
        </p:spPr>
      </p:pic>
      <p:pic>
        <p:nvPicPr>
          <p:cNvPr id="9" name="Picture 8">
            <a:extLst>
              <a:ext uri="{FF2B5EF4-FFF2-40B4-BE49-F238E27FC236}">
                <a16:creationId xmlns:a16="http://schemas.microsoft.com/office/drawing/2014/main" id="{B80802B6-4722-244C-B8A6-46B69A03D820}"/>
              </a:ext>
            </a:extLst>
          </p:cNvPr>
          <p:cNvPicPr>
            <a:picLocks noChangeAspect="1"/>
          </p:cNvPicPr>
          <p:nvPr/>
        </p:nvPicPr>
        <p:blipFill rotWithShape="1">
          <a:blip r:embed="rId3" cstate="screen">
            <a:alphaModFix amt="80000"/>
            <a:extLst>
              <a:ext uri="{28A0092B-C50C-407E-A947-70E740481C1C}">
                <a14:useLocalDpi xmlns:a14="http://schemas.microsoft.com/office/drawing/2010/main"/>
              </a:ext>
            </a:extLst>
          </a:blip>
          <a:srcRect t="-208"/>
          <a:stretch/>
        </p:blipFill>
        <p:spPr>
          <a:xfrm>
            <a:off x="0" y="-14245"/>
            <a:ext cx="12192000" cy="6872245"/>
          </a:xfrm>
          <a:prstGeom prst="rect">
            <a:avLst/>
          </a:prstGeom>
        </p:spPr>
      </p:pic>
      <p:pic>
        <p:nvPicPr>
          <p:cNvPr id="3" name="Graphic 2">
            <a:extLst>
              <a:ext uri="{FF2B5EF4-FFF2-40B4-BE49-F238E27FC236}">
                <a16:creationId xmlns:a16="http://schemas.microsoft.com/office/drawing/2014/main" id="{1A47E5F9-B3C6-2B12-494A-D57201CFCC8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7099" y="2683031"/>
            <a:ext cx="6688280" cy="1492919"/>
          </a:xfrm>
          <a:prstGeom prst="rect">
            <a:avLst/>
          </a:prstGeom>
        </p:spPr>
      </p:pic>
      <p:pic>
        <p:nvPicPr>
          <p:cNvPr id="5" name="Picture 4">
            <a:extLst>
              <a:ext uri="{FF2B5EF4-FFF2-40B4-BE49-F238E27FC236}">
                <a16:creationId xmlns:a16="http://schemas.microsoft.com/office/drawing/2014/main" id="{EE7DC027-5E44-05DA-8FE7-5373F2F9B0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2279" y="3012142"/>
            <a:ext cx="3261679" cy="837964"/>
          </a:xfrm>
          <a:prstGeom prst="rect">
            <a:avLst/>
          </a:prstGeom>
        </p:spPr>
      </p:pic>
    </p:spTree>
    <p:extLst>
      <p:ext uri="{BB962C8B-B14F-4D97-AF65-F5344CB8AC3E}">
        <p14:creationId xmlns:p14="http://schemas.microsoft.com/office/powerpoint/2010/main" val="508656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1F0C-E43C-EEBF-46EB-A041B5B5B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B663F-27C4-74EB-E0D1-135E544C7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AE8F6-EE7F-CA43-899D-C87AC7BECF75}"/>
              </a:ext>
            </a:extLst>
          </p:cNvPr>
          <p:cNvSpPr>
            <a:spLocks noGrp="1"/>
          </p:cNvSpPr>
          <p:nvPr>
            <p:ph type="dt" sz="half" idx="10"/>
          </p:nvPr>
        </p:nvSpPr>
        <p:spPr/>
        <p:txBody>
          <a:bodyPr/>
          <a:lstStyle/>
          <a:p>
            <a:pPr>
              <a:defRPr/>
            </a:pPr>
            <a:fld id="{CC70F9E8-9841-45C7-B9C1-A42C125CE8B1}" type="datetime1">
              <a:rPr lang="en-US" smtClean="0"/>
              <a:pPr>
                <a:defRPr/>
              </a:pPr>
              <a:t>7/17/2025</a:t>
            </a:fld>
            <a:endParaRPr lang="en-US" dirty="0"/>
          </a:p>
        </p:txBody>
      </p:sp>
      <p:sp>
        <p:nvSpPr>
          <p:cNvPr id="5" name="Footer Placeholder 4">
            <a:extLst>
              <a:ext uri="{FF2B5EF4-FFF2-40B4-BE49-F238E27FC236}">
                <a16:creationId xmlns:a16="http://schemas.microsoft.com/office/drawing/2014/main" id="{3AC1EC2B-105E-A7B8-B2B3-AE6921710F62}"/>
              </a:ext>
            </a:extLst>
          </p:cNvPr>
          <p:cNvSpPr>
            <a:spLocks noGrp="1"/>
          </p:cNvSpPr>
          <p:nvPr>
            <p:ph type="ftr" sz="quarter" idx="11"/>
          </p:nvPr>
        </p:nvSpPr>
        <p:spPr/>
        <p:txBody>
          <a:bodyPr/>
          <a:lstStyle/>
          <a:p>
            <a:pPr>
              <a:defRPr/>
            </a:pPr>
            <a:r>
              <a:rPr lang="en-US"/>
              <a:t>Go to "View | Header and Footer" to add your organization, sponsor, meeting name here; then, click "Apply to All"</a:t>
            </a:r>
            <a:endParaRPr lang="en-US" dirty="0"/>
          </a:p>
        </p:txBody>
      </p:sp>
      <p:sp>
        <p:nvSpPr>
          <p:cNvPr id="6" name="Slide Number Placeholder 5">
            <a:extLst>
              <a:ext uri="{FF2B5EF4-FFF2-40B4-BE49-F238E27FC236}">
                <a16:creationId xmlns:a16="http://schemas.microsoft.com/office/drawing/2014/main" id="{C02EB74D-0511-DF74-BEBA-62848AB4231D}"/>
              </a:ext>
            </a:extLst>
          </p:cNvPr>
          <p:cNvSpPr>
            <a:spLocks noGrp="1"/>
          </p:cNvSpPr>
          <p:nvPr>
            <p:ph type="sldNum" sz="quarter" idx="12"/>
          </p:nvPr>
        </p:nvSpPr>
        <p:spPr/>
        <p:txBody>
          <a:bodyPr/>
          <a:lstStyle/>
          <a:p>
            <a:pPr>
              <a:defRPr/>
            </a:pPr>
            <a:fld id="{BD4EB9EE-1EDF-4847-83A9-7FC9D08C3B4C}" type="slidenum">
              <a:rPr lang="en-US" smtClean="0"/>
              <a:pPr>
                <a:defRPr/>
              </a:pPr>
              <a:t>‹#›</a:t>
            </a:fld>
            <a:endParaRPr lang="en-US" dirty="0"/>
          </a:p>
        </p:txBody>
      </p:sp>
    </p:spTree>
    <p:extLst>
      <p:ext uri="{BB962C8B-B14F-4D97-AF65-F5344CB8AC3E}">
        <p14:creationId xmlns:p14="http://schemas.microsoft.com/office/powerpoint/2010/main" val="22544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1"/>
            <a:ext cx="10972800" cy="527181"/>
          </a:xfrm>
        </p:spPr>
        <p:txBody>
          <a:bodyPr/>
          <a:lstStyle>
            <a:lvl1pPr>
              <a:defRPr b="1"/>
            </a:lvl1pPr>
          </a:lstStyle>
          <a:p>
            <a:r>
              <a:rPr lang="en-US" dirty="0"/>
              <a:t>BASIC CONTENT SLIDE</a:t>
            </a:r>
          </a:p>
        </p:txBody>
      </p:sp>
      <p:sp>
        <p:nvSpPr>
          <p:cNvPr id="3" name="Content Placeholder 2"/>
          <p:cNvSpPr>
            <a:spLocks noGrp="1"/>
          </p:cNvSpPr>
          <p:nvPr>
            <p:ph idx="1" hasCustomPrompt="1"/>
          </p:nvPr>
        </p:nvSpPr>
        <p:spPr>
          <a:xfrm>
            <a:off x="609602" y="1004341"/>
            <a:ext cx="11163868" cy="5118430"/>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78176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942FA-E8D8-7F73-B508-F9761FA55B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069" y="6293865"/>
            <a:ext cx="2908491" cy="329184"/>
          </a:xfrm>
          <a:prstGeom prst="rect">
            <a:avLst/>
          </a:prstGeom>
        </p:spPr>
      </p:pic>
      <p:sp>
        <p:nvSpPr>
          <p:cNvPr id="2" name="Title 1"/>
          <p:cNvSpPr>
            <a:spLocks noGrp="1"/>
          </p:cNvSpPr>
          <p:nvPr>
            <p:ph type="ctrTitle" hasCustomPrompt="1"/>
          </p:nvPr>
        </p:nvSpPr>
        <p:spPr>
          <a:xfrm>
            <a:off x="303105" y="1219200"/>
            <a:ext cx="6669741" cy="2743200"/>
          </a:xfrm>
          <a:solidFill>
            <a:schemeClr val="accent2"/>
          </a:solidFill>
        </p:spPr>
        <p:txBody>
          <a:bodyPr lIns="228600" rIns="182880" bIns="0" anchor="ctr" anchorCtr="0"/>
          <a:lstStyle>
            <a:lvl1pPr marL="0" marR="0" indent="0" algn="l" defTabSz="914377" rtl="0" eaLnBrk="1" fontAlgn="auto" latinLnBrk="0" hangingPunct="1">
              <a:lnSpc>
                <a:spcPct val="90000"/>
              </a:lnSpc>
              <a:spcBef>
                <a:spcPct val="0"/>
              </a:spcBef>
              <a:spcAft>
                <a:spcPts val="0"/>
              </a:spcAft>
              <a:buClrTx/>
              <a:buSzTx/>
              <a:buFontTx/>
              <a:buNone/>
              <a:tabLst/>
              <a:defRPr sz="3733">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11" name="Rectangle 10">
            <a:extLst>
              <a:ext uri="{FF2B5EF4-FFF2-40B4-BE49-F238E27FC236}">
                <a16:creationId xmlns:a16="http://schemas.microsoft.com/office/drawing/2014/main" id="{17B593A0-1381-9E08-C43E-02227E369EC8}"/>
              </a:ext>
            </a:extLst>
          </p:cNvPr>
          <p:cNvSpPr/>
          <p:nvPr/>
        </p:nvSpPr>
        <p:spPr>
          <a:xfrm>
            <a:off x="-1695" y="1219200"/>
            <a:ext cx="304800" cy="2743200"/>
          </a:xfrm>
          <a:prstGeom prst="rect">
            <a:avLst/>
          </a:prstGeom>
          <a:solidFill>
            <a:schemeClr val="tx2"/>
          </a:solidFill>
          <a:ln>
            <a:noFill/>
          </a:ln>
        </p:spPr>
        <p:txBody>
          <a:bodyPr vert="horz" wrap="square" lIns="121920" tIns="60960" rIns="121920" bIns="0" numCol="1" anchor="b" anchorCtr="0" compatLnSpc="1">
            <a:prstTxWarp prst="textNoShape">
              <a:avLst/>
            </a:prstTxWarp>
          </a:bodyPr>
          <a:lstStyle/>
          <a:p>
            <a:pPr lvl="0"/>
            <a:endParaRPr lang="en-US" sz="133">
              <a:solidFill>
                <a:schemeClr val="accent1"/>
              </a:solidFill>
            </a:endParaRPr>
          </a:p>
        </p:txBody>
      </p:sp>
      <p:sp>
        <p:nvSpPr>
          <p:cNvPr id="13" name="Picture Placeholder 12">
            <a:extLst>
              <a:ext uri="{FF2B5EF4-FFF2-40B4-BE49-F238E27FC236}">
                <a16:creationId xmlns:a16="http://schemas.microsoft.com/office/drawing/2014/main" id="{1F840A56-6BA9-8FE9-4544-1F2426DC0701}"/>
              </a:ext>
            </a:extLst>
          </p:cNvPr>
          <p:cNvSpPr>
            <a:spLocks noGrp="1"/>
          </p:cNvSpPr>
          <p:nvPr>
            <p:ph type="pic" sz="quarter" idx="10" hasCustomPrompt="1"/>
          </p:nvPr>
        </p:nvSpPr>
        <p:spPr>
          <a:xfrm>
            <a:off x="6972723" y="1219200"/>
            <a:ext cx="5215467" cy="2743200"/>
          </a:xfrm>
          <a:solidFill>
            <a:schemeClr val="bg1">
              <a:lumMod val="75000"/>
            </a:schemeClr>
          </a:solidFill>
        </p:spPr>
        <p:txBody>
          <a:bodyPr tIns="182880"/>
          <a:lstStyle>
            <a:lvl1pPr marL="0" indent="0" algn="ctr">
              <a:buFontTx/>
              <a:buNone/>
              <a:defRPr/>
            </a:lvl1pPr>
          </a:lstStyle>
          <a:p>
            <a:r>
              <a:rPr lang="en-US" dirty="0"/>
              <a:t>Click icon to insert an image</a:t>
            </a:r>
          </a:p>
        </p:txBody>
      </p:sp>
      <p:sp>
        <p:nvSpPr>
          <p:cNvPr id="3" name="Subtitle 2"/>
          <p:cNvSpPr>
            <a:spLocks noGrp="1"/>
          </p:cNvSpPr>
          <p:nvPr>
            <p:ph type="subTitle" idx="1" hasCustomPrompt="1"/>
          </p:nvPr>
        </p:nvSpPr>
        <p:spPr>
          <a:xfrm>
            <a:off x="618070" y="317501"/>
            <a:ext cx="6354653" cy="901700"/>
          </a:xfrm>
          <a:prstGeom prst="rect">
            <a:avLst/>
          </a:prstGeom>
        </p:spPr>
        <p:txBody>
          <a:bodyPr anchor="ctr" anchorCtr="0">
            <a:noAutofit/>
          </a:bodyPr>
          <a:lstStyle>
            <a:lvl1pPr marL="0" marR="0" indent="0" algn="l" defTabSz="914377" rtl="0" eaLnBrk="1" fontAlgn="auto" latinLnBrk="0" hangingPunct="1">
              <a:lnSpc>
                <a:spcPct val="100000"/>
              </a:lnSpc>
              <a:spcBef>
                <a:spcPts val="1600"/>
              </a:spcBef>
              <a:spcAft>
                <a:spcPts val="0"/>
              </a:spcAft>
              <a:buClrTx/>
              <a:buSzTx/>
              <a:buFont typeface="Wingdings" pitchFamily="2" charset="2"/>
              <a:buNone/>
              <a:tabLst/>
              <a:defRPr sz="2133" b="1" cap="all" baseline="0">
                <a:solidFill>
                  <a:schemeClr val="tx1"/>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Optional one line subhead, </a:t>
            </a:r>
            <a:r>
              <a:rPr lang="en-US" dirty="0" err="1"/>
              <a:t>url</a:t>
            </a:r>
            <a:r>
              <a:rPr lang="en-US" dirty="0"/>
              <a:t> or date</a:t>
            </a:r>
          </a:p>
        </p:txBody>
      </p:sp>
      <p:sp>
        <p:nvSpPr>
          <p:cNvPr id="14" name="Text Placeholder 9">
            <a:extLst>
              <a:ext uri="{FF2B5EF4-FFF2-40B4-BE49-F238E27FC236}">
                <a16:creationId xmlns:a16="http://schemas.microsoft.com/office/drawing/2014/main" id="{1B8C1237-9E9A-A9B9-D997-F971E7E403B5}"/>
              </a:ext>
            </a:extLst>
          </p:cNvPr>
          <p:cNvSpPr>
            <a:spLocks noGrp="1"/>
          </p:cNvSpPr>
          <p:nvPr>
            <p:ph type="body" sz="quarter" idx="17" hasCustomPrompt="1"/>
          </p:nvPr>
        </p:nvSpPr>
        <p:spPr>
          <a:xfrm>
            <a:off x="626535" y="4306027"/>
            <a:ext cx="3590495" cy="393700"/>
          </a:xfrm>
        </p:spPr>
        <p:txBody>
          <a:bodyPr lIns="0" bIns="0" anchor="b">
            <a:normAutofit/>
          </a:bodyPr>
          <a:lstStyle>
            <a:lvl1pPr marL="0" indent="0">
              <a:spcBef>
                <a:spcPts val="0"/>
              </a:spcBef>
              <a:buNone/>
              <a:defRPr sz="1867" b="1" cap="all" baseline="0">
                <a:solidFill>
                  <a:schemeClr val="tx1"/>
                </a:solidFill>
              </a:defRPr>
            </a:lvl1pPr>
            <a:lvl2pPr marL="0" indent="0">
              <a:buNone/>
              <a:defRPr/>
            </a:lvl2pPr>
            <a:lvl3pPr marL="0" indent="0">
              <a:spcBef>
                <a:spcPts val="2400"/>
              </a:spcBef>
              <a:buNone/>
              <a:defRPr/>
            </a:lvl3pPr>
          </a:lstStyle>
          <a:p>
            <a:pPr lvl="0"/>
            <a:r>
              <a:rPr lang="en-US" dirty="0"/>
              <a:t>presenter name</a:t>
            </a:r>
          </a:p>
        </p:txBody>
      </p:sp>
      <p:sp>
        <p:nvSpPr>
          <p:cNvPr id="15" name="Text Placeholder 45">
            <a:extLst>
              <a:ext uri="{FF2B5EF4-FFF2-40B4-BE49-F238E27FC236}">
                <a16:creationId xmlns:a16="http://schemas.microsoft.com/office/drawing/2014/main" id="{F23F5504-504E-35E3-02E6-1E4869CD6AFC}"/>
              </a:ext>
            </a:extLst>
          </p:cNvPr>
          <p:cNvSpPr>
            <a:spLocks noGrp="1"/>
          </p:cNvSpPr>
          <p:nvPr>
            <p:ph type="body" sz="quarter" idx="18" hasCustomPrompt="1"/>
          </p:nvPr>
        </p:nvSpPr>
        <p:spPr>
          <a:xfrm>
            <a:off x="626535" y="4711703"/>
            <a:ext cx="3590495" cy="914400"/>
          </a:xfrm>
        </p:spPr>
        <p:txBody>
          <a:bodyPr lIns="0">
            <a:normAutofit/>
          </a:bodyPr>
          <a:lstStyle>
            <a:lvl1pPr marL="0" indent="0">
              <a:lnSpc>
                <a:spcPct val="95000"/>
              </a:lnSpc>
              <a:spcBef>
                <a:spcPts val="0"/>
              </a:spcBef>
              <a:buNone/>
              <a:defRPr sz="1867">
                <a:solidFill>
                  <a:schemeClr val="tx1"/>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16" name="Text Placeholder 9">
            <a:extLst>
              <a:ext uri="{FF2B5EF4-FFF2-40B4-BE49-F238E27FC236}">
                <a16:creationId xmlns:a16="http://schemas.microsoft.com/office/drawing/2014/main" id="{864C7D51-4165-B55A-4253-6B2637C720C5}"/>
              </a:ext>
            </a:extLst>
          </p:cNvPr>
          <p:cNvSpPr>
            <a:spLocks noGrp="1"/>
          </p:cNvSpPr>
          <p:nvPr>
            <p:ph type="body" sz="quarter" idx="19" hasCustomPrompt="1"/>
          </p:nvPr>
        </p:nvSpPr>
        <p:spPr>
          <a:xfrm>
            <a:off x="4420869" y="4306027"/>
            <a:ext cx="3590495" cy="393700"/>
          </a:xfrm>
        </p:spPr>
        <p:txBody>
          <a:bodyPr lIns="0" bIns="0" anchor="b">
            <a:normAutofit/>
          </a:bodyPr>
          <a:lstStyle>
            <a:lvl1pPr marL="0" indent="0">
              <a:spcBef>
                <a:spcPts val="0"/>
              </a:spcBef>
              <a:buNone/>
              <a:defRPr sz="1867" b="1" cap="all" baseline="0">
                <a:solidFill>
                  <a:schemeClr val="tx1"/>
                </a:solidFill>
              </a:defRPr>
            </a:lvl1pPr>
            <a:lvl2pPr marL="0" indent="0">
              <a:buNone/>
              <a:defRPr/>
            </a:lvl2pPr>
            <a:lvl3pPr marL="0" indent="0">
              <a:spcBef>
                <a:spcPts val="2400"/>
              </a:spcBef>
              <a:buNone/>
              <a:defRPr/>
            </a:lvl3pPr>
          </a:lstStyle>
          <a:p>
            <a:pPr lvl="0"/>
            <a:r>
              <a:rPr lang="en-US" dirty="0"/>
              <a:t>presenter name</a:t>
            </a:r>
          </a:p>
        </p:txBody>
      </p:sp>
      <p:sp>
        <p:nvSpPr>
          <p:cNvPr id="17" name="Text Placeholder 45">
            <a:extLst>
              <a:ext uri="{FF2B5EF4-FFF2-40B4-BE49-F238E27FC236}">
                <a16:creationId xmlns:a16="http://schemas.microsoft.com/office/drawing/2014/main" id="{F0DE6988-954D-993F-40F1-7BB0D8A8E065}"/>
              </a:ext>
            </a:extLst>
          </p:cNvPr>
          <p:cNvSpPr>
            <a:spLocks noGrp="1"/>
          </p:cNvSpPr>
          <p:nvPr>
            <p:ph type="body" sz="quarter" idx="20" hasCustomPrompt="1"/>
          </p:nvPr>
        </p:nvSpPr>
        <p:spPr>
          <a:xfrm>
            <a:off x="4420869" y="4711703"/>
            <a:ext cx="3590495" cy="914400"/>
          </a:xfrm>
        </p:spPr>
        <p:txBody>
          <a:bodyPr lIns="0">
            <a:normAutofit/>
          </a:bodyPr>
          <a:lstStyle>
            <a:lvl1pPr marL="0" indent="0">
              <a:lnSpc>
                <a:spcPct val="95000"/>
              </a:lnSpc>
              <a:spcBef>
                <a:spcPts val="0"/>
              </a:spcBef>
              <a:buNone/>
              <a:defRPr sz="1867">
                <a:solidFill>
                  <a:schemeClr val="tx1"/>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18" name="Text Placeholder 9">
            <a:extLst>
              <a:ext uri="{FF2B5EF4-FFF2-40B4-BE49-F238E27FC236}">
                <a16:creationId xmlns:a16="http://schemas.microsoft.com/office/drawing/2014/main" id="{5BBA2D86-84B3-B15A-ACC9-771B8BA77913}"/>
              </a:ext>
            </a:extLst>
          </p:cNvPr>
          <p:cNvSpPr>
            <a:spLocks noGrp="1"/>
          </p:cNvSpPr>
          <p:nvPr>
            <p:ph type="body" sz="quarter" idx="21" hasCustomPrompt="1"/>
          </p:nvPr>
        </p:nvSpPr>
        <p:spPr>
          <a:xfrm>
            <a:off x="8158229" y="4306027"/>
            <a:ext cx="3590495" cy="393700"/>
          </a:xfrm>
        </p:spPr>
        <p:txBody>
          <a:bodyPr lIns="0" bIns="0" anchor="b">
            <a:normAutofit/>
          </a:bodyPr>
          <a:lstStyle>
            <a:lvl1pPr marL="0" indent="0">
              <a:spcBef>
                <a:spcPts val="0"/>
              </a:spcBef>
              <a:buNone/>
              <a:defRPr sz="1867" b="1" cap="all" baseline="0">
                <a:solidFill>
                  <a:schemeClr val="tx1"/>
                </a:solidFill>
              </a:defRPr>
            </a:lvl1pPr>
            <a:lvl2pPr marL="0" indent="0">
              <a:buNone/>
              <a:defRPr/>
            </a:lvl2pPr>
            <a:lvl3pPr marL="0" indent="0">
              <a:spcBef>
                <a:spcPts val="2400"/>
              </a:spcBef>
              <a:buNone/>
              <a:defRPr/>
            </a:lvl3pPr>
          </a:lstStyle>
          <a:p>
            <a:pPr lvl="0"/>
            <a:r>
              <a:rPr lang="en-US" dirty="0"/>
              <a:t>presenter name</a:t>
            </a:r>
          </a:p>
        </p:txBody>
      </p:sp>
      <p:sp>
        <p:nvSpPr>
          <p:cNvPr id="19" name="Text Placeholder 45">
            <a:extLst>
              <a:ext uri="{FF2B5EF4-FFF2-40B4-BE49-F238E27FC236}">
                <a16:creationId xmlns:a16="http://schemas.microsoft.com/office/drawing/2014/main" id="{9F09511A-BF35-DDA5-9473-7AD4769E5BDE}"/>
              </a:ext>
            </a:extLst>
          </p:cNvPr>
          <p:cNvSpPr>
            <a:spLocks noGrp="1"/>
          </p:cNvSpPr>
          <p:nvPr>
            <p:ph type="body" sz="quarter" idx="22" hasCustomPrompt="1"/>
          </p:nvPr>
        </p:nvSpPr>
        <p:spPr>
          <a:xfrm>
            <a:off x="8158229" y="4711703"/>
            <a:ext cx="3590495" cy="914400"/>
          </a:xfrm>
        </p:spPr>
        <p:txBody>
          <a:bodyPr lIns="0">
            <a:normAutofit/>
          </a:bodyPr>
          <a:lstStyle>
            <a:lvl1pPr marL="0" indent="0">
              <a:lnSpc>
                <a:spcPct val="95000"/>
              </a:lnSpc>
              <a:spcBef>
                <a:spcPts val="0"/>
              </a:spcBef>
              <a:buNone/>
              <a:defRPr sz="1867">
                <a:solidFill>
                  <a:schemeClr val="tx1"/>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 name="Text Placeholder 4">
            <a:extLst>
              <a:ext uri="{FF2B5EF4-FFF2-40B4-BE49-F238E27FC236}">
                <a16:creationId xmlns:a16="http://schemas.microsoft.com/office/drawing/2014/main" id="{7D434AD4-28D0-93A6-9DF2-B7249F6616B6}"/>
              </a:ext>
            </a:extLst>
          </p:cNvPr>
          <p:cNvSpPr>
            <a:spLocks noGrp="1"/>
          </p:cNvSpPr>
          <p:nvPr>
            <p:ph type="body" sz="quarter" idx="23" hasCustomPrompt="1"/>
          </p:nvPr>
        </p:nvSpPr>
        <p:spPr>
          <a:xfrm>
            <a:off x="8158229" y="5731934"/>
            <a:ext cx="3627372" cy="560917"/>
          </a:xfrm>
        </p:spPr>
        <p:txBody>
          <a:bodyPr>
            <a:noAutofit/>
          </a:bodyPr>
          <a:lstStyle>
            <a:lvl1pPr marL="0" indent="0">
              <a:spcBef>
                <a:spcPts val="0"/>
              </a:spcBef>
              <a:buFontTx/>
              <a:buNone/>
              <a:defRPr sz="1867"/>
            </a:lvl1pPr>
          </a:lstStyle>
          <a:p>
            <a:pPr lvl="0"/>
            <a:r>
              <a:rPr lang="en-US" dirty="0"/>
              <a:t>Presentation Date</a:t>
            </a:r>
          </a:p>
          <a:p>
            <a:pPr lvl="0"/>
            <a:r>
              <a:rPr lang="en-US" dirty="0"/>
              <a:t>City, State (presentation location</a:t>
            </a:r>
          </a:p>
        </p:txBody>
      </p:sp>
      <p:pic>
        <p:nvPicPr>
          <p:cNvPr id="4" name="Graphic 3">
            <a:extLst>
              <a:ext uri="{FF2B5EF4-FFF2-40B4-BE49-F238E27FC236}">
                <a16:creationId xmlns:a16="http://schemas.microsoft.com/office/drawing/2014/main" id="{A51F9776-09B6-CCA1-8836-30C45CC0A7A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158228" y="257383"/>
            <a:ext cx="3805109" cy="849355"/>
          </a:xfrm>
          <a:prstGeom prst="rect">
            <a:avLst/>
          </a:prstGeom>
        </p:spPr>
      </p:pic>
    </p:spTree>
    <p:extLst>
      <p:ext uri="{BB962C8B-B14F-4D97-AF65-F5344CB8AC3E}">
        <p14:creationId xmlns:p14="http://schemas.microsoft.com/office/powerpoint/2010/main" val="32538765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836F8CE-690E-37F4-56F1-3C25953899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069" y="6293865"/>
            <a:ext cx="2908491" cy="329184"/>
          </a:xfrm>
          <a:prstGeom prst="rect">
            <a:avLst/>
          </a:prstGeom>
        </p:spPr>
      </p:pic>
      <p:pic>
        <p:nvPicPr>
          <p:cNvPr id="8" name="Picture 7">
            <a:extLst>
              <a:ext uri="{FF2B5EF4-FFF2-40B4-BE49-F238E27FC236}">
                <a16:creationId xmlns:a16="http://schemas.microsoft.com/office/drawing/2014/main" id="{FA3DEC59-F5CF-CEAA-802E-33C6505C44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0"/>
            <a:ext cx="12190305" cy="5984917"/>
          </a:xfrm>
          <a:prstGeom prst="rect">
            <a:avLst/>
          </a:prstGeom>
        </p:spPr>
      </p:pic>
      <p:pic>
        <p:nvPicPr>
          <p:cNvPr id="9" name="Picture 8">
            <a:extLst>
              <a:ext uri="{FF2B5EF4-FFF2-40B4-BE49-F238E27FC236}">
                <a16:creationId xmlns:a16="http://schemas.microsoft.com/office/drawing/2014/main" id="{B80802B6-4722-244C-B8A6-46B69A03D820}"/>
              </a:ext>
            </a:extLst>
          </p:cNvPr>
          <p:cNvPicPr>
            <a:picLocks noChangeAspect="1"/>
          </p:cNvPicPr>
          <p:nvPr/>
        </p:nvPicPr>
        <p:blipFill rotWithShape="1">
          <a:blip r:embed="rId5" cstate="screen">
            <a:alphaModFix amt="80000"/>
            <a:extLst>
              <a:ext uri="{28A0092B-C50C-407E-A947-70E740481C1C}">
                <a14:useLocalDpi xmlns:a14="http://schemas.microsoft.com/office/drawing/2010/main"/>
              </a:ext>
            </a:extLst>
          </a:blip>
          <a:srcRect t="-238"/>
          <a:stretch/>
        </p:blipFill>
        <p:spPr>
          <a:xfrm>
            <a:off x="0" y="-14246"/>
            <a:ext cx="12192000" cy="5999163"/>
          </a:xfrm>
          <a:prstGeom prst="rect">
            <a:avLst/>
          </a:prstGeom>
        </p:spPr>
      </p:pic>
      <p:sp>
        <p:nvSpPr>
          <p:cNvPr id="11" name="Title 10">
            <a:extLst>
              <a:ext uri="{FF2B5EF4-FFF2-40B4-BE49-F238E27FC236}">
                <a16:creationId xmlns:a16="http://schemas.microsoft.com/office/drawing/2014/main" id="{6CA2449B-096C-80E6-9654-D9E3FA712D94}"/>
              </a:ext>
            </a:extLst>
          </p:cNvPr>
          <p:cNvSpPr>
            <a:spLocks noGrp="1"/>
          </p:cNvSpPr>
          <p:nvPr>
            <p:ph type="title" hasCustomPrompt="1"/>
          </p:nvPr>
        </p:nvSpPr>
        <p:spPr>
          <a:xfrm>
            <a:off x="-1694" y="0"/>
            <a:ext cx="11787295" cy="5984917"/>
          </a:xfrm>
        </p:spPr>
        <p:txBody>
          <a:bodyPr lIns="457200" bIns="182880" anchor="ctr" anchorCtr="0"/>
          <a:lstStyle>
            <a:lvl1pPr>
              <a:defRPr>
                <a:solidFill>
                  <a:schemeClr val="bg1"/>
                </a:solidFill>
              </a:defRPr>
            </a:lvl1pPr>
          </a:lstStyle>
          <a:p>
            <a:r>
              <a:rPr lang="en-US" dirty="0"/>
              <a:t>Type in section break title</a:t>
            </a:r>
          </a:p>
        </p:txBody>
      </p:sp>
      <p:pic>
        <p:nvPicPr>
          <p:cNvPr id="2" name="Graphic 1">
            <a:extLst>
              <a:ext uri="{FF2B5EF4-FFF2-40B4-BE49-F238E27FC236}">
                <a16:creationId xmlns:a16="http://schemas.microsoft.com/office/drawing/2014/main" id="{069FDA32-73D6-DAC0-4F45-D6EC80DE3D9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158228" y="6028176"/>
            <a:ext cx="3805109" cy="849355"/>
          </a:xfrm>
          <a:prstGeom prst="rect">
            <a:avLst/>
          </a:prstGeom>
        </p:spPr>
      </p:pic>
    </p:spTree>
    <p:extLst>
      <p:ext uri="{BB962C8B-B14F-4D97-AF65-F5344CB8AC3E}">
        <p14:creationId xmlns:p14="http://schemas.microsoft.com/office/powerpoint/2010/main" val="569619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914377"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6" name="Slide Number Placeholder 5"/>
          <p:cNvSpPr>
            <a:spLocks noGrp="1"/>
          </p:cNvSpPr>
          <p:nvPr>
            <p:ph type="sldNum" sz="quarter" idx="12"/>
          </p:nvPr>
        </p:nvSpPr>
        <p:spPr/>
        <p:txBody>
          <a:bodyPr/>
          <a:lstStyle/>
          <a:p>
            <a:pPr>
              <a:defRPr/>
            </a:pPr>
            <a:fld id="{6EE30B7F-3840-48B7-B9B2-414BF3CAEE7E}" type="slidenum">
              <a:rPr lang="en-US" smtClean="0"/>
              <a:pPr>
                <a:defRPr/>
              </a:pPr>
              <a:t>‹#›</a:t>
            </a:fld>
            <a:endParaRPr lang="en-US" dirty="0"/>
          </a:p>
        </p:txBody>
      </p:sp>
      <p:sp>
        <p:nvSpPr>
          <p:cNvPr id="16" name="Text Placeholder 15">
            <a:extLst>
              <a:ext uri="{FF2B5EF4-FFF2-40B4-BE49-F238E27FC236}">
                <a16:creationId xmlns:a16="http://schemas.microsoft.com/office/drawing/2014/main" id="{5E61F04F-3CF4-D566-EF9D-9CDCD0B98108}"/>
              </a:ext>
            </a:extLst>
          </p:cNvPr>
          <p:cNvSpPr>
            <a:spLocks noGrp="1"/>
          </p:cNvSpPr>
          <p:nvPr>
            <p:ph type="body" sz="quarter" idx="13" hasCustomPrompt="1"/>
          </p:nvPr>
        </p:nvSpPr>
        <p:spPr>
          <a:xfrm>
            <a:off x="609600" y="1325033"/>
            <a:ext cx="11176000" cy="584200"/>
          </a:xfrm>
        </p:spPr>
        <p:txBody>
          <a:bodyPr>
            <a:noAutofit/>
          </a:bodyPr>
          <a:lstStyle>
            <a:lvl1pPr marL="0" indent="0">
              <a:buNone/>
              <a:defRPr sz="2667"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18" name="Content Placeholder 17">
            <a:extLst>
              <a:ext uri="{FF2B5EF4-FFF2-40B4-BE49-F238E27FC236}">
                <a16:creationId xmlns:a16="http://schemas.microsoft.com/office/drawing/2014/main" id="{E476E8C9-921B-17FC-9AEA-348F1AA2B0FF}"/>
              </a:ext>
            </a:extLst>
          </p:cNvPr>
          <p:cNvSpPr>
            <a:spLocks noGrp="1"/>
          </p:cNvSpPr>
          <p:nvPr>
            <p:ph sz="quarter" idx="14" hasCustomPrompt="1"/>
          </p:nvPr>
        </p:nvSpPr>
        <p:spPr>
          <a:xfrm>
            <a:off x="609600" y="1909234"/>
            <a:ext cx="9753600" cy="4364567"/>
          </a:xfrm>
        </p:spPr>
        <p:txBody>
          <a:body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7974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914377"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pPr>
              <a:defRPr/>
            </a:pPr>
            <a:fld id="{6EE30B7F-3840-48B7-B9B2-414BF3CAEE7E}" type="slidenum">
              <a:rPr lang="en-US" smtClean="0"/>
              <a:pPr>
                <a:defRPr/>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609600" y="1325033"/>
            <a:ext cx="11176000" cy="584200"/>
          </a:xfrm>
        </p:spPr>
        <p:txBody>
          <a:bodyPr>
            <a:noAutofit/>
          </a:bodyPr>
          <a:lstStyle>
            <a:lvl1pPr marL="0" indent="0">
              <a:buNone/>
              <a:defRPr sz="2667" b="1" i="0" baseline="0">
                <a:solidFill>
                  <a:schemeClr val="accent2"/>
                </a:solidFill>
                <a:latin typeface="Arial" panose="020B0604020202020204" pitchFamily="34" charset="0"/>
              </a:defRPr>
            </a:lvl1pPr>
          </a:lstStyle>
          <a:p>
            <a:pPr lvl="0"/>
            <a:r>
              <a:rPr lang="en-US" dirty="0"/>
              <a:t>Slide subtitle sentence case. Optional: delete as needed</a:t>
            </a:r>
          </a:p>
        </p:txBody>
      </p:sp>
    </p:spTree>
    <p:extLst>
      <p:ext uri="{BB962C8B-B14F-4D97-AF65-F5344CB8AC3E}">
        <p14:creationId xmlns:p14="http://schemas.microsoft.com/office/powerpoint/2010/main" val="1958317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914377"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pPr>
              <a:defRPr/>
            </a:pPr>
            <a:fld id="{6EE30B7F-3840-48B7-B9B2-414BF3CAEE7E}" type="slidenum">
              <a:rPr lang="en-US" smtClean="0"/>
              <a:pPr>
                <a:defRPr/>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609600" y="1325033"/>
            <a:ext cx="11176000" cy="584200"/>
          </a:xfrm>
        </p:spPr>
        <p:txBody>
          <a:bodyPr>
            <a:noAutofit/>
          </a:bodyPr>
          <a:lstStyle>
            <a:lvl1pPr marL="0" indent="0">
              <a:buNone/>
              <a:defRPr sz="2667"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6" name="Text Placeholder 5">
            <a:extLst>
              <a:ext uri="{FF2B5EF4-FFF2-40B4-BE49-F238E27FC236}">
                <a16:creationId xmlns:a16="http://schemas.microsoft.com/office/drawing/2014/main" id="{6FC0DE28-2C3E-0EAF-93C5-37D6D8C0CD54}"/>
              </a:ext>
            </a:extLst>
          </p:cNvPr>
          <p:cNvSpPr>
            <a:spLocks noGrp="1"/>
          </p:cNvSpPr>
          <p:nvPr>
            <p:ph type="body" sz="quarter" idx="14"/>
          </p:nvPr>
        </p:nvSpPr>
        <p:spPr>
          <a:xfrm>
            <a:off x="609600" y="2645779"/>
            <a:ext cx="5447395" cy="3628021"/>
          </a:xfrm>
          <a:solidFill>
            <a:schemeClr val="bg1">
              <a:lumMod val="85000"/>
            </a:schemeClr>
          </a:solidFill>
        </p:spPr>
        <p:txBody>
          <a:bodyPr lIns="137160" tIns="91440" rIns="91440" bIns="45720">
            <a:normAutofit/>
          </a:bodyPr>
          <a:lstStyle>
            <a:lvl1pPr>
              <a:defRPr sz="2133"/>
            </a:lvl1pPr>
            <a:lvl2pPr>
              <a:defRPr sz="2133"/>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27E01C83-966B-62F9-D4BF-6F48E204A567}"/>
              </a:ext>
            </a:extLst>
          </p:cNvPr>
          <p:cNvSpPr>
            <a:spLocks noGrp="1"/>
          </p:cNvSpPr>
          <p:nvPr>
            <p:ph type="body" sz="quarter" idx="15"/>
          </p:nvPr>
        </p:nvSpPr>
        <p:spPr>
          <a:xfrm>
            <a:off x="6304898" y="2645779"/>
            <a:ext cx="5480703" cy="3628021"/>
          </a:xfrm>
          <a:solidFill>
            <a:schemeClr val="bg1">
              <a:lumMod val="85000"/>
            </a:schemeClr>
          </a:solidFill>
        </p:spPr>
        <p:txBody>
          <a:bodyPr lIns="137160" tIns="91440" rIns="91440" bIns="45720">
            <a:normAutofit/>
          </a:bodyPr>
          <a:lstStyle>
            <a:lvl1pPr>
              <a:defRPr sz="2133"/>
            </a:lvl1pPr>
            <a:lvl2pPr>
              <a:defRPr sz="2133"/>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E51BF1D2-8C7B-AE42-B2C5-BF7A4CD559B5}"/>
              </a:ext>
            </a:extLst>
          </p:cNvPr>
          <p:cNvSpPr>
            <a:spLocks noGrp="1"/>
          </p:cNvSpPr>
          <p:nvPr>
            <p:ph type="body" sz="quarter" idx="16" hasCustomPrompt="1"/>
          </p:nvPr>
        </p:nvSpPr>
        <p:spPr>
          <a:xfrm>
            <a:off x="609600" y="1914259"/>
            <a:ext cx="5447395" cy="731520"/>
          </a:xfrm>
          <a:solidFill>
            <a:schemeClr val="tx2"/>
          </a:solidFill>
        </p:spPr>
        <p:txBody>
          <a:bodyPr lIns="137160" bIns="91440" anchor="b" anchorCtr="0">
            <a:noAutofit/>
          </a:bodyPr>
          <a:lstStyle>
            <a:lvl1pPr marL="0" indent="0">
              <a:buNone/>
              <a:defRPr sz="2400"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Headline/Topic</a:t>
            </a:r>
          </a:p>
        </p:txBody>
      </p:sp>
      <p:sp>
        <p:nvSpPr>
          <p:cNvPr id="9" name="Text Placeholder 5">
            <a:extLst>
              <a:ext uri="{FF2B5EF4-FFF2-40B4-BE49-F238E27FC236}">
                <a16:creationId xmlns:a16="http://schemas.microsoft.com/office/drawing/2014/main" id="{9CC8EC55-CB52-3EB0-0CD2-2FD334FE87CE}"/>
              </a:ext>
            </a:extLst>
          </p:cNvPr>
          <p:cNvSpPr>
            <a:spLocks noGrp="1"/>
          </p:cNvSpPr>
          <p:nvPr>
            <p:ph type="body" sz="quarter" idx="17" hasCustomPrompt="1"/>
          </p:nvPr>
        </p:nvSpPr>
        <p:spPr>
          <a:xfrm>
            <a:off x="6304898" y="1914259"/>
            <a:ext cx="5480703" cy="731520"/>
          </a:xfrm>
          <a:solidFill>
            <a:schemeClr val="tx2"/>
          </a:solidFill>
        </p:spPr>
        <p:txBody>
          <a:bodyPr lIns="137160" bIns="91440" anchor="b" anchorCtr="0">
            <a:noAutofit/>
          </a:bodyPr>
          <a:lstStyle>
            <a:lvl1pPr marL="0" indent="0">
              <a:buNone/>
              <a:defRPr sz="2400"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Headline/Topic</a:t>
            </a:r>
          </a:p>
        </p:txBody>
      </p:sp>
    </p:spTree>
    <p:extLst>
      <p:ext uri="{BB962C8B-B14F-4D97-AF65-F5344CB8AC3E}">
        <p14:creationId xmlns:p14="http://schemas.microsoft.com/office/powerpoint/2010/main" val="2829170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Subtitle: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914377"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pPr>
              <a:defRPr/>
            </a:pPr>
            <a:fld id="{6EE30B7F-3840-48B7-B9B2-414BF3CAEE7E}" type="slidenum">
              <a:rPr lang="en-US" smtClean="0"/>
              <a:pPr>
                <a:defRPr/>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609600" y="1325033"/>
            <a:ext cx="11176000" cy="584200"/>
          </a:xfrm>
        </p:spPr>
        <p:txBody>
          <a:bodyPr>
            <a:noAutofit/>
          </a:bodyPr>
          <a:lstStyle>
            <a:lvl1pPr marL="0" indent="0">
              <a:buNone/>
              <a:defRPr sz="2667"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6" name="Text Placeholder 5">
            <a:extLst>
              <a:ext uri="{FF2B5EF4-FFF2-40B4-BE49-F238E27FC236}">
                <a16:creationId xmlns:a16="http://schemas.microsoft.com/office/drawing/2014/main" id="{6FC0DE28-2C3E-0EAF-93C5-37D6D8C0CD54}"/>
              </a:ext>
            </a:extLst>
          </p:cNvPr>
          <p:cNvSpPr>
            <a:spLocks noGrp="1"/>
          </p:cNvSpPr>
          <p:nvPr>
            <p:ph type="body" sz="quarter" idx="14"/>
          </p:nvPr>
        </p:nvSpPr>
        <p:spPr>
          <a:xfrm>
            <a:off x="609599" y="2645779"/>
            <a:ext cx="3560064" cy="3628021"/>
          </a:xfrm>
          <a:solidFill>
            <a:schemeClr val="bg1">
              <a:lumMod val="85000"/>
            </a:schemeClr>
          </a:solidFill>
        </p:spPr>
        <p:txBody>
          <a:bodyPr lIns="137160" tIns="91440" rIns="91440" bIns="45720">
            <a:normAutofit/>
          </a:bodyPr>
          <a:lstStyle>
            <a:lvl1pPr>
              <a:defRPr sz="2133"/>
            </a:lvl1pPr>
            <a:lvl2pPr>
              <a:defRPr sz="2133"/>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27E01C83-966B-62F9-D4BF-6F48E204A567}"/>
              </a:ext>
            </a:extLst>
          </p:cNvPr>
          <p:cNvSpPr>
            <a:spLocks noGrp="1"/>
          </p:cNvSpPr>
          <p:nvPr>
            <p:ph type="body" sz="quarter" idx="15"/>
          </p:nvPr>
        </p:nvSpPr>
        <p:spPr>
          <a:xfrm>
            <a:off x="4417567" y="2645779"/>
            <a:ext cx="3560064" cy="3628021"/>
          </a:xfrm>
          <a:solidFill>
            <a:schemeClr val="bg1">
              <a:lumMod val="85000"/>
            </a:schemeClr>
          </a:solidFill>
        </p:spPr>
        <p:txBody>
          <a:bodyPr lIns="137160" tIns="91440" rIns="91440" bIns="45720">
            <a:normAutofit/>
          </a:bodyPr>
          <a:lstStyle>
            <a:lvl1pPr>
              <a:defRPr sz="2133"/>
            </a:lvl1pPr>
            <a:lvl2pPr>
              <a:defRPr sz="2133"/>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E51BF1D2-8C7B-AE42-B2C5-BF7A4CD559B5}"/>
              </a:ext>
            </a:extLst>
          </p:cNvPr>
          <p:cNvSpPr>
            <a:spLocks noGrp="1"/>
          </p:cNvSpPr>
          <p:nvPr>
            <p:ph type="body" sz="quarter" idx="16" hasCustomPrompt="1"/>
          </p:nvPr>
        </p:nvSpPr>
        <p:spPr>
          <a:xfrm>
            <a:off x="609599" y="1914259"/>
            <a:ext cx="3560064" cy="731520"/>
          </a:xfrm>
          <a:solidFill>
            <a:schemeClr val="tx2"/>
          </a:solidFill>
        </p:spPr>
        <p:txBody>
          <a:bodyPr lIns="137160" bIns="91440"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Headline/Topic</a:t>
            </a:r>
          </a:p>
        </p:txBody>
      </p:sp>
      <p:sp>
        <p:nvSpPr>
          <p:cNvPr id="9" name="Text Placeholder 5">
            <a:extLst>
              <a:ext uri="{FF2B5EF4-FFF2-40B4-BE49-F238E27FC236}">
                <a16:creationId xmlns:a16="http://schemas.microsoft.com/office/drawing/2014/main" id="{9CC8EC55-CB52-3EB0-0CD2-2FD334FE87CE}"/>
              </a:ext>
            </a:extLst>
          </p:cNvPr>
          <p:cNvSpPr>
            <a:spLocks noGrp="1"/>
          </p:cNvSpPr>
          <p:nvPr>
            <p:ph type="body" sz="quarter" idx="17" hasCustomPrompt="1"/>
          </p:nvPr>
        </p:nvSpPr>
        <p:spPr>
          <a:xfrm>
            <a:off x="4417567" y="1914259"/>
            <a:ext cx="3560064" cy="731520"/>
          </a:xfrm>
          <a:solidFill>
            <a:schemeClr val="tx2"/>
          </a:solidFill>
        </p:spPr>
        <p:txBody>
          <a:bodyPr lIns="137160" bIns="91440"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Headline/Topic</a:t>
            </a:r>
          </a:p>
        </p:txBody>
      </p:sp>
      <p:sp>
        <p:nvSpPr>
          <p:cNvPr id="5" name="Text Placeholder 5">
            <a:extLst>
              <a:ext uri="{FF2B5EF4-FFF2-40B4-BE49-F238E27FC236}">
                <a16:creationId xmlns:a16="http://schemas.microsoft.com/office/drawing/2014/main" id="{AD342F2D-DDFA-2AD9-2E71-9106C802294F}"/>
              </a:ext>
            </a:extLst>
          </p:cNvPr>
          <p:cNvSpPr>
            <a:spLocks noGrp="1"/>
          </p:cNvSpPr>
          <p:nvPr>
            <p:ph type="body" sz="quarter" idx="18"/>
          </p:nvPr>
        </p:nvSpPr>
        <p:spPr>
          <a:xfrm>
            <a:off x="8225536" y="2645779"/>
            <a:ext cx="3560064" cy="3628021"/>
          </a:xfrm>
          <a:solidFill>
            <a:schemeClr val="bg1">
              <a:lumMod val="85000"/>
            </a:schemeClr>
          </a:solidFill>
        </p:spPr>
        <p:txBody>
          <a:bodyPr lIns="137160" tIns="91440" rIns="91440" bIns="45720">
            <a:normAutofit/>
          </a:bodyPr>
          <a:lstStyle>
            <a:lvl1pPr>
              <a:defRPr sz="2133"/>
            </a:lvl1pPr>
            <a:lvl2pPr>
              <a:defRPr sz="2133"/>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a:extLst>
              <a:ext uri="{FF2B5EF4-FFF2-40B4-BE49-F238E27FC236}">
                <a16:creationId xmlns:a16="http://schemas.microsoft.com/office/drawing/2014/main" id="{B7534E44-91EA-211B-EF04-8BE09DECD70F}"/>
              </a:ext>
            </a:extLst>
          </p:cNvPr>
          <p:cNvSpPr>
            <a:spLocks noGrp="1"/>
          </p:cNvSpPr>
          <p:nvPr>
            <p:ph type="body" sz="quarter" idx="19" hasCustomPrompt="1"/>
          </p:nvPr>
        </p:nvSpPr>
        <p:spPr>
          <a:xfrm>
            <a:off x="8225536" y="1914259"/>
            <a:ext cx="3560064" cy="731520"/>
          </a:xfrm>
          <a:solidFill>
            <a:schemeClr val="tx2"/>
          </a:solidFill>
        </p:spPr>
        <p:txBody>
          <a:bodyPr lIns="137160" bIns="91440"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Headline/Topic</a:t>
            </a:r>
          </a:p>
        </p:txBody>
      </p:sp>
    </p:spTree>
    <p:extLst>
      <p:ext uri="{BB962C8B-B14F-4D97-AF65-F5344CB8AC3E}">
        <p14:creationId xmlns:p14="http://schemas.microsoft.com/office/powerpoint/2010/main" val="22623389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Subtitle: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914377"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pPr>
              <a:defRPr/>
            </a:pPr>
            <a:fld id="{6EE30B7F-3840-48B7-B9B2-414BF3CAEE7E}" type="slidenum">
              <a:rPr lang="en-US" smtClean="0"/>
              <a:pPr>
                <a:defRPr/>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609600" y="1325033"/>
            <a:ext cx="11176000" cy="584200"/>
          </a:xfrm>
        </p:spPr>
        <p:txBody>
          <a:bodyPr>
            <a:noAutofit/>
          </a:bodyPr>
          <a:lstStyle>
            <a:lvl1pPr marL="0" indent="0">
              <a:buNone/>
              <a:defRPr sz="2667"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6" name="Text Placeholder 5">
            <a:extLst>
              <a:ext uri="{FF2B5EF4-FFF2-40B4-BE49-F238E27FC236}">
                <a16:creationId xmlns:a16="http://schemas.microsoft.com/office/drawing/2014/main" id="{6FC0DE28-2C3E-0EAF-93C5-37D6D8C0CD54}"/>
              </a:ext>
            </a:extLst>
          </p:cNvPr>
          <p:cNvSpPr>
            <a:spLocks noGrp="1"/>
          </p:cNvSpPr>
          <p:nvPr>
            <p:ph type="body" sz="quarter" idx="14"/>
          </p:nvPr>
        </p:nvSpPr>
        <p:spPr>
          <a:xfrm>
            <a:off x="609599" y="2645779"/>
            <a:ext cx="2706624" cy="3628021"/>
          </a:xfrm>
          <a:solidFill>
            <a:schemeClr val="bg1">
              <a:lumMod val="85000"/>
            </a:schemeClr>
          </a:solidFill>
        </p:spPr>
        <p:txBody>
          <a:bodyPr lIns="137160" tIns="91440" rIns="91440" bIns="45720">
            <a:normAutofit/>
          </a:bodyPr>
          <a:lstStyle>
            <a:lvl1pPr>
              <a:defRPr sz="2133"/>
            </a:lvl1pPr>
            <a:lvl2pPr>
              <a:defRPr sz="2133"/>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27E01C83-966B-62F9-D4BF-6F48E204A567}"/>
              </a:ext>
            </a:extLst>
          </p:cNvPr>
          <p:cNvSpPr>
            <a:spLocks noGrp="1"/>
          </p:cNvSpPr>
          <p:nvPr>
            <p:ph type="body" sz="quarter" idx="15"/>
          </p:nvPr>
        </p:nvSpPr>
        <p:spPr>
          <a:xfrm>
            <a:off x="3434079" y="2645779"/>
            <a:ext cx="2706624" cy="3628021"/>
          </a:xfrm>
          <a:solidFill>
            <a:schemeClr val="bg1">
              <a:lumMod val="85000"/>
            </a:schemeClr>
          </a:solidFill>
        </p:spPr>
        <p:txBody>
          <a:bodyPr lIns="137160" tIns="91440" rIns="91440" bIns="45720">
            <a:normAutofit/>
          </a:bodyPr>
          <a:lstStyle>
            <a:lvl1pPr>
              <a:defRPr sz="2133"/>
            </a:lvl1pPr>
            <a:lvl2pPr>
              <a:defRPr sz="2133"/>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E51BF1D2-8C7B-AE42-B2C5-BF7A4CD559B5}"/>
              </a:ext>
            </a:extLst>
          </p:cNvPr>
          <p:cNvSpPr>
            <a:spLocks noGrp="1"/>
          </p:cNvSpPr>
          <p:nvPr>
            <p:ph type="body" sz="quarter" idx="16" hasCustomPrompt="1"/>
          </p:nvPr>
        </p:nvSpPr>
        <p:spPr>
          <a:xfrm>
            <a:off x="609599" y="1914259"/>
            <a:ext cx="2706624" cy="731520"/>
          </a:xfrm>
          <a:solidFill>
            <a:schemeClr val="tx2"/>
          </a:solidFill>
        </p:spPr>
        <p:txBody>
          <a:bodyPr lIns="137160" bIns="91440"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Headline/Topic</a:t>
            </a:r>
          </a:p>
        </p:txBody>
      </p:sp>
      <p:sp>
        <p:nvSpPr>
          <p:cNvPr id="9" name="Text Placeholder 5">
            <a:extLst>
              <a:ext uri="{FF2B5EF4-FFF2-40B4-BE49-F238E27FC236}">
                <a16:creationId xmlns:a16="http://schemas.microsoft.com/office/drawing/2014/main" id="{9CC8EC55-CB52-3EB0-0CD2-2FD334FE87CE}"/>
              </a:ext>
            </a:extLst>
          </p:cNvPr>
          <p:cNvSpPr>
            <a:spLocks noGrp="1"/>
          </p:cNvSpPr>
          <p:nvPr>
            <p:ph type="body" sz="quarter" idx="17" hasCustomPrompt="1"/>
          </p:nvPr>
        </p:nvSpPr>
        <p:spPr>
          <a:xfrm>
            <a:off x="3434079" y="1914259"/>
            <a:ext cx="2706624" cy="731520"/>
          </a:xfrm>
          <a:solidFill>
            <a:schemeClr val="tx2"/>
          </a:solidFill>
        </p:spPr>
        <p:txBody>
          <a:bodyPr lIns="137160" bIns="91440"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Headline/Topic</a:t>
            </a:r>
          </a:p>
        </p:txBody>
      </p:sp>
      <p:sp>
        <p:nvSpPr>
          <p:cNvPr id="5" name="Text Placeholder 5">
            <a:extLst>
              <a:ext uri="{FF2B5EF4-FFF2-40B4-BE49-F238E27FC236}">
                <a16:creationId xmlns:a16="http://schemas.microsoft.com/office/drawing/2014/main" id="{AD342F2D-DDFA-2AD9-2E71-9106C802294F}"/>
              </a:ext>
            </a:extLst>
          </p:cNvPr>
          <p:cNvSpPr>
            <a:spLocks noGrp="1"/>
          </p:cNvSpPr>
          <p:nvPr>
            <p:ph type="body" sz="quarter" idx="18"/>
          </p:nvPr>
        </p:nvSpPr>
        <p:spPr>
          <a:xfrm>
            <a:off x="6258559" y="2645779"/>
            <a:ext cx="2706624" cy="3628021"/>
          </a:xfrm>
          <a:solidFill>
            <a:schemeClr val="bg1">
              <a:lumMod val="85000"/>
            </a:schemeClr>
          </a:solidFill>
        </p:spPr>
        <p:txBody>
          <a:bodyPr lIns="137160" tIns="91440" rIns="91440" bIns="45720">
            <a:normAutofit/>
          </a:bodyPr>
          <a:lstStyle>
            <a:lvl1pPr>
              <a:defRPr sz="2133"/>
            </a:lvl1pPr>
            <a:lvl2pPr>
              <a:defRPr sz="2133"/>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a:extLst>
              <a:ext uri="{FF2B5EF4-FFF2-40B4-BE49-F238E27FC236}">
                <a16:creationId xmlns:a16="http://schemas.microsoft.com/office/drawing/2014/main" id="{B7534E44-91EA-211B-EF04-8BE09DECD70F}"/>
              </a:ext>
            </a:extLst>
          </p:cNvPr>
          <p:cNvSpPr>
            <a:spLocks noGrp="1"/>
          </p:cNvSpPr>
          <p:nvPr>
            <p:ph type="body" sz="quarter" idx="19" hasCustomPrompt="1"/>
          </p:nvPr>
        </p:nvSpPr>
        <p:spPr>
          <a:xfrm>
            <a:off x="6258559" y="1914259"/>
            <a:ext cx="2706624" cy="731520"/>
          </a:xfrm>
          <a:solidFill>
            <a:schemeClr val="tx2"/>
          </a:solidFill>
        </p:spPr>
        <p:txBody>
          <a:bodyPr lIns="137160" bIns="91440"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Headline/Topic</a:t>
            </a:r>
          </a:p>
        </p:txBody>
      </p:sp>
      <p:sp>
        <p:nvSpPr>
          <p:cNvPr id="11" name="Text Placeholder 5">
            <a:extLst>
              <a:ext uri="{FF2B5EF4-FFF2-40B4-BE49-F238E27FC236}">
                <a16:creationId xmlns:a16="http://schemas.microsoft.com/office/drawing/2014/main" id="{8E8AC771-2E8E-7334-4620-6CED5E4A62C8}"/>
              </a:ext>
            </a:extLst>
          </p:cNvPr>
          <p:cNvSpPr>
            <a:spLocks noGrp="1"/>
          </p:cNvSpPr>
          <p:nvPr>
            <p:ph type="body" sz="quarter" idx="20"/>
          </p:nvPr>
        </p:nvSpPr>
        <p:spPr>
          <a:xfrm>
            <a:off x="9083040" y="2645779"/>
            <a:ext cx="2706624" cy="3628021"/>
          </a:xfrm>
          <a:solidFill>
            <a:schemeClr val="bg1">
              <a:lumMod val="85000"/>
            </a:schemeClr>
          </a:solidFill>
        </p:spPr>
        <p:txBody>
          <a:bodyPr lIns="137160" tIns="91440" rIns="91440" bIns="45720">
            <a:normAutofit/>
          </a:bodyPr>
          <a:lstStyle>
            <a:lvl1pPr>
              <a:defRPr sz="2133"/>
            </a:lvl1pPr>
            <a:lvl2pPr>
              <a:defRPr sz="2133"/>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a:extLst>
              <a:ext uri="{FF2B5EF4-FFF2-40B4-BE49-F238E27FC236}">
                <a16:creationId xmlns:a16="http://schemas.microsoft.com/office/drawing/2014/main" id="{9E75F18B-928B-D8CD-3AFB-13FF334E04B6}"/>
              </a:ext>
            </a:extLst>
          </p:cNvPr>
          <p:cNvSpPr>
            <a:spLocks noGrp="1"/>
          </p:cNvSpPr>
          <p:nvPr>
            <p:ph type="body" sz="quarter" idx="21" hasCustomPrompt="1"/>
          </p:nvPr>
        </p:nvSpPr>
        <p:spPr>
          <a:xfrm>
            <a:off x="9083040" y="1914259"/>
            <a:ext cx="2706624" cy="731520"/>
          </a:xfrm>
          <a:solidFill>
            <a:schemeClr val="tx2"/>
          </a:solidFill>
        </p:spPr>
        <p:txBody>
          <a:bodyPr lIns="137160" bIns="91440"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Headline/Topic</a:t>
            </a:r>
          </a:p>
        </p:txBody>
      </p:sp>
    </p:spTree>
    <p:extLst>
      <p:ext uri="{BB962C8B-B14F-4D97-AF65-F5344CB8AC3E}">
        <p14:creationId xmlns:p14="http://schemas.microsoft.com/office/powerpoint/2010/main" val="4243930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B122-5B65-991A-2FDE-AF2758034EBF}"/>
              </a:ext>
            </a:extLst>
          </p:cNvPr>
          <p:cNvSpPr>
            <a:spLocks noGrp="1"/>
          </p:cNvSpPr>
          <p:nvPr>
            <p:ph type="title" hasCustomPrompt="1"/>
          </p:nvPr>
        </p:nvSpPr>
        <p:spPr/>
        <p:txBody>
          <a:bodyPr/>
          <a:lstStyle>
            <a:lvl1pPr marL="0" marR="0" indent="0" algn="l" defTabSz="914377" rtl="0" eaLnBrk="1" fontAlgn="auto" latinLnBrk="0" hangingPunct="1">
              <a:lnSpc>
                <a:spcPct val="90000"/>
              </a:lnSpc>
              <a:spcBef>
                <a:spcPct val="0"/>
              </a:spcBef>
              <a:spcAft>
                <a:spcPts val="0"/>
              </a:spcAft>
              <a:buClrTx/>
              <a:buSzTx/>
              <a:buFontTx/>
              <a:buNone/>
              <a:tabLst/>
              <a:defRPr/>
            </a:lvl1pPr>
          </a:lstStyle>
          <a:p>
            <a:r>
              <a:rPr lang="en-US" dirty="0"/>
              <a:t>BASIC CONTENT SLIDE</a:t>
            </a:r>
            <a:br>
              <a:rPr lang="en-US" dirty="0"/>
            </a:br>
            <a:r>
              <a:rPr lang="en-US" dirty="0"/>
              <a:t>one or two lines for headline</a:t>
            </a:r>
          </a:p>
        </p:txBody>
      </p:sp>
      <p:sp>
        <p:nvSpPr>
          <p:cNvPr id="3" name="Slide Number Placeholder 2">
            <a:extLst>
              <a:ext uri="{FF2B5EF4-FFF2-40B4-BE49-F238E27FC236}">
                <a16:creationId xmlns:a16="http://schemas.microsoft.com/office/drawing/2014/main" id="{3DD784A4-5319-59E0-E107-C337A45DEF92}"/>
              </a:ext>
            </a:extLst>
          </p:cNvPr>
          <p:cNvSpPr>
            <a:spLocks noGrp="1"/>
          </p:cNvSpPr>
          <p:nvPr>
            <p:ph type="sldNum" sz="quarter" idx="10"/>
          </p:nvPr>
        </p:nvSpPr>
        <p:spPr/>
        <p:txBody>
          <a:bodyPr/>
          <a:lstStyle/>
          <a:p>
            <a:pPr>
              <a:defRPr/>
            </a:pPr>
            <a:fld id="{6EE30B7F-3840-48B7-B9B2-414BF3CAEE7E}" type="slidenum">
              <a:rPr lang="en-US" smtClean="0"/>
              <a:pPr>
                <a:defRPr/>
              </a:pPr>
              <a:t>‹#›</a:t>
            </a:fld>
            <a:endParaRPr lang="en-US" dirty="0"/>
          </a:p>
        </p:txBody>
      </p:sp>
      <p:sp>
        <p:nvSpPr>
          <p:cNvPr id="4" name="Text Placeholder 15">
            <a:extLst>
              <a:ext uri="{FF2B5EF4-FFF2-40B4-BE49-F238E27FC236}">
                <a16:creationId xmlns:a16="http://schemas.microsoft.com/office/drawing/2014/main" id="{C70634C6-3CF5-6F27-C809-D042DA00CCA7}"/>
              </a:ext>
            </a:extLst>
          </p:cNvPr>
          <p:cNvSpPr>
            <a:spLocks noGrp="1"/>
          </p:cNvSpPr>
          <p:nvPr>
            <p:ph type="body" sz="quarter" idx="13" hasCustomPrompt="1"/>
          </p:nvPr>
        </p:nvSpPr>
        <p:spPr>
          <a:xfrm>
            <a:off x="609600" y="1325033"/>
            <a:ext cx="11176000" cy="584200"/>
          </a:xfrm>
        </p:spPr>
        <p:txBody>
          <a:bodyPr>
            <a:noAutofit/>
          </a:bodyPr>
          <a:lstStyle>
            <a:lvl1pPr marL="0" indent="0">
              <a:buNone/>
              <a:defRPr sz="2667" b="1" i="0" baseline="0">
                <a:solidFill>
                  <a:schemeClr val="accent2"/>
                </a:solidFill>
                <a:latin typeface="Arial" panose="020B0604020202020204" pitchFamily="34" charset="0"/>
              </a:defRPr>
            </a:lvl1pPr>
          </a:lstStyle>
          <a:p>
            <a:pPr lvl="0"/>
            <a:r>
              <a:rPr lang="en-US" dirty="0"/>
              <a:t>Slide subtitle sentence case. Optional: delete as needed</a:t>
            </a:r>
          </a:p>
        </p:txBody>
      </p:sp>
      <p:sp>
        <p:nvSpPr>
          <p:cNvPr id="23" name="Text Placeholder 5">
            <a:extLst>
              <a:ext uri="{FF2B5EF4-FFF2-40B4-BE49-F238E27FC236}">
                <a16:creationId xmlns:a16="http://schemas.microsoft.com/office/drawing/2014/main" id="{5D3E177C-05C2-2929-E159-59F77C2B050C}"/>
              </a:ext>
            </a:extLst>
          </p:cNvPr>
          <p:cNvSpPr>
            <a:spLocks noGrp="1"/>
          </p:cNvSpPr>
          <p:nvPr>
            <p:ph type="body" sz="quarter" idx="14"/>
          </p:nvPr>
        </p:nvSpPr>
        <p:spPr>
          <a:xfrm>
            <a:off x="609599" y="2884594"/>
            <a:ext cx="2133600" cy="3389207"/>
          </a:xfrm>
          <a:solidFill>
            <a:schemeClr val="bg1">
              <a:lumMod val="85000"/>
            </a:schemeClr>
          </a:solidFill>
        </p:spPr>
        <p:txBody>
          <a:bodyPr lIns="137160" tIns="91440" rIns="91440" bIns="45720">
            <a:normAutofit/>
          </a:bodyPr>
          <a:lstStyle>
            <a:lvl1pPr marL="0" indent="0">
              <a:buNone/>
              <a:defRPr sz="1867" b="0"/>
            </a:lvl1pPr>
            <a:lvl2pPr marL="276684" indent="0">
              <a:buNone/>
              <a:defRPr sz="1867" b="1"/>
            </a:lvl2pPr>
            <a:lvl3pPr marL="579952" indent="0">
              <a:buNone/>
              <a:defRPr sz="1867" b="1"/>
            </a:lvl3pPr>
            <a:lvl4pPr marL="807954" indent="0">
              <a:buNone/>
              <a:defRPr sz="1867" b="1"/>
            </a:lvl4pPr>
            <a:lvl5pPr marL="1156348" indent="0">
              <a:buNone/>
              <a:defRPr sz="1867" b="1"/>
            </a:lvl5pPr>
          </a:lstStyle>
          <a:p>
            <a:pPr lvl="0"/>
            <a:r>
              <a:rPr lang="en-US"/>
              <a:t>Click to edit Master text styles</a:t>
            </a:r>
          </a:p>
        </p:txBody>
      </p:sp>
      <p:sp>
        <p:nvSpPr>
          <p:cNvPr id="24" name="Text Placeholder 5">
            <a:extLst>
              <a:ext uri="{FF2B5EF4-FFF2-40B4-BE49-F238E27FC236}">
                <a16:creationId xmlns:a16="http://schemas.microsoft.com/office/drawing/2014/main" id="{85BD39A8-85FE-CB4E-DA30-754FE0F059BC}"/>
              </a:ext>
            </a:extLst>
          </p:cNvPr>
          <p:cNvSpPr>
            <a:spLocks noGrp="1"/>
          </p:cNvSpPr>
          <p:nvPr>
            <p:ph type="body" sz="quarter" idx="15"/>
          </p:nvPr>
        </p:nvSpPr>
        <p:spPr>
          <a:xfrm>
            <a:off x="2868612" y="2884594"/>
            <a:ext cx="2133600" cy="3389207"/>
          </a:xfrm>
          <a:solidFill>
            <a:schemeClr val="bg1">
              <a:lumMod val="85000"/>
            </a:schemeClr>
          </a:solidFill>
        </p:spPr>
        <p:txBody>
          <a:bodyPr lIns="137160" tIns="91440" rIns="91440" bIns="45720">
            <a:normAutofit/>
          </a:bodyPr>
          <a:lstStyle>
            <a:lvl1pPr marL="0" indent="0">
              <a:buNone/>
              <a:defRPr sz="1867" b="0"/>
            </a:lvl1pPr>
            <a:lvl2pPr marL="276684" indent="0">
              <a:buNone/>
              <a:defRPr sz="1867" b="1"/>
            </a:lvl2pPr>
            <a:lvl3pPr marL="579952" indent="0">
              <a:buNone/>
              <a:defRPr sz="1867" b="1"/>
            </a:lvl3pPr>
            <a:lvl4pPr marL="807954" indent="0">
              <a:buNone/>
              <a:defRPr sz="1867" b="1"/>
            </a:lvl4pPr>
            <a:lvl5pPr marL="1156348" indent="0">
              <a:buNone/>
              <a:defRPr sz="1867" b="1"/>
            </a:lvl5pPr>
          </a:lstStyle>
          <a:p>
            <a:pPr lvl="0"/>
            <a:r>
              <a:rPr lang="en-US"/>
              <a:t>Click to edit Master text styles</a:t>
            </a:r>
          </a:p>
        </p:txBody>
      </p:sp>
      <p:sp>
        <p:nvSpPr>
          <p:cNvPr id="25" name="Text Placeholder 5">
            <a:extLst>
              <a:ext uri="{FF2B5EF4-FFF2-40B4-BE49-F238E27FC236}">
                <a16:creationId xmlns:a16="http://schemas.microsoft.com/office/drawing/2014/main" id="{36BFCC75-DA07-6A20-4D5D-105B7F301FD1}"/>
              </a:ext>
            </a:extLst>
          </p:cNvPr>
          <p:cNvSpPr>
            <a:spLocks noGrp="1"/>
          </p:cNvSpPr>
          <p:nvPr>
            <p:ph type="body" sz="quarter" idx="16" hasCustomPrompt="1"/>
          </p:nvPr>
        </p:nvSpPr>
        <p:spPr>
          <a:xfrm>
            <a:off x="609599" y="1914258"/>
            <a:ext cx="2133600" cy="970335"/>
          </a:xfrm>
          <a:solidFill>
            <a:schemeClr val="tx2"/>
          </a:solidFill>
        </p:spPr>
        <p:txBody>
          <a:bodyPr lIns="137160" rIns="91440" bIns="64008"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 Topic</a:t>
            </a:r>
          </a:p>
        </p:txBody>
      </p:sp>
      <p:sp>
        <p:nvSpPr>
          <p:cNvPr id="26" name="Text Placeholder 5">
            <a:extLst>
              <a:ext uri="{FF2B5EF4-FFF2-40B4-BE49-F238E27FC236}">
                <a16:creationId xmlns:a16="http://schemas.microsoft.com/office/drawing/2014/main" id="{AE55B475-E521-6A8A-893B-8CC38F9BE338}"/>
              </a:ext>
            </a:extLst>
          </p:cNvPr>
          <p:cNvSpPr>
            <a:spLocks noGrp="1"/>
          </p:cNvSpPr>
          <p:nvPr>
            <p:ph type="body" sz="quarter" idx="17" hasCustomPrompt="1"/>
          </p:nvPr>
        </p:nvSpPr>
        <p:spPr>
          <a:xfrm>
            <a:off x="2868612" y="1914258"/>
            <a:ext cx="2133600" cy="970335"/>
          </a:xfrm>
          <a:solidFill>
            <a:schemeClr val="tx2"/>
          </a:solidFill>
        </p:spPr>
        <p:txBody>
          <a:bodyPr lIns="137160" rIns="91440" bIns="64008"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 Topic</a:t>
            </a:r>
          </a:p>
        </p:txBody>
      </p:sp>
      <p:sp>
        <p:nvSpPr>
          <p:cNvPr id="27" name="Text Placeholder 5">
            <a:extLst>
              <a:ext uri="{FF2B5EF4-FFF2-40B4-BE49-F238E27FC236}">
                <a16:creationId xmlns:a16="http://schemas.microsoft.com/office/drawing/2014/main" id="{DFB5CAF5-E85F-409D-2880-F0B6067F61B3}"/>
              </a:ext>
            </a:extLst>
          </p:cNvPr>
          <p:cNvSpPr>
            <a:spLocks noGrp="1"/>
          </p:cNvSpPr>
          <p:nvPr>
            <p:ph type="body" sz="quarter" idx="18"/>
          </p:nvPr>
        </p:nvSpPr>
        <p:spPr>
          <a:xfrm>
            <a:off x="5127624" y="2884594"/>
            <a:ext cx="2133600" cy="3389207"/>
          </a:xfrm>
          <a:solidFill>
            <a:schemeClr val="bg1">
              <a:lumMod val="85000"/>
            </a:schemeClr>
          </a:solidFill>
        </p:spPr>
        <p:txBody>
          <a:bodyPr lIns="137160" tIns="91440" rIns="91440" bIns="45720">
            <a:normAutofit/>
          </a:bodyPr>
          <a:lstStyle>
            <a:lvl1pPr marL="0" indent="0">
              <a:buNone/>
              <a:defRPr sz="1867" b="0"/>
            </a:lvl1pPr>
            <a:lvl2pPr marL="276684" indent="0">
              <a:buNone/>
              <a:defRPr sz="1867" b="1"/>
            </a:lvl2pPr>
            <a:lvl3pPr marL="579952" indent="0">
              <a:buNone/>
              <a:defRPr sz="1867" b="1"/>
            </a:lvl3pPr>
            <a:lvl4pPr marL="807954" indent="0">
              <a:buNone/>
              <a:defRPr sz="1867" b="1"/>
            </a:lvl4pPr>
            <a:lvl5pPr marL="1156348" indent="0">
              <a:buNone/>
              <a:defRPr sz="1867" b="1"/>
            </a:lvl5pPr>
          </a:lstStyle>
          <a:p>
            <a:pPr lvl="0"/>
            <a:r>
              <a:rPr lang="en-US"/>
              <a:t>Click to edit Master text styles</a:t>
            </a:r>
          </a:p>
        </p:txBody>
      </p:sp>
      <p:sp>
        <p:nvSpPr>
          <p:cNvPr id="28" name="Text Placeholder 5">
            <a:extLst>
              <a:ext uri="{FF2B5EF4-FFF2-40B4-BE49-F238E27FC236}">
                <a16:creationId xmlns:a16="http://schemas.microsoft.com/office/drawing/2014/main" id="{17E8E80F-1B5F-5D3E-2409-0CF04DE318F9}"/>
              </a:ext>
            </a:extLst>
          </p:cNvPr>
          <p:cNvSpPr>
            <a:spLocks noGrp="1"/>
          </p:cNvSpPr>
          <p:nvPr>
            <p:ph type="body" sz="quarter" idx="19" hasCustomPrompt="1"/>
          </p:nvPr>
        </p:nvSpPr>
        <p:spPr>
          <a:xfrm>
            <a:off x="5127624" y="1914258"/>
            <a:ext cx="2133600" cy="970335"/>
          </a:xfrm>
          <a:solidFill>
            <a:schemeClr val="tx2"/>
          </a:solidFill>
        </p:spPr>
        <p:txBody>
          <a:bodyPr lIns="137160" rIns="91440" bIns="64008"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 Topic</a:t>
            </a:r>
          </a:p>
        </p:txBody>
      </p:sp>
      <p:sp>
        <p:nvSpPr>
          <p:cNvPr id="29" name="Text Placeholder 5">
            <a:extLst>
              <a:ext uri="{FF2B5EF4-FFF2-40B4-BE49-F238E27FC236}">
                <a16:creationId xmlns:a16="http://schemas.microsoft.com/office/drawing/2014/main" id="{A66346B3-56E4-FB00-E652-E796F6986D95}"/>
              </a:ext>
            </a:extLst>
          </p:cNvPr>
          <p:cNvSpPr>
            <a:spLocks noGrp="1"/>
          </p:cNvSpPr>
          <p:nvPr>
            <p:ph type="body" sz="quarter" idx="20"/>
          </p:nvPr>
        </p:nvSpPr>
        <p:spPr>
          <a:xfrm>
            <a:off x="7383715" y="2884594"/>
            <a:ext cx="2133600" cy="3389207"/>
          </a:xfrm>
          <a:solidFill>
            <a:schemeClr val="bg1">
              <a:lumMod val="85000"/>
            </a:schemeClr>
          </a:solidFill>
        </p:spPr>
        <p:txBody>
          <a:bodyPr lIns="137160" tIns="91440" rIns="91440" bIns="45720">
            <a:normAutofit/>
          </a:bodyPr>
          <a:lstStyle>
            <a:lvl1pPr marL="0" indent="0">
              <a:buNone/>
              <a:defRPr sz="1867" b="0"/>
            </a:lvl1pPr>
            <a:lvl2pPr marL="276684" indent="0">
              <a:buNone/>
              <a:defRPr sz="1867" b="1"/>
            </a:lvl2pPr>
            <a:lvl3pPr marL="579952" indent="0">
              <a:buNone/>
              <a:defRPr sz="1867" b="1"/>
            </a:lvl3pPr>
            <a:lvl4pPr marL="807954" indent="0">
              <a:buNone/>
              <a:defRPr sz="1867" b="1"/>
            </a:lvl4pPr>
            <a:lvl5pPr marL="1156348" indent="0">
              <a:buNone/>
              <a:defRPr sz="1867" b="1"/>
            </a:lvl5pPr>
          </a:lstStyle>
          <a:p>
            <a:pPr lvl="0"/>
            <a:r>
              <a:rPr lang="en-US"/>
              <a:t>Click to edit Master text styles</a:t>
            </a:r>
          </a:p>
        </p:txBody>
      </p:sp>
      <p:sp>
        <p:nvSpPr>
          <p:cNvPr id="30" name="Text Placeholder 5">
            <a:extLst>
              <a:ext uri="{FF2B5EF4-FFF2-40B4-BE49-F238E27FC236}">
                <a16:creationId xmlns:a16="http://schemas.microsoft.com/office/drawing/2014/main" id="{8A2202FD-33BC-0BA1-F754-345C59A68C4A}"/>
              </a:ext>
            </a:extLst>
          </p:cNvPr>
          <p:cNvSpPr>
            <a:spLocks noGrp="1"/>
          </p:cNvSpPr>
          <p:nvPr>
            <p:ph type="body" sz="quarter" idx="21" hasCustomPrompt="1"/>
          </p:nvPr>
        </p:nvSpPr>
        <p:spPr>
          <a:xfrm>
            <a:off x="7383715" y="1914258"/>
            <a:ext cx="2133600" cy="970335"/>
          </a:xfrm>
          <a:solidFill>
            <a:schemeClr val="tx2"/>
          </a:solidFill>
        </p:spPr>
        <p:txBody>
          <a:bodyPr lIns="137160" rIns="91440" bIns="64008"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 Topic</a:t>
            </a:r>
          </a:p>
        </p:txBody>
      </p:sp>
      <p:sp>
        <p:nvSpPr>
          <p:cNvPr id="31" name="Text Placeholder 5">
            <a:extLst>
              <a:ext uri="{FF2B5EF4-FFF2-40B4-BE49-F238E27FC236}">
                <a16:creationId xmlns:a16="http://schemas.microsoft.com/office/drawing/2014/main" id="{5EB459E5-6A74-A385-F343-520C27E1C2CA}"/>
              </a:ext>
            </a:extLst>
          </p:cNvPr>
          <p:cNvSpPr>
            <a:spLocks noGrp="1"/>
          </p:cNvSpPr>
          <p:nvPr>
            <p:ph type="body" sz="quarter" idx="22"/>
          </p:nvPr>
        </p:nvSpPr>
        <p:spPr>
          <a:xfrm>
            <a:off x="9651199" y="2884594"/>
            <a:ext cx="2133600" cy="3389207"/>
          </a:xfrm>
          <a:solidFill>
            <a:schemeClr val="bg1">
              <a:lumMod val="85000"/>
            </a:schemeClr>
          </a:solidFill>
        </p:spPr>
        <p:txBody>
          <a:bodyPr lIns="137160" tIns="91440" rIns="91440" bIns="45720">
            <a:normAutofit/>
          </a:bodyPr>
          <a:lstStyle>
            <a:lvl1pPr marL="0" indent="0">
              <a:buNone/>
              <a:defRPr sz="1867" b="0"/>
            </a:lvl1pPr>
            <a:lvl2pPr marL="276684" indent="0">
              <a:buNone/>
              <a:defRPr sz="1867" b="1"/>
            </a:lvl2pPr>
            <a:lvl3pPr marL="579952" indent="0">
              <a:buNone/>
              <a:defRPr sz="1867" b="1"/>
            </a:lvl3pPr>
            <a:lvl4pPr marL="807954" indent="0">
              <a:buNone/>
              <a:defRPr sz="1867" b="1"/>
            </a:lvl4pPr>
            <a:lvl5pPr marL="1156348" indent="0">
              <a:buNone/>
              <a:defRPr sz="1867" b="1"/>
            </a:lvl5pPr>
          </a:lstStyle>
          <a:p>
            <a:pPr lvl="0"/>
            <a:r>
              <a:rPr lang="en-US"/>
              <a:t>Click to edit Master text styles</a:t>
            </a:r>
          </a:p>
        </p:txBody>
      </p:sp>
      <p:sp>
        <p:nvSpPr>
          <p:cNvPr id="32" name="Text Placeholder 5">
            <a:extLst>
              <a:ext uri="{FF2B5EF4-FFF2-40B4-BE49-F238E27FC236}">
                <a16:creationId xmlns:a16="http://schemas.microsoft.com/office/drawing/2014/main" id="{50070C8D-6CB9-4F0F-A4BF-CBB734703C90}"/>
              </a:ext>
            </a:extLst>
          </p:cNvPr>
          <p:cNvSpPr>
            <a:spLocks noGrp="1"/>
          </p:cNvSpPr>
          <p:nvPr>
            <p:ph type="body" sz="quarter" idx="23" hasCustomPrompt="1"/>
          </p:nvPr>
        </p:nvSpPr>
        <p:spPr>
          <a:xfrm>
            <a:off x="9651199" y="1914258"/>
            <a:ext cx="2133600" cy="970335"/>
          </a:xfrm>
          <a:solidFill>
            <a:schemeClr val="tx2"/>
          </a:solidFill>
        </p:spPr>
        <p:txBody>
          <a:bodyPr lIns="137160" rIns="91440" bIns="64008" anchor="b" anchorCtr="0">
            <a:noAutofit/>
          </a:bodyPr>
          <a:lstStyle>
            <a:lvl1pPr marL="0" indent="0">
              <a:buNone/>
              <a:defRPr sz="2133" b="1">
                <a:solidFill>
                  <a:schemeClr val="bg1"/>
                </a:solidFill>
              </a:defRPr>
            </a:lvl1pPr>
            <a:lvl2pPr>
              <a:defRPr sz="2133" b="1">
                <a:solidFill>
                  <a:schemeClr val="bg1"/>
                </a:solidFill>
              </a:defRPr>
            </a:lvl2pPr>
            <a:lvl3pPr>
              <a:defRPr sz="2133" b="1">
                <a:solidFill>
                  <a:schemeClr val="bg1"/>
                </a:solidFill>
              </a:defRPr>
            </a:lvl3pPr>
            <a:lvl4pPr>
              <a:defRPr sz="2133" b="1">
                <a:solidFill>
                  <a:schemeClr val="bg1"/>
                </a:solidFill>
              </a:defRPr>
            </a:lvl4pPr>
            <a:lvl5pPr>
              <a:defRPr sz="2133" b="1">
                <a:solidFill>
                  <a:schemeClr val="bg1"/>
                </a:solidFill>
              </a:defRPr>
            </a:lvl5pPr>
          </a:lstStyle>
          <a:p>
            <a:pPr lvl="0"/>
            <a:r>
              <a:rPr lang="en-US" dirty="0"/>
              <a:t>Headline/ Topic</a:t>
            </a:r>
          </a:p>
        </p:txBody>
      </p:sp>
    </p:spTree>
    <p:extLst>
      <p:ext uri="{BB962C8B-B14F-4D97-AF65-F5344CB8AC3E}">
        <p14:creationId xmlns:p14="http://schemas.microsoft.com/office/powerpoint/2010/main" val="118496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30200"/>
            <a:ext cx="11176000" cy="995363"/>
          </a:xfrm>
          <a:prstGeom prst="rect">
            <a:avLst/>
          </a:prstGeom>
        </p:spPr>
        <p:txBody>
          <a:bodyPr vert="horz" lIns="0" tIns="0" rIns="0" bIns="0" rtlCol="0" anchor="b" anchorCtr="0">
            <a:noAutofit/>
          </a:bodyPr>
          <a:lstStyle/>
          <a:p>
            <a:r>
              <a:rPr lang="en-US" dirty="0"/>
              <a:t>Headline in all caps 28pt </a:t>
            </a:r>
            <a:br>
              <a:rPr lang="en-US" dirty="0"/>
            </a:br>
            <a:r>
              <a:rPr lang="en-US" dirty="0"/>
              <a:t>preferred as one or two lines</a:t>
            </a:r>
          </a:p>
        </p:txBody>
      </p:sp>
      <p:sp>
        <p:nvSpPr>
          <p:cNvPr id="3" name="Text Placeholder 2"/>
          <p:cNvSpPr>
            <a:spLocks noGrp="1"/>
          </p:cNvSpPr>
          <p:nvPr>
            <p:ph type="body" idx="1"/>
          </p:nvPr>
        </p:nvSpPr>
        <p:spPr>
          <a:xfrm>
            <a:off x="609600" y="1914144"/>
            <a:ext cx="9753600" cy="435965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5746751" y="6521408"/>
            <a:ext cx="698500" cy="146723"/>
          </a:xfrm>
          <a:prstGeom prst="rect">
            <a:avLst/>
          </a:prstGeom>
        </p:spPr>
        <p:txBody>
          <a:bodyPr vert="horz" lIns="0" tIns="0" rIns="0" bIns="0" rtlCol="0" anchor="ctr"/>
          <a:lstStyle>
            <a:lvl1pPr algn="ctr">
              <a:defRPr sz="933">
                <a:solidFill>
                  <a:schemeClr val="bg1">
                    <a:lumMod val="65000"/>
                  </a:schemeClr>
                </a:solidFill>
              </a:defRPr>
            </a:lvl1pPr>
          </a:lstStyle>
          <a:p>
            <a:pPr>
              <a:defRPr/>
            </a:pPr>
            <a:fld id="{6EE30B7F-3840-48B7-B9B2-414BF3CAEE7E}" type="slidenum">
              <a:rPr lang="en-US" smtClean="0"/>
              <a:pPr>
                <a:defRPr/>
              </a:pPr>
              <a:t>‹#›</a:t>
            </a:fld>
            <a:endParaRPr lang="en-US" dirty="0"/>
          </a:p>
        </p:txBody>
      </p:sp>
      <p:sp>
        <p:nvSpPr>
          <p:cNvPr id="8" name="Rectangle 7">
            <a:extLst>
              <a:ext uri="{FF2B5EF4-FFF2-40B4-BE49-F238E27FC236}">
                <a16:creationId xmlns:a16="http://schemas.microsoft.com/office/drawing/2014/main" id="{7EED5998-E33A-DA32-910D-D06CB262005E}"/>
              </a:ext>
            </a:extLst>
          </p:cNvPr>
          <p:cNvSpPr/>
          <p:nvPr/>
        </p:nvSpPr>
        <p:spPr>
          <a:xfrm>
            <a:off x="0" y="-3"/>
            <a:ext cx="304800" cy="6858003"/>
          </a:xfrm>
          <a:prstGeom prst="rect">
            <a:avLst/>
          </a:prstGeom>
          <a:solidFill>
            <a:schemeClr val="accent2"/>
          </a:solidFill>
          <a:ln>
            <a:noFill/>
          </a:ln>
        </p:spPr>
        <p:txBody>
          <a:bodyPr vert="horz" wrap="square" lIns="121920" tIns="60960" rIns="121920" bIns="0" numCol="1" anchor="b" anchorCtr="0" compatLnSpc="1">
            <a:prstTxWarp prst="textNoShape">
              <a:avLst/>
            </a:prstTxWarp>
          </a:bodyPr>
          <a:lstStyle/>
          <a:p>
            <a:pPr lvl="0"/>
            <a:endParaRPr lang="en-US" sz="133">
              <a:solidFill>
                <a:schemeClr val="accent1"/>
              </a:solidFill>
            </a:endParaRPr>
          </a:p>
        </p:txBody>
      </p:sp>
      <p:pic>
        <p:nvPicPr>
          <p:cNvPr id="21" name="Graphic 20">
            <a:extLst>
              <a:ext uri="{FF2B5EF4-FFF2-40B4-BE49-F238E27FC236}">
                <a16:creationId xmlns:a16="http://schemas.microsoft.com/office/drawing/2014/main" id="{F52885BF-5BBD-C5AD-F58F-E96FE169B7F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18073" y="6446852"/>
            <a:ext cx="1917695" cy="217045"/>
          </a:xfrm>
          <a:prstGeom prst="rect">
            <a:avLst/>
          </a:prstGeom>
        </p:spPr>
      </p:pic>
      <p:pic>
        <p:nvPicPr>
          <p:cNvPr id="5" name="Graphic 4">
            <a:extLst>
              <a:ext uri="{FF2B5EF4-FFF2-40B4-BE49-F238E27FC236}">
                <a16:creationId xmlns:a16="http://schemas.microsoft.com/office/drawing/2014/main" id="{44DA5CC1-1257-5B2F-7BDE-ED65C01F8679}"/>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10038337" y="6384771"/>
            <a:ext cx="1848865" cy="412692"/>
          </a:xfrm>
          <a:prstGeom prst="rect">
            <a:avLst/>
          </a:prstGeom>
        </p:spPr>
      </p:pic>
    </p:spTree>
    <p:extLst>
      <p:ext uri="{BB962C8B-B14F-4D97-AF65-F5344CB8AC3E}">
        <p14:creationId xmlns:p14="http://schemas.microsoft.com/office/powerpoint/2010/main" val="337872771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p:titleStyle>
    <p:bodyStyle>
      <a:lvl1pPr marL="219451" indent="-219451" algn="l" defTabSz="914377" rtl="0" eaLnBrk="1" latinLnBrk="0" hangingPunct="1">
        <a:lnSpc>
          <a:spcPct val="100000"/>
        </a:lnSpc>
        <a:spcBef>
          <a:spcPts val="1200"/>
        </a:spcBef>
        <a:spcAft>
          <a:spcPts val="0"/>
        </a:spcAft>
        <a:buFont typeface="Wingdings" pitchFamily="2" charset="2"/>
        <a:buChar char="§"/>
        <a:defRPr sz="2400" kern="1200">
          <a:solidFill>
            <a:schemeClr val="tx1"/>
          </a:solidFill>
          <a:latin typeface="+mn-lt"/>
          <a:ea typeface="+mn-ea"/>
          <a:cs typeface="+mn-cs"/>
        </a:defRPr>
      </a:lvl1pPr>
      <a:lvl2pPr marL="618051" indent="-341367" algn="l" defTabSz="914377" rtl="0" eaLnBrk="1" latinLnBrk="0" hangingPunct="1">
        <a:lnSpc>
          <a:spcPct val="100000"/>
        </a:lnSpc>
        <a:spcBef>
          <a:spcPts val="400"/>
        </a:spcBef>
        <a:spcAft>
          <a:spcPts val="0"/>
        </a:spcAft>
        <a:buFont typeface="System Font Regular"/>
        <a:buChar char="—"/>
        <a:tabLst/>
        <a:defRPr sz="2400" kern="1200">
          <a:solidFill>
            <a:schemeClr val="tx1"/>
          </a:solidFill>
          <a:latin typeface="+mn-lt"/>
          <a:ea typeface="+mn-ea"/>
          <a:cs typeface="+mn-cs"/>
        </a:defRPr>
      </a:lvl2pPr>
      <a:lvl3pPr marL="770447" indent="-190495" algn="l" defTabSz="914377" rtl="0" eaLnBrk="1" latinLnBrk="0" hangingPunct="1">
        <a:lnSpc>
          <a:spcPct val="100000"/>
        </a:lnSpc>
        <a:spcBef>
          <a:spcPts val="400"/>
        </a:spcBef>
        <a:spcAft>
          <a:spcPts val="0"/>
        </a:spcAft>
        <a:buFont typeface="Arial" panose="020B0604020202020204" pitchFamily="34" charset="0"/>
        <a:buChar char="•"/>
        <a:tabLst/>
        <a:defRPr sz="2400" kern="1200">
          <a:solidFill>
            <a:schemeClr val="tx1"/>
          </a:solidFill>
          <a:latin typeface="+mn-lt"/>
          <a:ea typeface="+mn-ea"/>
          <a:cs typeface="+mn-cs"/>
        </a:defRPr>
      </a:lvl3pPr>
      <a:lvl4pPr marL="1149322" indent="-341367" algn="l" defTabSz="914377" rtl="0" eaLnBrk="1" latinLnBrk="0" hangingPunct="1">
        <a:lnSpc>
          <a:spcPct val="100000"/>
        </a:lnSpc>
        <a:spcBef>
          <a:spcPts val="400"/>
        </a:spcBef>
        <a:spcAft>
          <a:spcPts val="0"/>
        </a:spcAft>
        <a:buFont typeface="System Font Regular"/>
        <a:buChar char="—"/>
        <a:tabLst/>
        <a:defRPr sz="2400" kern="1200">
          <a:solidFill>
            <a:schemeClr val="tx1"/>
          </a:solidFill>
          <a:latin typeface="+mn-lt"/>
          <a:ea typeface="+mn-ea"/>
          <a:cs typeface="+mn-cs"/>
        </a:defRPr>
      </a:lvl4pPr>
      <a:lvl5pPr marL="1375799" indent="-219451" algn="l" defTabSz="914377" rtl="0" eaLnBrk="1" latinLnBrk="0" hangingPunct="1">
        <a:lnSpc>
          <a:spcPct val="100000"/>
        </a:lnSpc>
        <a:spcBef>
          <a:spcPts val="400"/>
        </a:spcBef>
        <a:spcAft>
          <a:spcPts val="0"/>
        </a:spcAft>
        <a:buFont typeface="System Font Regular"/>
        <a:buChar char="»"/>
        <a:tabLst/>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C35EA4"/>
          </p15:clr>
        </p15:guide>
        <p15:guide id="2" orient="horz" pos="1620">
          <p15:clr>
            <a:srgbClr val="C35EA4"/>
          </p15:clr>
        </p15:guide>
        <p15:guide id="3" pos="144">
          <p15:clr>
            <a:srgbClr val="C35EA4"/>
          </p15:clr>
        </p15:guide>
        <p15:guide id="4" pos="288">
          <p15:clr>
            <a:srgbClr val="C35EA4"/>
          </p15:clr>
        </p15:guide>
        <p15:guide id="5" orient="horz" pos="576">
          <p15:clr>
            <a:srgbClr val="C35EA4"/>
          </p15:clr>
        </p15:guide>
        <p15:guide id="6" orient="horz" pos="2964">
          <p15:clr>
            <a:srgbClr val="C35EA4"/>
          </p15:clr>
        </p15:guide>
        <p15:guide id="7" pos="5568">
          <p15:clr>
            <a:srgbClr val="C35EA4"/>
          </p15:clr>
        </p15:guide>
        <p15:guide id="8" orient="horz" pos="902">
          <p15:clr>
            <a:srgbClr val="C35EA4"/>
          </p15:clr>
        </p15:guide>
        <p15:guide id="9" orient="horz" pos="780">
          <p15:clr>
            <a:srgbClr val="C35EA4"/>
          </p15:clr>
        </p15:guide>
        <p15:guide id="10" orient="horz" pos="150">
          <p15:clr>
            <a:srgbClr val="C35EA4"/>
          </p15:clr>
        </p15:guide>
        <p15:guide id="11" orient="horz" pos="3132">
          <p15:clr>
            <a:srgbClr val="C35EA4"/>
          </p15:clr>
        </p15:guide>
        <p15:guide id="12" orient="horz" pos="104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5.jp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0.jpeg"/><Relationship Id="rId11" Type="http://schemas.openxmlformats.org/officeDocument/2006/relationships/hyperlink" Target="https://anl.box.com/s/x55zqvb34xycv4sasm3an5jox6aiwgds" TargetMode="External"/><Relationship Id="rId5" Type="http://schemas.openxmlformats.org/officeDocument/2006/relationships/image" Target="../media/image39.jpeg"/><Relationship Id="rId10" Type="http://schemas.openxmlformats.org/officeDocument/2006/relationships/hyperlink" Target="https://anl.box.com/s/4p7soauz7jutfgt0cplg6lg67a126g0b" TargetMode="External"/><Relationship Id="rId4" Type="http://schemas.openxmlformats.org/officeDocument/2006/relationships/image" Target="../media/image38.jpe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6.xml"/><Relationship Id="rId6" Type="http://schemas.openxmlformats.org/officeDocument/2006/relationships/image" Target="../media/image54.emf"/><Relationship Id="rId5" Type="http://schemas.openxmlformats.org/officeDocument/2006/relationships/image" Target="../media/image53.jpe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hyperlink" Target="https://servicenow.anl.gov/now/nav/ui/classic/params/target/%24knowledge.do"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servicenow.anl.gov/sp?id=sc_cat_item&amp;sys_id=e5975d6813911700fa8d35528144b0f2&amp;sysparm_category=b03c7cac1b040110c2ee43f1f54bcbf4&amp;catalog_id=e0d08b13c3330100c8b837659bba8fb4" TargetMode="External"/><Relationship Id="rId7" Type="http://schemas.openxmlformats.org/officeDocument/2006/relationships/hyperlink" Target="https://servicenow.anl.gov/sp?id=sc_cat_item&amp;sys_id=ece3af17131ddb00fa8d35528144b0a2&amp;sysparm_category=b03c7cac1b040110c2ee43f1f54bcbf4&amp;catalog_id=e0d08b13c3330100c8b837659bba8fb4" TargetMode="External"/><Relationship Id="rId2" Type="http://schemas.openxmlformats.org/officeDocument/2006/relationships/hyperlink" Target="https://servicenow.anl.gov/sp?id=sc_cat_item&amp;sys_id=2c68d3270f9c1b00fa3500dce1050e91&amp;sysparm_category=b03c7cac1b040110c2ee43f1f54bcbf4&amp;catalog_id=e0d08b13c3330100c8b837659bba8fb4" TargetMode="External"/><Relationship Id="rId1" Type="http://schemas.openxmlformats.org/officeDocument/2006/relationships/slideLayout" Target="../slideLayouts/slideLayout4.xml"/><Relationship Id="rId6" Type="http://schemas.openxmlformats.org/officeDocument/2006/relationships/hyperlink" Target="https://servicenow.anl.gov/sp?id=sc_cat_item&amp;sys_id=dc82745f13491300fa8d35528144b0e8&amp;sysparm_category=b03c7cac1b040110c2ee43f1f54bcbf4&amp;catalog_id=e0d08b13c3330100c8b837659bba8fb4" TargetMode="External"/><Relationship Id="rId5" Type="http://schemas.openxmlformats.org/officeDocument/2006/relationships/hyperlink" Target="https://servicenow.anl.gov/sp?id=sc_cat_item&amp;sys_id=7c5ea8ac0fbc1b00fa3500dce1050ebe&amp;sysparm_category=b03c7cac1b040110c2ee43f1f54bcbf4&amp;catalog_id=e0d08b13c3330100c8b837659bba8fb4" TargetMode="External"/><Relationship Id="rId4" Type="http://schemas.openxmlformats.org/officeDocument/2006/relationships/hyperlink" Target="https://servicenow.anl.gov/sp?id=sc_cat_item&amp;sys_id=be383047db640c50ae94189b68961945&amp;sysparm_category=b03c7cac1b040110c2ee43f1f54bcbf4&amp;catalog_id=e0d08b13c3330100c8b837659bba8fb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azer.com/materials/materials-specs/#materials-table" TargetMode="External"/><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hyperlink" Target="https://anl.box.com/s/x55zqvb34xycv4sasm3an5jox6aiwgds"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s://anl.box.com/s/4p7soauz7jutfgt0cplg6lg67a126g0b" TargetMode="External"/><Relationship Id="rId5" Type="http://schemas.openxmlformats.org/officeDocument/2006/relationships/image" Target="../media/image37.jpe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F08C-618D-8E10-FA4C-BEB3AC12FD53}"/>
              </a:ext>
            </a:extLst>
          </p:cNvPr>
          <p:cNvSpPr>
            <a:spLocks noGrp="1"/>
          </p:cNvSpPr>
          <p:nvPr>
            <p:ph type="ctrTitle"/>
          </p:nvPr>
        </p:nvSpPr>
        <p:spPr/>
        <p:txBody>
          <a:bodyPr/>
          <a:lstStyle/>
          <a:p>
            <a:r>
              <a:rPr lang="en-US" dirty="0"/>
              <a:t>APS Design &amp; Drafting</a:t>
            </a:r>
            <a:br>
              <a:rPr lang="en-US" dirty="0"/>
            </a:br>
            <a:r>
              <a:rPr lang="en-US" sz="2900" dirty="0"/>
              <a:t>Extended Services Offered</a:t>
            </a:r>
            <a:br>
              <a:rPr lang="en-US" sz="2900" dirty="0"/>
            </a:br>
            <a:r>
              <a:rPr lang="en-US" sz="2900" dirty="0"/>
              <a:t>   </a:t>
            </a:r>
            <a:r>
              <a:rPr lang="en-US" sz="3200" dirty="0"/>
              <a:t>- </a:t>
            </a:r>
            <a:r>
              <a:rPr lang="en-US" sz="2800" dirty="0"/>
              <a:t>additive manufacturing</a:t>
            </a:r>
            <a:br>
              <a:rPr lang="en-US" sz="2800" dirty="0"/>
            </a:br>
            <a:r>
              <a:rPr lang="en-US" sz="2800" dirty="0"/>
              <a:t>   - reverse engineering</a:t>
            </a:r>
            <a:endParaRPr lang="en-US" dirty="0"/>
          </a:p>
        </p:txBody>
      </p:sp>
      <p:sp>
        <p:nvSpPr>
          <p:cNvPr id="4" name="Subtitle 3">
            <a:extLst>
              <a:ext uri="{FF2B5EF4-FFF2-40B4-BE49-F238E27FC236}">
                <a16:creationId xmlns:a16="http://schemas.microsoft.com/office/drawing/2014/main" id="{14E00565-13FF-2710-450B-1C965F472D33}"/>
              </a:ext>
            </a:extLst>
          </p:cNvPr>
          <p:cNvSpPr>
            <a:spLocks noGrp="1"/>
          </p:cNvSpPr>
          <p:nvPr>
            <p:ph type="subTitle" idx="1"/>
          </p:nvPr>
        </p:nvSpPr>
        <p:spPr/>
        <p:txBody>
          <a:bodyPr/>
          <a:lstStyle/>
          <a:p>
            <a:r>
              <a:rPr lang="en-US" dirty="0"/>
              <a:t>July 17, 2025</a:t>
            </a:r>
          </a:p>
        </p:txBody>
      </p:sp>
      <p:sp>
        <p:nvSpPr>
          <p:cNvPr id="5" name="Text Placeholder 4">
            <a:extLst>
              <a:ext uri="{FF2B5EF4-FFF2-40B4-BE49-F238E27FC236}">
                <a16:creationId xmlns:a16="http://schemas.microsoft.com/office/drawing/2014/main" id="{81752B32-3D42-046F-E555-BD586467DA24}"/>
              </a:ext>
            </a:extLst>
          </p:cNvPr>
          <p:cNvSpPr>
            <a:spLocks noGrp="1"/>
          </p:cNvSpPr>
          <p:nvPr>
            <p:ph type="body" sz="quarter" idx="17"/>
          </p:nvPr>
        </p:nvSpPr>
        <p:spPr/>
        <p:txBody>
          <a:bodyPr/>
          <a:lstStyle/>
          <a:p>
            <a:r>
              <a:rPr lang="en-US" dirty="0"/>
              <a:t>Brian </a:t>
            </a:r>
            <a:r>
              <a:rPr lang="en-US" dirty="0" err="1"/>
              <a:t>rusthoven</a:t>
            </a:r>
            <a:endParaRPr lang="en-US" dirty="0"/>
          </a:p>
        </p:txBody>
      </p:sp>
      <p:sp>
        <p:nvSpPr>
          <p:cNvPr id="6" name="Text Placeholder 5">
            <a:extLst>
              <a:ext uri="{FF2B5EF4-FFF2-40B4-BE49-F238E27FC236}">
                <a16:creationId xmlns:a16="http://schemas.microsoft.com/office/drawing/2014/main" id="{1B213D7E-6B43-4570-CE9D-B57F5F9FC2BA}"/>
              </a:ext>
            </a:extLst>
          </p:cNvPr>
          <p:cNvSpPr>
            <a:spLocks noGrp="1"/>
          </p:cNvSpPr>
          <p:nvPr>
            <p:ph type="body" sz="quarter" idx="18"/>
          </p:nvPr>
        </p:nvSpPr>
        <p:spPr/>
        <p:txBody>
          <a:bodyPr/>
          <a:lstStyle/>
          <a:p>
            <a:r>
              <a:rPr lang="en-US" dirty="0"/>
              <a:t>Group Leader</a:t>
            </a:r>
          </a:p>
        </p:txBody>
      </p:sp>
      <p:pic>
        <p:nvPicPr>
          <p:cNvPr id="20" name="Picture 19">
            <a:extLst>
              <a:ext uri="{FF2B5EF4-FFF2-40B4-BE49-F238E27FC236}">
                <a16:creationId xmlns:a16="http://schemas.microsoft.com/office/drawing/2014/main" id="{686C7C50-EE96-B3D0-3631-1034ADC7947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972846" y="1231176"/>
            <a:ext cx="4114801" cy="2743200"/>
          </a:xfrm>
          <a:prstGeom prst="rect">
            <a:avLst/>
          </a:prstGeom>
        </p:spPr>
      </p:pic>
    </p:spTree>
    <p:extLst>
      <p:ext uri="{BB962C8B-B14F-4D97-AF65-F5344CB8AC3E}">
        <p14:creationId xmlns:p14="http://schemas.microsoft.com/office/powerpoint/2010/main" val="347883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872CFACE-6DB5-4D79-A175-8C813C09BD20}"/>
              </a:ext>
            </a:extLst>
          </p:cNvPr>
          <p:cNvSpPr txBox="1">
            <a:spLocks noChangeArrowheads="1"/>
          </p:cNvSpPr>
          <p:nvPr/>
        </p:nvSpPr>
        <p:spPr>
          <a:xfrm>
            <a:off x="936957" y="707102"/>
            <a:ext cx="8229600" cy="282140"/>
          </a:xfrm>
          <a:prstGeom prst="rect">
            <a:avLst/>
          </a:prstGeom>
        </p:spPr>
        <p:txBody>
          <a:bodyPr vert="horz" lIns="0" tIns="0" rIns="0" bIns="0" rtlCol="0" anchor="b">
            <a:noAutofit/>
          </a:bodyPr>
          <a:lstStyle>
            <a:lvl1pPr algn="l" defTabSz="342900" rtl="0" eaLnBrk="1" latinLnBrk="0" hangingPunct="1">
              <a:lnSpc>
                <a:spcPct val="95000"/>
              </a:lnSpc>
              <a:spcBef>
                <a:spcPct val="0"/>
              </a:spcBef>
              <a:buNone/>
              <a:defRPr sz="2100" b="1" i="0" kern="1200" cap="all" baseline="0">
                <a:solidFill>
                  <a:schemeClr val="tx1">
                    <a:lumMod val="50000"/>
                  </a:schemeClr>
                </a:solidFill>
                <a:latin typeface="+mj-lt"/>
                <a:ea typeface="+mj-ea"/>
                <a:cs typeface="+mj-cs"/>
              </a:defRPr>
            </a:lvl1pPr>
          </a:lstStyle>
          <a:p>
            <a:r>
              <a:rPr lang="en-US" sz="2800" dirty="0"/>
              <a:t>Desktop metal printing</a:t>
            </a:r>
            <a:endParaRPr lang="en-US" sz="2800" dirty="0">
              <a:solidFill>
                <a:schemeClr val="tx1"/>
              </a:solidFill>
              <a:latin typeface="Arial" panose="020B0604020202020204" pitchFamily="34" charset="0"/>
            </a:endParaRPr>
          </a:p>
        </p:txBody>
      </p:sp>
      <p:sp>
        <p:nvSpPr>
          <p:cNvPr id="2" name="Title 1">
            <a:extLst>
              <a:ext uri="{FF2B5EF4-FFF2-40B4-BE49-F238E27FC236}">
                <a16:creationId xmlns:a16="http://schemas.microsoft.com/office/drawing/2014/main" id="{52B8BCB0-652D-1A18-DCAA-9B83AD48FD8B}"/>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pic>
        <p:nvPicPr>
          <p:cNvPr id="3" name="Picture 2">
            <a:extLst>
              <a:ext uri="{FF2B5EF4-FFF2-40B4-BE49-F238E27FC236}">
                <a16:creationId xmlns:a16="http://schemas.microsoft.com/office/drawing/2014/main" id="{BDF2CD0E-DE22-9457-ED6D-C3D5F471BFE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792194" y="164862"/>
            <a:ext cx="1285572" cy="1285572"/>
          </a:xfrm>
          <a:prstGeom prst="rect">
            <a:avLst/>
          </a:prstGeom>
        </p:spPr>
      </p:pic>
      <p:pic>
        <p:nvPicPr>
          <p:cNvPr id="5" name="Picture 4" descr="A large black and grey printer&#10;&#10;Description automatically generated">
            <a:extLst>
              <a:ext uri="{FF2B5EF4-FFF2-40B4-BE49-F238E27FC236}">
                <a16:creationId xmlns:a16="http://schemas.microsoft.com/office/drawing/2014/main" id="{762E7712-3CF1-7046-95BA-F81ED3A8A39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601200" y="266978"/>
            <a:ext cx="1121305" cy="1121305"/>
          </a:xfrm>
          <a:prstGeom prst="rect">
            <a:avLst/>
          </a:prstGeom>
        </p:spPr>
      </p:pic>
      <p:sp>
        <p:nvSpPr>
          <p:cNvPr id="16" name="Content Placeholder 2">
            <a:extLst>
              <a:ext uri="{FF2B5EF4-FFF2-40B4-BE49-F238E27FC236}">
                <a16:creationId xmlns:a16="http://schemas.microsoft.com/office/drawing/2014/main" id="{30AA9F9A-E9AC-D636-6AB3-F324AC321206}"/>
              </a:ext>
            </a:extLst>
          </p:cNvPr>
          <p:cNvSpPr txBox="1">
            <a:spLocks/>
          </p:cNvSpPr>
          <p:nvPr/>
        </p:nvSpPr>
        <p:spPr>
          <a:xfrm>
            <a:off x="535352" y="1055435"/>
            <a:ext cx="8631206" cy="2679723"/>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300"/>
              </a:spcAft>
            </a:pPr>
            <a:r>
              <a:rPr lang="en-US" sz="2000" dirty="0"/>
              <a:t> Copper, 316L SST, 17-4PH SST </a:t>
            </a:r>
          </a:p>
          <a:p>
            <a:pPr lvl="1">
              <a:spcAft>
                <a:spcPts val="300"/>
              </a:spcAft>
            </a:pPr>
            <a:r>
              <a:rPr lang="en-US" sz="1600" dirty="0"/>
              <a:t>Coming Soon Ti64, Nickel Alloy IN625 - Furnace Upgrade required.</a:t>
            </a:r>
          </a:p>
          <a:p>
            <a:pPr>
              <a:spcBef>
                <a:spcPts val="0"/>
              </a:spcBef>
              <a:spcAft>
                <a:spcPts val="300"/>
              </a:spcAft>
            </a:pPr>
            <a:r>
              <a:rPr lang="en-US" sz="2000" dirty="0"/>
              <a:t> It’s a three-step process to create the final parts.</a:t>
            </a:r>
          </a:p>
          <a:p>
            <a:pPr lvl="1">
              <a:spcAft>
                <a:spcPts val="300"/>
              </a:spcAft>
            </a:pPr>
            <a:r>
              <a:rPr lang="en-US" sz="1600" dirty="0"/>
              <a:t>Studio System Printer creates the green part.</a:t>
            </a:r>
          </a:p>
          <a:p>
            <a:pPr lvl="1">
              <a:spcAft>
                <a:spcPts val="300"/>
              </a:spcAft>
            </a:pPr>
            <a:r>
              <a:rPr lang="en-US" sz="1600" dirty="0"/>
              <a:t>Batch Debinding process to remove internal binder. (V1 Material)</a:t>
            </a:r>
          </a:p>
          <a:p>
            <a:pPr lvl="1">
              <a:spcAft>
                <a:spcPts val="300"/>
              </a:spcAft>
            </a:pPr>
            <a:r>
              <a:rPr lang="en-US" sz="1600" dirty="0"/>
              <a:t>Batch Furnace process to sinter the final part.</a:t>
            </a:r>
          </a:p>
          <a:p>
            <a:pPr lvl="2">
              <a:spcAft>
                <a:spcPts val="300"/>
              </a:spcAft>
            </a:pPr>
            <a:r>
              <a:rPr lang="en-US" sz="1600" dirty="0"/>
              <a:t>Live Studio calculates an average shrinkage near 20% </a:t>
            </a:r>
          </a:p>
          <a:p>
            <a:pPr>
              <a:spcBef>
                <a:spcPts val="0"/>
              </a:spcBef>
              <a:spcAft>
                <a:spcPts val="300"/>
              </a:spcAft>
            </a:pPr>
            <a:r>
              <a:rPr lang="en-US" sz="2000" dirty="0"/>
              <a:t> Average processing time is 10-14 days. </a:t>
            </a:r>
          </a:p>
        </p:txBody>
      </p:sp>
      <p:grpSp>
        <p:nvGrpSpPr>
          <p:cNvPr id="12" name="Group 11">
            <a:extLst>
              <a:ext uri="{FF2B5EF4-FFF2-40B4-BE49-F238E27FC236}">
                <a16:creationId xmlns:a16="http://schemas.microsoft.com/office/drawing/2014/main" id="{9FF2C9BA-4069-1EA9-771C-1736B1639C94}"/>
              </a:ext>
            </a:extLst>
          </p:cNvPr>
          <p:cNvGrpSpPr/>
          <p:nvPr/>
        </p:nvGrpSpPr>
        <p:grpSpPr>
          <a:xfrm>
            <a:off x="4406187" y="3788987"/>
            <a:ext cx="2043690" cy="2499568"/>
            <a:chOff x="4714714" y="3918705"/>
            <a:chExt cx="2043690" cy="2499568"/>
          </a:xfrm>
        </p:grpSpPr>
        <p:pic>
          <p:nvPicPr>
            <p:cNvPr id="11" name="Picture 10" descr="A picture containing indoor&#10;&#10;AI-generated content may be incorrect.">
              <a:extLst>
                <a:ext uri="{FF2B5EF4-FFF2-40B4-BE49-F238E27FC236}">
                  <a16:creationId xmlns:a16="http://schemas.microsoft.com/office/drawing/2014/main" id="{EFDC07C5-56BA-AA9A-7E97-DE6377C6EFA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714714" y="3918705"/>
              <a:ext cx="2043690" cy="2127995"/>
            </a:xfrm>
            <a:prstGeom prst="rect">
              <a:avLst/>
            </a:prstGeom>
          </p:spPr>
        </p:pic>
        <p:sp>
          <p:nvSpPr>
            <p:cNvPr id="20" name="TextBox 19">
              <a:extLst>
                <a:ext uri="{FF2B5EF4-FFF2-40B4-BE49-F238E27FC236}">
                  <a16:creationId xmlns:a16="http://schemas.microsoft.com/office/drawing/2014/main" id="{7CC18A13-F985-8896-5243-FC0DCD76CBD9}"/>
                </a:ext>
              </a:extLst>
            </p:cNvPr>
            <p:cNvSpPr txBox="1"/>
            <p:nvPr/>
          </p:nvSpPr>
          <p:spPr>
            <a:xfrm>
              <a:off x="5104677" y="6048941"/>
              <a:ext cx="1201996" cy="369332"/>
            </a:xfrm>
            <a:prstGeom prst="rect">
              <a:avLst/>
            </a:prstGeom>
            <a:noFill/>
          </p:spPr>
          <p:txBody>
            <a:bodyPr wrap="none" rtlCol="0">
              <a:spAutoFit/>
            </a:bodyPr>
            <a:lstStyle/>
            <a:p>
              <a:r>
                <a:rPr lang="en-US" dirty="0"/>
                <a:t>316L SST</a:t>
              </a:r>
            </a:p>
          </p:txBody>
        </p:sp>
      </p:grpSp>
      <p:grpSp>
        <p:nvGrpSpPr>
          <p:cNvPr id="13" name="Group 12">
            <a:extLst>
              <a:ext uri="{FF2B5EF4-FFF2-40B4-BE49-F238E27FC236}">
                <a16:creationId xmlns:a16="http://schemas.microsoft.com/office/drawing/2014/main" id="{2C022B95-A083-C3A1-0AED-29BF6EA5FEFE}"/>
              </a:ext>
            </a:extLst>
          </p:cNvPr>
          <p:cNvGrpSpPr/>
          <p:nvPr/>
        </p:nvGrpSpPr>
        <p:grpSpPr>
          <a:xfrm>
            <a:off x="857020" y="3796082"/>
            <a:ext cx="3372465" cy="2505173"/>
            <a:chOff x="936957" y="3913100"/>
            <a:chExt cx="3372465" cy="2505173"/>
          </a:xfrm>
        </p:grpSpPr>
        <p:pic>
          <p:nvPicPr>
            <p:cNvPr id="9" name="Picture 8">
              <a:extLst>
                <a:ext uri="{FF2B5EF4-FFF2-40B4-BE49-F238E27FC236}">
                  <a16:creationId xmlns:a16="http://schemas.microsoft.com/office/drawing/2014/main" id="{762AC2C1-4E5F-5527-023B-1D9BAC57699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36957" y="3913100"/>
              <a:ext cx="3372465" cy="2133600"/>
            </a:xfrm>
            <a:prstGeom prst="rect">
              <a:avLst/>
            </a:prstGeom>
          </p:spPr>
        </p:pic>
        <p:sp>
          <p:nvSpPr>
            <p:cNvPr id="21" name="TextBox 20">
              <a:extLst>
                <a:ext uri="{FF2B5EF4-FFF2-40B4-BE49-F238E27FC236}">
                  <a16:creationId xmlns:a16="http://schemas.microsoft.com/office/drawing/2014/main" id="{06FA1EF6-70E3-C392-AFF2-CFEA0E8382AE}"/>
                </a:ext>
              </a:extLst>
            </p:cNvPr>
            <p:cNvSpPr txBox="1"/>
            <p:nvPr/>
          </p:nvSpPr>
          <p:spPr>
            <a:xfrm>
              <a:off x="1867942" y="6048941"/>
              <a:ext cx="941283" cy="369332"/>
            </a:xfrm>
            <a:prstGeom prst="rect">
              <a:avLst/>
            </a:prstGeom>
            <a:noFill/>
          </p:spPr>
          <p:txBody>
            <a:bodyPr wrap="none" rtlCol="0">
              <a:spAutoFit/>
            </a:bodyPr>
            <a:lstStyle/>
            <a:p>
              <a:r>
                <a:rPr lang="en-US" dirty="0"/>
                <a:t>Copper</a:t>
              </a:r>
            </a:p>
          </p:txBody>
        </p:sp>
      </p:grpSp>
      <p:pic>
        <p:nvPicPr>
          <p:cNvPr id="4" name="Picture 3" descr="A black and grey machine&#10;&#10;Description automatically generated with medium confidence">
            <a:extLst>
              <a:ext uri="{FF2B5EF4-FFF2-40B4-BE49-F238E27FC236}">
                <a16:creationId xmlns:a16="http://schemas.microsoft.com/office/drawing/2014/main" id="{C758187E-83CD-B2F8-B0BB-B5BA3C3745C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1852" t="11558" r="7517" b="6974"/>
          <a:stretch/>
        </p:blipFill>
        <p:spPr>
          <a:xfrm>
            <a:off x="8413968" y="286081"/>
            <a:ext cx="1152387" cy="1164353"/>
          </a:xfrm>
          <a:prstGeom prst="rect">
            <a:avLst/>
          </a:prstGeom>
        </p:spPr>
      </p:pic>
      <p:grpSp>
        <p:nvGrpSpPr>
          <p:cNvPr id="10" name="Group 9">
            <a:extLst>
              <a:ext uri="{FF2B5EF4-FFF2-40B4-BE49-F238E27FC236}">
                <a16:creationId xmlns:a16="http://schemas.microsoft.com/office/drawing/2014/main" id="{C04280F1-4F32-9B0F-2232-8206567CB72F}"/>
              </a:ext>
            </a:extLst>
          </p:cNvPr>
          <p:cNvGrpSpPr/>
          <p:nvPr/>
        </p:nvGrpSpPr>
        <p:grpSpPr>
          <a:xfrm>
            <a:off x="6626579" y="4419600"/>
            <a:ext cx="2438400" cy="1912944"/>
            <a:chOff x="9484620" y="4505329"/>
            <a:chExt cx="2438400" cy="1912944"/>
          </a:xfrm>
        </p:grpSpPr>
        <p:pic>
          <p:nvPicPr>
            <p:cNvPr id="8" name="Picture 7">
              <a:extLst>
                <a:ext uri="{FF2B5EF4-FFF2-40B4-BE49-F238E27FC236}">
                  <a16:creationId xmlns:a16="http://schemas.microsoft.com/office/drawing/2014/main" id="{C3A97F5B-A66C-392E-EEEA-3D5FDB2D0126}"/>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484620" y="4505329"/>
              <a:ext cx="2438400" cy="1511466"/>
            </a:xfrm>
            <a:prstGeom prst="rect">
              <a:avLst/>
            </a:prstGeom>
          </p:spPr>
        </p:pic>
        <p:sp>
          <p:nvSpPr>
            <p:cNvPr id="22" name="TextBox 21">
              <a:extLst>
                <a:ext uri="{FF2B5EF4-FFF2-40B4-BE49-F238E27FC236}">
                  <a16:creationId xmlns:a16="http://schemas.microsoft.com/office/drawing/2014/main" id="{5C8C5A73-008A-3735-F36C-E978616849A8}"/>
                </a:ext>
              </a:extLst>
            </p:cNvPr>
            <p:cNvSpPr txBox="1"/>
            <p:nvPr/>
          </p:nvSpPr>
          <p:spPr>
            <a:xfrm>
              <a:off x="9674372" y="6048941"/>
              <a:ext cx="2185214" cy="369332"/>
            </a:xfrm>
            <a:prstGeom prst="rect">
              <a:avLst/>
            </a:prstGeom>
            <a:noFill/>
          </p:spPr>
          <p:txBody>
            <a:bodyPr wrap="none" rtlCol="0">
              <a:spAutoFit/>
            </a:bodyPr>
            <a:lstStyle/>
            <a:p>
              <a:r>
                <a:rPr lang="en-US" dirty="0"/>
                <a:t>Shrinkage Example</a:t>
              </a:r>
            </a:p>
          </p:txBody>
        </p:sp>
      </p:grpSp>
      <p:grpSp>
        <p:nvGrpSpPr>
          <p:cNvPr id="7" name="Group 6">
            <a:extLst>
              <a:ext uri="{FF2B5EF4-FFF2-40B4-BE49-F238E27FC236}">
                <a16:creationId xmlns:a16="http://schemas.microsoft.com/office/drawing/2014/main" id="{D624A9FF-FC4F-46B2-0EC4-D3FC72B1DD91}"/>
              </a:ext>
            </a:extLst>
          </p:cNvPr>
          <p:cNvGrpSpPr/>
          <p:nvPr/>
        </p:nvGrpSpPr>
        <p:grpSpPr>
          <a:xfrm>
            <a:off x="9195603" y="3334385"/>
            <a:ext cx="2416784" cy="2966870"/>
            <a:chOff x="6856411" y="3451403"/>
            <a:chExt cx="2416784" cy="2966870"/>
          </a:xfrm>
        </p:grpSpPr>
        <p:pic>
          <p:nvPicPr>
            <p:cNvPr id="19" name="Picture 18" descr="A picture containing floor, indoor&#10;&#10;AI-generated content may be incorrect.">
              <a:extLst>
                <a:ext uri="{FF2B5EF4-FFF2-40B4-BE49-F238E27FC236}">
                  <a16:creationId xmlns:a16="http://schemas.microsoft.com/office/drawing/2014/main" id="{301A8156-7A48-C09C-3D2B-55BCAB4E09D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856411" y="3451403"/>
              <a:ext cx="2416784" cy="2595297"/>
            </a:xfrm>
            <a:prstGeom prst="rect">
              <a:avLst/>
            </a:prstGeom>
          </p:spPr>
        </p:pic>
        <p:sp>
          <p:nvSpPr>
            <p:cNvPr id="23" name="TextBox 22">
              <a:extLst>
                <a:ext uri="{FF2B5EF4-FFF2-40B4-BE49-F238E27FC236}">
                  <a16:creationId xmlns:a16="http://schemas.microsoft.com/office/drawing/2014/main" id="{E88555F4-C28C-1311-C88D-296DD8143B5E}"/>
                </a:ext>
              </a:extLst>
            </p:cNvPr>
            <p:cNvSpPr txBox="1"/>
            <p:nvPr/>
          </p:nvSpPr>
          <p:spPr>
            <a:xfrm>
              <a:off x="7410711" y="6048941"/>
              <a:ext cx="1685077" cy="369332"/>
            </a:xfrm>
            <a:prstGeom prst="rect">
              <a:avLst/>
            </a:prstGeom>
            <a:noFill/>
          </p:spPr>
          <p:txBody>
            <a:bodyPr wrap="none" rtlCol="0">
              <a:spAutoFit/>
            </a:bodyPr>
            <a:lstStyle/>
            <a:p>
              <a:r>
                <a:rPr lang="en-US" dirty="0"/>
                <a:t>Part Examples</a:t>
              </a:r>
            </a:p>
          </p:txBody>
        </p:sp>
      </p:grpSp>
      <p:sp>
        <p:nvSpPr>
          <p:cNvPr id="6" name="TextBox 4">
            <a:extLst>
              <a:ext uri="{FF2B5EF4-FFF2-40B4-BE49-F238E27FC236}">
                <a16:creationId xmlns:a16="http://schemas.microsoft.com/office/drawing/2014/main" id="{E3F52D4F-74D9-555E-12C9-867EB1A0600B}"/>
              </a:ext>
            </a:extLst>
          </p:cNvPr>
          <p:cNvSpPr txBox="1"/>
          <p:nvPr/>
        </p:nvSpPr>
        <p:spPr>
          <a:xfrm>
            <a:off x="7976563" y="2340971"/>
            <a:ext cx="2944398"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nSpc>
                <a:spcPct val="100000"/>
              </a:lnSpc>
              <a:spcBef>
                <a:spcPts val="0"/>
              </a:spcBef>
              <a:buNone/>
            </a:pPr>
            <a:r>
              <a:rPr lang="en-US" dirty="0">
                <a:hlinkClick r:id="rId10">
                  <a:extLst>
                    <a:ext uri="{A12FA001-AC4F-418D-AE19-62706E023703}">
                      <ahyp:hlinkClr xmlns:ahyp="http://schemas.microsoft.com/office/drawing/2018/hyperlinkcolor" val="tx"/>
                    </a:ext>
                  </a:extLst>
                </a:hlinkClick>
              </a:rPr>
              <a:t>BMD Design Guide (BOX)</a:t>
            </a:r>
            <a:endParaRPr lang="en-US" dirty="0"/>
          </a:p>
        </p:txBody>
      </p:sp>
      <p:sp>
        <p:nvSpPr>
          <p:cNvPr id="14" name="TextBox 8">
            <a:extLst>
              <a:ext uri="{FF2B5EF4-FFF2-40B4-BE49-F238E27FC236}">
                <a16:creationId xmlns:a16="http://schemas.microsoft.com/office/drawing/2014/main" id="{FA3A7224-8874-86D6-3949-E3FA7670B24B}"/>
              </a:ext>
            </a:extLst>
          </p:cNvPr>
          <p:cNvSpPr txBox="1"/>
          <p:nvPr/>
        </p:nvSpPr>
        <p:spPr>
          <a:xfrm>
            <a:off x="7976563" y="1816123"/>
            <a:ext cx="4005627"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hlinkClick r:id="rId11"/>
              </a:rPr>
              <a:t>Desktop Metal Resources Link (BOX)</a:t>
            </a:r>
            <a:r>
              <a:rPr lang="en-US" dirty="0"/>
              <a:t> </a:t>
            </a:r>
          </a:p>
        </p:txBody>
      </p:sp>
    </p:spTree>
    <p:extLst>
      <p:ext uri="{BB962C8B-B14F-4D97-AF65-F5344CB8AC3E}">
        <p14:creationId xmlns:p14="http://schemas.microsoft.com/office/powerpoint/2010/main" val="4130256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0451-A8AD-CA55-AD21-FCE581DC7C04}"/>
              </a:ext>
            </a:extLst>
          </p:cNvPr>
          <p:cNvSpPr>
            <a:spLocks noGrp="1"/>
          </p:cNvSpPr>
          <p:nvPr>
            <p:ph type="title"/>
          </p:nvPr>
        </p:nvSpPr>
        <p:spPr>
          <a:xfrm>
            <a:off x="685800" y="1072820"/>
            <a:ext cx="6400800" cy="414284"/>
          </a:xfrm>
        </p:spPr>
        <p:txBody>
          <a:bodyPr/>
          <a:lstStyle/>
          <a:p>
            <a:r>
              <a:rPr lang="en-US" sz="2400" dirty="0"/>
              <a:t>Why are we planning this??</a:t>
            </a:r>
          </a:p>
        </p:txBody>
      </p:sp>
      <p:sp>
        <p:nvSpPr>
          <p:cNvPr id="3" name="Content Placeholder 2">
            <a:extLst>
              <a:ext uri="{FF2B5EF4-FFF2-40B4-BE49-F238E27FC236}">
                <a16:creationId xmlns:a16="http://schemas.microsoft.com/office/drawing/2014/main" id="{164F8ADA-7403-056F-C252-EAE599B0DA35}"/>
              </a:ext>
            </a:extLst>
          </p:cNvPr>
          <p:cNvSpPr>
            <a:spLocks noGrp="1"/>
          </p:cNvSpPr>
          <p:nvPr>
            <p:ph idx="1"/>
          </p:nvPr>
        </p:nvSpPr>
        <p:spPr>
          <a:xfrm>
            <a:off x="609086" y="1502288"/>
            <a:ext cx="11506713" cy="875986"/>
          </a:xfrm>
        </p:spPr>
        <p:txBody>
          <a:bodyPr>
            <a:normAutofit/>
          </a:bodyPr>
          <a:lstStyle/>
          <a:p>
            <a:r>
              <a:rPr lang="en-US" sz="1800" dirty="0"/>
              <a:t>Other facilities offer user accessible Additive Manufacturing (3D Printing). We would like to offer a similar opportunity to our scientific community. Through this initiative, we will enhance the visibility and capabilities of Additive Manufacturing at APS, while maintaining ongoing support for users.</a:t>
            </a:r>
          </a:p>
        </p:txBody>
      </p:sp>
      <p:sp>
        <p:nvSpPr>
          <p:cNvPr id="4" name="Title 1">
            <a:extLst>
              <a:ext uri="{FF2B5EF4-FFF2-40B4-BE49-F238E27FC236}">
                <a16:creationId xmlns:a16="http://schemas.microsoft.com/office/drawing/2014/main" id="{C9D59F3C-2AB3-C72F-0CE3-BE8B480F7E79}"/>
              </a:ext>
            </a:extLst>
          </p:cNvPr>
          <p:cNvSpPr txBox="1">
            <a:spLocks/>
          </p:cNvSpPr>
          <p:nvPr/>
        </p:nvSpPr>
        <p:spPr>
          <a:xfrm>
            <a:off x="685286" y="2282067"/>
            <a:ext cx="6477000" cy="483143"/>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sz="2400" dirty="0"/>
              <a:t>Where are we doing this??</a:t>
            </a:r>
          </a:p>
        </p:txBody>
      </p:sp>
      <p:sp>
        <p:nvSpPr>
          <p:cNvPr id="5" name="Content Placeholder 2">
            <a:extLst>
              <a:ext uri="{FF2B5EF4-FFF2-40B4-BE49-F238E27FC236}">
                <a16:creationId xmlns:a16="http://schemas.microsoft.com/office/drawing/2014/main" id="{E30B346B-F4D3-9BAA-387E-16D5233A0B3B}"/>
              </a:ext>
            </a:extLst>
          </p:cNvPr>
          <p:cNvSpPr txBox="1">
            <a:spLocks/>
          </p:cNvSpPr>
          <p:nvPr/>
        </p:nvSpPr>
        <p:spPr>
          <a:xfrm>
            <a:off x="609086" y="2787086"/>
            <a:ext cx="8992114" cy="982104"/>
          </a:xfrm>
          <a:prstGeom prst="rect">
            <a:avLst/>
          </a:prstGeom>
        </p:spPr>
        <p:txBody>
          <a:bodyPr vert="horz" lIns="0" tIns="0" rIns="0" bIns="0" rtlCol="0">
            <a:noAutofit/>
          </a:bodyPr>
          <a:lstStyle>
            <a:lvl1pPr marL="219451" indent="-219451" algn="l" defTabSz="914377" rtl="0" eaLnBrk="1" latinLnBrk="0" hangingPunct="1">
              <a:lnSpc>
                <a:spcPct val="100000"/>
              </a:lnSpc>
              <a:spcBef>
                <a:spcPts val="1200"/>
              </a:spcBef>
              <a:spcAft>
                <a:spcPts val="0"/>
              </a:spcAft>
              <a:buFont typeface="Wingdings" pitchFamily="2" charset="2"/>
              <a:buChar char="§"/>
              <a:defRPr sz="2400" kern="1200">
                <a:solidFill>
                  <a:schemeClr val="tx1"/>
                </a:solidFill>
                <a:latin typeface="+mn-lt"/>
                <a:ea typeface="+mn-ea"/>
                <a:cs typeface="+mn-cs"/>
              </a:defRPr>
            </a:lvl1pPr>
            <a:lvl2pPr marL="618051" indent="-341367" algn="l" defTabSz="914377" rtl="0" eaLnBrk="1" latinLnBrk="0" hangingPunct="1">
              <a:lnSpc>
                <a:spcPct val="100000"/>
              </a:lnSpc>
              <a:spcBef>
                <a:spcPts val="400"/>
              </a:spcBef>
              <a:spcAft>
                <a:spcPts val="0"/>
              </a:spcAft>
              <a:buFont typeface="System Font Regular"/>
              <a:buChar char="—"/>
              <a:tabLst/>
              <a:defRPr sz="2400" kern="1200">
                <a:solidFill>
                  <a:schemeClr val="tx1"/>
                </a:solidFill>
                <a:latin typeface="+mn-lt"/>
                <a:ea typeface="+mn-ea"/>
                <a:cs typeface="+mn-cs"/>
              </a:defRPr>
            </a:lvl2pPr>
            <a:lvl3pPr marL="770447" indent="-190495" algn="l" defTabSz="914377" rtl="0" eaLnBrk="1" latinLnBrk="0" hangingPunct="1">
              <a:lnSpc>
                <a:spcPct val="100000"/>
              </a:lnSpc>
              <a:spcBef>
                <a:spcPts val="400"/>
              </a:spcBef>
              <a:spcAft>
                <a:spcPts val="0"/>
              </a:spcAft>
              <a:buFont typeface="Arial" panose="020B0604020202020204" pitchFamily="34" charset="0"/>
              <a:buChar char="•"/>
              <a:tabLst/>
              <a:defRPr sz="2400" kern="1200">
                <a:solidFill>
                  <a:schemeClr val="tx1"/>
                </a:solidFill>
                <a:latin typeface="+mn-lt"/>
                <a:ea typeface="+mn-ea"/>
                <a:cs typeface="+mn-cs"/>
              </a:defRPr>
            </a:lvl3pPr>
            <a:lvl4pPr marL="1149322" indent="-341367" algn="l" defTabSz="914377" rtl="0" eaLnBrk="1" latinLnBrk="0" hangingPunct="1">
              <a:lnSpc>
                <a:spcPct val="100000"/>
              </a:lnSpc>
              <a:spcBef>
                <a:spcPts val="400"/>
              </a:spcBef>
              <a:spcAft>
                <a:spcPts val="0"/>
              </a:spcAft>
              <a:buFont typeface="System Font Regular"/>
              <a:buChar char="—"/>
              <a:tabLst/>
              <a:defRPr sz="2400" kern="1200">
                <a:solidFill>
                  <a:schemeClr val="tx1"/>
                </a:solidFill>
                <a:latin typeface="+mn-lt"/>
                <a:ea typeface="+mn-ea"/>
                <a:cs typeface="+mn-cs"/>
              </a:defRPr>
            </a:lvl4pPr>
            <a:lvl5pPr marL="1375799" indent="-219451" algn="l" defTabSz="914377" rtl="0" eaLnBrk="1" latinLnBrk="0" hangingPunct="1">
              <a:lnSpc>
                <a:spcPct val="100000"/>
              </a:lnSpc>
              <a:spcBef>
                <a:spcPts val="400"/>
              </a:spcBef>
              <a:spcAft>
                <a:spcPts val="0"/>
              </a:spcAft>
              <a:buFont typeface="System Font Regular"/>
              <a:buChar char="»"/>
              <a:tabLst/>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When the time is closer an analysis will be completed to determine the least disruptive choice with the fewest users affected. Our goal is to not leave any user without a location to continue their work.</a:t>
            </a:r>
          </a:p>
        </p:txBody>
      </p:sp>
      <p:sp>
        <p:nvSpPr>
          <p:cNvPr id="8" name="Title 1">
            <a:extLst>
              <a:ext uri="{FF2B5EF4-FFF2-40B4-BE49-F238E27FC236}">
                <a16:creationId xmlns:a16="http://schemas.microsoft.com/office/drawing/2014/main" id="{A68EAE98-E705-28CD-662D-7DF40AA39C8C}"/>
              </a:ext>
            </a:extLst>
          </p:cNvPr>
          <p:cNvSpPr txBox="1">
            <a:spLocks/>
          </p:cNvSpPr>
          <p:nvPr/>
        </p:nvSpPr>
        <p:spPr>
          <a:xfrm>
            <a:off x="609600" y="132909"/>
            <a:ext cx="11176000" cy="469515"/>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10" name="Title 1">
            <a:extLst>
              <a:ext uri="{FF2B5EF4-FFF2-40B4-BE49-F238E27FC236}">
                <a16:creationId xmlns:a16="http://schemas.microsoft.com/office/drawing/2014/main" id="{84D2A53A-0FD3-B99D-0618-4728D69A9432}"/>
              </a:ext>
            </a:extLst>
          </p:cNvPr>
          <p:cNvSpPr txBox="1">
            <a:spLocks/>
          </p:cNvSpPr>
          <p:nvPr/>
        </p:nvSpPr>
        <p:spPr>
          <a:xfrm>
            <a:off x="949130" y="578422"/>
            <a:ext cx="11013755" cy="414284"/>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sz="2800" dirty="0"/>
              <a:t>Satellite AM facility – Timeframe </a:t>
            </a:r>
            <a:r>
              <a:rPr lang="en-US" sz="2800" dirty="0" err="1"/>
              <a:t>tbd</a:t>
            </a:r>
            <a:r>
              <a:rPr lang="en-US" sz="2800" dirty="0"/>
              <a:t> – budget hold</a:t>
            </a:r>
          </a:p>
        </p:txBody>
      </p:sp>
      <p:sp>
        <p:nvSpPr>
          <p:cNvPr id="14" name="Title 1">
            <a:extLst>
              <a:ext uri="{FF2B5EF4-FFF2-40B4-BE49-F238E27FC236}">
                <a16:creationId xmlns:a16="http://schemas.microsoft.com/office/drawing/2014/main" id="{87606925-E6A6-DD40-05E6-F6DB1B90DDFC}"/>
              </a:ext>
            </a:extLst>
          </p:cNvPr>
          <p:cNvSpPr txBox="1">
            <a:spLocks/>
          </p:cNvSpPr>
          <p:nvPr/>
        </p:nvSpPr>
        <p:spPr>
          <a:xfrm>
            <a:off x="678141" y="3600294"/>
            <a:ext cx="11176000" cy="542319"/>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sz="2400" dirty="0"/>
              <a:t>How are we implementing this??</a:t>
            </a:r>
          </a:p>
        </p:txBody>
      </p:sp>
      <p:sp>
        <p:nvSpPr>
          <p:cNvPr id="15" name="Content Placeholder 2">
            <a:extLst>
              <a:ext uri="{FF2B5EF4-FFF2-40B4-BE49-F238E27FC236}">
                <a16:creationId xmlns:a16="http://schemas.microsoft.com/office/drawing/2014/main" id="{CEB8FFC4-6108-D716-0296-A20C84A0310E}"/>
              </a:ext>
            </a:extLst>
          </p:cNvPr>
          <p:cNvSpPr txBox="1">
            <a:spLocks/>
          </p:cNvSpPr>
          <p:nvPr/>
        </p:nvSpPr>
        <p:spPr>
          <a:xfrm>
            <a:off x="609086" y="4135469"/>
            <a:ext cx="9373113" cy="2265331"/>
          </a:xfrm>
          <a:prstGeom prst="rect">
            <a:avLst/>
          </a:prstGeom>
        </p:spPr>
        <p:txBody>
          <a:bodyPr vert="horz" lIns="0" tIns="0" rIns="0" bIns="0" rtlCol="0">
            <a:normAutofit/>
          </a:bodyPr>
          <a:lstStyle>
            <a:lvl1pPr marL="219451" indent="-219451" algn="l" defTabSz="914377" rtl="0" eaLnBrk="1" latinLnBrk="0" hangingPunct="1">
              <a:lnSpc>
                <a:spcPct val="100000"/>
              </a:lnSpc>
              <a:spcBef>
                <a:spcPts val="1200"/>
              </a:spcBef>
              <a:spcAft>
                <a:spcPts val="0"/>
              </a:spcAft>
              <a:buFont typeface="Wingdings" pitchFamily="2" charset="2"/>
              <a:buChar char="§"/>
              <a:defRPr sz="2400" kern="1200">
                <a:solidFill>
                  <a:schemeClr val="tx1"/>
                </a:solidFill>
                <a:latin typeface="+mn-lt"/>
                <a:ea typeface="+mn-ea"/>
                <a:cs typeface="+mn-cs"/>
              </a:defRPr>
            </a:lvl1pPr>
            <a:lvl2pPr marL="618051" indent="-341367" algn="l" defTabSz="914377" rtl="0" eaLnBrk="1" latinLnBrk="0" hangingPunct="1">
              <a:lnSpc>
                <a:spcPct val="100000"/>
              </a:lnSpc>
              <a:spcBef>
                <a:spcPts val="400"/>
              </a:spcBef>
              <a:spcAft>
                <a:spcPts val="0"/>
              </a:spcAft>
              <a:buFont typeface="System Font Regular"/>
              <a:buChar char="—"/>
              <a:tabLst/>
              <a:defRPr sz="2400" kern="1200">
                <a:solidFill>
                  <a:schemeClr val="tx1"/>
                </a:solidFill>
                <a:latin typeface="+mn-lt"/>
                <a:ea typeface="+mn-ea"/>
                <a:cs typeface="+mn-cs"/>
              </a:defRPr>
            </a:lvl2pPr>
            <a:lvl3pPr marL="770447" indent="-190495" algn="l" defTabSz="914377" rtl="0" eaLnBrk="1" latinLnBrk="0" hangingPunct="1">
              <a:lnSpc>
                <a:spcPct val="100000"/>
              </a:lnSpc>
              <a:spcBef>
                <a:spcPts val="400"/>
              </a:spcBef>
              <a:spcAft>
                <a:spcPts val="0"/>
              </a:spcAft>
              <a:buFont typeface="Arial" panose="020B0604020202020204" pitchFamily="34" charset="0"/>
              <a:buChar char="•"/>
              <a:tabLst/>
              <a:defRPr sz="2400" kern="1200">
                <a:solidFill>
                  <a:schemeClr val="tx1"/>
                </a:solidFill>
                <a:latin typeface="+mn-lt"/>
                <a:ea typeface="+mn-ea"/>
                <a:cs typeface="+mn-cs"/>
              </a:defRPr>
            </a:lvl3pPr>
            <a:lvl4pPr marL="1149322" indent="-341367" algn="l" defTabSz="914377" rtl="0" eaLnBrk="1" latinLnBrk="0" hangingPunct="1">
              <a:lnSpc>
                <a:spcPct val="100000"/>
              </a:lnSpc>
              <a:spcBef>
                <a:spcPts val="400"/>
              </a:spcBef>
              <a:spcAft>
                <a:spcPts val="0"/>
              </a:spcAft>
              <a:buFont typeface="System Font Regular"/>
              <a:buChar char="—"/>
              <a:tabLst/>
              <a:defRPr sz="2400" kern="1200">
                <a:solidFill>
                  <a:schemeClr val="tx1"/>
                </a:solidFill>
                <a:latin typeface="+mn-lt"/>
                <a:ea typeface="+mn-ea"/>
                <a:cs typeface="+mn-cs"/>
              </a:defRPr>
            </a:lvl4pPr>
            <a:lvl5pPr marL="1375799" indent="-219451" algn="l" defTabSz="914377" rtl="0" eaLnBrk="1" latinLnBrk="0" hangingPunct="1">
              <a:lnSpc>
                <a:spcPct val="100000"/>
              </a:lnSpc>
              <a:spcBef>
                <a:spcPts val="400"/>
              </a:spcBef>
              <a:spcAft>
                <a:spcPts val="0"/>
              </a:spcAft>
              <a:buFont typeface="System Font Regular"/>
              <a:buChar char="»"/>
              <a:tabLst/>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en-US" sz="1800" dirty="0"/>
              <a:t>AES will remove the existing equipment and implement any infrastructure changes.</a:t>
            </a:r>
          </a:p>
          <a:p>
            <a:pPr>
              <a:spcBef>
                <a:spcPts val="300"/>
              </a:spcBef>
            </a:pPr>
            <a:r>
              <a:rPr lang="en-US" sz="1800" dirty="0"/>
              <a:t>AES will purchase the equipment, provide installation, training, maintenance and supplies.</a:t>
            </a:r>
          </a:p>
          <a:p>
            <a:pPr>
              <a:spcBef>
                <a:spcPts val="300"/>
              </a:spcBef>
            </a:pPr>
            <a:r>
              <a:rPr lang="en-US" sz="1800" dirty="0"/>
              <a:t>Satellite shops will be accessed using Streamline software to upload and submit jobs.</a:t>
            </a:r>
          </a:p>
          <a:p>
            <a:pPr>
              <a:spcBef>
                <a:spcPts val="300"/>
              </a:spcBef>
            </a:pPr>
            <a:r>
              <a:rPr lang="en-US" sz="1800" dirty="0"/>
              <a:t>Our initial offering to the community will be the Stratasys F170 FDM printer. This is a robust industrial grade printer to provide reliable constant printing to the community</a:t>
            </a:r>
          </a:p>
          <a:p>
            <a:pPr lvl="1">
              <a:spcBef>
                <a:spcPts val="300"/>
              </a:spcBef>
            </a:pPr>
            <a:r>
              <a:rPr lang="en-US" sz="1600" dirty="0">
                <a:solidFill>
                  <a:schemeClr val="tx1">
                    <a:lumMod val="50000"/>
                  </a:schemeClr>
                </a:solidFill>
              </a:rPr>
              <a:t>Build area of 254 x 254 x 254 mm (10 x 10 x 10 in.)</a:t>
            </a:r>
          </a:p>
          <a:p>
            <a:pPr lvl="1">
              <a:spcBef>
                <a:spcPts val="300"/>
              </a:spcBef>
            </a:pPr>
            <a:r>
              <a:rPr lang="en-US" sz="1600" dirty="0">
                <a:solidFill>
                  <a:schemeClr val="tx1">
                    <a:lumMod val="50000"/>
                  </a:schemeClr>
                </a:solidFill>
              </a:rPr>
              <a:t>Single material with separate support.</a:t>
            </a:r>
          </a:p>
          <a:p>
            <a:pPr marL="276684" lvl="1" indent="0">
              <a:buNone/>
            </a:pPr>
            <a:endParaRPr lang="en-US" sz="1800" dirty="0"/>
          </a:p>
        </p:txBody>
      </p:sp>
      <p:pic>
        <p:nvPicPr>
          <p:cNvPr id="16" name="Picture 15">
            <a:extLst>
              <a:ext uri="{FF2B5EF4-FFF2-40B4-BE49-F238E27FC236}">
                <a16:creationId xmlns:a16="http://schemas.microsoft.com/office/drawing/2014/main" id="{8479ADF4-558A-7564-D6B9-DF5FBFF5FCE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782811" y="2523638"/>
            <a:ext cx="2191981" cy="3452149"/>
          </a:xfrm>
          <a:prstGeom prst="rect">
            <a:avLst/>
          </a:prstGeom>
        </p:spPr>
      </p:pic>
    </p:spTree>
    <p:extLst>
      <p:ext uri="{BB962C8B-B14F-4D97-AF65-F5344CB8AC3E}">
        <p14:creationId xmlns:p14="http://schemas.microsoft.com/office/powerpoint/2010/main" val="135695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1CFF6B-3A6B-459A-B0DC-C672D874668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03257" y="2514600"/>
            <a:ext cx="5651459" cy="3176410"/>
          </a:xfrm>
          <a:prstGeom prst="rect">
            <a:avLst/>
          </a:prstGeom>
        </p:spPr>
      </p:pic>
      <p:pic>
        <p:nvPicPr>
          <p:cNvPr id="12" name="Picture 11">
            <a:extLst>
              <a:ext uri="{FF2B5EF4-FFF2-40B4-BE49-F238E27FC236}">
                <a16:creationId xmlns:a16="http://schemas.microsoft.com/office/drawing/2014/main" id="{A09DF6B9-DDB7-4534-9C29-B1CF77F262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600" y="2514600"/>
            <a:ext cx="4060791" cy="3201462"/>
          </a:xfrm>
          <a:prstGeom prst="rect">
            <a:avLst/>
          </a:prstGeom>
        </p:spPr>
      </p:pic>
      <p:sp>
        <p:nvSpPr>
          <p:cNvPr id="13" name="Content Placeholder 2">
            <a:extLst>
              <a:ext uri="{FF2B5EF4-FFF2-40B4-BE49-F238E27FC236}">
                <a16:creationId xmlns:a16="http://schemas.microsoft.com/office/drawing/2014/main" id="{3C1FEDE6-D89D-4E90-8FF4-2EEA9764B58A}"/>
              </a:ext>
            </a:extLst>
          </p:cNvPr>
          <p:cNvSpPr txBox="1">
            <a:spLocks/>
          </p:cNvSpPr>
          <p:nvPr/>
        </p:nvSpPr>
        <p:spPr>
          <a:xfrm>
            <a:off x="5638800" y="5796420"/>
            <a:ext cx="4296689" cy="220554"/>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1600" dirty="0"/>
              <a:t>Facility Scans Utilized for </a:t>
            </a:r>
            <a:r>
              <a:rPr lang="en-US" sz="1600"/>
              <a:t>As-Built Conditions</a:t>
            </a:r>
            <a:endParaRPr lang="en-US" sz="1600" dirty="0"/>
          </a:p>
        </p:txBody>
      </p:sp>
      <p:pic>
        <p:nvPicPr>
          <p:cNvPr id="23" name="Picture 22">
            <a:extLst>
              <a:ext uri="{FF2B5EF4-FFF2-40B4-BE49-F238E27FC236}">
                <a16:creationId xmlns:a16="http://schemas.microsoft.com/office/drawing/2014/main" id="{B4BC748B-E0C3-4C30-8852-4BF1BECC75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274" y="3560303"/>
            <a:ext cx="1447800" cy="1862833"/>
          </a:xfrm>
          <a:prstGeom prst="rect">
            <a:avLst/>
          </a:prstGeom>
        </p:spPr>
      </p:pic>
      <p:sp>
        <p:nvSpPr>
          <p:cNvPr id="26" name="Content Placeholder 2">
            <a:extLst>
              <a:ext uri="{FF2B5EF4-FFF2-40B4-BE49-F238E27FC236}">
                <a16:creationId xmlns:a16="http://schemas.microsoft.com/office/drawing/2014/main" id="{D8179F77-378D-4CFD-A160-4B13BF560D80}"/>
              </a:ext>
            </a:extLst>
          </p:cNvPr>
          <p:cNvSpPr txBox="1">
            <a:spLocks/>
          </p:cNvSpPr>
          <p:nvPr/>
        </p:nvSpPr>
        <p:spPr>
          <a:xfrm>
            <a:off x="530674" y="5514077"/>
            <a:ext cx="1143000" cy="257291"/>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1200" dirty="0"/>
              <a:t>Leica BLK360</a:t>
            </a:r>
          </a:p>
        </p:txBody>
      </p:sp>
      <p:sp>
        <p:nvSpPr>
          <p:cNvPr id="3" name="Title 1">
            <a:extLst>
              <a:ext uri="{FF2B5EF4-FFF2-40B4-BE49-F238E27FC236}">
                <a16:creationId xmlns:a16="http://schemas.microsoft.com/office/drawing/2014/main" id="{7F9345C7-99E4-CED1-C809-18209532363B}"/>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4" name="Rectangle 2">
            <a:extLst>
              <a:ext uri="{FF2B5EF4-FFF2-40B4-BE49-F238E27FC236}">
                <a16:creationId xmlns:a16="http://schemas.microsoft.com/office/drawing/2014/main" id="{1AD56128-0120-3DC9-CB9B-361304B59A11}"/>
              </a:ext>
            </a:extLst>
          </p:cNvPr>
          <p:cNvSpPr txBox="1">
            <a:spLocks noChangeArrowheads="1"/>
          </p:cNvSpPr>
          <p:nvPr/>
        </p:nvSpPr>
        <p:spPr>
          <a:xfrm>
            <a:off x="990600" y="712784"/>
            <a:ext cx="8229600" cy="28214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sz="2800" dirty="0"/>
              <a:t>Reverse engineering – blk360</a:t>
            </a:r>
          </a:p>
        </p:txBody>
      </p:sp>
      <p:sp>
        <p:nvSpPr>
          <p:cNvPr id="5" name="TextBox 4">
            <a:extLst>
              <a:ext uri="{FF2B5EF4-FFF2-40B4-BE49-F238E27FC236}">
                <a16:creationId xmlns:a16="http://schemas.microsoft.com/office/drawing/2014/main" id="{7A3BB9E6-4F8C-0C61-9877-8778E45FF246}"/>
              </a:ext>
            </a:extLst>
          </p:cNvPr>
          <p:cNvSpPr txBox="1"/>
          <p:nvPr/>
        </p:nvSpPr>
        <p:spPr>
          <a:xfrm>
            <a:off x="530673" y="1046204"/>
            <a:ext cx="11378717" cy="1200329"/>
          </a:xfrm>
          <a:prstGeom prst="rect">
            <a:avLst/>
          </a:prstGeom>
          <a:noFill/>
        </p:spPr>
        <p:txBody>
          <a:bodyPr wrap="square">
            <a:spAutoFit/>
          </a:bodyPr>
          <a:lstStyle/>
          <a:p>
            <a:pPr marL="0" indent="0">
              <a:buNone/>
            </a:pPr>
            <a:r>
              <a:rPr lang="en-US" sz="1800" dirty="0"/>
              <a:t>Over the past few years, the lack of as-built layouts for the infrastructure of the APS has become apparent. The solution has been the addition of BLK360 Laser Scanners which provide architectural grade scans. The point clouds are then processed using Leica CloudWorx, allowing us to create CAD layouts. This has provided a method to process large areas of critical as-built equipment and building locations efficiently.</a:t>
            </a:r>
          </a:p>
        </p:txBody>
      </p:sp>
    </p:spTree>
    <p:extLst>
      <p:ext uri="{BB962C8B-B14F-4D97-AF65-F5344CB8AC3E}">
        <p14:creationId xmlns:p14="http://schemas.microsoft.com/office/powerpoint/2010/main" val="414577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C1FEDE6-D89D-4E90-8FF4-2EEA9764B58A}"/>
              </a:ext>
            </a:extLst>
          </p:cNvPr>
          <p:cNvSpPr txBox="1">
            <a:spLocks/>
          </p:cNvSpPr>
          <p:nvPr/>
        </p:nvSpPr>
        <p:spPr>
          <a:xfrm>
            <a:off x="4238315" y="5867400"/>
            <a:ext cx="4283481" cy="220554"/>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1600" dirty="0"/>
              <a:t>Empty Tunnel Scan During Upgrade </a:t>
            </a:r>
          </a:p>
        </p:txBody>
      </p:sp>
      <p:sp>
        <p:nvSpPr>
          <p:cNvPr id="22" name="Content Placeholder 2">
            <a:extLst>
              <a:ext uri="{FF2B5EF4-FFF2-40B4-BE49-F238E27FC236}">
                <a16:creationId xmlns:a16="http://schemas.microsoft.com/office/drawing/2014/main" id="{C3EC4F81-DBA4-4351-B78C-D2CF2915EF12}"/>
              </a:ext>
            </a:extLst>
          </p:cNvPr>
          <p:cNvSpPr txBox="1">
            <a:spLocks/>
          </p:cNvSpPr>
          <p:nvPr/>
        </p:nvSpPr>
        <p:spPr>
          <a:xfrm>
            <a:off x="562626" y="1066800"/>
            <a:ext cx="11476974" cy="1017586"/>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The largest time-consuming part of scanning large area is registering the data sets. This has been streamlined for our Digital Twin Process in the use of Matterport. This is a cloud-based service that takes the scans provided and stitches them together into a full Digital Twin environment automatically. </a:t>
            </a:r>
          </a:p>
        </p:txBody>
      </p:sp>
      <p:grpSp>
        <p:nvGrpSpPr>
          <p:cNvPr id="6" name="Group 5">
            <a:extLst>
              <a:ext uri="{FF2B5EF4-FFF2-40B4-BE49-F238E27FC236}">
                <a16:creationId xmlns:a16="http://schemas.microsoft.com/office/drawing/2014/main" id="{8A3447B5-AFAF-8E47-2F5A-F380947250BF}"/>
              </a:ext>
            </a:extLst>
          </p:cNvPr>
          <p:cNvGrpSpPr/>
          <p:nvPr/>
        </p:nvGrpSpPr>
        <p:grpSpPr>
          <a:xfrm>
            <a:off x="990600" y="2895600"/>
            <a:ext cx="2042337" cy="2164155"/>
            <a:chOff x="880463" y="1981200"/>
            <a:chExt cx="2042337" cy="2164155"/>
          </a:xfrm>
        </p:grpSpPr>
        <p:pic>
          <p:nvPicPr>
            <p:cNvPr id="2" name="Picture 1">
              <a:extLst>
                <a:ext uri="{FF2B5EF4-FFF2-40B4-BE49-F238E27FC236}">
                  <a16:creationId xmlns:a16="http://schemas.microsoft.com/office/drawing/2014/main" id="{202D6588-7771-416E-A0FB-636F535D209B}"/>
                </a:ext>
              </a:extLst>
            </p:cNvPr>
            <p:cNvPicPr>
              <a:picLocks noChangeAspect="1"/>
            </p:cNvPicPr>
            <p:nvPr/>
          </p:nvPicPr>
          <p:blipFill>
            <a:blip r:embed="rId2"/>
            <a:stretch>
              <a:fillRect/>
            </a:stretch>
          </p:blipFill>
          <p:spPr>
            <a:xfrm>
              <a:off x="880463" y="1981200"/>
              <a:ext cx="2042337" cy="1798476"/>
            </a:xfrm>
            <a:prstGeom prst="rect">
              <a:avLst/>
            </a:prstGeom>
          </p:spPr>
        </p:pic>
        <p:sp>
          <p:nvSpPr>
            <p:cNvPr id="24" name="Content Placeholder 2">
              <a:extLst>
                <a:ext uri="{FF2B5EF4-FFF2-40B4-BE49-F238E27FC236}">
                  <a16:creationId xmlns:a16="http://schemas.microsoft.com/office/drawing/2014/main" id="{30A3FFA9-D947-4ECD-BC6C-009B4519684B}"/>
                </a:ext>
              </a:extLst>
            </p:cNvPr>
            <p:cNvSpPr txBox="1">
              <a:spLocks/>
            </p:cNvSpPr>
            <p:nvPr/>
          </p:nvSpPr>
          <p:spPr>
            <a:xfrm>
              <a:off x="1131761" y="3888064"/>
              <a:ext cx="1539742" cy="257291"/>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1200" dirty="0"/>
                <a:t>MatterPort Pro2</a:t>
              </a:r>
            </a:p>
          </p:txBody>
        </p:sp>
      </p:grpSp>
      <p:sp>
        <p:nvSpPr>
          <p:cNvPr id="3" name="Title 1">
            <a:extLst>
              <a:ext uri="{FF2B5EF4-FFF2-40B4-BE49-F238E27FC236}">
                <a16:creationId xmlns:a16="http://schemas.microsoft.com/office/drawing/2014/main" id="{7F9345C7-99E4-CED1-C809-18209532363B}"/>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4" name="Rectangle 2">
            <a:extLst>
              <a:ext uri="{FF2B5EF4-FFF2-40B4-BE49-F238E27FC236}">
                <a16:creationId xmlns:a16="http://schemas.microsoft.com/office/drawing/2014/main" id="{1AD56128-0120-3DC9-CB9B-361304B59A11}"/>
              </a:ext>
            </a:extLst>
          </p:cNvPr>
          <p:cNvSpPr txBox="1">
            <a:spLocks noChangeArrowheads="1"/>
          </p:cNvSpPr>
          <p:nvPr/>
        </p:nvSpPr>
        <p:spPr>
          <a:xfrm>
            <a:off x="990600" y="712784"/>
            <a:ext cx="8229600" cy="28214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sz="2800" dirty="0"/>
              <a:t>Digital twin - </a:t>
            </a:r>
            <a:r>
              <a:rPr lang="en-US" sz="2800" dirty="0" err="1"/>
              <a:t>matterport</a:t>
            </a:r>
            <a:endParaRPr lang="en-US" sz="2800" dirty="0"/>
          </a:p>
        </p:txBody>
      </p:sp>
      <p:pic>
        <p:nvPicPr>
          <p:cNvPr id="7" name="Picture 6">
            <a:extLst>
              <a:ext uri="{FF2B5EF4-FFF2-40B4-BE49-F238E27FC236}">
                <a16:creationId xmlns:a16="http://schemas.microsoft.com/office/drawing/2014/main" id="{FABB8098-B214-6B48-BF34-EE1CE55B59AD}"/>
              </a:ext>
            </a:extLst>
          </p:cNvPr>
          <p:cNvPicPr>
            <a:picLocks noChangeAspect="1"/>
          </p:cNvPicPr>
          <p:nvPr/>
        </p:nvPicPr>
        <p:blipFill>
          <a:blip r:embed="rId3"/>
          <a:stretch>
            <a:fillRect/>
          </a:stretch>
        </p:blipFill>
        <p:spPr>
          <a:xfrm>
            <a:off x="8991600" y="2277587"/>
            <a:ext cx="2867425" cy="3905795"/>
          </a:xfrm>
          <a:prstGeom prst="rect">
            <a:avLst/>
          </a:prstGeom>
        </p:spPr>
      </p:pic>
      <p:pic>
        <p:nvPicPr>
          <p:cNvPr id="9" name="Picture 8">
            <a:extLst>
              <a:ext uri="{FF2B5EF4-FFF2-40B4-BE49-F238E27FC236}">
                <a16:creationId xmlns:a16="http://schemas.microsoft.com/office/drawing/2014/main" id="{11D87B34-25B3-F583-340D-F080452250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3337" y="2438400"/>
            <a:ext cx="4789491" cy="3322121"/>
          </a:xfrm>
          <a:prstGeom prst="rect">
            <a:avLst/>
          </a:prstGeom>
        </p:spPr>
      </p:pic>
    </p:spTree>
    <p:extLst>
      <p:ext uri="{BB962C8B-B14F-4D97-AF65-F5344CB8AC3E}">
        <p14:creationId xmlns:p14="http://schemas.microsoft.com/office/powerpoint/2010/main" val="4238166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F9345C7-99E4-CED1-C809-18209532363B}"/>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4" name="Rectangle 2">
            <a:extLst>
              <a:ext uri="{FF2B5EF4-FFF2-40B4-BE49-F238E27FC236}">
                <a16:creationId xmlns:a16="http://schemas.microsoft.com/office/drawing/2014/main" id="{1AD56128-0120-3DC9-CB9B-361304B59A11}"/>
              </a:ext>
            </a:extLst>
          </p:cNvPr>
          <p:cNvSpPr txBox="1">
            <a:spLocks noChangeArrowheads="1"/>
          </p:cNvSpPr>
          <p:nvPr/>
        </p:nvSpPr>
        <p:spPr>
          <a:xfrm>
            <a:off x="990600" y="712784"/>
            <a:ext cx="8229600" cy="28214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sz="2800" dirty="0"/>
              <a:t>Reverse engineering – Handyscan 700</a:t>
            </a:r>
          </a:p>
        </p:txBody>
      </p:sp>
      <p:pic>
        <p:nvPicPr>
          <p:cNvPr id="5" name="Picture 4" descr="A picture containing microphone&#10;&#10;Description automatically generated">
            <a:extLst>
              <a:ext uri="{FF2B5EF4-FFF2-40B4-BE49-F238E27FC236}">
                <a16:creationId xmlns:a16="http://schemas.microsoft.com/office/drawing/2014/main" id="{60A6B1E0-C0A5-13F1-9D84-BAE208714E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60114" y="3872725"/>
            <a:ext cx="1595876" cy="2487233"/>
          </a:xfrm>
          <a:prstGeom prst="rect">
            <a:avLst/>
          </a:prstGeom>
        </p:spPr>
      </p:pic>
      <p:pic>
        <p:nvPicPr>
          <p:cNvPr id="7" name="Picture 6">
            <a:extLst>
              <a:ext uri="{FF2B5EF4-FFF2-40B4-BE49-F238E27FC236}">
                <a16:creationId xmlns:a16="http://schemas.microsoft.com/office/drawing/2014/main" id="{6675016B-7E21-03AC-1AEA-D3AD25CD76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55990" y="4040305"/>
            <a:ext cx="1036010" cy="216620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0887A53-95F4-E351-5FA4-36EEDA607E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0599" y="1978656"/>
            <a:ext cx="3398211" cy="1807004"/>
          </a:xfrm>
          <a:prstGeom prst="rect">
            <a:avLst/>
          </a:prstGeom>
        </p:spPr>
      </p:pic>
      <p:pic>
        <p:nvPicPr>
          <p:cNvPr id="2" name="Picture 1">
            <a:extLst>
              <a:ext uri="{FF2B5EF4-FFF2-40B4-BE49-F238E27FC236}">
                <a16:creationId xmlns:a16="http://schemas.microsoft.com/office/drawing/2014/main" id="{BBAFC619-E1A1-1E9C-8150-40FEB4A7C3D0}"/>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671099" y="188704"/>
            <a:ext cx="767828" cy="1612440"/>
          </a:xfrm>
          <a:prstGeom prst="rect">
            <a:avLst/>
          </a:prstGeom>
        </p:spPr>
      </p:pic>
      <p:pic>
        <p:nvPicPr>
          <p:cNvPr id="6" name="Picture 5">
            <a:extLst>
              <a:ext uri="{FF2B5EF4-FFF2-40B4-BE49-F238E27FC236}">
                <a16:creationId xmlns:a16="http://schemas.microsoft.com/office/drawing/2014/main" id="{C192740D-B91A-EFFD-88C4-23B28658C46A}"/>
              </a:ext>
            </a:extLst>
          </p:cNvPr>
          <p:cNvPicPr>
            <a:picLocks noChangeAspect="1"/>
          </p:cNvPicPr>
          <p:nvPr/>
        </p:nvPicPr>
        <p:blipFill rotWithShape="1">
          <a:blip r:embed="rId6"/>
          <a:srcRect l="15385" t="48556" r="12821"/>
          <a:stretch/>
        </p:blipFill>
        <p:spPr>
          <a:xfrm>
            <a:off x="9657654" y="498042"/>
            <a:ext cx="2401691" cy="1388621"/>
          </a:xfrm>
          <a:prstGeom prst="rect">
            <a:avLst/>
          </a:prstGeom>
        </p:spPr>
      </p:pic>
      <p:sp>
        <p:nvSpPr>
          <p:cNvPr id="10" name="TextBox 9">
            <a:extLst>
              <a:ext uri="{FF2B5EF4-FFF2-40B4-BE49-F238E27FC236}">
                <a16:creationId xmlns:a16="http://schemas.microsoft.com/office/drawing/2014/main" id="{240D74B4-8B76-FAE4-A1B6-92CE822F8AAD}"/>
              </a:ext>
            </a:extLst>
          </p:cNvPr>
          <p:cNvSpPr txBox="1"/>
          <p:nvPr/>
        </p:nvSpPr>
        <p:spPr>
          <a:xfrm>
            <a:off x="609600" y="1192352"/>
            <a:ext cx="7924800" cy="4425827"/>
          </a:xfrm>
          <a:prstGeom prst="rect">
            <a:avLst/>
          </a:prstGeom>
          <a:noFill/>
        </p:spPr>
        <p:txBody>
          <a:bodyPr wrap="square">
            <a:spAutoFit/>
          </a:bodyPr>
          <a:lstStyle/>
          <a:p>
            <a:r>
              <a:rPr lang="en-US" altLang="en-US" kern="0" dirty="0"/>
              <a:t>Handyscan 700 is a metrology grade small area scanner which enables the reverse engineering of components created by outside vendors, other facilities, or simply have been lost over time. It expedites the capturing of physical geometry and the conversion to a CAD model. </a:t>
            </a:r>
          </a:p>
          <a:p>
            <a:endParaRPr lang="en-US" altLang="en-US" sz="800" kern="0" dirty="0"/>
          </a:p>
          <a:p>
            <a:pPr marL="285750" indent="-285750">
              <a:buFont typeface="Arial" panose="020B0604020202020204" pitchFamily="34" charset="0"/>
              <a:buChar char="•"/>
            </a:pPr>
            <a:r>
              <a:rPr lang="en-US" altLang="en-US" kern="0" dirty="0"/>
              <a:t>Geomagic Design X – Reverse engineering</a:t>
            </a:r>
          </a:p>
          <a:p>
            <a:pPr marL="742950" lvl="1" indent="-285750">
              <a:lnSpc>
                <a:spcPct val="105000"/>
              </a:lnSpc>
              <a:buFont typeface="Arial" panose="020B0604020202020204" pitchFamily="34" charset="0"/>
              <a:buChar char="•"/>
            </a:pPr>
            <a:r>
              <a:rPr lang="en-US" sz="1600" kern="0" dirty="0"/>
              <a:t>A software that aids in the reverse engineering process by which scan data is used to recreate 3D models.</a:t>
            </a:r>
            <a:endParaRPr lang="en-US" altLang="en-US" sz="1600" kern="0" dirty="0"/>
          </a:p>
          <a:p>
            <a:pPr marL="285750" indent="-285750">
              <a:buFont typeface="Arial" panose="020B0604020202020204" pitchFamily="34" charset="0"/>
              <a:buChar char="•"/>
            </a:pPr>
            <a:r>
              <a:rPr lang="en-US" altLang="en-US" kern="0" dirty="0"/>
              <a:t>Geomagic Control – Quality Control / Part Inspection </a:t>
            </a:r>
          </a:p>
          <a:p>
            <a:pPr marL="742950" lvl="1" indent="-285750">
              <a:buFont typeface="Arial" panose="020B0604020202020204" pitchFamily="34" charset="0"/>
              <a:buChar char="•"/>
            </a:pPr>
            <a:r>
              <a:rPr lang="en-US" sz="1600" kern="0" dirty="0"/>
              <a:t>A software that provides</a:t>
            </a:r>
            <a:r>
              <a:rPr lang="en-US" altLang="en-US" sz="1600" kern="0" dirty="0"/>
              <a:t> the ability to compare scan data of physical objects to their native manufacturing CAD file.</a:t>
            </a:r>
          </a:p>
          <a:p>
            <a:pPr marL="285750" indent="-285750">
              <a:buFont typeface="Arial" panose="020B0604020202020204" pitchFamily="34" charset="0"/>
              <a:buChar char="•"/>
            </a:pPr>
            <a:r>
              <a:rPr lang="en-US" altLang="en-US" kern="0" dirty="0"/>
              <a:t>Analysis</a:t>
            </a:r>
          </a:p>
          <a:p>
            <a:pPr marL="742950" lvl="1" indent="-285750">
              <a:buFont typeface="Arial" panose="020B0604020202020204" pitchFamily="34" charset="0"/>
              <a:buChar char="•"/>
            </a:pPr>
            <a:r>
              <a:rPr lang="en-US" altLang="en-US" sz="1600" kern="0" dirty="0"/>
              <a:t>Scan data can be used in analysis software to test and study as-built part performance.</a:t>
            </a:r>
          </a:p>
          <a:p>
            <a:pPr marL="285750" indent="-285750">
              <a:buFont typeface="Arial" panose="020B0604020202020204" pitchFamily="34" charset="0"/>
              <a:buChar char="•"/>
            </a:pPr>
            <a:r>
              <a:rPr lang="en-US" altLang="en-US" kern="0" dirty="0"/>
              <a:t>Reference</a:t>
            </a:r>
          </a:p>
          <a:p>
            <a:pPr marL="742950" lvl="1" indent="-285750">
              <a:buFont typeface="Arial" panose="020B0604020202020204" pitchFamily="34" charset="0"/>
              <a:buChar char="•"/>
            </a:pPr>
            <a:r>
              <a:rPr lang="en-US" altLang="en-US" sz="1600" kern="0" dirty="0"/>
              <a:t>For checking fits when working around existing geometries and structures.</a:t>
            </a:r>
          </a:p>
          <a:p>
            <a:pPr marL="742950" lvl="1" indent="-285750">
              <a:buFont typeface="Arial" panose="020B0604020202020204" pitchFamily="34" charset="0"/>
              <a:buChar char="•"/>
            </a:pPr>
            <a:r>
              <a:rPr lang="en-US" altLang="en-US" sz="1600" kern="0" dirty="0"/>
              <a:t>An efficient way to build a library of as-builts.</a:t>
            </a:r>
          </a:p>
        </p:txBody>
      </p:sp>
      <p:pic>
        <p:nvPicPr>
          <p:cNvPr id="11" name="Picture 10">
            <a:extLst>
              <a:ext uri="{FF2B5EF4-FFF2-40B4-BE49-F238E27FC236}">
                <a16:creationId xmlns:a16="http://schemas.microsoft.com/office/drawing/2014/main" id="{F9BF0404-6510-5929-CA48-D065FE0BBD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8000" y="5298833"/>
            <a:ext cx="2521502" cy="1426814"/>
          </a:xfrm>
          <a:prstGeom prst="rect">
            <a:avLst/>
          </a:prstGeom>
        </p:spPr>
      </p:pic>
    </p:spTree>
    <p:extLst>
      <p:ext uri="{BB962C8B-B14F-4D97-AF65-F5344CB8AC3E}">
        <p14:creationId xmlns:p14="http://schemas.microsoft.com/office/powerpoint/2010/main" val="1773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97E2886-7BA3-8252-8EFA-CA8A426C6BA6}"/>
              </a:ext>
            </a:extLst>
          </p:cNvPr>
          <p:cNvSpPr>
            <a:spLocks noGrp="1"/>
          </p:cNvSpPr>
          <p:nvPr>
            <p:ph sz="quarter" idx="14"/>
          </p:nvPr>
        </p:nvSpPr>
        <p:spPr>
          <a:xfrm>
            <a:off x="609599" y="963930"/>
            <a:ext cx="11464997" cy="4446269"/>
          </a:xfrm>
        </p:spPr>
        <p:txBody>
          <a:bodyPr>
            <a:normAutofit fontScale="92500" lnSpcReduction="10000"/>
          </a:bodyPr>
          <a:lstStyle/>
          <a:p>
            <a:r>
              <a:rPr lang="en-US" dirty="0"/>
              <a:t>Provide one-on-one support for users having issues with CAD Applications.</a:t>
            </a:r>
          </a:p>
          <a:p>
            <a:pPr lvl="1"/>
            <a:r>
              <a:rPr lang="en-US" sz="2000" dirty="0"/>
              <a:t>Creo</a:t>
            </a:r>
          </a:p>
          <a:p>
            <a:pPr lvl="1"/>
            <a:r>
              <a:rPr lang="en-US" sz="2000" dirty="0"/>
              <a:t>AutoCAD </a:t>
            </a:r>
          </a:p>
          <a:p>
            <a:pPr lvl="1"/>
            <a:r>
              <a:rPr lang="en-US" sz="2000" dirty="0"/>
              <a:t>Windchill</a:t>
            </a:r>
          </a:p>
          <a:p>
            <a:pPr lvl="1"/>
            <a:r>
              <a:rPr lang="en-US" sz="2000" dirty="0"/>
              <a:t>Vault</a:t>
            </a:r>
          </a:p>
          <a:p>
            <a:pPr lvl="1"/>
            <a:r>
              <a:rPr lang="en-US" sz="2000" dirty="0"/>
              <a:t>Drawing Release Workflows</a:t>
            </a:r>
          </a:p>
          <a:p>
            <a:r>
              <a:rPr lang="en-US" dirty="0"/>
              <a:t>Available resources for knowledge acquisition.</a:t>
            </a:r>
          </a:p>
          <a:p>
            <a:pPr lvl="1"/>
            <a:r>
              <a:rPr lang="en-US" sz="2000" dirty="0"/>
              <a:t>Knowledge base articles to capture common issues.</a:t>
            </a:r>
          </a:p>
          <a:p>
            <a:pPr lvl="1"/>
            <a:r>
              <a:rPr lang="en-US" sz="2000" dirty="0"/>
              <a:t>Searchable for users to solve common issues.</a:t>
            </a:r>
          </a:p>
          <a:p>
            <a:pPr lvl="1"/>
            <a:r>
              <a:rPr lang="en-US" sz="2000" dirty="0"/>
              <a:t>Monthly CAD sessions sharing lessons learned.</a:t>
            </a:r>
          </a:p>
          <a:p>
            <a:pPr lvl="2"/>
            <a:r>
              <a:rPr lang="en-US" sz="2000" dirty="0"/>
              <a:t>Third Wednesday Each Month from 8:30 to 9:30</a:t>
            </a:r>
          </a:p>
          <a:p>
            <a:r>
              <a:rPr lang="en-US" dirty="0"/>
              <a:t>Ticketing system used to track quantity of support provided to CAD Users.</a:t>
            </a:r>
          </a:p>
          <a:p>
            <a:pPr lvl="1"/>
            <a:r>
              <a:rPr lang="en-US" sz="2000" dirty="0"/>
              <a:t>This system also provides another resource to document odd issues.</a:t>
            </a:r>
          </a:p>
        </p:txBody>
      </p:sp>
      <p:sp>
        <p:nvSpPr>
          <p:cNvPr id="2" name="Title 1">
            <a:extLst>
              <a:ext uri="{FF2B5EF4-FFF2-40B4-BE49-F238E27FC236}">
                <a16:creationId xmlns:a16="http://schemas.microsoft.com/office/drawing/2014/main" id="{B4FB3EA6-5261-6E23-94CB-0CF3C14A247D}"/>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3" name="Rectangle 2">
            <a:extLst>
              <a:ext uri="{FF2B5EF4-FFF2-40B4-BE49-F238E27FC236}">
                <a16:creationId xmlns:a16="http://schemas.microsoft.com/office/drawing/2014/main" id="{97420545-AACB-FE6B-048B-C9BD0BC613BF}"/>
              </a:ext>
            </a:extLst>
          </p:cNvPr>
          <p:cNvSpPr txBox="1">
            <a:spLocks noChangeArrowheads="1"/>
          </p:cNvSpPr>
          <p:nvPr/>
        </p:nvSpPr>
        <p:spPr>
          <a:xfrm>
            <a:off x="990600" y="712784"/>
            <a:ext cx="8229600" cy="28214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sz="2800" dirty="0"/>
              <a:t>Cad helpdesk</a:t>
            </a:r>
          </a:p>
        </p:txBody>
      </p:sp>
      <p:sp>
        <p:nvSpPr>
          <p:cNvPr id="5" name="TextBox 4">
            <a:extLst>
              <a:ext uri="{FF2B5EF4-FFF2-40B4-BE49-F238E27FC236}">
                <a16:creationId xmlns:a16="http://schemas.microsoft.com/office/drawing/2014/main" id="{2D127B10-079B-EBDA-59A6-FF2EEF93CF47}"/>
              </a:ext>
            </a:extLst>
          </p:cNvPr>
          <p:cNvSpPr txBox="1"/>
          <p:nvPr/>
        </p:nvSpPr>
        <p:spPr>
          <a:xfrm>
            <a:off x="609599" y="5562600"/>
            <a:ext cx="3581400" cy="400110"/>
          </a:xfrm>
          <a:prstGeom prst="rect">
            <a:avLst/>
          </a:prstGeom>
          <a:noFill/>
        </p:spPr>
        <p:txBody>
          <a:bodyPr wrap="square">
            <a:spAutoFit/>
          </a:bodyPr>
          <a:lstStyle/>
          <a:p>
            <a:r>
              <a:rPr lang="en-US" sz="2000" dirty="0">
                <a:hlinkClick r:id="rId2"/>
              </a:rPr>
              <a:t>Knowledge Base Home Page</a:t>
            </a:r>
            <a:endParaRPr lang="en-US" sz="2000" dirty="0"/>
          </a:p>
        </p:txBody>
      </p:sp>
    </p:spTree>
    <p:extLst>
      <p:ext uri="{BB962C8B-B14F-4D97-AF65-F5344CB8AC3E}">
        <p14:creationId xmlns:p14="http://schemas.microsoft.com/office/powerpoint/2010/main" val="2977570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FF684-08E5-D65E-D547-A2989F5AA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530C7-72C5-7D74-8822-820DA56FC4FC}"/>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3" name="Rectangle 2">
            <a:extLst>
              <a:ext uri="{FF2B5EF4-FFF2-40B4-BE49-F238E27FC236}">
                <a16:creationId xmlns:a16="http://schemas.microsoft.com/office/drawing/2014/main" id="{7F48CD63-A36E-4947-CCD6-117F8AE7A1F3}"/>
              </a:ext>
            </a:extLst>
          </p:cNvPr>
          <p:cNvSpPr txBox="1">
            <a:spLocks noChangeArrowheads="1"/>
          </p:cNvSpPr>
          <p:nvPr/>
        </p:nvSpPr>
        <p:spPr>
          <a:xfrm>
            <a:off x="990600" y="712784"/>
            <a:ext cx="8229600" cy="28214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sz="2800" dirty="0"/>
              <a:t>Vector ticket support links</a:t>
            </a:r>
          </a:p>
        </p:txBody>
      </p:sp>
      <p:graphicFrame>
        <p:nvGraphicFramePr>
          <p:cNvPr id="8" name="Table 7">
            <a:extLst>
              <a:ext uri="{FF2B5EF4-FFF2-40B4-BE49-F238E27FC236}">
                <a16:creationId xmlns:a16="http://schemas.microsoft.com/office/drawing/2014/main" id="{FFEEC09E-B7B6-388A-7583-BC6862DD1330}"/>
              </a:ext>
            </a:extLst>
          </p:cNvPr>
          <p:cNvGraphicFramePr>
            <a:graphicFrameLocks noGrp="1"/>
          </p:cNvGraphicFramePr>
          <p:nvPr>
            <p:extLst>
              <p:ext uri="{D42A27DB-BD31-4B8C-83A1-F6EECF244321}">
                <p14:modId xmlns:p14="http://schemas.microsoft.com/office/powerpoint/2010/main" val="2996436014"/>
              </p:ext>
            </p:extLst>
          </p:nvPr>
        </p:nvGraphicFramePr>
        <p:xfrm>
          <a:off x="762000" y="1371600"/>
          <a:ext cx="11099800" cy="4080261"/>
        </p:xfrm>
        <a:graphic>
          <a:graphicData uri="http://schemas.openxmlformats.org/drawingml/2006/table">
            <a:tbl>
              <a:tblPr/>
              <a:tblGrid>
                <a:gridCol w="5263823">
                  <a:extLst>
                    <a:ext uri="{9D8B030D-6E8A-4147-A177-3AD203B41FA5}">
                      <a16:colId xmlns:a16="http://schemas.microsoft.com/office/drawing/2014/main" val="707516843"/>
                    </a:ext>
                  </a:extLst>
                </a:gridCol>
                <a:gridCol w="5835977">
                  <a:extLst>
                    <a:ext uri="{9D8B030D-6E8A-4147-A177-3AD203B41FA5}">
                      <a16:colId xmlns:a16="http://schemas.microsoft.com/office/drawing/2014/main" val="1348010759"/>
                    </a:ext>
                  </a:extLst>
                </a:gridCol>
              </a:tblGrid>
              <a:tr h="193746">
                <a:tc>
                  <a:txBody>
                    <a:bodyPr/>
                    <a:lstStyle/>
                    <a:p>
                      <a:r>
                        <a:rPr lang="en-US" sz="1600" dirty="0"/>
                        <a:t>Item</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a:t>Description</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99178086"/>
                  </a:ext>
                </a:extLst>
              </a:tr>
              <a:tr h="920291">
                <a:tc>
                  <a:txBody>
                    <a:bodyPr/>
                    <a:lstStyle/>
                    <a:p>
                      <a:pPr>
                        <a:buNone/>
                      </a:pPr>
                      <a:r>
                        <a:rPr lang="en-US" sz="1600" dirty="0">
                          <a:hlinkClick r:id="rId2"/>
                        </a:rPr>
                        <a:t>APS - Design and Drafting 3D Scanning &amp; Quality Assurance Request </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t>3D Scanning for Reverse Engineering of Existing Installations / Manufactured Components for Quality Control / 3D Imaging of Installations for Virtual Tours</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066088"/>
                  </a:ext>
                </a:extLst>
              </a:tr>
              <a:tr h="629673">
                <a:tc>
                  <a:txBody>
                    <a:bodyPr/>
                    <a:lstStyle/>
                    <a:p>
                      <a:pPr>
                        <a:buNone/>
                      </a:pPr>
                      <a:r>
                        <a:rPr lang="en-US" sz="1600">
                          <a:hlinkClick r:id="rId3"/>
                        </a:rPr>
                        <a:t>APS - Design and Drafting CAD Software Installation Request </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Request for installation of Computer Aided Design (CAD) Software and related applications.</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1944334"/>
                  </a:ext>
                </a:extLst>
              </a:tr>
              <a:tr h="629673">
                <a:tc>
                  <a:txBody>
                    <a:bodyPr/>
                    <a:lstStyle/>
                    <a:p>
                      <a:pPr>
                        <a:buNone/>
                      </a:pPr>
                      <a:r>
                        <a:rPr lang="en-US" sz="1600">
                          <a:hlinkClick r:id="rId4"/>
                        </a:rPr>
                        <a:t>APS - Design and Drafting CAD Troubleshooting </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t>Help requests directly related to Computer Aided Design (CAD) Software and related applications.</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4994032"/>
                  </a:ext>
                </a:extLst>
              </a:tr>
              <a:tr h="484364">
                <a:tc>
                  <a:txBody>
                    <a:bodyPr/>
                    <a:lstStyle/>
                    <a:p>
                      <a:pPr>
                        <a:buNone/>
                      </a:pPr>
                      <a:r>
                        <a:rPr lang="en-US" sz="1600">
                          <a:hlinkClick r:id="rId5"/>
                        </a:rPr>
                        <a:t>APS - Design and Drafting Effort Request </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t>Request for Operational Support in developing engineering designs for fabrication.</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433185"/>
                  </a:ext>
                </a:extLst>
              </a:tr>
              <a:tr h="484364">
                <a:tc>
                  <a:txBody>
                    <a:bodyPr/>
                    <a:lstStyle/>
                    <a:p>
                      <a:pPr>
                        <a:buNone/>
                      </a:pPr>
                      <a:r>
                        <a:rPr lang="en-US" sz="1600">
                          <a:hlinkClick r:id="rId6"/>
                        </a:rPr>
                        <a:t>APS - Design and Drafting Poster Request </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Request for large format prints to use in presentations and conferences.</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6646440"/>
                  </a:ext>
                </a:extLst>
              </a:tr>
              <a:tr h="484364">
                <a:tc>
                  <a:txBody>
                    <a:bodyPr/>
                    <a:lstStyle/>
                    <a:p>
                      <a:pPr>
                        <a:buNone/>
                      </a:pPr>
                      <a:r>
                        <a:rPr lang="en-US" sz="1600" dirty="0">
                          <a:hlinkClick r:id="rId7"/>
                        </a:rPr>
                        <a:t>APS - Design and Drafting Prototyping Request </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Request for Additive Manufacturing of Prototypes and Experimental Components.</a:t>
                      </a:r>
                    </a:p>
                  </a:txBody>
                  <a:tcPr marL="48436" marR="48436" marT="24218" marB="242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796081"/>
                  </a:ext>
                </a:extLst>
              </a:tr>
            </a:tbl>
          </a:graphicData>
        </a:graphic>
      </p:graphicFrame>
    </p:spTree>
    <p:extLst>
      <p:ext uri="{BB962C8B-B14F-4D97-AF65-F5344CB8AC3E}">
        <p14:creationId xmlns:p14="http://schemas.microsoft.com/office/powerpoint/2010/main" val="1259837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06F98F-BDFE-A563-E7D7-4DDDAF07D1D1}"/>
              </a:ext>
            </a:extLst>
          </p:cNvPr>
          <p:cNvSpPr>
            <a:spLocks noGrp="1"/>
          </p:cNvSpPr>
          <p:nvPr>
            <p:ph type="sldNum" sz="quarter" idx="4294967295"/>
          </p:nvPr>
        </p:nvSpPr>
        <p:spPr>
          <a:xfrm>
            <a:off x="0" y="6521450"/>
            <a:ext cx="698500" cy="146050"/>
          </a:xfrm>
        </p:spPr>
        <p:txBody>
          <a:bodyPr/>
          <a:lstStyle/>
          <a:p>
            <a:pPr>
              <a:defRPr/>
            </a:pPr>
            <a:fld id="{6EE30B7F-3840-48B7-B9B2-414BF3CAEE7E}" type="slidenum">
              <a:rPr lang="en-US" smtClean="0"/>
              <a:pPr>
                <a:defRPr/>
              </a:pPr>
              <a:t>17</a:t>
            </a:fld>
            <a:endParaRPr lang="en-US" dirty="0"/>
          </a:p>
        </p:txBody>
      </p:sp>
    </p:spTree>
    <p:extLst>
      <p:ext uri="{BB962C8B-B14F-4D97-AF65-F5344CB8AC3E}">
        <p14:creationId xmlns:p14="http://schemas.microsoft.com/office/powerpoint/2010/main" val="1661738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7926F9AF-F45B-C18F-2761-C17F91AE991F}"/>
              </a:ext>
            </a:extLst>
          </p:cNvPr>
          <p:cNvSpPr>
            <a:spLocks noGrp="1"/>
          </p:cNvSpPr>
          <p:nvPr>
            <p:ph sz="quarter" idx="14"/>
          </p:nvPr>
        </p:nvSpPr>
        <p:spPr>
          <a:xfrm>
            <a:off x="838200" y="1365678"/>
            <a:ext cx="5257800" cy="4724400"/>
          </a:xfrm>
        </p:spPr>
        <p:txBody>
          <a:bodyPr>
            <a:normAutofit/>
          </a:bodyPr>
          <a:lstStyle/>
          <a:p>
            <a:r>
              <a:rPr lang="en-US" sz="2800" dirty="0"/>
              <a:t>Additive Manufacturing Facility</a:t>
            </a:r>
          </a:p>
          <a:p>
            <a:pPr lvl="1"/>
            <a:r>
              <a:rPr lang="en-US" dirty="0"/>
              <a:t>Facility Overview</a:t>
            </a:r>
          </a:p>
          <a:p>
            <a:pPr lvl="1"/>
            <a:r>
              <a:rPr lang="en-US" dirty="0"/>
              <a:t>Machine Descriptions</a:t>
            </a:r>
          </a:p>
          <a:p>
            <a:pPr lvl="1"/>
            <a:r>
              <a:rPr lang="en-US" dirty="0"/>
              <a:t>Desktop Metal (BMD)</a:t>
            </a:r>
          </a:p>
          <a:p>
            <a:pPr lvl="1"/>
            <a:r>
              <a:rPr lang="en-US" dirty="0"/>
              <a:t>Satellite Shop Expansion</a:t>
            </a:r>
          </a:p>
          <a:p>
            <a:r>
              <a:rPr lang="en-US" sz="2800" dirty="0"/>
              <a:t>Reverse Engineering</a:t>
            </a:r>
          </a:p>
          <a:p>
            <a:pPr lvl="1"/>
            <a:r>
              <a:rPr lang="en-US" dirty="0"/>
              <a:t>Wide Area Scanning</a:t>
            </a:r>
          </a:p>
          <a:p>
            <a:pPr lvl="1"/>
            <a:r>
              <a:rPr lang="en-US" dirty="0"/>
              <a:t>Digital Twin Creation</a:t>
            </a:r>
          </a:p>
          <a:p>
            <a:pPr lvl="1"/>
            <a:r>
              <a:rPr lang="en-US" dirty="0"/>
              <a:t>Small Area Scanning</a:t>
            </a:r>
          </a:p>
          <a:p>
            <a:r>
              <a:rPr lang="en-US" sz="2800" dirty="0"/>
              <a:t>CAD Help Desk</a:t>
            </a:r>
          </a:p>
        </p:txBody>
      </p:sp>
      <p:sp>
        <p:nvSpPr>
          <p:cNvPr id="15" name="Title 1">
            <a:extLst>
              <a:ext uri="{FF2B5EF4-FFF2-40B4-BE49-F238E27FC236}">
                <a16:creationId xmlns:a16="http://schemas.microsoft.com/office/drawing/2014/main" id="{61A94D9F-B8F2-561C-41DE-4744B64A3766}"/>
              </a:ext>
            </a:extLst>
          </p:cNvPr>
          <p:cNvSpPr txBox="1">
            <a:spLocks/>
          </p:cNvSpPr>
          <p:nvPr/>
        </p:nvSpPr>
        <p:spPr>
          <a:xfrm>
            <a:off x="609600" y="132909"/>
            <a:ext cx="11176000" cy="469515"/>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2" name="Rectangle 2">
            <a:extLst>
              <a:ext uri="{FF2B5EF4-FFF2-40B4-BE49-F238E27FC236}">
                <a16:creationId xmlns:a16="http://schemas.microsoft.com/office/drawing/2014/main" id="{E4536C74-5DB7-7207-DB33-092177727466}"/>
              </a:ext>
            </a:extLst>
          </p:cNvPr>
          <p:cNvSpPr>
            <a:spLocks noGrp="1" noChangeArrowheads="1"/>
          </p:cNvSpPr>
          <p:nvPr>
            <p:ph type="title"/>
          </p:nvPr>
        </p:nvSpPr>
        <p:spPr>
          <a:xfrm>
            <a:off x="990600" y="746976"/>
            <a:ext cx="8229600" cy="260766"/>
          </a:xfrm>
        </p:spPr>
        <p:txBody>
          <a:bodyPr>
            <a:normAutofit fontScale="90000"/>
          </a:bodyPr>
          <a:lstStyle/>
          <a:p>
            <a:pPr eaLnBrk="1" hangingPunct="1"/>
            <a:r>
              <a:rPr lang="en-US" sz="3100" dirty="0"/>
              <a:t>Agenda</a:t>
            </a:r>
            <a:endParaRPr lang="en-US" sz="2800" dirty="0"/>
          </a:p>
        </p:txBody>
      </p:sp>
      <p:pic>
        <p:nvPicPr>
          <p:cNvPr id="1026" name="Picture 2">
            <a:extLst>
              <a:ext uri="{FF2B5EF4-FFF2-40B4-BE49-F238E27FC236}">
                <a16:creationId xmlns:a16="http://schemas.microsoft.com/office/drawing/2014/main" id="{F55903D1-8CCE-695C-7561-A9EDE4ED286D}"/>
              </a:ext>
            </a:extLst>
          </p:cNvPr>
          <p:cNvPicPr>
            <a:picLocks noChangeAspect="1" noChangeArrowheads="1"/>
          </p:cNvPicPr>
          <p:nvPr/>
        </p:nvPicPr>
        <p:blipFill>
          <a:blip r:embed="rId2">
            <a:alphaModFix/>
            <a:extLst>
              <a:ext uri="{28A0092B-C50C-407E-A947-70E740481C1C}">
                <a14:useLocalDpi xmlns:a14="http://schemas.microsoft.com/office/drawing/2010/main"/>
              </a:ext>
            </a:extLst>
          </a:blip>
          <a:stretch>
            <a:fillRect/>
          </a:stretch>
        </p:blipFill>
        <p:spPr bwMode="auto">
          <a:xfrm>
            <a:off x="6324600" y="746976"/>
            <a:ext cx="5589253" cy="570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597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872CFACE-6DB5-4D79-A175-8C813C09BD20}"/>
              </a:ext>
            </a:extLst>
          </p:cNvPr>
          <p:cNvSpPr txBox="1">
            <a:spLocks noChangeArrowheads="1"/>
          </p:cNvSpPr>
          <p:nvPr/>
        </p:nvSpPr>
        <p:spPr>
          <a:xfrm>
            <a:off x="914400" y="707102"/>
            <a:ext cx="8229600" cy="282140"/>
          </a:xfrm>
          <a:prstGeom prst="rect">
            <a:avLst/>
          </a:prstGeom>
        </p:spPr>
        <p:txBody>
          <a:bodyPr vert="horz" lIns="0" tIns="0" rIns="0" bIns="0" rtlCol="0" anchor="b">
            <a:noAutofit/>
          </a:bodyPr>
          <a:lstStyle>
            <a:lvl1pPr algn="l" defTabSz="342900" rtl="0" eaLnBrk="1" latinLnBrk="0" hangingPunct="1">
              <a:lnSpc>
                <a:spcPct val="95000"/>
              </a:lnSpc>
              <a:spcBef>
                <a:spcPct val="0"/>
              </a:spcBef>
              <a:buNone/>
              <a:defRPr sz="2100" b="1" i="0" kern="1200" cap="all" baseline="0">
                <a:solidFill>
                  <a:schemeClr val="tx1">
                    <a:lumMod val="50000"/>
                  </a:schemeClr>
                </a:solidFill>
                <a:latin typeface="+mj-lt"/>
                <a:ea typeface="+mj-ea"/>
                <a:cs typeface="+mj-cs"/>
              </a:defRPr>
            </a:lvl1pPr>
          </a:lstStyle>
          <a:p>
            <a:r>
              <a:rPr lang="en-US" sz="2800" dirty="0"/>
              <a:t> </a:t>
            </a:r>
            <a:r>
              <a:rPr lang="en-US" sz="2800" dirty="0">
                <a:solidFill>
                  <a:schemeClr val="tx1"/>
                </a:solidFill>
                <a:latin typeface="Arial" panose="020B0604020202020204" pitchFamily="34" charset="0"/>
              </a:rPr>
              <a:t>additive manufacturing facility</a:t>
            </a:r>
          </a:p>
        </p:txBody>
      </p:sp>
      <p:sp>
        <p:nvSpPr>
          <p:cNvPr id="36" name="Content Placeholder 2">
            <a:extLst>
              <a:ext uri="{FF2B5EF4-FFF2-40B4-BE49-F238E27FC236}">
                <a16:creationId xmlns:a16="http://schemas.microsoft.com/office/drawing/2014/main" id="{1A687456-F0BD-4924-BBA3-E1BED2323D54}"/>
              </a:ext>
            </a:extLst>
          </p:cNvPr>
          <p:cNvSpPr txBox="1">
            <a:spLocks/>
          </p:cNvSpPr>
          <p:nvPr/>
        </p:nvSpPr>
        <p:spPr>
          <a:xfrm>
            <a:off x="535351" y="1055436"/>
            <a:ext cx="11437053" cy="508000"/>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t>Introduced in 2009, it has matured into a full production environment averaging over 2,000 parts per year. </a:t>
            </a:r>
          </a:p>
          <a:p>
            <a:pPr marL="0" indent="0">
              <a:buNone/>
            </a:pPr>
            <a:endParaRPr lang="en-US" sz="800" dirty="0"/>
          </a:p>
          <a:p>
            <a:pPr marL="0" indent="0">
              <a:spcBef>
                <a:spcPts val="0"/>
              </a:spcBef>
              <a:spcAft>
                <a:spcPts val="300"/>
              </a:spcAft>
              <a:buNone/>
            </a:pPr>
            <a:endParaRPr lang="en-US" sz="1600" dirty="0"/>
          </a:p>
        </p:txBody>
      </p:sp>
      <p:sp>
        <p:nvSpPr>
          <p:cNvPr id="2" name="Title 1">
            <a:extLst>
              <a:ext uri="{FF2B5EF4-FFF2-40B4-BE49-F238E27FC236}">
                <a16:creationId xmlns:a16="http://schemas.microsoft.com/office/drawing/2014/main" id="{52B8BCB0-652D-1A18-DCAA-9B83AD48FD8B}"/>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3" name="TextBox 2">
            <a:extLst>
              <a:ext uri="{FF2B5EF4-FFF2-40B4-BE49-F238E27FC236}">
                <a16:creationId xmlns:a16="http://schemas.microsoft.com/office/drawing/2014/main" id="{DF241E70-EF4F-E1FE-8BC2-3D7511FE5F2E}"/>
              </a:ext>
            </a:extLst>
          </p:cNvPr>
          <p:cNvSpPr txBox="1"/>
          <p:nvPr/>
        </p:nvSpPr>
        <p:spPr>
          <a:xfrm>
            <a:off x="5715000" y="3810001"/>
            <a:ext cx="1762406" cy="369332"/>
          </a:xfrm>
          <a:prstGeom prst="rect">
            <a:avLst/>
          </a:prstGeom>
          <a:noFill/>
        </p:spPr>
        <p:txBody>
          <a:bodyPr wrap="none" rtlCol="0">
            <a:spAutoFit/>
          </a:bodyPr>
          <a:lstStyle/>
          <a:p>
            <a:r>
              <a:rPr lang="en-US" dirty="0"/>
              <a:t>10 - Year Trend</a:t>
            </a:r>
          </a:p>
        </p:txBody>
      </p:sp>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223904829"/>
              </p:ext>
            </p:extLst>
          </p:nvPr>
        </p:nvGraphicFramePr>
        <p:xfrm>
          <a:off x="5715000" y="3810001"/>
          <a:ext cx="6404391" cy="257377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picture containing indoor, floor, office, cluttered&#10;&#10;AI-generated content may be incorrect.">
            <a:extLst>
              <a:ext uri="{FF2B5EF4-FFF2-40B4-BE49-F238E27FC236}">
                <a16:creationId xmlns:a16="http://schemas.microsoft.com/office/drawing/2014/main" id="{E05FBC94-85FC-2B96-2687-3A86B569D1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1349154"/>
            <a:ext cx="11711602" cy="2348821"/>
          </a:xfrm>
          <a:prstGeom prst="rect">
            <a:avLst/>
          </a:prstGeom>
        </p:spPr>
      </p:pic>
      <p:sp>
        <p:nvSpPr>
          <p:cNvPr id="6" name="Content Placeholder 2">
            <a:extLst>
              <a:ext uri="{FF2B5EF4-FFF2-40B4-BE49-F238E27FC236}">
                <a16:creationId xmlns:a16="http://schemas.microsoft.com/office/drawing/2014/main" id="{B0F170B3-969E-2D59-D992-C68B4743BFA8}"/>
              </a:ext>
            </a:extLst>
          </p:cNvPr>
          <p:cNvSpPr txBox="1">
            <a:spLocks/>
          </p:cNvSpPr>
          <p:nvPr/>
        </p:nvSpPr>
        <p:spPr>
          <a:xfrm>
            <a:off x="457200" y="3697975"/>
            <a:ext cx="3836773" cy="2040353"/>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dirty="0"/>
          </a:p>
          <a:p>
            <a:pPr marL="0" indent="0">
              <a:spcBef>
                <a:spcPts val="0"/>
              </a:spcBef>
              <a:spcAft>
                <a:spcPts val="300"/>
              </a:spcAft>
              <a:buNone/>
            </a:pPr>
            <a:r>
              <a:rPr lang="en-US" sz="1600" dirty="0"/>
              <a:t>The current equipment list consists of:</a:t>
            </a:r>
          </a:p>
          <a:p>
            <a:pPr>
              <a:spcBef>
                <a:spcPts val="0"/>
              </a:spcBef>
              <a:spcAft>
                <a:spcPts val="300"/>
              </a:spcAft>
            </a:pPr>
            <a:r>
              <a:rPr lang="en-US" sz="1600" dirty="0"/>
              <a:t>Stratasys</a:t>
            </a:r>
          </a:p>
          <a:p>
            <a:pPr lvl="1">
              <a:spcAft>
                <a:spcPts val="300"/>
              </a:spcAft>
            </a:pPr>
            <a:r>
              <a:rPr lang="en-US" sz="1600" dirty="0"/>
              <a:t>J850 Prime</a:t>
            </a:r>
          </a:p>
          <a:p>
            <a:pPr lvl="1">
              <a:spcAft>
                <a:spcPts val="300"/>
              </a:spcAft>
            </a:pPr>
            <a:r>
              <a:rPr lang="en-US" sz="1600" dirty="0"/>
              <a:t>J55</a:t>
            </a:r>
          </a:p>
          <a:p>
            <a:pPr lvl="1">
              <a:spcAft>
                <a:spcPts val="300"/>
              </a:spcAft>
            </a:pPr>
            <a:r>
              <a:rPr lang="en-US" sz="1600" dirty="0"/>
              <a:t>F770</a:t>
            </a:r>
          </a:p>
          <a:p>
            <a:pPr lvl="1">
              <a:spcAft>
                <a:spcPts val="300"/>
              </a:spcAft>
            </a:pPr>
            <a:r>
              <a:rPr lang="en-US" sz="1600" dirty="0"/>
              <a:t>F370 – (2) </a:t>
            </a:r>
          </a:p>
          <a:p>
            <a:pPr>
              <a:spcBef>
                <a:spcPts val="0"/>
              </a:spcBef>
              <a:spcAft>
                <a:spcPts val="300"/>
              </a:spcAft>
            </a:pPr>
            <a:r>
              <a:rPr lang="en-US" sz="1600" dirty="0"/>
              <a:t>FormLabs</a:t>
            </a:r>
          </a:p>
          <a:p>
            <a:pPr lvl="1">
              <a:spcAft>
                <a:spcPts val="300"/>
              </a:spcAft>
            </a:pPr>
            <a:r>
              <a:rPr lang="en-US" sz="1600" dirty="0"/>
              <a:t>Form 3L</a:t>
            </a:r>
          </a:p>
          <a:p>
            <a:pPr lvl="1">
              <a:spcAft>
                <a:spcPts val="300"/>
              </a:spcAft>
            </a:pPr>
            <a:r>
              <a:rPr lang="en-US" sz="1600" dirty="0"/>
              <a:t>Form 3</a:t>
            </a:r>
          </a:p>
          <a:p>
            <a:pPr lvl="1">
              <a:spcAft>
                <a:spcPts val="300"/>
              </a:spcAft>
            </a:pPr>
            <a:endParaRPr lang="en-US" sz="1600" dirty="0"/>
          </a:p>
        </p:txBody>
      </p:sp>
      <p:sp>
        <p:nvSpPr>
          <p:cNvPr id="7" name="Content Placeholder 2">
            <a:extLst>
              <a:ext uri="{FF2B5EF4-FFF2-40B4-BE49-F238E27FC236}">
                <a16:creationId xmlns:a16="http://schemas.microsoft.com/office/drawing/2014/main" id="{54C8DB9C-9B85-5A05-5227-C74AE717219F}"/>
              </a:ext>
            </a:extLst>
          </p:cNvPr>
          <p:cNvSpPr txBox="1">
            <a:spLocks/>
          </p:cNvSpPr>
          <p:nvPr/>
        </p:nvSpPr>
        <p:spPr>
          <a:xfrm>
            <a:off x="2819400" y="4114800"/>
            <a:ext cx="2667000" cy="2118077"/>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300"/>
              </a:spcAft>
            </a:pPr>
            <a:r>
              <a:rPr lang="en-US" sz="1600" dirty="0"/>
              <a:t>Desktop Metal System</a:t>
            </a:r>
          </a:p>
          <a:p>
            <a:pPr lvl="1">
              <a:spcAft>
                <a:spcPts val="300"/>
              </a:spcAft>
            </a:pPr>
            <a:r>
              <a:rPr lang="en-US" sz="1600" dirty="0"/>
              <a:t>Studio System Printer</a:t>
            </a:r>
          </a:p>
          <a:p>
            <a:pPr lvl="1">
              <a:spcAft>
                <a:spcPts val="300"/>
              </a:spcAft>
            </a:pPr>
            <a:r>
              <a:rPr lang="en-US" sz="1600" dirty="0"/>
              <a:t>Debinder</a:t>
            </a:r>
          </a:p>
          <a:p>
            <a:pPr lvl="1">
              <a:spcAft>
                <a:spcPts val="300"/>
              </a:spcAft>
            </a:pPr>
            <a:r>
              <a:rPr lang="en-US" sz="1600" dirty="0"/>
              <a:t>Furnace</a:t>
            </a:r>
          </a:p>
          <a:p>
            <a:pPr>
              <a:spcBef>
                <a:spcPts val="0"/>
              </a:spcBef>
              <a:spcAft>
                <a:spcPts val="300"/>
              </a:spcAft>
            </a:pPr>
            <a:r>
              <a:rPr lang="en-US" sz="1600" dirty="0"/>
              <a:t>Wazer Waterjet Cutter</a:t>
            </a:r>
          </a:p>
          <a:p>
            <a:pPr>
              <a:spcBef>
                <a:spcPts val="0"/>
              </a:spcBef>
              <a:spcAft>
                <a:spcPts val="300"/>
              </a:spcAft>
            </a:pPr>
            <a:r>
              <a:rPr lang="en-US" sz="1600" dirty="0"/>
              <a:t>MarkForged Mark II</a:t>
            </a:r>
          </a:p>
          <a:p>
            <a:pPr>
              <a:spcBef>
                <a:spcPts val="0"/>
              </a:spcBef>
              <a:spcAft>
                <a:spcPts val="300"/>
              </a:spcAft>
            </a:pPr>
            <a:r>
              <a:rPr lang="en-US" sz="1600" dirty="0"/>
              <a:t>CreatBot PEEK-300</a:t>
            </a:r>
          </a:p>
        </p:txBody>
      </p:sp>
    </p:spTree>
    <p:extLst>
      <p:ext uri="{BB962C8B-B14F-4D97-AF65-F5344CB8AC3E}">
        <p14:creationId xmlns:p14="http://schemas.microsoft.com/office/powerpoint/2010/main" val="3522345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872CFACE-6DB5-4D79-A175-8C813C09BD20}"/>
              </a:ext>
            </a:extLst>
          </p:cNvPr>
          <p:cNvSpPr txBox="1">
            <a:spLocks noChangeArrowheads="1"/>
          </p:cNvSpPr>
          <p:nvPr/>
        </p:nvSpPr>
        <p:spPr>
          <a:xfrm>
            <a:off x="914400" y="707102"/>
            <a:ext cx="9525000" cy="282140"/>
          </a:xfrm>
          <a:prstGeom prst="rect">
            <a:avLst/>
          </a:prstGeom>
        </p:spPr>
        <p:txBody>
          <a:bodyPr vert="horz" lIns="0" tIns="0" rIns="0" bIns="0" rtlCol="0" anchor="b">
            <a:noAutofit/>
          </a:bodyPr>
          <a:lstStyle>
            <a:lvl1pPr algn="l" defTabSz="342900" rtl="0" eaLnBrk="1" latinLnBrk="0" hangingPunct="1">
              <a:lnSpc>
                <a:spcPct val="95000"/>
              </a:lnSpc>
              <a:spcBef>
                <a:spcPct val="0"/>
              </a:spcBef>
              <a:buNone/>
              <a:defRPr sz="2100" b="1" i="0" kern="1200" cap="all" baseline="0">
                <a:solidFill>
                  <a:schemeClr val="tx1">
                    <a:lumMod val="50000"/>
                  </a:schemeClr>
                </a:solidFill>
                <a:latin typeface="+mj-lt"/>
                <a:ea typeface="+mj-ea"/>
                <a:cs typeface="+mj-cs"/>
              </a:defRPr>
            </a:lvl1pPr>
          </a:lstStyle>
          <a:p>
            <a:r>
              <a:rPr lang="en-US" sz="2800" dirty="0"/>
              <a:t> </a:t>
            </a:r>
            <a:r>
              <a:rPr lang="en-US" sz="2800" dirty="0">
                <a:solidFill>
                  <a:schemeClr val="tx1"/>
                </a:solidFill>
                <a:latin typeface="Arial" panose="020B0604020202020204" pitchFamily="34" charset="0"/>
              </a:rPr>
              <a:t>additive manufacturing facility - PolyJet</a:t>
            </a:r>
          </a:p>
        </p:txBody>
      </p:sp>
      <p:sp>
        <p:nvSpPr>
          <p:cNvPr id="2" name="Title 1">
            <a:extLst>
              <a:ext uri="{FF2B5EF4-FFF2-40B4-BE49-F238E27FC236}">
                <a16:creationId xmlns:a16="http://schemas.microsoft.com/office/drawing/2014/main" id="{52B8BCB0-652D-1A18-DCAA-9B83AD48FD8B}"/>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pic>
        <p:nvPicPr>
          <p:cNvPr id="3" name="Picture 2" descr="J 850 front closed big  1 ">
            <a:extLst>
              <a:ext uri="{FF2B5EF4-FFF2-40B4-BE49-F238E27FC236}">
                <a16:creationId xmlns:a16="http://schemas.microsoft.com/office/drawing/2014/main" id="{E469AE85-2458-9A0B-AAE2-23BB80E6230E}"/>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9070" b="95349" l="547" r="92336">
                        <a14:foregroundMark x1="31934" y1="58837" x2="31934" y2="58837"/>
                        <a14:foregroundMark x1="22810" y1="40233" x2="22810" y2="40233"/>
                        <a14:foregroundMark x1="9854" y1="31163" x2="9854" y2="31163"/>
                        <a14:foregroundMark x1="20620" y1="29070" x2="20620" y2="29070"/>
                        <a14:foregroundMark x1="9854" y1="26279" x2="13321" y2="40000"/>
                        <a14:foregroundMark x1="12956" y1="65581" x2="12956" y2="65581"/>
                        <a14:foregroundMark x1="12044" y1="79535" x2="9854" y2="53953"/>
                        <a14:foregroundMark x1="62409" y1="36977" x2="61679" y2="26279"/>
                        <a14:foregroundMark x1="46898" y1="48837" x2="60766" y2="46977"/>
                        <a14:foregroundMark x1="46168" y1="38140" x2="19161" y2="40000"/>
                        <a14:foregroundMark x1="20438" y1="40930" x2="28832" y2="41860"/>
                        <a14:foregroundMark x1="13504" y1="36977" x2="8212" y2="49767"/>
                        <a14:foregroundMark x1="82482" y1="12558" x2="73175" y2="18837"/>
                        <a14:foregroundMark x1="73175" y1="18837" x2="81934" y2="15116"/>
                        <a14:foregroundMark x1="81934" y1="15116" x2="81204" y2="16279"/>
                        <a14:foregroundMark x1="40693" y1="29070" x2="20255" y2="30000"/>
                        <a14:foregroundMark x1="20255" y1="30000" x2="10401" y2="26279"/>
                        <a14:foregroundMark x1="10401" y1="26279" x2="10401" y2="26279"/>
                        <a14:foregroundMark x1="57117" y1="28140" x2="39964" y2="28140"/>
                        <a14:foregroundMark x1="9854" y1="46977" x2="28650" y2="47209"/>
                        <a14:foregroundMark x1="28650" y1="47209" x2="46898" y2="46047"/>
                        <a14:foregroundMark x1="46898" y1="46047" x2="48358" y2="46047"/>
                        <a14:foregroundMark x1="81934" y1="16512" x2="70255" y2="18140"/>
                        <a14:foregroundMark x1="73540" y1="18372" x2="77007" y2="11395"/>
                        <a14:foregroundMark x1="66423" y1="33023" x2="79927" y2="31163"/>
                        <a14:foregroundMark x1="79927" y1="31163" x2="92518" y2="39070"/>
                        <a14:foregroundMark x1="92518" y1="39070" x2="92336" y2="84186"/>
                        <a14:foregroundMark x1="92336" y1="84186" x2="92518" y2="85349"/>
                        <a14:foregroundMark x1="16606" y1="25116" x2="16606" y2="25116"/>
                        <a14:foregroundMark x1="16862" y1="25116" x2="16606" y2="25116"/>
                        <a14:foregroundMark x1="16423" y1="25116" x2="16862" y2="25116"/>
                        <a14:foregroundMark x1="41461" y1="26562" x2="52190" y2="27209"/>
                        <a14:foregroundMark x1="52190" y1="27209" x2="53970" y2="26409"/>
                        <a14:foregroundMark x1="82847" y1="17209" x2="70074" y2="17209"/>
                        <a14:foregroundMark x1="68591" y1="16047" x2="74818" y2="9302"/>
                        <a14:foregroundMark x1="90328" y1="33023" x2="67883" y2="34186"/>
                        <a14:foregroundMark x1="40876" y1="40930" x2="25912" y2="41860"/>
                        <a14:foregroundMark x1="25912" y1="41860" x2="25912" y2="41860"/>
                        <a14:foregroundMark x1="9854" y1="32326" x2="7299" y2="26279"/>
                        <a14:foregroundMark x1="84307" y1="32326" x2="86314" y2="31163"/>
                        <a14:foregroundMark x1="16751" y1="92496" x2="14416" y2="91628"/>
                        <a14:foregroundMark x1="16786" y1="92558" x2="16606" y2="92558"/>
                        <a14:foregroundMark x1="35687" y1="92558" x2="35295" y2="92558"/>
                        <a14:foregroundMark x1="12583" y1="91139" x2="15876" y2="89535"/>
                        <a14:foregroundMark x1="8212" y1="44884" x2="22628" y2="27209"/>
                        <a14:foregroundMark x1="33385" y1="26338" x2="33933" y2="26294"/>
                        <a14:foregroundMark x1="22628" y1="27209" x2="27372" y2="26825"/>
                        <a14:foregroundMark x1="38983" y1="25598" x2="34656" y2="25760"/>
                        <a14:foregroundMark x1="59051" y1="24099" x2="62956" y2="26047"/>
                        <a14:foregroundMark x1="16976" y1="25383" x2="16241" y2="25349"/>
                        <a14:foregroundMark x1="56597" y1="27185" x2="42589" y2="26548"/>
                        <a14:foregroundMark x1="16241" y1="25349" x2="16936" y2="25290"/>
                        <a14:foregroundMark x1="16299" y1="23789" x2="11314" y2="24186"/>
                        <a14:backgroundMark x1="45255" y1="10465" x2="45255" y2="10465"/>
                        <a14:backgroundMark x1="29745" y1="13256" x2="29745" y2="13256"/>
                        <a14:backgroundMark x1="97993" y1="10465" x2="97993" y2="10465"/>
                        <a14:backgroundMark x1="89599" y1="95349" x2="53034" y2="93871"/>
                        <a14:backgroundMark x1="3207" y1="90312" x2="547" y2="37674"/>
                        <a14:backgroundMark x1="547" y1="37674" x2="4927" y2="12791"/>
                        <a14:backgroundMark x1="4927" y1="12791" x2="16058" y2="6512"/>
                        <a14:backgroundMark x1="16058" y1="6512" x2="43431" y2="7907"/>
                        <a14:backgroundMark x1="43431" y1="7907" x2="74818" y2="1395"/>
                        <a14:backgroundMark x1="74818" y1="1395" x2="85401" y2="1628"/>
                        <a14:backgroundMark x1="85401" y1="1628" x2="95985" y2="8837"/>
                        <a14:backgroundMark x1="95985" y1="8837" x2="89599" y2="25116"/>
                        <a14:backgroundMark x1="89599" y1="25116" x2="96715" y2="37442"/>
                        <a14:backgroundMark x1="96715" y1="37442" x2="97993" y2="85349"/>
                        <a14:backgroundMark x1="97993" y1="85349" x2="95073" y2="97442"/>
                        <a14:backgroundMark x1="95073" y1="97442" x2="87409" y2="98372"/>
                        <a14:backgroundMark x1="29745" y1="20465" x2="19526" y2="22326"/>
                        <a14:backgroundMark x1="40328" y1="22326" x2="32847" y2="24419"/>
                        <a14:backgroundMark x1="35036" y1="21628" x2="27372" y2="25116"/>
                        <a14:backgroundMark x1="31387" y1="23488" x2="18978" y2="23488"/>
                        <a14:backgroundMark x1="1825" y1="89535" x2="14599" y2="96279"/>
                        <a14:backgroundMark x1="14599" y1="96279" x2="27372" y2="97209"/>
                        <a14:backgroundMark x1="27372" y1="97209" x2="23540" y2="94651"/>
                        <a14:backgroundMark x1="39599" y1="96512" x2="20438" y2="92791"/>
                        <a14:backgroundMark x1="2190" y1="89535" x2="1642" y2="93488"/>
                        <a14:backgroundMark x1="38869" y1="95581" x2="44161" y2="95581"/>
                        <a14:backgroundMark x1="45255" y1="95581" x2="36679" y2="94651"/>
                        <a14:backgroundMark x1="55109" y1="95581" x2="45255" y2="93488"/>
                        <a14:backgroundMark x1="45255" y1="93488" x2="45255" y2="93488"/>
                        <a14:backgroundMark x1="52737" y1="94651" x2="42883" y2="94651"/>
                        <a14:backgroundMark x1="1460" y1="91860" x2="2190" y2="88605"/>
                        <a14:backgroundMark x1="1825" y1="94186" x2="1825" y2="94186"/>
                        <a14:backgroundMark x1="1095" y1="94419" x2="912" y2="91860"/>
                        <a14:backgroundMark x1="547" y1="94186" x2="547" y2="94651"/>
                        <a14:backgroundMark x1="912" y1="92326" x2="912" y2="92558"/>
                        <a14:backgroundMark x1="547" y1="94186" x2="547" y2="94186"/>
                        <a14:backgroundMark x1="182" y1="93488" x2="182" y2="93488"/>
                        <a14:backgroundMark x1="182" y1="93488" x2="182" y2="93488"/>
                        <a14:backgroundMark x1="730" y1="93023" x2="730" y2="93023"/>
                        <a14:backgroundMark x1="1642" y1="93953" x2="2372" y2="93953"/>
                        <a14:backgroundMark x1="2372" y1="93953" x2="2372" y2="93953"/>
                        <a14:backgroundMark x1="2372" y1="93953" x2="2372" y2="93953"/>
                        <a14:backgroundMark x1="2190" y1="92791" x2="2190" y2="92791"/>
                        <a14:backgroundMark x1="2190" y1="92791" x2="2190" y2="92791"/>
                        <a14:backgroundMark x1="2190" y1="93023" x2="2372" y2="93488"/>
                        <a14:backgroundMark x1="2372" y1="93488" x2="2372" y2="93488"/>
                        <a14:backgroundMark x1="2190" y1="93023" x2="2190" y2="92791"/>
                        <a14:backgroundMark x1="2190" y1="92791" x2="2190" y2="92791"/>
                        <a14:backgroundMark x1="2190" y1="92791" x2="2190" y2="93023"/>
                        <a14:backgroundMark x1="2190" y1="93023" x2="2190" y2="93953"/>
                        <a14:backgroundMark x1="2190" y1="93953" x2="2190" y2="93953"/>
                        <a14:backgroundMark x1="2190" y1="93953" x2="2190" y2="93023"/>
                        <a14:backgroundMark x1="2920" y1="89767" x2="2920" y2="90698"/>
                        <a14:backgroundMark x1="6752" y1="94186" x2="8759" y2="94651"/>
                        <a14:backgroundMark x1="16423" y1="93953" x2="16788" y2="93953"/>
                        <a14:backgroundMark x1="18978" y1="94419" x2="18978" y2="93953"/>
                        <a14:backgroundMark x1="19891" y1="93953" x2="20620" y2="93488"/>
                        <a14:backgroundMark x1="20803" y1="93488" x2="17701" y2="94186"/>
                        <a14:backgroundMark x1="19343" y1="93953" x2="24453" y2="93488"/>
                        <a14:backgroundMark x1="18978" y1="24186" x2="17518" y2="23953"/>
                        <a14:backgroundMark x1="40146" y1="23256" x2="59124" y2="23023"/>
                        <a14:backgroundMark x1="66971" y1="16047" x2="66971" y2="18140"/>
                        <a14:backgroundMark x1="58212" y1="23953" x2="59124" y2="23953"/>
                        <a14:backgroundMark x1="19708" y1="24186" x2="15876" y2="22791"/>
                        <a14:backgroundMark x1="16606" y1="23488" x2="16606" y2="23488"/>
                      </a14:backgroundRemoval>
                    </a14:imgEffect>
                  </a14:imgLayer>
                </a14:imgProps>
              </a:ext>
              <a:ext uri="{28A0092B-C50C-407E-A947-70E740481C1C}">
                <a14:useLocalDpi xmlns:a14="http://schemas.microsoft.com/office/drawing/2010/main"/>
              </a:ext>
            </a:extLst>
          </a:blip>
          <a:srcRect/>
          <a:stretch>
            <a:fillRect/>
          </a:stretch>
        </p:blipFill>
        <p:spPr bwMode="auto">
          <a:xfrm>
            <a:off x="838200" y="957492"/>
            <a:ext cx="2794593" cy="21928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B7BF4C-D4E9-34B4-B6CB-694657849C3E}"/>
              </a:ext>
            </a:extLst>
          </p:cNvPr>
          <p:cNvSpPr txBox="1"/>
          <p:nvPr/>
        </p:nvSpPr>
        <p:spPr>
          <a:xfrm>
            <a:off x="473417" y="3276600"/>
            <a:ext cx="5930307" cy="2400657"/>
          </a:xfrm>
          <a:prstGeom prst="rect">
            <a:avLst/>
          </a:prstGeom>
          <a:noFill/>
        </p:spPr>
        <p:txBody>
          <a:bodyPr wrap="square">
            <a:spAutoFit/>
          </a:bodyPr>
          <a:lstStyle/>
          <a:p>
            <a:pPr marL="173736" marR="0" indent="-173736">
              <a:lnSpc>
                <a:spcPct val="100000"/>
              </a:lnSpc>
              <a:spcBef>
                <a:spcPts val="0"/>
              </a:spcBef>
              <a:buNone/>
            </a:pPr>
            <a:r>
              <a:rPr lang="en-US" sz="1800" b="1" dirty="0"/>
              <a:t>STRATASYS J850 PRIME POLYJET</a:t>
            </a:r>
          </a:p>
          <a:p>
            <a:pPr marL="285750" lvl="0" indent="-285750">
              <a:lnSpc>
                <a:spcPct val="100000"/>
              </a:lnSpc>
              <a:spcBef>
                <a:spcPts val="0"/>
              </a:spcBef>
              <a:spcAft>
                <a:spcPts val="600"/>
              </a:spcAft>
              <a:buFont typeface="Arial" panose="020B0604020202020204" pitchFamily="34" charset="0"/>
              <a:buChar char="•"/>
            </a:pPr>
            <a:r>
              <a:rPr lang="en-US" sz="1600" dirty="0"/>
              <a:t>Highest resolution PolyJet 3D technology – polymer resin jets onto build platform and is cured by UV light.</a:t>
            </a:r>
          </a:p>
          <a:p>
            <a:pPr marL="285750" indent="-285750">
              <a:lnSpc>
                <a:spcPct val="100000"/>
              </a:lnSpc>
              <a:spcBef>
                <a:spcPts val="0"/>
              </a:spcBef>
              <a:spcAft>
                <a:spcPts val="600"/>
              </a:spcAft>
              <a:buFont typeface="Arial" panose="020B0604020202020204" pitchFamily="34" charset="0"/>
              <a:buChar char="•"/>
            </a:pPr>
            <a:r>
              <a:rPr lang="en-US" sz="1600" dirty="0"/>
              <a:t>Built with a layer thickness of 14 microns (.0006”).</a:t>
            </a:r>
          </a:p>
          <a:p>
            <a:pPr marL="285750" indent="-285750">
              <a:lnSpc>
                <a:spcPct val="100000"/>
              </a:lnSpc>
              <a:spcBef>
                <a:spcPts val="0"/>
              </a:spcBef>
              <a:spcAft>
                <a:spcPts val="600"/>
              </a:spcAft>
              <a:buFont typeface="Arial" panose="020B0604020202020204" pitchFamily="34" charset="0"/>
              <a:buChar char="•"/>
            </a:pPr>
            <a:r>
              <a:rPr lang="en-US" sz="1600" dirty="0"/>
              <a:t>Accuracy based on size: under 100mm ±100μ; above 100mm ±200μ or ±0.06% of part length whichever is greater.</a:t>
            </a:r>
          </a:p>
          <a:p>
            <a:pPr marL="285750" lvl="0" indent="-285750">
              <a:lnSpc>
                <a:spcPct val="100000"/>
              </a:lnSpc>
              <a:spcBef>
                <a:spcPts val="0"/>
              </a:spcBef>
              <a:spcAft>
                <a:spcPts val="600"/>
              </a:spcAft>
              <a:buFont typeface="Arial" panose="020B0604020202020204" pitchFamily="34" charset="0"/>
              <a:buChar char="•"/>
            </a:pPr>
            <a:r>
              <a:rPr lang="en-US" sz="1600" dirty="0"/>
              <a:t>Includes full color visual models including tactile prototyping. </a:t>
            </a:r>
          </a:p>
          <a:p>
            <a:pPr marL="285750" lvl="0" indent="-285750">
              <a:lnSpc>
                <a:spcPct val="100000"/>
              </a:lnSpc>
              <a:spcBef>
                <a:spcPts val="0"/>
              </a:spcBef>
              <a:spcAft>
                <a:spcPts val="600"/>
              </a:spcAft>
              <a:buFont typeface="Arial" panose="020B0604020202020204" pitchFamily="34" charset="0"/>
              <a:buChar char="•"/>
            </a:pPr>
            <a:r>
              <a:rPr lang="en-US" sz="1600" dirty="0"/>
              <a:t>Build envelope of 19.3” x 15.35” x 7.9”.</a:t>
            </a:r>
          </a:p>
        </p:txBody>
      </p:sp>
      <p:sp>
        <p:nvSpPr>
          <p:cNvPr id="6" name="Content Placeholder 2">
            <a:extLst>
              <a:ext uri="{FF2B5EF4-FFF2-40B4-BE49-F238E27FC236}">
                <a16:creationId xmlns:a16="http://schemas.microsoft.com/office/drawing/2014/main" id="{ECD4E976-D4D7-98FC-2FD9-D0B3CE19D1D8}"/>
              </a:ext>
            </a:extLst>
          </p:cNvPr>
          <p:cNvSpPr txBox="1">
            <a:spLocks/>
          </p:cNvSpPr>
          <p:nvPr/>
        </p:nvSpPr>
        <p:spPr>
          <a:xfrm>
            <a:off x="6629400" y="3276600"/>
            <a:ext cx="5392080" cy="1765727"/>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nSpc>
                <a:spcPct val="100000"/>
              </a:lnSpc>
              <a:spcBef>
                <a:spcPts val="0"/>
              </a:spcBef>
              <a:buNone/>
            </a:pPr>
            <a:r>
              <a:rPr lang="en-US" b="1" dirty="0"/>
              <a:t>STRATASYS J55 PRIME POLYJET</a:t>
            </a:r>
          </a:p>
          <a:p>
            <a:pPr marL="285750" lvl="0" indent="-285750">
              <a:lnSpc>
                <a:spcPct val="100000"/>
              </a:lnSpc>
              <a:spcBef>
                <a:spcPts val="0"/>
              </a:spcBef>
              <a:spcAft>
                <a:spcPts val="600"/>
              </a:spcAft>
              <a:buFont typeface="Arial" panose="020B0604020202020204" pitchFamily="34" charset="0"/>
              <a:buChar char="•"/>
            </a:pPr>
            <a:r>
              <a:rPr lang="en-US" sz="1600" dirty="0"/>
              <a:t>The J55 Prime includes full color visual modeling including tactile prototyping.</a:t>
            </a:r>
          </a:p>
          <a:p>
            <a:pPr marL="285750" lvl="0" indent="-285750">
              <a:lnSpc>
                <a:spcPct val="100000"/>
              </a:lnSpc>
              <a:spcBef>
                <a:spcPts val="0"/>
              </a:spcBef>
              <a:spcAft>
                <a:spcPts val="600"/>
              </a:spcAft>
              <a:buFont typeface="Arial" panose="020B0604020202020204" pitchFamily="34" charset="0"/>
              <a:buChar char="•"/>
            </a:pPr>
            <a:r>
              <a:rPr lang="en-US" sz="1600" dirty="0"/>
              <a:t>The five-material channel features a rotating build platform with fixed print head for outstanding surface finish and print quality. </a:t>
            </a:r>
          </a:p>
          <a:p>
            <a:pPr marL="285750" lvl="0" indent="-285750">
              <a:lnSpc>
                <a:spcPct val="100000"/>
              </a:lnSpc>
              <a:spcBef>
                <a:spcPts val="0"/>
              </a:spcBef>
              <a:spcAft>
                <a:spcPts val="600"/>
              </a:spcAft>
              <a:buFont typeface="Arial" panose="020B0604020202020204" pitchFamily="34" charset="0"/>
              <a:buChar char="•"/>
            </a:pPr>
            <a:r>
              <a:rPr lang="en-US" sz="1600" dirty="0"/>
              <a:t>Accuracy based on size: under 100 mm ±180μ; above 100 mm ±0.2% of part length.</a:t>
            </a:r>
          </a:p>
          <a:p>
            <a:pPr marL="285750" lvl="0" indent="-285750">
              <a:lnSpc>
                <a:spcPct val="100000"/>
              </a:lnSpc>
              <a:spcBef>
                <a:spcPts val="0"/>
              </a:spcBef>
              <a:spcAft>
                <a:spcPts val="600"/>
              </a:spcAft>
              <a:buFont typeface="Arial" panose="020B0604020202020204" pitchFamily="34" charset="0"/>
              <a:buChar char="•"/>
            </a:pPr>
            <a:r>
              <a:rPr lang="en-US" sz="1600" dirty="0"/>
              <a:t>Horizontal build layers down to 18 microns (0.0007 in.)</a:t>
            </a:r>
          </a:p>
          <a:p>
            <a:pPr marL="285750" lvl="0" indent="-285750">
              <a:lnSpc>
                <a:spcPct val="100000"/>
              </a:lnSpc>
              <a:spcBef>
                <a:spcPts val="0"/>
              </a:spcBef>
              <a:spcAft>
                <a:spcPts val="600"/>
              </a:spcAft>
              <a:buFont typeface="Arial" panose="020B0604020202020204" pitchFamily="34" charset="0"/>
              <a:buChar char="•"/>
            </a:pPr>
            <a:r>
              <a:rPr lang="en-US" sz="1600" dirty="0"/>
              <a:t>Round Print Tray with Largest Model Size of 140 mm x 200 mm x 190 mm</a:t>
            </a:r>
          </a:p>
          <a:p>
            <a:pPr marL="285750" lvl="0" indent="-285750">
              <a:lnSpc>
                <a:spcPct val="100000"/>
              </a:lnSpc>
              <a:spcBef>
                <a:spcPts val="0"/>
              </a:spcBef>
              <a:spcAft>
                <a:spcPts val="600"/>
              </a:spcAft>
              <a:buFont typeface="Arial" panose="020B0604020202020204" pitchFamily="34" charset="0"/>
              <a:buChar char="•"/>
            </a:pPr>
            <a:r>
              <a:rPr lang="en-US" sz="1600" dirty="0"/>
              <a:t>Print Height: 187mm (7.36 in.)</a:t>
            </a:r>
          </a:p>
        </p:txBody>
      </p:sp>
      <p:pic>
        <p:nvPicPr>
          <p:cNvPr id="7" name="Picture 6" descr="A picture containing indoor, white, appliance&#10;&#10;Description automatically generated">
            <a:extLst>
              <a:ext uri="{FF2B5EF4-FFF2-40B4-BE49-F238E27FC236}">
                <a16:creationId xmlns:a16="http://schemas.microsoft.com/office/drawing/2014/main" id="{224FEE12-3399-4427-85F2-9F0E82BDA2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9601200" y="762000"/>
            <a:ext cx="1488824" cy="2514600"/>
          </a:xfrm>
          <a:prstGeom prst="rect">
            <a:avLst/>
          </a:prstGeom>
        </p:spPr>
      </p:pic>
      <p:sp>
        <p:nvSpPr>
          <p:cNvPr id="8" name="TextBox 7">
            <a:extLst>
              <a:ext uri="{FF2B5EF4-FFF2-40B4-BE49-F238E27FC236}">
                <a16:creationId xmlns:a16="http://schemas.microsoft.com/office/drawing/2014/main" id="{64996091-8BED-5423-F9D7-95A0C5980741}"/>
              </a:ext>
            </a:extLst>
          </p:cNvPr>
          <p:cNvSpPr txBox="1"/>
          <p:nvPr/>
        </p:nvSpPr>
        <p:spPr>
          <a:xfrm>
            <a:off x="4803524" y="1577700"/>
            <a:ext cx="3200400" cy="923330"/>
          </a:xfrm>
          <a:prstGeom prst="rect">
            <a:avLst/>
          </a:prstGeom>
          <a:noFill/>
        </p:spPr>
        <p:txBody>
          <a:bodyPr wrap="square">
            <a:spAutoFit/>
          </a:bodyPr>
          <a:lstStyle/>
          <a:p>
            <a:pPr lvl="0">
              <a:lnSpc>
                <a:spcPct val="100000"/>
              </a:lnSpc>
              <a:spcBef>
                <a:spcPts val="0"/>
              </a:spcBef>
              <a:spcAft>
                <a:spcPts val="600"/>
              </a:spcAft>
            </a:pPr>
            <a:r>
              <a:rPr lang="en-US" sz="1800" dirty="0"/>
              <a:t>Highest resolution printer and well suited for small precise models and test cells.</a:t>
            </a:r>
          </a:p>
        </p:txBody>
      </p:sp>
    </p:spTree>
    <p:extLst>
      <p:ext uri="{BB962C8B-B14F-4D97-AF65-F5344CB8AC3E}">
        <p14:creationId xmlns:p14="http://schemas.microsoft.com/office/powerpoint/2010/main" val="2152382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872CFACE-6DB5-4D79-A175-8C813C09BD20}"/>
              </a:ext>
            </a:extLst>
          </p:cNvPr>
          <p:cNvSpPr txBox="1">
            <a:spLocks noChangeArrowheads="1"/>
          </p:cNvSpPr>
          <p:nvPr/>
        </p:nvSpPr>
        <p:spPr>
          <a:xfrm>
            <a:off x="914400" y="707102"/>
            <a:ext cx="9525000" cy="282140"/>
          </a:xfrm>
          <a:prstGeom prst="rect">
            <a:avLst/>
          </a:prstGeom>
        </p:spPr>
        <p:txBody>
          <a:bodyPr vert="horz" lIns="0" tIns="0" rIns="0" bIns="0" rtlCol="0" anchor="b">
            <a:noAutofit/>
          </a:bodyPr>
          <a:lstStyle>
            <a:lvl1pPr algn="l" defTabSz="342900" rtl="0" eaLnBrk="1" latinLnBrk="0" hangingPunct="1">
              <a:lnSpc>
                <a:spcPct val="95000"/>
              </a:lnSpc>
              <a:spcBef>
                <a:spcPct val="0"/>
              </a:spcBef>
              <a:buNone/>
              <a:defRPr sz="2100" b="1" i="0" kern="1200" cap="all" baseline="0">
                <a:solidFill>
                  <a:schemeClr val="tx1">
                    <a:lumMod val="50000"/>
                  </a:schemeClr>
                </a:solidFill>
                <a:latin typeface="+mj-lt"/>
                <a:ea typeface="+mj-ea"/>
                <a:cs typeface="+mj-cs"/>
              </a:defRPr>
            </a:lvl1pPr>
          </a:lstStyle>
          <a:p>
            <a:r>
              <a:rPr lang="en-US" sz="2800" dirty="0"/>
              <a:t> </a:t>
            </a:r>
            <a:r>
              <a:rPr lang="en-US" sz="2800" dirty="0">
                <a:solidFill>
                  <a:schemeClr val="tx1"/>
                </a:solidFill>
                <a:latin typeface="Arial" panose="020B0604020202020204" pitchFamily="34" charset="0"/>
              </a:rPr>
              <a:t>additive manufacturing facility - FDM</a:t>
            </a:r>
          </a:p>
        </p:txBody>
      </p:sp>
      <p:sp>
        <p:nvSpPr>
          <p:cNvPr id="2" name="Title 1">
            <a:extLst>
              <a:ext uri="{FF2B5EF4-FFF2-40B4-BE49-F238E27FC236}">
                <a16:creationId xmlns:a16="http://schemas.microsoft.com/office/drawing/2014/main" id="{52B8BCB0-652D-1A18-DCAA-9B83AD48FD8B}"/>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3" name="Content Placeholder 2">
            <a:extLst>
              <a:ext uri="{FF2B5EF4-FFF2-40B4-BE49-F238E27FC236}">
                <a16:creationId xmlns:a16="http://schemas.microsoft.com/office/drawing/2014/main" id="{D9BA4DE3-FDC9-90B2-C0A7-A4DAB40F94B6}"/>
              </a:ext>
            </a:extLst>
          </p:cNvPr>
          <p:cNvSpPr txBox="1">
            <a:spLocks/>
          </p:cNvSpPr>
          <p:nvPr/>
        </p:nvSpPr>
        <p:spPr>
          <a:xfrm>
            <a:off x="533125" y="4191000"/>
            <a:ext cx="5734320" cy="1765727"/>
          </a:xfrm>
          <a:prstGeom prst="rect">
            <a:avLst/>
          </a:prstGeom>
        </p:spPr>
        <p:txBody>
          <a:bodyPr vert="horz" lIns="91440" tIns="45720" rIns="91440" bIns="45720" rtlCol="0">
            <a:normAutofit fontScale="2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nSpc>
                <a:spcPct val="120000"/>
              </a:lnSpc>
              <a:buNone/>
            </a:pPr>
            <a:r>
              <a:rPr lang="en-US" sz="7200" b="1" dirty="0"/>
              <a:t>STRATASYS F770 FDM </a:t>
            </a:r>
          </a:p>
          <a:p>
            <a:pPr marL="274320" lvl="0" indent="-274320">
              <a:lnSpc>
                <a:spcPct val="120000"/>
              </a:lnSpc>
              <a:spcBef>
                <a:spcPts val="0"/>
              </a:spcBef>
              <a:spcAft>
                <a:spcPts val="600"/>
              </a:spcAft>
              <a:buFont typeface="Arial" panose="020B0604020202020204" pitchFamily="34" charset="0"/>
              <a:buChar char="•"/>
            </a:pPr>
            <a:r>
              <a:rPr lang="en-US" sz="6400" dirty="0"/>
              <a:t>FDM 3D technology – Fused Deposition Modeling uses production-grade thermoplastics to build strong, durable and dimensionally stable parts.</a:t>
            </a:r>
          </a:p>
          <a:p>
            <a:pPr marL="274320" lvl="0" indent="-274320">
              <a:lnSpc>
                <a:spcPct val="120000"/>
              </a:lnSpc>
              <a:spcBef>
                <a:spcPts val="0"/>
              </a:spcBef>
              <a:spcAft>
                <a:spcPts val="600"/>
              </a:spcAft>
              <a:buFont typeface="Arial" panose="020B0604020202020204" pitchFamily="34" charset="0"/>
              <a:buChar char="•"/>
            </a:pPr>
            <a:r>
              <a:rPr lang="en-US" sz="6400" dirty="0"/>
              <a:t>Accuracy of .010” with a layer thickness of .010”.</a:t>
            </a:r>
          </a:p>
          <a:p>
            <a:pPr marL="274320" lvl="0" indent="-274320">
              <a:lnSpc>
                <a:spcPct val="120000"/>
              </a:lnSpc>
              <a:spcBef>
                <a:spcPts val="0"/>
              </a:spcBef>
              <a:spcAft>
                <a:spcPts val="600"/>
              </a:spcAft>
              <a:buFont typeface="Arial" panose="020B0604020202020204" pitchFamily="34" charset="0"/>
              <a:buChar char="•"/>
            </a:pPr>
            <a:r>
              <a:rPr lang="en-US" sz="6400" dirty="0"/>
              <a:t>Available colors are Black ABS.</a:t>
            </a:r>
          </a:p>
          <a:p>
            <a:pPr marL="274320" lvl="0" indent="-274320">
              <a:lnSpc>
                <a:spcPct val="120000"/>
              </a:lnSpc>
              <a:spcBef>
                <a:spcPts val="0"/>
              </a:spcBef>
              <a:spcAft>
                <a:spcPts val="600"/>
              </a:spcAft>
              <a:buFont typeface="Arial" panose="020B0604020202020204" pitchFamily="34" charset="0"/>
              <a:buChar char="•"/>
            </a:pPr>
            <a:r>
              <a:rPr lang="en-US" sz="6400" dirty="0"/>
              <a:t>Build envelope of 39” x 24” x 24”.</a:t>
            </a:r>
          </a:p>
          <a:p>
            <a:endParaRPr lang="en-US" dirty="0"/>
          </a:p>
        </p:txBody>
      </p:sp>
      <p:pic>
        <p:nvPicPr>
          <p:cNvPr id="4" name="Picture 3">
            <a:extLst>
              <a:ext uri="{FF2B5EF4-FFF2-40B4-BE49-F238E27FC236}">
                <a16:creationId xmlns:a16="http://schemas.microsoft.com/office/drawing/2014/main" id="{BF588095-C1D6-5207-68B8-DE454A4341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363164"/>
            <a:ext cx="3067848" cy="2607671"/>
          </a:xfrm>
          <a:prstGeom prst="rect">
            <a:avLst/>
          </a:prstGeom>
        </p:spPr>
      </p:pic>
      <p:sp>
        <p:nvSpPr>
          <p:cNvPr id="5" name="Content Placeholder 2">
            <a:extLst>
              <a:ext uri="{FF2B5EF4-FFF2-40B4-BE49-F238E27FC236}">
                <a16:creationId xmlns:a16="http://schemas.microsoft.com/office/drawing/2014/main" id="{F7DB844B-8847-C8AE-B378-1A0635B8DEA4}"/>
              </a:ext>
            </a:extLst>
          </p:cNvPr>
          <p:cNvSpPr txBox="1">
            <a:spLocks/>
          </p:cNvSpPr>
          <p:nvPr/>
        </p:nvSpPr>
        <p:spPr>
          <a:xfrm>
            <a:off x="6705600" y="4190999"/>
            <a:ext cx="5271763" cy="1765727"/>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nSpc>
                <a:spcPct val="100000"/>
              </a:lnSpc>
              <a:spcBef>
                <a:spcPts val="0"/>
              </a:spcBef>
              <a:buNone/>
            </a:pPr>
            <a:r>
              <a:rPr lang="en-US" b="1" dirty="0"/>
              <a:t>STRATASYS F370 FDM </a:t>
            </a:r>
          </a:p>
          <a:p>
            <a:pPr marL="285750" marR="0" lvl="0" indent="-285750">
              <a:spcBef>
                <a:spcPts val="0"/>
              </a:spcBef>
              <a:spcAft>
                <a:spcPts val="600"/>
              </a:spcAft>
              <a:buFont typeface="Arial" panose="020B0604020202020204" pitchFamily="34" charset="0"/>
              <a:buChar char="•"/>
            </a:pPr>
            <a:r>
              <a:rPr lang="en-US" sz="1600" dirty="0"/>
              <a:t>FDM 3D technology – production-grade thermoplastics create strong stable parts.</a:t>
            </a:r>
          </a:p>
          <a:p>
            <a:pPr marL="285750" marR="0" lvl="0" indent="-285750">
              <a:spcBef>
                <a:spcPts val="0"/>
              </a:spcBef>
              <a:spcAft>
                <a:spcPts val="600"/>
              </a:spcAft>
              <a:buFont typeface="Arial" panose="020B0604020202020204" pitchFamily="34" charset="0"/>
              <a:buChar char="•"/>
            </a:pPr>
            <a:r>
              <a:rPr lang="en-US" sz="1600" dirty="0"/>
              <a:t>Accuracy of .010” with a layer thickness of .010”.</a:t>
            </a:r>
          </a:p>
          <a:p>
            <a:pPr marL="285750" marR="0" lvl="0" indent="-285750">
              <a:spcBef>
                <a:spcPts val="0"/>
              </a:spcBef>
              <a:spcAft>
                <a:spcPts val="600"/>
              </a:spcAft>
              <a:buFont typeface="Arial" panose="020B0604020202020204" pitchFamily="34" charset="0"/>
              <a:buChar char="•"/>
            </a:pPr>
            <a:r>
              <a:rPr lang="en-US" sz="1600" dirty="0"/>
              <a:t>Available colors: (ASA material) Black, White, Red, Blue, Orange, Green, Yellow &amp; Gray.</a:t>
            </a:r>
          </a:p>
          <a:p>
            <a:pPr marL="285750" marR="0" lvl="0" indent="-285750">
              <a:spcBef>
                <a:spcPts val="0"/>
              </a:spcBef>
              <a:spcAft>
                <a:spcPts val="600"/>
              </a:spcAft>
              <a:buFont typeface="Arial" panose="020B0604020202020204" pitchFamily="34" charset="0"/>
              <a:buChar char="•"/>
            </a:pPr>
            <a:r>
              <a:rPr lang="en-US" sz="1600" dirty="0"/>
              <a:t>Specialty materials include: TPU, ABS-CF, ABS-PC</a:t>
            </a:r>
          </a:p>
          <a:p>
            <a:pPr marL="285750" marR="0" lvl="0" indent="-285750">
              <a:spcBef>
                <a:spcPts val="0"/>
              </a:spcBef>
              <a:spcAft>
                <a:spcPts val="600"/>
              </a:spcAft>
              <a:buFont typeface="Arial" panose="020B0604020202020204" pitchFamily="34" charset="0"/>
              <a:buChar char="•"/>
            </a:pPr>
            <a:r>
              <a:rPr lang="en-US" sz="1600" dirty="0"/>
              <a:t>Build envelope of 14” x 10” x 14”</a:t>
            </a:r>
          </a:p>
        </p:txBody>
      </p:sp>
      <p:pic>
        <p:nvPicPr>
          <p:cNvPr id="6" name="Picture 5">
            <a:extLst>
              <a:ext uri="{FF2B5EF4-FFF2-40B4-BE49-F238E27FC236}">
                <a16:creationId xmlns:a16="http://schemas.microsoft.com/office/drawing/2014/main" id="{846CBF97-7FD6-AE10-9C4C-74A462557E4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30641" y="1326158"/>
            <a:ext cx="2645721" cy="2645721"/>
          </a:xfrm>
          <a:prstGeom prst="rect">
            <a:avLst/>
          </a:prstGeom>
        </p:spPr>
      </p:pic>
      <p:sp>
        <p:nvSpPr>
          <p:cNvPr id="8" name="TextBox 7">
            <a:extLst>
              <a:ext uri="{FF2B5EF4-FFF2-40B4-BE49-F238E27FC236}">
                <a16:creationId xmlns:a16="http://schemas.microsoft.com/office/drawing/2014/main" id="{FA0A00B1-F141-8D4F-B967-AC27A3173A8E}"/>
              </a:ext>
            </a:extLst>
          </p:cNvPr>
          <p:cNvSpPr txBox="1"/>
          <p:nvPr/>
        </p:nvSpPr>
        <p:spPr>
          <a:xfrm>
            <a:off x="4311041" y="1224018"/>
            <a:ext cx="4419600" cy="2385268"/>
          </a:xfrm>
          <a:prstGeom prst="rect">
            <a:avLst/>
          </a:prstGeom>
          <a:noFill/>
        </p:spPr>
        <p:txBody>
          <a:bodyPr wrap="square">
            <a:spAutoFit/>
          </a:bodyPr>
          <a:lstStyle/>
          <a:p>
            <a:pPr marR="0" lvl="0">
              <a:spcBef>
                <a:spcPts val="0"/>
              </a:spcBef>
              <a:spcAft>
                <a:spcPts val="600"/>
              </a:spcAft>
            </a:pPr>
            <a:r>
              <a:rPr lang="en-US" sz="1800" dirty="0"/>
              <a:t>Excellent resolution and well suited for support fixtures, mounting plates, adapter plates and brackets.</a:t>
            </a:r>
          </a:p>
          <a:p>
            <a:pPr marR="0" lvl="0">
              <a:spcBef>
                <a:spcPts val="0"/>
              </a:spcBef>
              <a:spcAft>
                <a:spcPts val="600"/>
              </a:spcAft>
            </a:pPr>
            <a:r>
              <a:rPr lang="en-US" sz="1800" dirty="0"/>
              <a:t>Adjustable infill as needed for strength and durability.</a:t>
            </a:r>
          </a:p>
          <a:p>
            <a:pPr marR="0" lvl="0">
              <a:spcBef>
                <a:spcPts val="0"/>
              </a:spcBef>
              <a:spcAft>
                <a:spcPts val="600"/>
              </a:spcAft>
            </a:pPr>
            <a:endParaRPr lang="en-US" sz="800" dirty="0"/>
          </a:p>
          <a:p>
            <a:pPr marR="0" lvl="0">
              <a:spcBef>
                <a:spcPts val="0"/>
              </a:spcBef>
            </a:pPr>
            <a:r>
              <a:rPr lang="en-US" sz="1800" dirty="0"/>
              <a:t>Example of </a:t>
            </a:r>
          </a:p>
          <a:p>
            <a:pPr marR="0" lvl="0">
              <a:spcBef>
                <a:spcPts val="0"/>
              </a:spcBef>
              <a:spcAft>
                <a:spcPts val="600"/>
              </a:spcAft>
            </a:pPr>
            <a:r>
              <a:rPr lang="en-US" sz="1800" dirty="0"/>
              <a:t>20% Infill</a:t>
            </a:r>
          </a:p>
        </p:txBody>
      </p:sp>
      <p:pic>
        <p:nvPicPr>
          <p:cNvPr id="9" name="Picture 8" descr="A picture containing measuring stick&#10;&#10;AI-generated content may be incorrect.">
            <a:extLst>
              <a:ext uri="{FF2B5EF4-FFF2-40B4-BE49-F238E27FC236}">
                <a16:creationId xmlns:a16="http://schemas.microsoft.com/office/drawing/2014/main" id="{CC8C5D9A-C1AD-852D-557B-51029A90FF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600" y="2649018"/>
            <a:ext cx="1763815" cy="1322861"/>
          </a:xfrm>
          <a:prstGeom prst="rect">
            <a:avLst/>
          </a:prstGeom>
        </p:spPr>
      </p:pic>
    </p:spTree>
    <p:extLst>
      <p:ext uri="{BB962C8B-B14F-4D97-AF65-F5344CB8AC3E}">
        <p14:creationId xmlns:p14="http://schemas.microsoft.com/office/powerpoint/2010/main" val="3253977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872CFACE-6DB5-4D79-A175-8C813C09BD20}"/>
              </a:ext>
            </a:extLst>
          </p:cNvPr>
          <p:cNvSpPr txBox="1">
            <a:spLocks noChangeArrowheads="1"/>
          </p:cNvSpPr>
          <p:nvPr/>
        </p:nvSpPr>
        <p:spPr>
          <a:xfrm>
            <a:off x="914400" y="707102"/>
            <a:ext cx="10856877" cy="282140"/>
          </a:xfrm>
          <a:prstGeom prst="rect">
            <a:avLst/>
          </a:prstGeom>
        </p:spPr>
        <p:txBody>
          <a:bodyPr vert="horz" lIns="0" tIns="0" rIns="0" bIns="0" rtlCol="0" anchor="b">
            <a:noAutofit/>
          </a:bodyPr>
          <a:lstStyle>
            <a:lvl1pPr algn="l" defTabSz="342900" rtl="0" eaLnBrk="1" latinLnBrk="0" hangingPunct="1">
              <a:lnSpc>
                <a:spcPct val="95000"/>
              </a:lnSpc>
              <a:spcBef>
                <a:spcPct val="0"/>
              </a:spcBef>
              <a:buNone/>
              <a:defRPr sz="2100" b="1" i="0" kern="1200" cap="all" baseline="0">
                <a:solidFill>
                  <a:schemeClr val="tx1">
                    <a:lumMod val="50000"/>
                  </a:schemeClr>
                </a:solidFill>
                <a:latin typeface="+mj-lt"/>
                <a:ea typeface="+mj-ea"/>
                <a:cs typeface="+mj-cs"/>
              </a:defRPr>
            </a:lvl1pPr>
          </a:lstStyle>
          <a:p>
            <a:r>
              <a:rPr lang="en-US" sz="2800" dirty="0"/>
              <a:t> </a:t>
            </a:r>
            <a:r>
              <a:rPr lang="en-US" sz="2800" dirty="0">
                <a:solidFill>
                  <a:schemeClr val="tx1"/>
                </a:solidFill>
                <a:latin typeface="Arial" panose="020B0604020202020204" pitchFamily="34" charset="0"/>
              </a:rPr>
              <a:t>additive manufacturing facility – </a:t>
            </a:r>
            <a:r>
              <a:rPr lang="en-US" sz="2800" dirty="0"/>
              <a:t>FormLabs</a:t>
            </a:r>
            <a:endParaRPr lang="en-US" sz="2800" dirty="0">
              <a:solidFill>
                <a:schemeClr val="tx1"/>
              </a:solidFill>
              <a:latin typeface="Arial" panose="020B0604020202020204" pitchFamily="34" charset="0"/>
            </a:endParaRPr>
          </a:p>
        </p:txBody>
      </p:sp>
      <p:sp>
        <p:nvSpPr>
          <p:cNvPr id="2" name="Title 1">
            <a:extLst>
              <a:ext uri="{FF2B5EF4-FFF2-40B4-BE49-F238E27FC236}">
                <a16:creationId xmlns:a16="http://schemas.microsoft.com/office/drawing/2014/main" id="{52B8BCB0-652D-1A18-DCAA-9B83AD48FD8B}"/>
              </a:ext>
            </a:extLst>
          </p:cNvPr>
          <p:cNvSpPr txBox="1">
            <a:spLocks/>
          </p:cNvSpPr>
          <p:nvPr/>
        </p:nvSpPr>
        <p:spPr>
          <a:xfrm>
            <a:off x="609600" y="132909"/>
            <a:ext cx="10981668"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3" name="Content Placeholder 2">
            <a:extLst>
              <a:ext uri="{FF2B5EF4-FFF2-40B4-BE49-F238E27FC236}">
                <a16:creationId xmlns:a16="http://schemas.microsoft.com/office/drawing/2014/main" id="{D89315AB-60F8-5668-5271-1CD65F7672D8}"/>
              </a:ext>
            </a:extLst>
          </p:cNvPr>
          <p:cNvSpPr txBox="1">
            <a:spLocks/>
          </p:cNvSpPr>
          <p:nvPr/>
        </p:nvSpPr>
        <p:spPr>
          <a:xfrm>
            <a:off x="609600" y="4343400"/>
            <a:ext cx="4876800" cy="1765727"/>
          </a:xfrm>
          <a:prstGeom prst="rect">
            <a:avLst/>
          </a:prstGeom>
        </p:spPr>
        <p:txBody>
          <a:bodyPr vert="horz" lIns="91440" tIns="45720" rIns="91440" bIns="45720" rtlCol="0">
            <a:normAutofit fontScale="2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spcBef>
                <a:spcPts val="0"/>
              </a:spcBef>
              <a:buNone/>
            </a:pPr>
            <a:r>
              <a:rPr lang="en-US" sz="7200" b="1" dirty="0">
                <a:ea typeface="Calibri" panose="020F0502020204030204" pitchFamily="34" charset="0"/>
                <a:cs typeface="Times New Roman" panose="02020603050405020304" pitchFamily="18" charset="0"/>
              </a:rPr>
              <a:t>FORMLABS FORM 3L</a:t>
            </a:r>
            <a:endParaRPr lang="en-US" sz="7200" dirty="0">
              <a:ea typeface="Calibri" panose="020F0502020204030204" pitchFamily="34" charset="0"/>
              <a:cs typeface="Times New Roman" panose="02020603050405020304" pitchFamily="18" charset="0"/>
            </a:endParaRPr>
          </a:p>
          <a:p>
            <a:pPr marL="274320" marR="0" lvl="0" indent="-274320">
              <a:lnSpc>
                <a:spcPct val="120000"/>
              </a:lnSpc>
              <a:spcBef>
                <a:spcPts val="0"/>
              </a:spcBef>
              <a:spcAft>
                <a:spcPts val="600"/>
              </a:spcAft>
              <a:buFont typeface="Arial" panose="020B0604020202020204" pitchFamily="34" charset="0"/>
              <a:buChar char="•"/>
            </a:pPr>
            <a:r>
              <a:rPr lang="en-US" sz="6400" dirty="0"/>
              <a:t>LFS technology – Low Force Stereolithography, part is pulled from bath, developed with 2 lasers.</a:t>
            </a:r>
          </a:p>
          <a:p>
            <a:pPr marL="274320" marR="0" lvl="0" indent="-274320">
              <a:lnSpc>
                <a:spcPct val="120000"/>
              </a:lnSpc>
              <a:spcBef>
                <a:spcPts val="0"/>
              </a:spcBef>
              <a:spcAft>
                <a:spcPts val="600"/>
              </a:spcAft>
              <a:buFont typeface="Arial" panose="020B0604020202020204" pitchFamily="34" charset="0"/>
              <a:buChar char="•"/>
            </a:pPr>
            <a:r>
              <a:rPr lang="en-US" sz="6400" dirty="0"/>
              <a:t>Accuracy of .001” with a layer thickness of .001”.</a:t>
            </a:r>
          </a:p>
          <a:p>
            <a:pPr marL="274320" marR="0" lvl="0" indent="-274320">
              <a:lnSpc>
                <a:spcPct val="120000"/>
              </a:lnSpc>
              <a:spcBef>
                <a:spcPts val="0"/>
              </a:spcBef>
              <a:spcAft>
                <a:spcPts val="600"/>
              </a:spcAft>
              <a:buFont typeface="Arial" panose="020B0604020202020204" pitchFamily="34" charset="0"/>
              <a:buChar char="•"/>
            </a:pPr>
            <a:r>
              <a:rPr lang="en-US" sz="6400" dirty="0"/>
              <a:t>Available colors are Clear, Black and White.</a:t>
            </a:r>
          </a:p>
          <a:p>
            <a:pPr marL="274320" marR="0" lvl="0" indent="-274320">
              <a:lnSpc>
                <a:spcPct val="120000"/>
              </a:lnSpc>
              <a:spcBef>
                <a:spcPts val="0"/>
              </a:spcBef>
              <a:spcAft>
                <a:spcPts val="600"/>
              </a:spcAft>
              <a:buFont typeface="Arial" panose="020B0604020202020204" pitchFamily="34" charset="0"/>
              <a:buChar char="•"/>
            </a:pPr>
            <a:r>
              <a:rPr lang="en-US" sz="6400" dirty="0"/>
              <a:t>Build envelope of 13.2” x 7.9” x 11.8”</a:t>
            </a:r>
          </a:p>
        </p:txBody>
      </p:sp>
      <p:sp>
        <p:nvSpPr>
          <p:cNvPr id="4" name="Content Placeholder 2">
            <a:extLst>
              <a:ext uri="{FF2B5EF4-FFF2-40B4-BE49-F238E27FC236}">
                <a16:creationId xmlns:a16="http://schemas.microsoft.com/office/drawing/2014/main" id="{C36B6B35-61DB-6C8B-CE7C-1815D27D1FB8}"/>
              </a:ext>
            </a:extLst>
          </p:cNvPr>
          <p:cNvSpPr txBox="1">
            <a:spLocks/>
          </p:cNvSpPr>
          <p:nvPr/>
        </p:nvSpPr>
        <p:spPr>
          <a:xfrm>
            <a:off x="6858000" y="4343400"/>
            <a:ext cx="5266389" cy="1765727"/>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en-US" b="1" dirty="0"/>
              <a:t>FORMLABS FORM 3</a:t>
            </a:r>
            <a:r>
              <a:rPr lang="en-US" dirty="0"/>
              <a:t> </a:t>
            </a:r>
          </a:p>
          <a:p>
            <a:pPr marL="560070" lvl="0" indent="-285750">
              <a:lnSpc>
                <a:spcPct val="100000"/>
              </a:lnSpc>
              <a:spcBef>
                <a:spcPts val="0"/>
              </a:spcBef>
              <a:spcAft>
                <a:spcPts val="600"/>
              </a:spcAft>
              <a:buFont typeface="Arial" panose="020B0604020202020204" pitchFamily="34" charset="0"/>
              <a:buChar char="•"/>
            </a:pPr>
            <a:r>
              <a:rPr lang="en-US" sz="1600" dirty="0"/>
              <a:t>LFS technology – Low Force Stereolithography, part is pulled from bath, developed with 1 laser.</a:t>
            </a:r>
          </a:p>
          <a:p>
            <a:pPr marL="560070" lvl="0" indent="-285750">
              <a:lnSpc>
                <a:spcPct val="100000"/>
              </a:lnSpc>
              <a:spcBef>
                <a:spcPts val="0"/>
              </a:spcBef>
              <a:spcAft>
                <a:spcPts val="600"/>
              </a:spcAft>
              <a:buFont typeface="Arial" panose="020B0604020202020204" pitchFamily="34" charset="0"/>
              <a:buChar char="•"/>
            </a:pPr>
            <a:r>
              <a:rPr lang="en-US" sz="1600" dirty="0"/>
              <a:t>Accuracy of .001” with a layer thickness of .001”.</a:t>
            </a:r>
          </a:p>
          <a:p>
            <a:pPr marL="560070" lvl="0" indent="-285750">
              <a:lnSpc>
                <a:spcPct val="100000"/>
              </a:lnSpc>
              <a:spcBef>
                <a:spcPts val="0"/>
              </a:spcBef>
              <a:spcAft>
                <a:spcPts val="600"/>
              </a:spcAft>
              <a:buFont typeface="Arial" panose="020B0604020202020204" pitchFamily="34" charset="0"/>
              <a:buChar char="•"/>
            </a:pPr>
            <a:r>
              <a:rPr lang="en-US" sz="1600" dirty="0"/>
              <a:t>Available colors are Clear, Black and White.</a:t>
            </a:r>
          </a:p>
          <a:p>
            <a:pPr marL="560070" lvl="0" indent="-285750">
              <a:lnSpc>
                <a:spcPct val="100000"/>
              </a:lnSpc>
              <a:spcBef>
                <a:spcPts val="0"/>
              </a:spcBef>
              <a:spcAft>
                <a:spcPts val="600"/>
              </a:spcAft>
              <a:buFont typeface="Arial" panose="020B0604020202020204" pitchFamily="34" charset="0"/>
              <a:buChar char="•"/>
            </a:pPr>
            <a:r>
              <a:rPr lang="en-US" sz="1600" dirty="0"/>
              <a:t>Build envelope of 5.7” x 5.7” x 7.3”</a:t>
            </a:r>
          </a:p>
        </p:txBody>
      </p:sp>
      <p:pic>
        <p:nvPicPr>
          <p:cNvPr id="5" name="Picture 4">
            <a:extLst>
              <a:ext uri="{FF2B5EF4-FFF2-40B4-BE49-F238E27FC236}">
                <a16:creationId xmlns:a16="http://schemas.microsoft.com/office/drawing/2014/main" id="{6F84ABF7-4E4D-67AC-7F97-7E3030101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983342"/>
            <a:ext cx="2514629" cy="3061157"/>
          </a:xfrm>
          <a:prstGeom prst="rect">
            <a:avLst/>
          </a:prstGeom>
        </p:spPr>
      </p:pic>
      <p:pic>
        <p:nvPicPr>
          <p:cNvPr id="6" name="Picture 5">
            <a:extLst>
              <a:ext uri="{FF2B5EF4-FFF2-40B4-BE49-F238E27FC236}">
                <a16:creationId xmlns:a16="http://schemas.microsoft.com/office/drawing/2014/main" id="{F598EC17-2E2A-1B0F-CB5D-F9B35FB7B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39200" y="1389886"/>
            <a:ext cx="1981200" cy="2618518"/>
          </a:xfrm>
          <a:prstGeom prst="rect">
            <a:avLst/>
          </a:prstGeom>
        </p:spPr>
      </p:pic>
      <p:sp>
        <p:nvSpPr>
          <p:cNvPr id="8" name="TextBox 7">
            <a:extLst>
              <a:ext uri="{FF2B5EF4-FFF2-40B4-BE49-F238E27FC236}">
                <a16:creationId xmlns:a16="http://schemas.microsoft.com/office/drawing/2014/main" id="{782CD1E2-5D0A-7573-5388-B9C13AF42B02}"/>
              </a:ext>
            </a:extLst>
          </p:cNvPr>
          <p:cNvSpPr txBox="1"/>
          <p:nvPr/>
        </p:nvSpPr>
        <p:spPr>
          <a:xfrm>
            <a:off x="4495800" y="1821167"/>
            <a:ext cx="3811002" cy="1391407"/>
          </a:xfrm>
          <a:prstGeom prst="rect">
            <a:avLst/>
          </a:prstGeom>
          <a:noFill/>
        </p:spPr>
        <p:txBody>
          <a:bodyPr wrap="square">
            <a:spAutoFit/>
          </a:bodyPr>
          <a:lstStyle/>
          <a:p>
            <a:pPr marR="0" lvl="0">
              <a:lnSpc>
                <a:spcPct val="120000"/>
              </a:lnSpc>
              <a:spcBef>
                <a:spcPts val="0"/>
              </a:spcBef>
              <a:spcAft>
                <a:spcPts val="600"/>
              </a:spcAft>
            </a:pPr>
            <a:r>
              <a:rPr lang="en-US" sz="1800" dirty="0"/>
              <a:t>High resolution printer and well suited for small precise models and test cells where sacrificial external surfaces are available.</a:t>
            </a:r>
          </a:p>
        </p:txBody>
      </p:sp>
    </p:spTree>
    <p:extLst>
      <p:ext uri="{BB962C8B-B14F-4D97-AF65-F5344CB8AC3E}">
        <p14:creationId xmlns:p14="http://schemas.microsoft.com/office/powerpoint/2010/main" val="1742927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2BAB8-E5F9-2A7D-C2DF-6B362E350CE6}"/>
            </a:ext>
          </a:extLst>
        </p:cNvPr>
        <p:cNvGrpSpPr/>
        <p:nvPr/>
      </p:nvGrpSpPr>
      <p:grpSpPr>
        <a:xfrm>
          <a:off x="0" y="0"/>
          <a:ext cx="0" cy="0"/>
          <a:chOff x="0" y="0"/>
          <a:chExt cx="0" cy="0"/>
        </a:xfrm>
      </p:grpSpPr>
      <p:sp>
        <p:nvSpPr>
          <p:cNvPr id="18" name="Rectangle 2">
            <a:extLst>
              <a:ext uri="{FF2B5EF4-FFF2-40B4-BE49-F238E27FC236}">
                <a16:creationId xmlns:a16="http://schemas.microsoft.com/office/drawing/2014/main" id="{BDC75E10-AE38-D99C-0013-F9AE6A4CCB27}"/>
              </a:ext>
            </a:extLst>
          </p:cNvPr>
          <p:cNvSpPr txBox="1">
            <a:spLocks noChangeArrowheads="1"/>
          </p:cNvSpPr>
          <p:nvPr/>
        </p:nvSpPr>
        <p:spPr>
          <a:xfrm>
            <a:off x="914400" y="707102"/>
            <a:ext cx="11277600" cy="282140"/>
          </a:xfrm>
          <a:prstGeom prst="rect">
            <a:avLst/>
          </a:prstGeom>
        </p:spPr>
        <p:txBody>
          <a:bodyPr vert="horz" lIns="0" tIns="0" rIns="0" bIns="0" rtlCol="0" anchor="b">
            <a:noAutofit/>
          </a:bodyPr>
          <a:lstStyle>
            <a:lvl1pPr algn="l" defTabSz="342900" rtl="0" eaLnBrk="1" latinLnBrk="0" hangingPunct="1">
              <a:lnSpc>
                <a:spcPct val="95000"/>
              </a:lnSpc>
              <a:spcBef>
                <a:spcPct val="0"/>
              </a:spcBef>
              <a:buNone/>
              <a:defRPr sz="2100" b="1" i="0" kern="1200" cap="all" baseline="0">
                <a:solidFill>
                  <a:schemeClr val="tx1">
                    <a:lumMod val="50000"/>
                  </a:schemeClr>
                </a:solidFill>
                <a:latin typeface="+mj-lt"/>
                <a:ea typeface="+mj-ea"/>
                <a:cs typeface="+mj-cs"/>
              </a:defRPr>
            </a:lvl1pPr>
          </a:lstStyle>
          <a:p>
            <a:r>
              <a:rPr lang="en-US" sz="2800" dirty="0"/>
              <a:t> </a:t>
            </a:r>
            <a:r>
              <a:rPr lang="en-US" sz="2800" dirty="0">
                <a:solidFill>
                  <a:schemeClr val="tx1"/>
                </a:solidFill>
                <a:latin typeface="Arial" panose="020B0604020202020204" pitchFamily="34" charset="0"/>
              </a:rPr>
              <a:t>additive manufacturing facility – specialty materials</a:t>
            </a:r>
          </a:p>
        </p:txBody>
      </p:sp>
      <p:sp>
        <p:nvSpPr>
          <p:cNvPr id="2" name="Title 1">
            <a:extLst>
              <a:ext uri="{FF2B5EF4-FFF2-40B4-BE49-F238E27FC236}">
                <a16:creationId xmlns:a16="http://schemas.microsoft.com/office/drawing/2014/main" id="{264FDF8D-5DB9-A6B1-2684-1DDFAB081779}"/>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5" name="Content Placeholder 2">
            <a:extLst>
              <a:ext uri="{FF2B5EF4-FFF2-40B4-BE49-F238E27FC236}">
                <a16:creationId xmlns:a16="http://schemas.microsoft.com/office/drawing/2014/main" id="{A093B169-992D-52C1-0449-A043EB3074BD}"/>
              </a:ext>
            </a:extLst>
          </p:cNvPr>
          <p:cNvSpPr txBox="1">
            <a:spLocks/>
          </p:cNvSpPr>
          <p:nvPr/>
        </p:nvSpPr>
        <p:spPr>
          <a:xfrm>
            <a:off x="609599" y="3963777"/>
            <a:ext cx="5181601" cy="1765727"/>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en-US" b="1" dirty="0"/>
              <a:t>CREATBOT PEEK-300</a:t>
            </a:r>
            <a:endParaRPr lang="en-US" dirty="0"/>
          </a:p>
          <a:p>
            <a:pPr marL="285750" lvl="0" indent="-285750">
              <a:lnSpc>
                <a:spcPct val="100000"/>
              </a:lnSpc>
              <a:spcBef>
                <a:spcPts val="0"/>
              </a:spcBef>
              <a:spcAft>
                <a:spcPts val="600"/>
              </a:spcAft>
              <a:buFont typeface="Arial" panose="020B0604020202020204" pitchFamily="34" charset="0"/>
              <a:buChar char="•"/>
            </a:pPr>
            <a:r>
              <a:rPr lang="en-US" sz="1600" dirty="0"/>
              <a:t>Direct Annealing System (DAS) FDM style process.</a:t>
            </a:r>
          </a:p>
          <a:p>
            <a:pPr marL="285750" lvl="0" indent="-285750">
              <a:lnSpc>
                <a:spcPct val="100000"/>
              </a:lnSpc>
              <a:spcBef>
                <a:spcPts val="0"/>
              </a:spcBef>
              <a:spcAft>
                <a:spcPts val="600"/>
              </a:spcAft>
              <a:buFont typeface="Arial" panose="020B0604020202020204" pitchFamily="34" charset="0"/>
              <a:buChar char="•"/>
            </a:pPr>
            <a:r>
              <a:rPr lang="en-US" sz="1600" dirty="0"/>
              <a:t>Filaments: PEEK, PEI (Ultem),</a:t>
            </a:r>
            <a:r>
              <a:rPr lang="en-US" sz="1600" b="0" i="0" dirty="0">
                <a:solidFill>
                  <a:srgbClr val="212529"/>
                </a:solidFill>
                <a:effectLst/>
              </a:rPr>
              <a:t> UltraPA-CF, PEEK-CF</a:t>
            </a:r>
            <a:r>
              <a:rPr lang="en-US" sz="1600" dirty="0">
                <a:solidFill>
                  <a:srgbClr val="212529"/>
                </a:solidFill>
              </a:rPr>
              <a:t>, </a:t>
            </a:r>
            <a:r>
              <a:rPr lang="en-US" sz="1600" dirty="0"/>
              <a:t>PEEK-GF*</a:t>
            </a:r>
          </a:p>
          <a:p>
            <a:pPr marL="285750" lvl="0" indent="-285750">
              <a:lnSpc>
                <a:spcPct val="100000"/>
              </a:lnSpc>
              <a:spcBef>
                <a:spcPts val="0"/>
              </a:spcBef>
              <a:spcAft>
                <a:spcPts val="600"/>
              </a:spcAft>
              <a:buFont typeface="Arial" panose="020B0604020202020204" pitchFamily="34" charset="0"/>
              <a:buChar char="•"/>
            </a:pPr>
            <a:r>
              <a:rPr lang="en-US" sz="1600" dirty="0"/>
              <a:t>Printing these high-performance materials requires a longer lead time.</a:t>
            </a:r>
          </a:p>
          <a:p>
            <a:pPr marL="285750" lvl="0" indent="-285750">
              <a:lnSpc>
                <a:spcPct val="100000"/>
              </a:lnSpc>
              <a:spcBef>
                <a:spcPts val="0"/>
              </a:spcBef>
              <a:spcAft>
                <a:spcPts val="600"/>
              </a:spcAft>
              <a:buFont typeface="Arial" panose="020B0604020202020204" pitchFamily="34" charset="0"/>
              <a:buChar char="•"/>
            </a:pPr>
            <a:r>
              <a:rPr lang="en-US" sz="1600" dirty="0"/>
              <a:t>Build envelope of 11.8" x 11.8" x 15.7”</a:t>
            </a:r>
          </a:p>
        </p:txBody>
      </p:sp>
      <p:sp>
        <p:nvSpPr>
          <p:cNvPr id="6" name="Content Placeholder 2">
            <a:extLst>
              <a:ext uri="{FF2B5EF4-FFF2-40B4-BE49-F238E27FC236}">
                <a16:creationId xmlns:a16="http://schemas.microsoft.com/office/drawing/2014/main" id="{2EDA3D56-AF53-48B1-6B02-3875D626D755}"/>
              </a:ext>
            </a:extLst>
          </p:cNvPr>
          <p:cNvSpPr txBox="1">
            <a:spLocks/>
          </p:cNvSpPr>
          <p:nvPr/>
        </p:nvSpPr>
        <p:spPr>
          <a:xfrm>
            <a:off x="6324600" y="3963777"/>
            <a:ext cx="5562600" cy="1765727"/>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3736" indent="-173736">
              <a:lnSpc>
                <a:spcPct val="100000"/>
              </a:lnSpc>
              <a:spcBef>
                <a:spcPts val="0"/>
              </a:spcBef>
              <a:buNone/>
            </a:pPr>
            <a:r>
              <a:rPr lang="en-US" b="1" dirty="0"/>
              <a:t>MARKFORGE MARK II</a:t>
            </a:r>
            <a:endParaRPr lang="en-US" dirty="0"/>
          </a:p>
          <a:p>
            <a:pPr marL="285750" lvl="0" indent="-285750">
              <a:lnSpc>
                <a:spcPct val="100000"/>
              </a:lnSpc>
              <a:spcBef>
                <a:spcPts val="0"/>
              </a:spcBef>
              <a:spcAft>
                <a:spcPts val="600"/>
              </a:spcAft>
              <a:buFont typeface="Arial" panose="020B0604020202020204" pitchFamily="34" charset="0"/>
              <a:buChar char="•"/>
            </a:pPr>
            <a:r>
              <a:rPr lang="en-US" sz="1600" dirty="0"/>
              <a:t>CFR 3D technology – Continuous Fiber Reinforcement</a:t>
            </a:r>
          </a:p>
          <a:p>
            <a:pPr marL="285750" lvl="0" indent="-285750">
              <a:lnSpc>
                <a:spcPct val="100000"/>
              </a:lnSpc>
              <a:spcBef>
                <a:spcPts val="0"/>
              </a:spcBef>
              <a:spcAft>
                <a:spcPts val="600"/>
              </a:spcAft>
              <a:buFont typeface="Arial" panose="020B0604020202020204" pitchFamily="34" charset="0"/>
              <a:buChar char="•"/>
            </a:pPr>
            <a:r>
              <a:rPr lang="en-US" sz="1600" dirty="0"/>
              <a:t>Similar to FDM technology reinforced pieces are good for small parts that need to be durable.</a:t>
            </a:r>
          </a:p>
          <a:p>
            <a:pPr marL="285750" lvl="0" indent="-285750">
              <a:lnSpc>
                <a:spcPct val="100000"/>
              </a:lnSpc>
              <a:spcBef>
                <a:spcPts val="0"/>
              </a:spcBef>
              <a:spcAft>
                <a:spcPts val="600"/>
              </a:spcAft>
              <a:buFont typeface="Arial" panose="020B0604020202020204" pitchFamily="34" charset="0"/>
              <a:buChar char="•"/>
            </a:pPr>
            <a:r>
              <a:rPr lang="en-US" sz="1600" dirty="0"/>
              <a:t>Layer resolution - .004” to .008”.</a:t>
            </a:r>
          </a:p>
          <a:p>
            <a:pPr marL="285750" lvl="0" indent="-285750">
              <a:lnSpc>
                <a:spcPct val="100000"/>
              </a:lnSpc>
              <a:spcBef>
                <a:spcPts val="0"/>
              </a:spcBef>
              <a:spcAft>
                <a:spcPts val="600"/>
              </a:spcAft>
              <a:buFont typeface="Arial" panose="020B0604020202020204" pitchFamily="34" charset="0"/>
              <a:buChar char="•"/>
            </a:pPr>
            <a:r>
              <a:rPr lang="en-US" sz="1600" dirty="0"/>
              <a:t>Available colors are Onyx Black or Nylon White. </a:t>
            </a:r>
          </a:p>
          <a:p>
            <a:pPr marL="285750" lvl="0" indent="-285750">
              <a:lnSpc>
                <a:spcPct val="100000"/>
              </a:lnSpc>
              <a:spcBef>
                <a:spcPts val="0"/>
              </a:spcBef>
              <a:spcAft>
                <a:spcPts val="600"/>
              </a:spcAft>
              <a:buFont typeface="Arial" panose="020B0604020202020204" pitchFamily="34" charset="0"/>
              <a:buChar char="•"/>
            </a:pPr>
            <a:r>
              <a:rPr lang="en-US" sz="1600" dirty="0"/>
              <a:t>Reinforcement materials: Carbon Fiber, Fiberglass, HSHT Fiberglass and Kevlar.</a:t>
            </a:r>
          </a:p>
          <a:p>
            <a:pPr marL="285750" lvl="0" indent="-285750">
              <a:lnSpc>
                <a:spcPct val="100000"/>
              </a:lnSpc>
              <a:spcBef>
                <a:spcPts val="0"/>
              </a:spcBef>
              <a:spcAft>
                <a:spcPts val="600"/>
              </a:spcAft>
              <a:buFont typeface="Arial" panose="020B0604020202020204" pitchFamily="34" charset="0"/>
              <a:buChar char="•"/>
            </a:pPr>
            <a:r>
              <a:rPr lang="en-US" sz="1600" dirty="0"/>
              <a:t>Build envelope of 12.6” x 5.1” x 6.0”</a:t>
            </a:r>
          </a:p>
        </p:txBody>
      </p:sp>
      <p:pic>
        <p:nvPicPr>
          <p:cNvPr id="9" name="Picture 8">
            <a:extLst>
              <a:ext uri="{FF2B5EF4-FFF2-40B4-BE49-F238E27FC236}">
                <a16:creationId xmlns:a16="http://schemas.microsoft.com/office/drawing/2014/main" id="{E61C99A7-B667-A374-754F-607125BB1E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2800" y="1413253"/>
            <a:ext cx="3048000" cy="2126512"/>
          </a:xfrm>
          <a:prstGeom prst="rect">
            <a:avLst/>
          </a:prstGeom>
        </p:spPr>
      </p:pic>
      <p:pic>
        <p:nvPicPr>
          <p:cNvPr id="11" name="Picture 10">
            <a:extLst>
              <a:ext uri="{FF2B5EF4-FFF2-40B4-BE49-F238E27FC236}">
                <a16:creationId xmlns:a16="http://schemas.microsoft.com/office/drawing/2014/main" id="{477043CC-B1AD-2592-E2EA-55BE06828319}"/>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9503" b="91228" l="23000" r="76778">
                        <a14:foregroundMark x1="39556" y1="13304" x2="24889" y2="19883"/>
                        <a14:foregroundMark x1="24889" y1="19883" x2="26222" y2="58480"/>
                        <a14:foregroundMark x1="26222" y1="58480" x2="29000" y2="73392"/>
                        <a14:foregroundMark x1="29000" y1="73392" x2="36667" y2="86257"/>
                        <a14:foregroundMark x1="36667" y1="86257" x2="39444" y2="68860"/>
                        <a14:foregroundMark x1="39444" y1="68860" x2="36889" y2="50146"/>
                        <a14:foregroundMark x1="36889" y1="50146" x2="41556" y2="35965"/>
                        <a14:foregroundMark x1="41556" y1="35965" x2="59333" y2="30263"/>
                        <a14:foregroundMark x1="59333" y1="30263" x2="66778" y2="45175"/>
                        <a14:foregroundMark x1="66778" y1="45175" x2="67556" y2="79678"/>
                        <a14:foregroundMark x1="67556" y1="79678" x2="75111" y2="59942"/>
                        <a14:foregroundMark x1="75111" y1="59942" x2="69333" y2="17690"/>
                        <a14:foregroundMark x1="69333" y1="17690" x2="43111" y2="13304"/>
                        <a14:foregroundMark x1="43111" y1="13304" x2="34556" y2="17544"/>
                        <a14:foregroundMark x1="27778" y1="79678" x2="22556" y2="65936"/>
                        <a14:foregroundMark x1="22556" y1="65936" x2="26111" y2="37573"/>
                        <a14:foregroundMark x1="26111" y1="37573" x2="24222" y2="18129"/>
                        <a14:foregroundMark x1="24222" y1="18129" x2="24222" y2="18129"/>
                        <a14:foregroundMark x1="32111" y1="84357" x2="23444" y2="77632"/>
                        <a14:foregroundMark x1="28222" y1="88450" x2="45000" y2="84795"/>
                        <a14:foregroundMark x1="45000" y1="84795" x2="62556" y2="85088"/>
                        <a14:foregroundMark x1="62556" y1="85088" x2="71667" y2="74854"/>
                        <a14:foregroundMark x1="71667" y1="74854" x2="61667" y2="47368"/>
                        <a14:foregroundMark x1="61667" y1="47368" x2="67222" y2="33626"/>
                        <a14:foregroundMark x1="67222" y1="33626" x2="76778" y2="54678"/>
                        <a14:foregroundMark x1="76778" y1="54678" x2="72667" y2="79094"/>
                        <a14:foregroundMark x1="41111" y1="61988" x2="44333" y2="17544"/>
                        <a14:foregroundMark x1="44333" y1="17544" x2="47444" y2="9795"/>
                        <a14:foregroundMark x1="39333" y1="32310" x2="35556" y2="54532"/>
                        <a14:foregroundMark x1="35556" y1="54532" x2="49333" y2="36111"/>
                        <a14:foregroundMark x1="49333" y1="36111" x2="45667" y2="42105"/>
                        <a14:foregroundMark x1="48667" y1="66667" x2="34889" y2="31287"/>
                        <a14:foregroundMark x1="34889" y1="31287" x2="34889" y2="30702"/>
                        <a14:foregroundMark x1="51444" y1="55702" x2="29667" y2="44737"/>
                        <a14:foregroundMark x1="29667" y1="44737" x2="28556" y2="43129"/>
                        <a14:foregroundMark x1="46333" y1="56287" x2="44000" y2="43713"/>
                        <a14:foregroundMark x1="70889" y1="86550" x2="31111" y2="87573"/>
                        <a14:foregroundMark x1="31111" y1="87573" x2="28556" y2="81725"/>
                        <a14:foregroundMark x1="57000" y1="89766" x2="56000" y2="91228"/>
                        <a14:backgroundMark x1="22667" y1="91228" x2="20000" y2="75439"/>
                        <a14:backgroundMark x1="20000" y1="75439" x2="19778" y2="90643"/>
                        <a14:backgroundMark x1="19778" y1="90643" x2="21222" y2="91228"/>
                        <a14:backgroundMark x1="23667" y1="92690" x2="17889" y2="81287"/>
                        <a14:backgroundMark x1="21667" y1="90205" x2="22111" y2="84942"/>
                        <a14:backgroundMark x1="22556" y1="86988" x2="23667" y2="88012"/>
                        <a14:backgroundMark x1="23667" y1="88012" x2="21000" y2="88012"/>
                        <a14:backgroundMark x1="69000" y1="92251" x2="76444" y2="90789"/>
                      </a14:backgroundRemoval>
                    </a14:imgEffect>
                  </a14:imgLayer>
                </a14:imgProps>
              </a:ext>
              <a:ext uri="{28A0092B-C50C-407E-A947-70E740481C1C}">
                <a14:useLocalDpi xmlns:a14="http://schemas.microsoft.com/office/drawing/2010/main"/>
              </a:ext>
            </a:extLst>
          </a:blip>
          <a:srcRect l="19240" t="7360" r="19156" b="6249"/>
          <a:stretch/>
        </p:blipFill>
        <p:spPr bwMode="auto">
          <a:xfrm>
            <a:off x="2133600" y="1177142"/>
            <a:ext cx="2438400" cy="259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659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ED33B-9BEB-405B-E4A4-164E1564D99D}"/>
            </a:ext>
          </a:extLst>
        </p:cNvPr>
        <p:cNvGrpSpPr/>
        <p:nvPr/>
      </p:nvGrpSpPr>
      <p:grpSpPr>
        <a:xfrm>
          <a:off x="0" y="0"/>
          <a:ext cx="0" cy="0"/>
          <a:chOff x="0" y="0"/>
          <a:chExt cx="0" cy="0"/>
        </a:xfrm>
      </p:grpSpPr>
      <p:sp>
        <p:nvSpPr>
          <p:cNvPr id="18" name="Rectangle 2">
            <a:extLst>
              <a:ext uri="{FF2B5EF4-FFF2-40B4-BE49-F238E27FC236}">
                <a16:creationId xmlns:a16="http://schemas.microsoft.com/office/drawing/2014/main" id="{AFA6A311-C9E0-8C21-EC23-AD3CA206D815}"/>
              </a:ext>
            </a:extLst>
          </p:cNvPr>
          <p:cNvSpPr txBox="1">
            <a:spLocks noChangeArrowheads="1"/>
          </p:cNvSpPr>
          <p:nvPr/>
        </p:nvSpPr>
        <p:spPr>
          <a:xfrm>
            <a:off x="914400" y="707102"/>
            <a:ext cx="10972800" cy="282140"/>
          </a:xfrm>
          <a:prstGeom prst="rect">
            <a:avLst/>
          </a:prstGeom>
        </p:spPr>
        <p:txBody>
          <a:bodyPr vert="horz" lIns="0" tIns="0" rIns="0" bIns="0" rtlCol="0" anchor="b">
            <a:noAutofit/>
          </a:bodyPr>
          <a:lstStyle>
            <a:lvl1pPr algn="l" defTabSz="342900" rtl="0" eaLnBrk="1" latinLnBrk="0" hangingPunct="1">
              <a:lnSpc>
                <a:spcPct val="95000"/>
              </a:lnSpc>
              <a:spcBef>
                <a:spcPct val="0"/>
              </a:spcBef>
              <a:buNone/>
              <a:defRPr sz="2100" b="1" i="0" kern="1200" cap="all" baseline="0">
                <a:solidFill>
                  <a:schemeClr val="tx1">
                    <a:lumMod val="50000"/>
                  </a:schemeClr>
                </a:solidFill>
                <a:latin typeface="+mj-lt"/>
                <a:ea typeface="+mj-ea"/>
                <a:cs typeface="+mj-cs"/>
              </a:defRPr>
            </a:lvl1pPr>
          </a:lstStyle>
          <a:p>
            <a:r>
              <a:rPr lang="en-US" sz="2800" dirty="0"/>
              <a:t> </a:t>
            </a:r>
            <a:r>
              <a:rPr lang="en-US" sz="2800" dirty="0">
                <a:solidFill>
                  <a:schemeClr val="tx1"/>
                </a:solidFill>
                <a:latin typeface="Arial" panose="020B0604020202020204" pitchFamily="34" charset="0"/>
              </a:rPr>
              <a:t>additive manufacturing facility – specialty machine</a:t>
            </a:r>
          </a:p>
        </p:txBody>
      </p:sp>
      <p:sp>
        <p:nvSpPr>
          <p:cNvPr id="2" name="Title 1">
            <a:extLst>
              <a:ext uri="{FF2B5EF4-FFF2-40B4-BE49-F238E27FC236}">
                <a16:creationId xmlns:a16="http://schemas.microsoft.com/office/drawing/2014/main" id="{95CC094B-159C-EADD-AD59-978654BBC9C1}"/>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8" name="Content Placeholder 2">
            <a:extLst>
              <a:ext uri="{FF2B5EF4-FFF2-40B4-BE49-F238E27FC236}">
                <a16:creationId xmlns:a16="http://schemas.microsoft.com/office/drawing/2014/main" id="{23C59BBC-0DBC-140F-F89B-034F27BF8EA6}"/>
              </a:ext>
            </a:extLst>
          </p:cNvPr>
          <p:cNvSpPr txBox="1">
            <a:spLocks/>
          </p:cNvSpPr>
          <p:nvPr/>
        </p:nvSpPr>
        <p:spPr>
          <a:xfrm>
            <a:off x="609600" y="4385171"/>
            <a:ext cx="6781800" cy="1765727"/>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3736" indent="-173736">
              <a:lnSpc>
                <a:spcPct val="100000"/>
              </a:lnSpc>
              <a:spcBef>
                <a:spcPts val="0"/>
              </a:spcBef>
              <a:buNone/>
            </a:pPr>
            <a:r>
              <a:rPr lang="en-US" b="1" dirty="0"/>
              <a:t>WAZER WATERJET CUTTER</a:t>
            </a:r>
            <a:r>
              <a:rPr lang="en-US" dirty="0"/>
              <a:t> </a:t>
            </a:r>
          </a:p>
          <a:p>
            <a:pPr marL="285750" indent="-285750">
              <a:spcAft>
                <a:spcPts val="600"/>
              </a:spcAft>
              <a:buFont typeface="Arial" panose="020B0604020202020204" pitchFamily="34" charset="0"/>
              <a:buChar char="•"/>
            </a:pPr>
            <a:r>
              <a:rPr lang="en-US" sz="1600" dirty="0"/>
              <a:t>Water and abrasive media are forced through a cutting nozzle.</a:t>
            </a:r>
          </a:p>
          <a:p>
            <a:pPr marL="285750" lvl="0" indent="-285750">
              <a:spcAft>
                <a:spcPts val="600"/>
              </a:spcAft>
              <a:buFont typeface="Arial" panose="020B0604020202020204" pitchFamily="34" charset="0"/>
              <a:buChar char="•"/>
            </a:pPr>
            <a:r>
              <a:rPr lang="en-US" sz="1600" dirty="0"/>
              <a:t>Kerf (width of cut) is .044” – Position Options</a:t>
            </a:r>
          </a:p>
          <a:p>
            <a:pPr marL="285750" lvl="0" indent="-285750">
              <a:spcAft>
                <a:spcPts val="600"/>
              </a:spcAft>
              <a:buFont typeface="Arial" panose="020B0604020202020204" pitchFamily="34" charset="0"/>
              <a:buChar char="•"/>
            </a:pPr>
            <a:r>
              <a:rPr lang="en-US" sz="1600" dirty="0"/>
              <a:t>Gantry Positional Precision .003”</a:t>
            </a:r>
          </a:p>
          <a:p>
            <a:pPr marL="285750" lvl="0" indent="-285750">
              <a:spcAft>
                <a:spcPts val="600"/>
              </a:spcAft>
              <a:buFont typeface="Arial" panose="020B0604020202020204" pitchFamily="34" charset="0"/>
              <a:buChar char="•"/>
            </a:pPr>
            <a:r>
              <a:rPr lang="en-US" sz="1600" dirty="0"/>
              <a:t>A variety of materials can be cut for a full list go to </a:t>
            </a:r>
            <a:r>
              <a:rPr lang="en-US" sz="1600" dirty="0">
                <a:hlinkClick r:id="rId3"/>
              </a:rPr>
              <a:t>Desktop Materials</a:t>
            </a:r>
            <a:r>
              <a:rPr lang="en-US" sz="1600" dirty="0"/>
              <a:t>.</a:t>
            </a:r>
          </a:p>
          <a:p>
            <a:pPr marL="285750" lvl="0" indent="-285750">
              <a:spcAft>
                <a:spcPts val="600"/>
              </a:spcAft>
              <a:buFont typeface="Arial" panose="020B0604020202020204" pitchFamily="34" charset="0"/>
              <a:buChar char="•"/>
            </a:pPr>
            <a:r>
              <a:rPr lang="en-US" sz="1600" dirty="0"/>
              <a:t>Cutting envelope of 12” x 18”.</a:t>
            </a:r>
            <a:endParaRPr lang="en-US" sz="1400" dirty="0"/>
          </a:p>
        </p:txBody>
      </p:sp>
      <p:pic>
        <p:nvPicPr>
          <p:cNvPr id="10" name="Picture 9">
            <a:extLst>
              <a:ext uri="{FF2B5EF4-FFF2-40B4-BE49-F238E27FC236}">
                <a16:creationId xmlns:a16="http://schemas.microsoft.com/office/drawing/2014/main" id="{2F1AF9F6-D219-BB51-8FDD-ED3F09B645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00" y="1163177"/>
            <a:ext cx="2514600" cy="2418223"/>
          </a:xfrm>
          <a:prstGeom prst="rect">
            <a:avLst/>
          </a:prstGeom>
        </p:spPr>
      </p:pic>
      <p:pic>
        <p:nvPicPr>
          <p:cNvPr id="3" name="Picture 2">
            <a:extLst>
              <a:ext uri="{FF2B5EF4-FFF2-40B4-BE49-F238E27FC236}">
                <a16:creationId xmlns:a16="http://schemas.microsoft.com/office/drawing/2014/main" id="{48713C00-C174-5E3A-0DA4-523ADCFD3B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86200" y="1163176"/>
            <a:ext cx="2452700" cy="1408059"/>
          </a:xfrm>
          <a:prstGeom prst="rect">
            <a:avLst/>
          </a:prstGeom>
        </p:spPr>
      </p:pic>
      <p:pic>
        <p:nvPicPr>
          <p:cNvPr id="5" name="Picture 4" descr="A picture containing indoor, opened&#10;&#10;AI-generated content may be incorrect.">
            <a:extLst>
              <a:ext uri="{FF2B5EF4-FFF2-40B4-BE49-F238E27FC236}">
                <a16:creationId xmlns:a16="http://schemas.microsoft.com/office/drawing/2014/main" id="{5EA9B1B1-FC42-A5D9-C04C-12DAF78BC8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51954" y="1154144"/>
            <a:ext cx="2559228" cy="1439566"/>
          </a:xfrm>
          <a:prstGeom prst="rect">
            <a:avLst/>
          </a:prstGeom>
        </p:spPr>
      </p:pic>
      <p:pic>
        <p:nvPicPr>
          <p:cNvPr id="7" name="Picture 6" descr="A picture containing text&#10;&#10;AI-generated content may be incorrect.">
            <a:extLst>
              <a:ext uri="{FF2B5EF4-FFF2-40B4-BE49-F238E27FC236}">
                <a16:creationId xmlns:a16="http://schemas.microsoft.com/office/drawing/2014/main" id="{C2B15D34-7BEF-4FB7-3764-41A53899AEE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298956" y="1102956"/>
            <a:ext cx="2514601" cy="1295400"/>
          </a:xfrm>
          <a:prstGeom prst="rect">
            <a:avLst/>
          </a:prstGeom>
        </p:spPr>
      </p:pic>
      <p:pic>
        <p:nvPicPr>
          <p:cNvPr id="13" name="Picture 12">
            <a:extLst>
              <a:ext uri="{FF2B5EF4-FFF2-40B4-BE49-F238E27FC236}">
                <a16:creationId xmlns:a16="http://schemas.microsoft.com/office/drawing/2014/main" id="{1B17A76A-07E5-F406-B623-F397DE5E336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70795" y="4648200"/>
            <a:ext cx="2946400" cy="1715528"/>
          </a:xfrm>
          <a:prstGeom prst="rect">
            <a:avLst/>
          </a:prstGeom>
        </p:spPr>
      </p:pic>
      <p:pic>
        <p:nvPicPr>
          <p:cNvPr id="15" name="Picture 14">
            <a:extLst>
              <a:ext uri="{FF2B5EF4-FFF2-40B4-BE49-F238E27FC236}">
                <a16:creationId xmlns:a16="http://schemas.microsoft.com/office/drawing/2014/main" id="{CA8677BF-075B-B540-21F5-FB384BF0728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86200" y="2647268"/>
            <a:ext cx="2526195" cy="1505679"/>
          </a:xfrm>
          <a:prstGeom prst="rect">
            <a:avLst/>
          </a:prstGeom>
        </p:spPr>
      </p:pic>
      <p:pic>
        <p:nvPicPr>
          <p:cNvPr id="6" name="Picture 5" descr="Text&#10;&#10;AI-generated content may be incorrect.">
            <a:extLst>
              <a:ext uri="{FF2B5EF4-FFF2-40B4-BE49-F238E27FC236}">
                <a16:creationId xmlns:a16="http://schemas.microsoft.com/office/drawing/2014/main" id="{34870BC0-22A8-1436-1696-6F10A16699CA}"/>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553200" y="2758612"/>
            <a:ext cx="2345665" cy="1079371"/>
          </a:xfrm>
          <a:prstGeom prst="rect">
            <a:avLst/>
          </a:prstGeom>
        </p:spPr>
      </p:pic>
      <p:pic>
        <p:nvPicPr>
          <p:cNvPr id="12" name="Picture 11" descr="A picture containing gear&#10;&#10;AI-generated content may be incorrect.">
            <a:extLst>
              <a:ext uri="{FF2B5EF4-FFF2-40B4-BE49-F238E27FC236}">
                <a16:creationId xmlns:a16="http://schemas.microsoft.com/office/drawing/2014/main" id="{D5E14EDE-6456-015B-E05A-7707111DBF45}"/>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167343" y="2454046"/>
            <a:ext cx="2726489" cy="2076815"/>
          </a:xfrm>
          <a:prstGeom prst="rect">
            <a:avLst/>
          </a:prstGeom>
        </p:spPr>
      </p:pic>
    </p:spTree>
    <p:extLst>
      <p:ext uri="{BB962C8B-B14F-4D97-AF65-F5344CB8AC3E}">
        <p14:creationId xmlns:p14="http://schemas.microsoft.com/office/powerpoint/2010/main" val="403929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872CFACE-6DB5-4D79-A175-8C813C09BD20}"/>
              </a:ext>
            </a:extLst>
          </p:cNvPr>
          <p:cNvSpPr txBox="1">
            <a:spLocks noChangeArrowheads="1"/>
          </p:cNvSpPr>
          <p:nvPr/>
        </p:nvSpPr>
        <p:spPr>
          <a:xfrm>
            <a:off x="914400" y="707102"/>
            <a:ext cx="11049000" cy="282140"/>
          </a:xfrm>
          <a:prstGeom prst="rect">
            <a:avLst/>
          </a:prstGeom>
        </p:spPr>
        <p:txBody>
          <a:bodyPr vert="horz" lIns="0" tIns="0" rIns="0" bIns="0" rtlCol="0" anchor="b">
            <a:noAutofit/>
          </a:bodyPr>
          <a:lstStyle>
            <a:lvl1pPr algn="l" defTabSz="342900" rtl="0" eaLnBrk="1" latinLnBrk="0" hangingPunct="1">
              <a:lnSpc>
                <a:spcPct val="95000"/>
              </a:lnSpc>
              <a:spcBef>
                <a:spcPct val="0"/>
              </a:spcBef>
              <a:buNone/>
              <a:defRPr sz="2100" b="1" i="0" kern="1200" cap="all" baseline="0">
                <a:solidFill>
                  <a:schemeClr val="tx1">
                    <a:lumMod val="50000"/>
                  </a:schemeClr>
                </a:solidFill>
                <a:latin typeface="+mj-lt"/>
                <a:ea typeface="+mj-ea"/>
                <a:cs typeface="+mj-cs"/>
              </a:defRPr>
            </a:lvl1pPr>
          </a:lstStyle>
          <a:p>
            <a:r>
              <a:rPr lang="en-US" sz="2800" dirty="0"/>
              <a:t> </a:t>
            </a:r>
            <a:r>
              <a:rPr lang="en-US" sz="2800" dirty="0">
                <a:solidFill>
                  <a:schemeClr val="tx1"/>
                </a:solidFill>
                <a:latin typeface="Arial" panose="020B0604020202020204" pitchFamily="34" charset="0"/>
              </a:rPr>
              <a:t>additive manufacturing facility – Desktop metal</a:t>
            </a:r>
          </a:p>
        </p:txBody>
      </p:sp>
      <p:sp>
        <p:nvSpPr>
          <p:cNvPr id="2" name="Title 1">
            <a:extLst>
              <a:ext uri="{FF2B5EF4-FFF2-40B4-BE49-F238E27FC236}">
                <a16:creationId xmlns:a16="http://schemas.microsoft.com/office/drawing/2014/main" id="{52B8BCB0-652D-1A18-DCAA-9B83AD48FD8B}"/>
              </a:ext>
            </a:extLst>
          </p:cNvPr>
          <p:cNvSpPr txBox="1">
            <a:spLocks/>
          </p:cNvSpPr>
          <p:nvPr/>
        </p:nvSpPr>
        <p:spPr>
          <a:xfrm>
            <a:off x="609600" y="132909"/>
            <a:ext cx="11176000" cy="508000"/>
          </a:xfrm>
          <a:prstGeom prst="rect">
            <a:avLst/>
          </a:prstGeom>
        </p:spPr>
        <p:txBody>
          <a:bodyPr vert="horz" lIns="0" tIns="0" rIns="0" bIns="0" rtlCol="0" anchor="b" anchorCtr="0">
            <a:noAutofit/>
          </a:bodyPr>
          <a:lstStyle>
            <a:lvl1pPr marL="0" marR="0" indent="0" algn="l" defTabSz="914377" rtl="0" eaLnBrk="1" fontAlgn="auto" latinLnBrk="0" hangingPunct="1">
              <a:lnSpc>
                <a:spcPct val="90000"/>
              </a:lnSpc>
              <a:spcBef>
                <a:spcPct val="0"/>
              </a:spcBef>
              <a:spcAft>
                <a:spcPts val="0"/>
              </a:spcAft>
              <a:buClrTx/>
              <a:buSzTx/>
              <a:buFontTx/>
              <a:buNone/>
              <a:tabLst/>
              <a:defRPr sz="3733" b="1" i="0" kern="1200" cap="all" baseline="0">
                <a:solidFill>
                  <a:schemeClr val="tx1"/>
                </a:solidFill>
                <a:latin typeface="Arial" panose="020B0604020202020204" pitchFamily="34" charset="0"/>
                <a:ea typeface="+mj-ea"/>
                <a:cs typeface="+mj-cs"/>
              </a:defRPr>
            </a:lvl1pPr>
          </a:lstStyle>
          <a:p>
            <a:r>
              <a:rPr lang="en-US" dirty="0"/>
              <a:t>Design and Drafting Group</a:t>
            </a:r>
          </a:p>
        </p:txBody>
      </p:sp>
      <p:sp>
        <p:nvSpPr>
          <p:cNvPr id="13" name="Content Placeholder 2">
            <a:extLst>
              <a:ext uri="{FF2B5EF4-FFF2-40B4-BE49-F238E27FC236}">
                <a16:creationId xmlns:a16="http://schemas.microsoft.com/office/drawing/2014/main" id="{07635F43-86FA-6835-D63B-564C5C2E2EF4}"/>
              </a:ext>
            </a:extLst>
          </p:cNvPr>
          <p:cNvSpPr txBox="1">
            <a:spLocks/>
          </p:cNvSpPr>
          <p:nvPr/>
        </p:nvSpPr>
        <p:spPr>
          <a:xfrm>
            <a:off x="381000" y="3847374"/>
            <a:ext cx="3457832" cy="1765727"/>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en-US" sz="1400" b="1" dirty="0"/>
              <a:t>DEBINDER (V.1 MATERIALS ONLY)</a:t>
            </a:r>
          </a:p>
          <a:p>
            <a:pPr marL="285750" lvl="0" indent="-285750">
              <a:lnSpc>
                <a:spcPct val="100000"/>
              </a:lnSpc>
              <a:spcBef>
                <a:spcPts val="0"/>
              </a:spcBef>
              <a:buFont typeface="Arial" panose="020B0604020202020204" pitchFamily="34" charset="0"/>
              <a:buChar char="•"/>
            </a:pPr>
            <a:r>
              <a:rPr lang="en-US" sz="1400" dirty="0"/>
              <a:t>The green part is then placed into the debinder where it is immersed in proprietary debind fluid, dissolving primary binder and creating an open-pore channel structure to prepare the part for sintering.</a:t>
            </a:r>
          </a:p>
          <a:p>
            <a:pPr marL="285750" lvl="0" indent="-285750">
              <a:lnSpc>
                <a:spcPct val="100000"/>
              </a:lnSpc>
              <a:spcBef>
                <a:spcPts val="0"/>
              </a:spcBef>
              <a:buFont typeface="Arial" panose="020B0604020202020204" pitchFamily="34" charset="0"/>
              <a:buChar char="•"/>
            </a:pPr>
            <a:endParaRPr lang="en-US" sz="800" dirty="0"/>
          </a:p>
          <a:p>
            <a:pPr marL="285750" lvl="0" indent="-285750">
              <a:lnSpc>
                <a:spcPct val="100000"/>
              </a:lnSpc>
              <a:spcBef>
                <a:spcPts val="0"/>
              </a:spcBef>
              <a:buFont typeface="Arial" panose="020B0604020202020204" pitchFamily="34" charset="0"/>
              <a:buChar char="•"/>
            </a:pPr>
            <a:r>
              <a:rPr lang="en-US" sz="1400" dirty="0"/>
              <a:t>Once the debind cycle is complete the part is referred to as a “brown” part.</a:t>
            </a:r>
          </a:p>
        </p:txBody>
      </p:sp>
      <p:sp>
        <p:nvSpPr>
          <p:cNvPr id="14" name="Content Placeholder 2">
            <a:extLst>
              <a:ext uri="{FF2B5EF4-FFF2-40B4-BE49-F238E27FC236}">
                <a16:creationId xmlns:a16="http://schemas.microsoft.com/office/drawing/2014/main" id="{0E77A32C-75CF-D2C5-84C0-C11EB3EAA371}"/>
              </a:ext>
            </a:extLst>
          </p:cNvPr>
          <p:cNvSpPr txBox="1">
            <a:spLocks/>
          </p:cNvSpPr>
          <p:nvPr/>
        </p:nvSpPr>
        <p:spPr>
          <a:xfrm>
            <a:off x="3367007" y="1250139"/>
            <a:ext cx="5689763" cy="1975832"/>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3736" indent="-173736">
              <a:lnSpc>
                <a:spcPct val="100000"/>
              </a:lnSpc>
              <a:spcBef>
                <a:spcPts val="0"/>
              </a:spcBef>
              <a:buNone/>
            </a:pPr>
            <a:r>
              <a:rPr lang="en-US" sz="1400" b="1" dirty="0"/>
              <a:t>STUDIO SYSTEM</a:t>
            </a:r>
            <a:endParaRPr lang="en-US" sz="1400" dirty="0"/>
          </a:p>
          <a:p>
            <a:pPr marL="285750" lvl="0" indent="-285750">
              <a:lnSpc>
                <a:spcPct val="100000"/>
              </a:lnSpc>
              <a:spcBef>
                <a:spcPts val="0"/>
              </a:spcBef>
              <a:buFont typeface="Arial" panose="020B0604020202020204" pitchFamily="34" charset="0"/>
              <a:buChar char="•"/>
            </a:pPr>
            <a:r>
              <a:rPr lang="en-US" sz="1400" dirty="0"/>
              <a:t>The Studio System™ printer uses a process called Bound Metal Deposition™, or BMD™.</a:t>
            </a:r>
          </a:p>
          <a:p>
            <a:pPr marL="285750" lvl="0" indent="-285750">
              <a:lnSpc>
                <a:spcPct val="100000"/>
              </a:lnSpc>
              <a:spcBef>
                <a:spcPts val="0"/>
              </a:spcBef>
              <a:buFont typeface="Arial" panose="020B0604020202020204" pitchFamily="34" charset="0"/>
              <a:buChar char="•"/>
            </a:pPr>
            <a:r>
              <a:rPr lang="en-US" sz="1400" dirty="0"/>
              <a:t>BMD™ is similar to Fused Filament Fabrication, FFF.</a:t>
            </a:r>
          </a:p>
          <a:p>
            <a:pPr marL="285750" lvl="0" indent="-285750">
              <a:lnSpc>
                <a:spcPct val="100000"/>
              </a:lnSpc>
              <a:spcBef>
                <a:spcPts val="0"/>
              </a:spcBef>
              <a:buFont typeface="Arial" panose="020B0604020202020204" pitchFamily="34" charset="0"/>
              <a:buChar char="•"/>
            </a:pPr>
            <a:r>
              <a:rPr lang="en-US" sz="1400" dirty="0"/>
              <a:t>Instead of filament, the Studio System™ uses bound metal rods—metal powder held together by a wax and polymer binder. </a:t>
            </a:r>
          </a:p>
          <a:p>
            <a:pPr marL="285750" lvl="0" indent="-285750">
              <a:lnSpc>
                <a:spcPct val="100000"/>
              </a:lnSpc>
              <a:spcBef>
                <a:spcPts val="0"/>
              </a:spcBef>
              <a:buFont typeface="Arial" panose="020B0604020202020204" pitchFamily="34" charset="0"/>
              <a:buChar char="•"/>
            </a:pPr>
            <a:r>
              <a:rPr lang="en-US" sz="1400" dirty="0"/>
              <a:t>The build volume is 300 x 200 x 200 mm (12 x 8 x 8 in). </a:t>
            </a:r>
          </a:p>
          <a:p>
            <a:pPr marL="285750" lvl="0" indent="-285750">
              <a:lnSpc>
                <a:spcPct val="100000"/>
              </a:lnSpc>
              <a:spcBef>
                <a:spcPts val="0"/>
              </a:spcBef>
              <a:buFont typeface="Arial" panose="020B0604020202020204" pitchFamily="34" charset="0"/>
              <a:buChar char="•"/>
            </a:pPr>
            <a:r>
              <a:rPr lang="en-US" sz="1400" dirty="0"/>
              <a:t>Due to part shrinkage during sintering the parts are limited to a final size of 240 x 150 x 155 mm (9.4 x 6.0 x 6.0 in). </a:t>
            </a:r>
          </a:p>
        </p:txBody>
      </p:sp>
      <p:sp>
        <p:nvSpPr>
          <p:cNvPr id="15" name="Content Placeholder 2">
            <a:extLst>
              <a:ext uri="{FF2B5EF4-FFF2-40B4-BE49-F238E27FC236}">
                <a16:creationId xmlns:a16="http://schemas.microsoft.com/office/drawing/2014/main" id="{B5D54236-8C1B-DF1A-C8A7-BBB55C28ADEE}"/>
              </a:ext>
            </a:extLst>
          </p:cNvPr>
          <p:cNvSpPr txBox="1">
            <a:spLocks/>
          </p:cNvSpPr>
          <p:nvPr/>
        </p:nvSpPr>
        <p:spPr>
          <a:xfrm>
            <a:off x="8198713" y="3392964"/>
            <a:ext cx="3889685" cy="2424145"/>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3736" indent="-173736">
              <a:lnSpc>
                <a:spcPct val="100000"/>
              </a:lnSpc>
              <a:spcBef>
                <a:spcPts val="0"/>
              </a:spcBef>
              <a:buNone/>
            </a:pPr>
            <a:r>
              <a:rPr lang="en-US" sz="1400" b="1" dirty="0"/>
              <a:t>FURNACE (SINTER)</a:t>
            </a:r>
          </a:p>
          <a:p>
            <a:pPr marL="285750" lvl="0" indent="-285750">
              <a:lnSpc>
                <a:spcPct val="100000"/>
              </a:lnSpc>
              <a:spcBef>
                <a:spcPts val="0"/>
              </a:spcBef>
              <a:buFont typeface="Arial" panose="020B0604020202020204" pitchFamily="34" charset="0"/>
              <a:buChar char="•"/>
            </a:pPr>
            <a:r>
              <a:rPr lang="en-US" sz="1400" dirty="0"/>
              <a:t>The green part (v.2 materials) or brown part (v.1 materials) is placed into the furnace where it is heated to temperatures near melting—removing any remaining binder and causing the metal particles to fuse together as the part is sintered. </a:t>
            </a:r>
          </a:p>
          <a:p>
            <a:pPr marL="285750" lvl="0" indent="-285750">
              <a:lnSpc>
                <a:spcPct val="100000"/>
              </a:lnSpc>
              <a:spcBef>
                <a:spcPts val="0"/>
              </a:spcBef>
              <a:buFont typeface="Arial" panose="020B0604020202020204" pitchFamily="34" charset="0"/>
              <a:buChar char="•"/>
            </a:pPr>
            <a:endParaRPr lang="en-US" sz="800" dirty="0"/>
          </a:p>
          <a:p>
            <a:pPr marL="285750" lvl="0" indent="-285750">
              <a:lnSpc>
                <a:spcPct val="100000"/>
              </a:lnSpc>
              <a:spcBef>
                <a:spcPts val="0"/>
              </a:spcBef>
              <a:buFont typeface="Arial" panose="020B0604020202020204" pitchFamily="34" charset="0"/>
              <a:buChar char="•"/>
            </a:pPr>
            <a:r>
              <a:rPr lang="en-US" sz="1400" dirty="0"/>
              <a:t>This step necessitates design considerations unique to BMD™ because sintering has implications for part features, build orientation, and support structures.</a:t>
            </a:r>
          </a:p>
        </p:txBody>
      </p:sp>
      <p:pic>
        <p:nvPicPr>
          <p:cNvPr id="16" name="Picture 15">
            <a:extLst>
              <a:ext uri="{FF2B5EF4-FFF2-40B4-BE49-F238E27FC236}">
                <a16:creationId xmlns:a16="http://schemas.microsoft.com/office/drawing/2014/main" id="{FA3BE06D-712C-D4F4-D44C-4D24BEDF496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30639" y="3632030"/>
            <a:ext cx="2345844" cy="2345844"/>
          </a:xfrm>
          <a:prstGeom prst="rect">
            <a:avLst/>
          </a:prstGeom>
        </p:spPr>
      </p:pic>
      <p:pic>
        <p:nvPicPr>
          <p:cNvPr id="17" name="Picture 16" descr="A black and grey machine&#10;&#10;Description automatically generated with medium confidence">
            <a:extLst>
              <a:ext uri="{FF2B5EF4-FFF2-40B4-BE49-F238E27FC236}">
                <a16:creationId xmlns:a16="http://schemas.microsoft.com/office/drawing/2014/main" id="{CA811390-FCA9-A7EE-AEA5-7A6D696A63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852" t="11558" r="7517" b="6974"/>
          <a:stretch/>
        </p:blipFill>
        <p:spPr>
          <a:xfrm>
            <a:off x="628232" y="1145039"/>
            <a:ext cx="2492693" cy="2518577"/>
          </a:xfrm>
          <a:prstGeom prst="rect">
            <a:avLst/>
          </a:prstGeom>
        </p:spPr>
      </p:pic>
      <p:pic>
        <p:nvPicPr>
          <p:cNvPr id="19" name="Picture 18" descr="A large black and grey printer&#10;&#10;Description automatically generated">
            <a:extLst>
              <a:ext uri="{FF2B5EF4-FFF2-40B4-BE49-F238E27FC236}">
                <a16:creationId xmlns:a16="http://schemas.microsoft.com/office/drawing/2014/main" id="{24B1D0FA-298D-08DD-4DF8-BEACAC58BD2A}"/>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5824" y="3673767"/>
            <a:ext cx="2256658" cy="2256658"/>
          </a:xfrm>
          <a:prstGeom prst="rect">
            <a:avLst/>
          </a:prstGeom>
        </p:spPr>
      </p:pic>
      <p:sp>
        <p:nvSpPr>
          <p:cNvPr id="20" name="TextBox 2">
            <a:extLst>
              <a:ext uri="{FF2B5EF4-FFF2-40B4-BE49-F238E27FC236}">
                <a16:creationId xmlns:a16="http://schemas.microsoft.com/office/drawing/2014/main" id="{972A7E95-C980-1333-3D87-8FC6173A9491}"/>
              </a:ext>
            </a:extLst>
          </p:cNvPr>
          <p:cNvSpPr txBox="1"/>
          <p:nvPr/>
        </p:nvSpPr>
        <p:spPr>
          <a:xfrm>
            <a:off x="9292019" y="1057592"/>
            <a:ext cx="2796379"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FF0000"/>
                </a:solidFill>
              </a:rPr>
              <a:t>*Note this process requires longer lead times than our plastic offerings. Targeting ~2 weeks.</a:t>
            </a:r>
          </a:p>
        </p:txBody>
      </p:sp>
      <p:sp>
        <p:nvSpPr>
          <p:cNvPr id="21" name="TextBox 4">
            <a:extLst>
              <a:ext uri="{FF2B5EF4-FFF2-40B4-BE49-F238E27FC236}">
                <a16:creationId xmlns:a16="http://schemas.microsoft.com/office/drawing/2014/main" id="{D765197E-0234-11B2-4F5D-92A3F08588D2}"/>
              </a:ext>
            </a:extLst>
          </p:cNvPr>
          <p:cNvSpPr txBox="1"/>
          <p:nvPr/>
        </p:nvSpPr>
        <p:spPr>
          <a:xfrm>
            <a:off x="8660137" y="5953012"/>
            <a:ext cx="2944398"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nSpc>
                <a:spcPct val="100000"/>
              </a:lnSpc>
              <a:spcBef>
                <a:spcPts val="0"/>
              </a:spcBef>
              <a:buNone/>
            </a:pPr>
            <a:r>
              <a:rPr lang="en-US" sz="1800" dirty="0">
                <a:hlinkClick r:id="rId6"/>
              </a:rPr>
              <a:t>BMD Design Guide (BOX)</a:t>
            </a:r>
            <a:endParaRPr lang="en-US" sz="1800" dirty="0"/>
          </a:p>
        </p:txBody>
      </p:sp>
      <p:sp>
        <p:nvSpPr>
          <p:cNvPr id="22" name="TextBox 8">
            <a:extLst>
              <a:ext uri="{FF2B5EF4-FFF2-40B4-BE49-F238E27FC236}">
                <a16:creationId xmlns:a16="http://schemas.microsoft.com/office/drawing/2014/main" id="{325FC8B3-4E35-83BA-1571-EA940B61F4AF}"/>
              </a:ext>
            </a:extLst>
          </p:cNvPr>
          <p:cNvSpPr txBox="1"/>
          <p:nvPr/>
        </p:nvSpPr>
        <p:spPr>
          <a:xfrm>
            <a:off x="9268998" y="2241398"/>
            <a:ext cx="2819400"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hlinkClick r:id="rId7"/>
              </a:rPr>
              <a:t>Desktop Metal Resources Link (BOX)</a:t>
            </a:r>
            <a:r>
              <a:rPr lang="en-US" dirty="0"/>
              <a:t> </a:t>
            </a:r>
          </a:p>
        </p:txBody>
      </p:sp>
    </p:spTree>
    <p:extLst>
      <p:ext uri="{BB962C8B-B14F-4D97-AF65-F5344CB8AC3E}">
        <p14:creationId xmlns:p14="http://schemas.microsoft.com/office/powerpoint/2010/main" val="2889432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ANL-2-24">
  <a:themeElements>
    <a:clrScheme name="Argonne">
      <a:dk1>
        <a:srgbClr val="000000"/>
      </a:dk1>
      <a:lt1>
        <a:srgbClr val="FFFFFF"/>
      </a:lt1>
      <a:dk2>
        <a:srgbClr val="0082CA"/>
      </a:dk2>
      <a:lt2>
        <a:srgbClr val="F8B200"/>
      </a:lt2>
      <a:accent1>
        <a:srgbClr val="77B300"/>
      </a:accent1>
      <a:accent2>
        <a:srgbClr val="00609C"/>
      </a:accent2>
      <a:accent3>
        <a:srgbClr val="5B0091"/>
      </a:accent3>
      <a:accent4>
        <a:srgbClr val="FF7900"/>
      </a:accent4>
      <a:accent5>
        <a:srgbClr val="00A19C"/>
      </a:accent5>
      <a:accent6>
        <a:srgbClr val="CD202C"/>
      </a:accent6>
      <a:hlink>
        <a:srgbClr val="000000"/>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NL-2-24" id="{92D76FA7-8B3B-4E17-A439-9B2472F77A41}" vid="{A30F2A33-8841-4194-BFF9-A705601CEC4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1F2F42FE747C41B57A499E6E9B8544" ma:contentTypeVersion="12" ma:contentTypeDescription="Create a new document." ma:contentTypeScope="" ma:versionID="7d0457d86eba89d8ba5106a355a8a83a">
  <xsd:schema xmlns:xsd="http://www.w3.org/2001/XMLSchema" xmlns:xs="http://www.w3.org/2001/XMLSchema" xmlns:p="http://schemas.microsoft.com/office/2006/metadata/properties" xmlns:ns3="4b13fb5c-c25e-462d-8c30-91778a7892b4" xmlns:ns4="afb8535d-0272-402e-ad40-810834c78c40" targetNamespace="http://schemas.microsoft.com/office/2006/metadata/properties" ma:root="true" ma:fieldsID="53c4e3a6cdd3bc70a1544e27de07e956" ns3:_="" ns4:_="">
    <xsd:import namespace="4b13fb5c-c25e-462d-8c30-91778a7892b4"/>
    <xsd:import namespace="afb8535d-0272-402e-ad40-810834c78c4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3fb5c-c25e-462d-8c30-91778a7892b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b8535d-0272-402e-ad40-810834c78c4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F088C7-3A70-436B-9871-CCD556F312FA}">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afb8535d-0272-402e-ad40-810834c78c40"/>
    <ds:schemaRef ds:uri="http://schemas.openxmlformats.org/package/2006/metadata/core-properties"/>
    <ds:schemaRef ds:uri="4b13fb5c-c25e-462d-8c30-91778a7892b4"/>
    <ds:schemaRef ds:uri="http://www.w3.org/XML/1998/namespace"/>
  </ds:schemaRefs>
</ds:datastoreItem>
</file>

<file path=customXml/itemProps2.xml><?xml version="1.0" encoding="utf-8"?>
<ds:datastoreItem xmlns:ds="http://schemas.openxmlformats.org/officeDocument/2006/customXml" ds:itemID="{BE1F3BAE-2DB8-475D-AC0A-38EC149F86C5}">
  <ds:schemaRefs>
    <ds:schemaRef ds:uri="http://schemas.microsoft.com/sharepoint/v3/contenttype/forms"/>
  </ds:schemaRefs>
</ds:datastoreItem>
</file>

<file path=customXml/itemProps3.xml><?xml version="1.0" encoding="utf-8"?>
<ds:datastoreItem xmlns:ds="http://schemas.openxmlformats.org/officeDocument/2006/customXml" ds:itemID="{F934A72C-4C44-4A08-836F-323D0402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13fb5c-c25e-462d-8c30-91778a7892b4"/>
    <ds:schemaRef ds:uri="afb8535d-0272-402e-ad40-810834c78c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ANL-2-24</Template>
  <TotalTime>31117</TotalTime>
  <Words>1973</Words>
  <Application>Microsoft Office PowerPoint</Application>
  <PresentationFormat>Widescreen</PresentationFormat>
  <Paragraphs>220</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System Font Regular</vt:lpstr>
      <vt:lpstr>Wingdings</vt:lpstr>
      <vt:lpstr>ANL-2-24</vt:lpstr>
      <vt:lpstr>APS Design &amp; Drafting Extended Services Offered    - additive manufacturing    - reverse engineering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are we planning this??</vt:lpstr>
      <vt:lpstr>PowerPoint Presentation</vt:lpstr>
      <vt:lpstr>PowerPoint Presentation</vt:lpstr>
      <vt:lpstr>PowerPoint Presentation</vt:lpstr>
      <vt:lpstr>PowerPoint Presentation</vt:lpstr>
      <vt:lpstr>PowerPoint Presentation</vt:lpstr>
      <vt:lpstr>PowerPoint Presentation</vt:lpstr>
    </vt:vector>
  </TitlesOfParts>
  <Company>ANL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 Design and Drafting</dc:title>
  <dc:creator>Brian Rusthoven</dc:creator>
  <cp:lastModifiedBy>Rusthoven, Brian M.</cp:lastModifiedBy>
  <cp:revision>300</cp:revision>
  <cp:lastPrinted>2025-04-08T16:20:35Z</cp:lastPrinted>
  <dcterms:created xsi:type="dcterms:W3CDTF">2011-12-02T20:16:54Z</dcterms:created>
  <dcterms:modified xsi:type="dcterms:W3CDTF">2025-07-17T20:08:06Z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0x010100811F2F42FE747C41B57A499E6E9B8544</vt:lpwstr>
  </property>
</Properties>
</file>