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6" r:id="rId13"/>
    <p:sldId id="266" r:id="rId14"/>
    <p:sldId id="267" r:id="rId15"/>
    <p:sldId id="269" r:id="rId16"/>
    <p:sldId id="277" r:id="rId17"/>
    <p:sldId id="278" r:id="rId18"/>
    <p:sldId id="271" r:id="rId19"/>
    <p:sldId id="275" r:id="rId20"/>
    <p:sldId id="272" r:id="rId21"/>
    <p:sldId id="270" r:id="rId22"/>
    <p:sldId id="273" r:id="rId23"/>
    <p:sldId id="274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EkRUDzzmk32I5jjyFHbjzOko5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040" cy="30859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521d8281d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g1521d8281d4_0_6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1521d8281d4_0_65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Google Shape;294;p1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50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1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2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" name="Google Shape;280;p14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08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236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521d8281d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g1521d8281d4_0_1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g1521d8281d4_0_17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Google Shape;294;p1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265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521d8281d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Google Shape;341;g1521d8281d4_0_2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g1521d8281d4_0_27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p19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9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73c10dcb6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Google Shape;350;g173c10dcb6b_0_2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g173c10dcb6b_0_25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Google Shape;357;p18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8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1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7e33a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g147e33a1365_0_0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1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47e33a1365_0_0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" name="Google Shape;242;p1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73c10dcb6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g173c10dcb6b_0_16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1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coarse scale mapping of the grains could be done using 3DXRD or DCT. This helps in identifying small-scale elements of interest such as grains or domains and DFXM can zoom in on these elements and record the magnified image.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X-ray diffraction tomography (DCT) are now capable of mapping of up to 20,000 grains in a sample but are limited by the detector to a spatial resolution of ~1um.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173c10dcb6b_0_16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0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0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1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5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2"/>
          <p:cNvSpPr txBox="1">
            <a:spLocks noGrp="1"/>
          </p:cNvSpPr>
          <p:nvPr>
            <p:ph type="subTitle" idx="1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3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4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4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5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5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5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6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6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6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5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7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7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7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8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8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8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8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8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8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8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5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subTitle" idx="1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0" descr="C:\Users\amiesen\Desktop\anlrgbpptlogo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815480" y="6400080"/>
            <a:ext cx="1033920" cy="37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24960" y="766440"/>
            <a:ext cx="7580160" cy="40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20" descr="C:\Users\amiesen\Desktop\anlrgbpptlogo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69880" y="544680"/>
            <a:ext cx="2382120" cy="85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0"/>
          <p:cNvSpPr txBox="1">
            <a:spLocks noGrp="1"/>
          </p:cNvSpPr>
          <p:nvPr>
            <p:ph type="body" idx="2"/>
          </p:nvPr>
        </p:nvSpPr>
        <p:spPr>
          <a:xfrm>
            <a:off x="6485040" y="1689120"/>
            <a:ext cx="5706720" cy="270612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0000" tIns="365750" rIns="90000" bIns="450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0" y="1689120"/>
            <a:ext cx="6484680" cy="2706120"/>
          </a:xfrm>
          <a:prstGeom prst="rect">
            <a:avLst/>
          </a:prstGeom>
          <a:solidFill>
            <a:srgbClr val="00609C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3"/>
          </p:nvPr>
        </p:nvSpPr>
        <p:spPr>
          <a:xfrm>
            <a:off x="0" y="1689120"/>
            <a:ext cx="319320" cy="2706120"/>
          </a:xfrm>
          <a:prstGeom prst="rect">
            <a:avLst/>
          </a:prstGeom>
          <a:solidFill>
            <a:srgbClr val="7AB800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body" idx="4"/>
          </p:nvPr>
        </p:nvSpPr>
        <p:spPr>
          <a:xfrm>
            <a:off x="626400" y="4582800"/>
            <a:ext cx="3590280" cy="39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body" idx="5"/>
          </p:nvPr>
        </p:nvSpPr>
        <p:spPr>
          <a:xfrm>
            <a:off x="626400" y="4960440"/>
            <a:ext cx="3590280" cy="9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body" idx="6"/>
          </p:nvPr>
        </p:nvSpPr>
        <p:spPr>
          <a:xfrm>
            <a:off x="4556520" y="4582800"/>
            <a:ext cx="3590280" cy="39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7"/>
          </p:nvPr>
        </p:nvSpPr>
        <p:spPr>
          <a:xfrm>
            <a:off x="4556520" y="4960440"/>
            <a:ext cx="3590280" cy="9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body" idx="8"/>
          </p:nvPr>
        </p:nvSpPr>
        <p:spPr>
          <a:xfrm>
            <a:off x="8480160" y="4582800"/>
            <a:ext cx="3590280" cy="39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body" idx="9"/>
          </p:nvPr>
        </p:nvSpPr>
        <p:spPr>
          <a:xfrm>
            <a:off x="8480160" y="4960440"/>
            <a:ext cx="3590280" cy="9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body" idx="13"/>
          </p:nvPr>
        </p:nvSpPr>
        <p:spPr>
          <a:xfrm>
            <a:off x="626400" y="6094440"/>
            <a:ext cx="7858800" cy="51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0"/>
          <p:cNvSpPr/>
          <p:nvPr/>
        </p:nvSpPr>
        <p:spPr>
          <a:xfrm>
            <a:off x="-1358640" y="-1972800"/>
            <a:ext cx="4670280" cy="13107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0"/>
              <a:buFont typeface="Arial"/>
              <a:buNone/>
            </a:pPr>
            <a:r>
              <a:rPr lang="en-US" sz="187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 sz="187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</a:pPr>
            <a:endParaRPr sz="187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0"/>
              <a:buFont typeface="Arial"/>
              <a:buNone/>
            </a:pPr>
            <a:r>
              <a:rPr lang="en-US" sz="187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87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4" descr="C:\Users\amiesen\Desktop\anlrgbpptlogo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15480" y="6400080"/>
            <a:ext cx="1033920" cy="37224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4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7AB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"/>
          <p:cNvSpPr txBox="1">
            <a:spLocks noGrp="1"/>
          </p:cNvSpPr>
          <p:nvPr>
            <p:ph type="title"/>
          </p:nvPr>
        </p:nvSpPr>
        <p:spPr>
          <a:xfrm>
            <a:off x="0" y="1297080"/>
            <a:ext cx="12191760" cy="2706120"/>
          </a:xfrm>
          <a:prstGeom prst="rect">
            <a:avLst/>
          </a:prstGeom>
          <a:solidFill>
            <a:srgbClr val="00609C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40"/>
              <a:buFont typeface="Arial"/>
              <a:buNone/>
            </a:pPr>
            <a:r>
              <a:rPr lang="en-US" sz="3740" b="1">
                <a:solidFill>
                  <a:srgbClr val="FFFFFF"/>
                </a:solidFill>
              </a:rPr>
              <a:t>Direct-detection Imaging via BrillianSe: DFXM for Weak Scattering and Fast Imaging</a:t>
            </a:r>
            <a:endParaRPr sz="3740" b="0" strike="noStrike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3">
            <a:alphaModFix/>
          </a:blip>
          <a:srcRect l="79498" t="55037" r="77814" b="85362"/>
          <a:stretch/>
        </p:blipFill>
        <p:spPr>
          <a:xfrm rot="10800000">
            <a:off x="9205000" y="4343399"/>
            <a:ext cx="2861475" cy="198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/>
          <p:cNvSpPr/>
          <p:nvPr/>
        </p:nvSpPr>
        <p:spPr>
          <a:xfrm>
            <a:off x="318600" y="4343400"/>
            <a:ext cx="8368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Elliot Kisiel</a:t>
            </a:r>
            <a:r>
              <a:rPr lang="en-US" sz="3200" b="1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1,2 </a:t>
            </a:r>
            <a:r>
              <a:rPr lang="en-US" sz="32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, Ishwor Poudyal</a:t>
            </a:r>
            <a:r>
              <a:rPr lang="en-US" sz="3200" b="1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2,3</a:t>
            </a:r>
            <a:r>
              <a:rPr lang="en-US" sz="32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, Fanny Rodolakis</a:t>
            </a:r>
            <a:r>
              <a:rPr lang="en-US" sz="3200" b="1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2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, Pavel Salev</a:t>
            </a:r>
            <a:r>
              <a:rPr lang="en-US" sz="3200" b="1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32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, Alex Frano</a:t>
            </a:r>
            <a:r>
              <a:rPr lang="en-US" sz="3200" b="1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32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, Zahir Islam</a:t>
            </a:r>
            <a:r>
              <a:rPr lang="en-US" sz="3200" b="1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"/>
          <p:cNvSpPr/>
          <p:nvPr/>
        </p:nvSpPr>
        <p:spPr>
          <a:xfrm>
            <a:off x="328325" y="5838275"/>
            <a:ext cx="7772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2000"/>
              <a:buFont typeface="Arial"/>
              <a:buNone/>
            </a:pPr>
            <a:r>
              <a:rPr lang="en-US" sz="2000" b="0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0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University of California, San Diego – Department of Physics,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2000"/>
              <a:buFont typeface="Arial"/>
              <a:buNone/>
            </a:pPr>
            <a:r>
              <a:rPr lang="en-US" sz="2000" b="0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XSD – Argonne National Lab,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2000"/>
              <a:buFont typeface="Arial"/>
              <a:buNone/>
            </a:pPr>
            <a:r>
              <a:rPr lang="en-US" sz="2000" b="0" i="0" u="none" strike="noStrike" cap="none" baseline="30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0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MSD – Argonne National Lab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000" y="514800"/>
            <a:ext cx="2971800" cy="7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1521d8281d4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800" y="312000"/>
            <a:ext cx="11523925" cy="576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7" name="Google Shape;297;p15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8" name="Google Shape;298;p15"/>
          <p:cNvSpPr/>
          <p:nvPr/>
        </p:nvSpPr>
        <p:spPr>
          <a:xfrm>
            <a:off x="255960" y="0"/>
            <a:ext cx="11935440" cy="76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Comparison Metrics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523875" y="1011090"/>
            <a:ext cx="11363325" cy="403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Exposure time</a:t>
            </a:r>
          </a:p>
          <a:p>
            <a:pPr marL="342900" lvl="2" indent="-342900" algn="just">
              <a:spcBef>
                <a:spcPts val="567"/>
              </a:spcBef>
              <a:buClr>
                <a:srgbClr val="47484A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Matching background to peak signal ratio in both optical and direct detection</a:t>
            </a:r>
          </a:p>
          <a:p>
            <a:pPr marL="343080" lvl="4" indent="-343080" algn="just">
              <a:spcBef>
                <a:spcPts val="567"/>
              </a:spcBef>
              <a:buClr>
                <a:srgbClr val="47484A"/>
              </a:buClr>
              <a:buSzPts val="2400"/>
              <a:buFont typeface="Noto Sans"/>
              <a:buChar char="⮚"/>
            </a:pPr>
            <a:endParaRPr lang="en-US" sz="2400" b="1" i="0" u="none" strike="noStrike" cap="none" dirty="0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dirty="0"/>
              <a:t>Resolution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Transition broadening between dark and bright fringes.</a:t>
            </a:r>
          </a:p>
          <a:p>
            <a:pPr marR="0" lvl="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</a:pPr>
            <a:endParaRPr lang="en-US" sz="2400" dirty="0"/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Feature co</a:t>
            </a:r>
            <a:r>
              <a:rPr lang="en-US" sz="2400" b="1" dirty="0"/>
              <a:t>mparison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He+ ion damaged YBCO/CeO</a:t>
            </a:r>
            <a:r>
              <a:rPr lang="en-US" sz="240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sample provides large enough features.</a:t>
            </a:r>
            <a:endParaRPr sz="2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5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16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1" name="Google Shape;271;p12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12"/>
          <p:cNvSpPr/>
          <p:nvPr/>
        </p:nvSpPr>
        <p:spPr>
          <a:xfrm>
            <a:off x="255960" y="0"/>
            <a:ext cx="11935440" cy="75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47484A"/>
                </a:solidFill>
              </a:rPr>
              <a:t>Comparison Sample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323640" y="3876480"/>
            <a:ext cx="11563560" cy="192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He+ ion damaged CeO</a:t>
            </a:r>
            <a:r>
              <a:rPr lang="en-US" sz="2400" b="1" i="0" u="none" strike="noStrike" cap="none" baseline="-25000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/YBCO thin films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40 nm thick double film layers.</a:t>
            </a:r>
          </a:p>
          <a:p>
            <a:pPr marL="432000" marR="0" lvl="1" indent="-21600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dirty="0">
                <a:solidFill>
                  <a:srgbClr val="47484A"/>
                </a:solidFill>
              </a:rPr>
              <a:t>Optical images shown above of different ion fluences (low </a:t>
            </a:r>
            <a:r>
              <a:rPr lang="en-US" sz="2400" dirty="0">
                <a:solidFill>
                  <a:srgbClr val="47484A"/>
                </a:solidFill>
                <a:sym typeface="Wingdings" panose="05000000000000000000" pitchFamily="2" charset="2"/>
              </a:rPr>
              <a:t> high fluence)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2"/>
          <p:cNvPicPr preferRelativeResize="0"/>
          <p:nvPr/>
        </p:nvPicPr>
        <p:blipFill rotWithShape="1">
          <a:blip r:embed="rId3">
            <a:alphaModFix/>
          </a:blip>
          <a:srcRect l="16028" t="29964" r="17276" b="16697"/>
          <a:stretch/>
        </p:blipFill>
        <p:spPr>
          <a:xfrm>
            <a:off x="8229600" y="914400"/>
            <a:ext cx="3657600" cy="34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"/>
          <p:cNvPicPr preferRelativeResize="0"/>
          <p:nvPr/>
        </p:nvPicPr>
        <p:blipFill rotWithShape="1">
          <a:blip r:embed="rId4">
            <a:alphaModFix/>
          </a:blip>
          <a:srcRect l="19764" t="19971" r="32855" b="30022"/>
          <a:stretch/>
        </p:blipFill>
        <p:spPr>
          <a:xfrm>
            <a:off x="5029200" y="914400"/>
            <a:ext cx="2742840" cy="342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525" y="914401"/>
            <a:ext cx="3707475" cy="344232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2D10A3-E6DD-14C4-8425-30FFBA371B99}"/>
              </a:ext>
            </a:extLst>
          </p:cNvPr>
          <p:cNvSpPr/>
          <p:nvPr/>
        </p:nvSpPr>
        <p:spPr>
          <a:xfrm>
            <a:off x="10868025" y="1012073"/>
            <a:ext cx="628650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4DD1A-4F78-AD22-315C-3CA352E3DA82}"/>
              </a:ext>
            </a:extLst>
          </p:cNvPr>
          <p:cNvSpPr txBox="1"/>
          <p:nvPr/>
        </p:nvSpPr>
        <p:spPr>
          <a:xfrm>
            <a:off x="10804987" y="1122740"/>
            <a:ext cx="75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4F434-E983-8348-27DA-D8878216370C}"/>
              </a:ext>
            </a:extLst>
          </p:cNvPr>
          <p:cNvSpPr/>
          <p:nvPr/>
        </p:nvSpPr>
        <p:spPr>
          <a:xfrm>
            <a:off x="6972300" y="993023"/>
            <a:ext cx="628650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645DB-AC38-0366-4B56-A99CE372A5B3}"/>
              </a:ext>
            </a:extLst>
          </p:cNvPr>
          <p:cNvSpPr txBox="1"/>
          <p:nvPr/>
        </p:nvSpPr>
        <p:spPr>
          <a:xfrm>
            <a:off x="6909262" y="1103690"/>
            <a:ext cx="75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016C2-89E2-C5EA-A75B-A2023EC97F3B}"/>
              </a:ext>
            </a:extLst>
          </p:cNvPr>
          <p:cNvSpPr/>
          <p:nvPr/>
        </p:nvSpPr>
        <p:spPr>
          <a:xfrm>
            <a:off x="3362325" y="1021598"/>
            <a:ext cx="628650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BF317-229F-77F1-4691-41F51B4FA3D4}"/>
              </a:ext>
            </a:extLst>
          </p:cNvPr>
          <p:cNvSpPr txBox="1"/>
          <p:nvPr/>
        </p:nvSpPr>
        <p:spPr>
          <a:xfrm>
            <a:off x="3299287" y="1132265"/>
            <a:ext cx="75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3" name="Google Shape;283;p14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Google Shape;284;p14"/>
          <p:cNvSpPr/>
          <p:nvPr/>
        </p:nvSpPr>
        <p:spPr>
          <a:xfrm>
            <a:off x="255960" y="0"/>
            <a:ext cx="11935440" cy="76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Direct Detection Images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4"/>
          <p:cNvSpPr/>
          <p:nvPr/>
        </p:nvSpPr>
        <p:spPr>
          <a:xfrm>
            <a:off x="6502320" y="3876480"/>
            <a:ext cx="5384880" cy="264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He+ ion damaged CeO</a:t>
            </a:r>
            <a:r>
              <a:rPr lang="en-US" sz="2400" b="1" i="0" u="none" strike="noStrike" cap="none" baseline="-25000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/YBCO thin films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2x10</a:t>
            </a:r>
            <a:r>
              <a:rPr lang="en-US" sz="2400" b="0" i="0" u="none" strike="noStrike" cap="none" baseline="30000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ion/cm^2 sample used for comparison.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5400" y="914400"/>
            <a:ext cx="2971800" cy="32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2800" y="914400"/>
            <a:ext cx="2754000" cy="326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920" y="3200400"/>
            <a:ext cx="2589480" cy="32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9475" y="3200400"/>
            <a:ext cx="2358000" cy="33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/>
          <p:nvPr/>
        </p:nvSpPr>
        <p:spPr>
          <a:xfrm>
            <a:off x="1015920" y="1656720"/>
            <a:ext cx="5384880" cy="85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Bottom YBCO, right CeO2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4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07D652-CA71-55AC-59BC-920825AEDED7}"/>
              </a:ext>
            </a:extLst>
          </p:cNvPr>
          <p:cNvSpPr/>
          <p:nvPr/>
        </p:nvSpPr>
        <p:spPr>
          <a:xfrm>
            <a:off x="11087100" y="1012073"/>
            <a:ext cx="628650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E28BA-77ED-0491-05EA-0F9DE64D90B7}"/>
              </a:ext>
            </a:extLst>
          </p:cNvPr>
          <p:cNvSpPr txBox="1"/>
          <p:nvPr/>
        </p:nvSpPr>
        <p:spPr>
          <a:xfrm>
            <a:off x="11024062" y="1122740"/>
            <a:ext cx="75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39C8F4-DD0A-E9FD-031B-B440320704E8}"/>
              </a:ext>
            </a:extLst>
          </p:cNvPr>
          <p:cNvSpPr/>
          <p:nvPr/>
        </p:nvSpPr>
        <p:spPr>
          <a:xfrm>
            <a:off x="7848600" y="1012073"/>
            <a:ext cx="552342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85C507-B474-173C-6F97-55AA2C45FFF4}"/>
              </a:ext>
            </a:extLst>
          </p:cNvPr>
          <p:cNvSpPr txBox="1"/>
          <p:nvPr/>
        </p:nvSpPr>
        <p:spPr>
          <a:xfrm>
            <a:off x="7785562" y="1122740"/>
            <a:ext cx="682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51D40-12AC-64CE-EACA-3FD47110D999}"/>
              </a:ext>
            </a:extLst>
          </p:cNvPr>
          <p:cNvSpPr/>
          <p:nvPr/>
        </p:nvSpPr>
        <p:spPr>
          <a:xfrm>
            <a:off x="5029200" y="6079373"/>
            <a:ext cx="628650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3B5BA-3F9B-B6FD-DF9D-A65021D1F7F6}"/>
              </a:ext>
            </a:extLst>
          </p:cNvPr>
          <p:cNvSpPr txBox="1"/>
          <p:nvPr/>
        </p:nvSpPr>
        <p:spPr>
          <a:xfrm>
            <a:off x="4966162" y="6190040"/>
            <a:ext cx="75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9B43E8-26BA-60C9-436F-A93F9FAA156C}"/>
              </a:ext>
            </a:extLst>
          </p:cNvPr>
          <p:cNvSpPr/>
          <p:nvPr/>
        </p:nvSpPr>
        <p:spPr>
          <a:xfrm>
            <a:off x="2371725" y="6050798"/>
            <a:ext cx="628650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2AE40-8E9D-D022-7058-42A0E6ABD934}"/>
              </a:ext>
            </a:extLst>
          </p:cNvPr>
          <p:cNvSpPr txBox="1"/>
          <p:nvPr/>
        </p:nvSpPr>
        <p:spPr>
          <a:xfrm>
            <a:off x="2308687" y="6161465"/>
            <a:ext cx="75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Google Shape;311;p16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2" name="Google Shape;312;p16"/>
          <p:cNvSpPr/>
          <p:nvPr/>
        </p:nvSpPr>
        <p:spPr>
          <a:xfrm>
            <a:off x="255960" y="0"/>
            <a:ext cx="11935440" cy="144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Exposur</a:t>
            </a:r>
            <a:r>
              <a:rPr lang="en-US" sz="4400" b="1" dirty="0">
                <a:solidFill>
                  <a:srgbClr val="47484A"/>
                </a:solidFill>
              </a:rPr>
              <a:t>e Times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143000"/>
            <a:ext cx="3429000" cy="50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6"/>
          <p:cNvSpPr/>
          <p:nvPr/>
        </p:nvSpPr>
        <p:spPr>
          <a:xfrm>
            <a:off x="8001000" y="1143000"/>
            <a:ext cx="4111800" cy="513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BrillianSe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, right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Zyla</a:t>
            </a:r>
            <a:r>
              <a:rPr lang="en-US" sz="2400" b="1" dirty="0">
                <a:solidFill>
                  <a:srgbClr val="47484A"/>
                </a:solidFill>
              </a:rPr>
              <a:t> (006) YBCO peak.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Same </a:t>
            </a:r>
            <a:r>
              <a:rPr lang="en-US" sz="2400" b="1" dirty="0">
                <a:solidFill>
                  <a:srgbClr val="47484A"/>
                </a:solidFill>
              </a:rPr>
              <a:t>peak to background ratio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with condenser in.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100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ms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exposure vs 10 s exposure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Blurring in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Zyla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leads to </a:t>
            </a:r>
            <a:r>
              <a:rPr lang="en-US" sz="2400" b="1" dirty="0">
                <a:solidFill>
                  <a:srgbClr val="47484A"/>
                </a:solidFill>
              </a:rPr>
              <a:t>comparable 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resolution in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BrillianSe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1186920"/>
            <a:ext cx="3657600" cy="498528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6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6B570-D529-D6C8-0A10-4D0D6E4FDDB0}"/>
              </a:ext>
            </a:extLst>
          </p:cNvPr>
          <p:cNvSpPr txBox="1"/>
          <p:nvPr/>
        </p:nvSpPr>
        <p:spPr>
          <a:xfrm>
            <a:off x="895350" y="6281415"/>
            <a:ext cx="254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BrillianSe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2FBFB-D00C-32C7-33AB-D282FAAD4A51}"/>
              </a:ext>
            </a:extLst>
          </p:cNvPr>
          <p:cNvSpPr txBox="1"/>
          <p:nvPr/>
        </p:nvSpPr>
        <p:spPr>
          <a:xfrm>
            <a:off x="4448175" y="6281415"/>
            <a:ext cx="254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Zyla</a:t>
            </a:r>
            <a:r>
              <a:rPr lang="en-US" dirty="0"/>
              <a:t> + scintillator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Google Shape;311;p16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2" name="Google Shape;312;p16"/>
          <p:cNvSpPr/>
          <p:nvPr/>
        </p:nvSpPr>
        <p:spPr>
          <a:xfrm>
            <a:off x="255960" y="0"/>
            <a:ext cx="11935440" cy="144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Exposur</a:t>
            </a:r>
            <a:r>
              <a:rPr lang="en-US" sz="4400" b="1" dirty="0">
                <a:solidFill>
                  <a:srgbClr val="47484A"/>
                </a:solidFill>
              </a:rPr>
              <a:t>e Times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8001000" y="1143000"/>
            <a:ext cx="4111800" cy="3404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BrillianSe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, right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Zyla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(002) CeO</a:t>
            </a:r>
            <a:r>
              <a:rPr lang="en-US" sz="2400" b="1" i="0" u="none" strike="noStrike" cap="none" baseline="-25000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Same </a:t>
            </a:r>
            <a:r>
              <a:rPr lang="en-US" sz="2400" b="1" dirty="0">
                <a:solidFill>
                  <a:srgbClr val="47484A"/>
                </a:solidFill>
              </a:rPr>
              <a:t>peak to background ratio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with condenser in.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"/>
              <a:buChar char="●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10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ms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exposure vs 1 s exposure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6B570-D529-D6C8-0A10-4D0D6E4FDDB0}"/>
              </a:ext>
            </a:extLst>
          </p:cNvPr>
          <p:cNvSpPr txBox="1"/>
          <p:nvPr/>
        </p:nvSpPr>
        <p:spPr>
          <a:xfrm>
            <a:off x="895350" y="6281415"/>
            <a:ext cx="254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BrillianSe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2FBFB-D00C-32C7-33AB-D282FAAD4A51}"/>
              </a:ext>
            </a:extLst>
          </p:cNvPr>
          <p:cNvSpPr txBox="1"/>
          <p:nvPr/>
        </p:nvSpPr>
        <p:spPr>
          <a:xfrm>
            <a:off x="4448175" y="6281415"/>
            <a:ext cx="254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Zyla</a:t>
            </a:r>
            <a:r>
              <a:rPr lang="en-US" dirty="0"/>
              <a:t> + scintillator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58EFC-2D23-96A3-FB99-BC98C285F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00" y="1143000"/>
            <a:ext cx="3657600" cy="505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2EC1F-3E31-6972-ADD4-8462C8F9D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9900" y="1134350"/>
            <a:ext cx="3764606" cy="50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8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Google Shape;311;p16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2" name="Google Shape;312;p16"/>
          <p:cNvSpPr/>
          <p:nvPr/>
        </p:nvSpPr>
        <p:spPr>
          <a:xfrm>
            <a:off x="255960" y="0"/>
            <a:ext cx="11935440" cy="144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Exposur</a:t>
            </a:r>
            <a:r>
              <a:rPr lang="en-US" sz="4400" b="1" dirty="0">
                <a:solidFill>
                  <a:srgbClr val="47484A"/>
                </a:solidFill>
              </a:rPr>
              <a:t>e Times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657225" y="1143000"/>
            <a:ext cx="11455575" cy="432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BrillianSe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achieve ~100-fold improvement in exposure time for comparable signals.</a:t>
            </a:r>
          </a:p>
          <a:p>
            <a:pPr marL="342900" indent="-342900">
              <a:spcBef>
                <a:spcPts val="567"/>
              </a:spcBef>
              <a:buClr>
                <a:srgbClr val="47484A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Verified across two different intensity peaks and across rocking curve.</a:t>
            </a:r>
          </a:p>
          <a:p>
            <a:pPr>
              <a:spcBef>
                <a:spcPts val="567"/>
              </a:spcBef>
              <a:buClr>
                <a:srgbClr val="47484A"/>
              </a:buClr>
              <a:buSzPts val="2400"/>
            </a:pPr>
            <a:endParaRPr lang="en-US" sz="2400" b="1" i="0" u="none" strike="noStrike" cap="none" dirty="0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indent="-343080">
              <a:spcBef>
                <a:spcPts val="567"/>
              </a:spcBef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Lower collection times enables vibrational correction algorithms (optical flow, image registration etc.).</a:t>
            </a:r>
          </a:p>
          <a:p>
            <a:pPr>
              <a:spcBef>
                <a:spcPts val="567"/>
              </a:spcBef>
              <a:buClr>
                <a:srgbClr val="47484A"/>
              </a:buClr>
              <a:buSzPts val="2400"/>
            </a:pPr>
            <a:endParaRPr lang="en-US" sz="2400" dirty="0"/>
          </a:p>
          <a:p>
            <a:pPr marL="343080" indent="-343080">
              <a:spcBef>
                <a:spcPts val="567"/>
              </a:spcBef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Enabling of observation of faster dynamics in low intensity scattering.</a:t>
            </a:r>
            <a:endParaRPr lang="en-US" sz="2400" b="1" dirty="0">
              <a:solidFill>
                <a:srgbClr val="47484A"/>
              </a:solidFill>
            </a:endParaRPr>
          </a:p>
          <a:p>
            <a:pPr marL="343080" indent="-343080">
              <a:spcBef>
                <a:spcPts val="567"/>
              </a:spcBef>
              <a:buClr>
                <a:srgbClr val="47484A"/>
              </a:buClr>
              <a:buSzPts val="2400"/>
              <a:buFont typeface="Noto Sans"/>
              <a:buChar char="⮚"/>
            </a:pPr>
            <a:endParaRPr lang="en-US" sz="2400" b="1" dirty="0"/>
          </a:p>
        </p:txBody>
      </p:sp>
      <p:sp>
        <p:nvSpPr>
          <p:cNvPr id="316" name="Google Shape;316;p16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52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1521d8281d4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2875" y="95252"/>
            <a:ext cx="6011325" cy="30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521d8281d4_0_17"/>
          <p:cNvPicPr preferRelativeResize="0"/>
          <p:nvPr/>
        </p:nvPicPr>
        <p:blipFill rotWithShape="1">
          <a:blip r:embed="rId4">
            <a:alphaModFix/>
          </a:blip>
          <a:srcRect l="-11632" t="-5816" b="-5815"/>
          <a:stretch/>
        </p:blipFill>
        <p:spPr>
          <a:xfrm>
            <a:off x="4783600" y="3091375"/>
            <a:ext cx="6710600" cy="33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1521d8281d4_0_17"/>
          <p:cNvSpPr/>
          <p:nvPr/>
        </p:nvSpPr>
        <p:spPr>
          <a:xfrm>
            <a:off x="255950" y="0"/>
            <a:ext cx="49764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521d8281d4_0_17"/>
          <p:cNvSpPr txBox="1"/>
          <p:nvPr/>
        </p:nvSpPr>
        <p:spPr>
          <a:xfrm>
            <a:off x="431775" y="841050"/>
            <a:ext cx="4976400" cy="470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Traditional spatial resolution of a CCD is determined as the smallest distance that can be resolved from a step function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determine effective spatial resolution, we require an edge that transition from high intensity to low intensity.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lines from this sample are roughly 2 - 2.5 microns wide and give us a high and low intensity next to one another.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7" name="Google Shape;297;p15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8" name="Google Shape;298;p15"/>
          <p:cNvSpPr/>
          <p:nvPr/>
        </p:nvSpPr>
        <p:spPr>
          <a:xfrm>
            <a:off x="255960" y="0"/>
            <a:ext cx="11935440" cy="76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5410203" y="4140074"/>
            <a:ext cx="6857997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Resolution measured along rising/falling edge. </a:t>
            </a:r>
          </a:p>
          <a:p>
            <a:pPr marL="342900" lvl="1" indent="-342900" algn="just">
              <a:spcBef>
                <a:spcPts val="567"/>
              </a:spcBef>
              <a:buClr>
                <a:srgbClr val="47484A"/>
              </a:buClr>
              <a:buSzPts val="2400"/>
              <a:buFontTx/>
              <a:buChar char="-"/>
            </a:pPr>
            <a:r>
              <a:rPr lang="en-US" sz="2400" b="1" dirty="0" err="1">
                <a:solidFill>
                  <a:srgbClr val="47484A"/>
                </a:solidFill>
              </a:rPr>
              <a:t>BrillianSe</a:t>
            </a:r>
            <a:r>
              <a:rPr lang="en-US" sz="2400" b="1" dirty="0">
                <a:solidFill>
                  <a:srgbClr val="47484A"/>
                </a:solidFill>
              </a:rPr>
              <a:t> resolution of 2 pixels (1 </a:t>
            </a:r>
            <a:r>
              <a:rPr lang="el-GR" sz="2400" b="1" dirty="0">
                <a:solidFill>
                  <a:srgbClr val="47484A"/>
                </a:solidFill>
              </a:rPr>
              <a:t>μ</a:t>
            </a:r>
            <a:r>
              <a:rPr lang="en-US" sz="2400" b="1" dirty="0">
                <a:solidFill>
                  <a:srgbClr val="47484A"/>
                </a:solidFill>
              </a:rPr>
              <a:t>m).</a:t>
            </a:r>
          </a:p>
          <a:p>
            <a:pPr marL="342900" lvl="1" indent="-342900" algn="just">
              <a:spcBef>
                <a:spcPts val="567"/>
              </a:spcBef>
              <a:buClr>
                <a:srgbClr val="47484A"/>
              </a:buClr>
              <a:buSzPts val="2400"/>
              <a:buFontTx/>
              <a:buChar char="-"/>
            </a:pP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Zyla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resolution of 10 pixels (700-800 nm).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080" y="1143000"/>
            <a:ext cx="396612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914400"/>
            <a:ext cx="6629400" cy="35097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15"/>
          <p:cNvCxnSpPr/>
          <p:nvPr/>
        </p:nvCxnSpPr>
        <p:spPr>
          <a:xfrm>
            <a:off x="8096400" y="1035000"/>
            <a:ext cx="0" cy="2899800"/>
          </a:xfrm>
          <a:prstGeom prst="straightConnector1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03" name="Google Shape;303;p15"/>
          <p:cNvCxnSpPr/>
          <p:nvPr/>
        </p:nvCxnSpPr>
        <p:spPr>
          <a:xfrm rot="10800000">
            <a:off x="7844400" y="103500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4" name="Google Shape;304;p15"/>
          <p:cNvCxnSpPr/>
          <p:nvPr/>
        </p:nvCxnSpPr>
        <p:spPr>
          <a:xfrm>
            <a:off x="8121600" y="2286000"/>
            <a:ext cx="565200" cy="0"/>
          </a:xfrm>
          <a:prstGeom prst="straightConnector1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05" name="Google Shape;305;p15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9B39E4-998D-9CF7-42B3-4E0714B7E144}"/>
              </a:ext>
            </a:extLst>
          </p:cNvPr>
          <p:cNvSpPr/>
          <p:nvPr/>
        </p:nvSpPr>
        <p:spPr>
          <a:xfrm>
            <a:off x="3724274" y="6079373"/>
            <a:ext cx="956969" cy="9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5F3FC-9866-1D2D-A73E-0649AE9E1701}"/>
              </a:ext>
            </a:extLst>
          </p:cNvPr>
          <p:cNvSpPr txBox="1"/>
          <p:nvPr/>
        </p:nvSpPr>
        <p:spPr>
          <a:xfrm>
            <a:off x="3661237" y="6190040"/>
            <a:ext cx="114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3416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1521d8281d4_0_27"/>
          <p:cNvPicPr preferRelativeResize="0"/>
          <p:nvPr/>
        </p:nvPicPr>
        <p:blipFill rotWithShape="1">
          <a:blip r:embed="rId3">
            <a:alphaModFix/>
          </a:blip>
          <a:srcRect l="-1740" r="1740"/>
          <a:stretch/>
        </p:blipFill>
        <p:spPr>
          <a:xfrm>
            <a:off x="6656350" y="163175"/>
            <a:ext cx="5304248" cy="53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521d8281d4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150" y="2997075"/>
            <a:ext cx="5899549" cy="33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1521d8281d4_0_27"/>
          <p:cNvSpPr txBox="1"/>
          <p:nvPr/>
        </p:nvSpPr>
        <p:spPr>
          <a:xfrm>
            <a:off x="775550" y="843100"/>
            <a:ext cx="58074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also look at defect to also gain an insight into resolution.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a He+ damaged sample, we can identify these features for use in resolution and further investigation.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dirty="0"/>
              <a:t>4 </a:t>
            </a:r>
            <a:r>
              <a:rPr lang="el-GR" sz="1800" dirty="0"/>
              <a:t>μ</a:t>
            </a:r>
            <a:r>
              <a:rPr lang="en-US" sz="1800" dirty="0"/>
              <a:t>m x 11 </a:t>
            </a:r>
            <a:r>
              <a:rPr lang="el-GR" sz="1800" dirty="0"/>
              <a:t>μ</a:t>
            </a:r>
            <a:r>
              <a:rPr lang="en-US" sz="1800" dirty="0"/>
              <a:t>m sized features detectable</a:t>
            </a:r>
          </a:p>
        </p:txBody>
      </p:sp>
      <p:sp>
        <p:nvSpPr>
          <p:cNvPr id="347" name="Google Shape;347;g1521d8281d4_0_27"/>
          <p:cNvSpPr/>
          <p:nvPr/>
        </p:nvSpPr>
        <p:spPr>
          <a:xfrm>
            <a:off x="76200" y="0"/>
            <a:ext cx="68532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Defects and Features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2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0" name="Google Shape;180;p2"/>
          <p:cNvSpPr/>
          <p:nvPr/>
        </p:nvSpPr>
        <p:spPr>
          <a:xfrm>
            <a:off x="255960" y="0"/>
            <a:ext cx="11935440" cy="75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558720" y="1335600"/>
            <a:ext cx="10864440" cy="523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Motivating question: What effects do structural heterogeneities have on thin film transition metal oxide phase formation?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Imaging LSMO and VO</a:t>
            </a:r>
            <a:r>
              <a:rPr lang="en-US" sz="2400" b="0" i="0" u="none" strike="noStrike" cap="none" baseline="-25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neuromorphic devices to understand structural precursors to device switching for more efficient devices.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Understanding phase separation and nucleation in transition metal oxide systems.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Elucidating structural transitions and damage sinks in He+ irradiated samples.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p19"/>
          <p:cNvCxnSpPr/>
          <p:nvPr/>
        </p:nvCxnSpPr>
        <p:spPr>
          <a:xfrm>
            <a:off x="324000" y="76968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3" name="Google Shape;323;p19"/>
          <p:cNvSpPr/>
          <p:nvPr/>
        </p:nvSpPr>
        <p:spPr>
          <a:xfrm>
            <a:off x="255960" y="0"/>
            <a:ext cx="11935440" cy="143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Considerations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70800" y="525825"/>
            <a:ext cx="7657200" cy="510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600" y="554760"/>
            <a:ext cx="754416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9360" y="562185"/>
            <a:ext cx="754452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72200" y="562185"/>
            <a:ext cx="7582320" cy="50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/>
          <p:nvPr/>
        </p:nvSpPr>
        <p:spPr>
          <a:xfrm>
            <a:off x="330120" y="4676775"/>
            <a:ext cx="11557080" cy="127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Beam fluctuations on the 10 </a:t>
            </a:r>
            <a:r>
              <a:rPr lang="en-US" sz="2400" b="1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ms</a:t>
            </a: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time scale cause varying illumination at the sample.</a:t>
            </a:r>
          </a:p>
        </p:txBody>
      </p:sp>
      <p:sp>
        <p:nvSpPr>
          <p:cNvPr id="329" name="Google Shape;329;p19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73c10dcb6b_0_25"/>
          <p:cNvSpPr/>
          <p:nvPr/>
        </p:nvSpPr>
        <p:spPr>
          <a:xfrm>
            <a:off x="255950" y="0"/>
            <a:ext cx="111987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47484A"/>
                </a:solidFill>
              </a:rPr>
              <a:t>Conclusions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173c10dcb6b_0_25"/>
          <p:cNvSpPr txBox="1"/>
          <p:nvPr/>
        </p:nvSpPr>
        <p:spPr>
          <a:xfrm>
            <a:off x="431775" y="841050"/>
            <a:ext cx="110229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dirty="0"/>
              <a:t>Small pixel, high efficiency direct detection opens up capabilities to low signals and faster collection times.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dirty="0"/>
              <a:t>Large operating energy ranges allow for applications to various beamlines.</a:t>
            </a:r>
            <a:endParaRPr sz="24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Shines in low intensity scattering, fast collection times and situations requiring higher resolution.</a:t>
            </a:r>
            <a:endParaRPr sz="24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Preliminary test show significant improvements in comparison to current scintillation based detection methods.</a:t>
            </a:r>
            <a:br>
              <a:rPr lang="en-US" sz="2400" dirty="0"/>
            </a:br>
            <a:endParaRPr sz="2400" dirty="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Further developments and implementations will lead to better understanding of the uses and improvements.</a:t>
            </a:r>
            <a:endParaRPr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0" name="Google Shape;360;p18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1" name="Google Shape;361;p18"/>
          <p:cNvSpPr/>
          <p:nvPr/>
        </p:nvSpPr>
        <p:spPr>
          <a:xfrm>
            <a:off x="255960" y="0"/>
            <a:ext cx="11935440" cy="143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8"/>
          <p:cNvSpPr/>
          <p:nvPr/>
        </p:nvSpPr>
        <p:spPr>
          <a:xfrm>
            <a:off x="2514600" y="2013480"/>
            <a:ext cx="7315200" cy="301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9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9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8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Google Shape;188;p3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9" name="Google Shape;189;p3"/>
          <p:cNvSpPr/>
          <p:nvPr/>
        </p:nvSpPr>
        <p:spPr>
          <a:xfrm>
            <a:off x="255960" y="0"/>
            <a:ext cx="11935440" cy="75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					Objectives and Overview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565560" y="1028880"/>
            <a:ext cx="10864440" cy="370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Goal: Extend DFXM technique to low dimensional systems to further extend capabilities to low scattering systems.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Imaging various types of thin films under different conditions to provide ground work for low-intensity scattering systems.</a:t>
            </a:r>
            <a:endParaRPr sz="2400" b="0" i="0" u="none" strike="noStrike" cap="none" dirty="0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Arial"/>
              <a:buChar char="○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Sub micron polycrystalline grains, single crystal thin films, CDW/CO, magnetic domains.</a:t>
            </a:r>
            <a:endParaRPr sz="2400" b="0" i="0" u="none" strike="noStrike" cap="none" dirty="0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Improving the overall capabilities to include low-intensity systems and decrease exposure and collection times in these systems.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4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4"/>
          <p:cNvSpPr/>
          <p:nvPr/>
        </p:nvSpPr>
        <p:spPr>
          <a:xfrm>
            <a:off x="255960" y="0"/>
            <a:ext cx="11935440" cy="75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				   Introduction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785525" y="6385325"/>
            <a:ext cx="64719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Poulsen, Henning "Multi scale hard x-ray microscopy." </a:t>
            </a:r>
            <a:r>
              <a:rPr lang="en-US" sz="1200" b="0" i="1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Current Opinion in Solid State and Materials Science</a:t>
            </a:r>
            <a:r>
              <a:rPr lang="en-US" sz="12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 24.2 (2020): 100820.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"/>
          <p:cNvSpPr/>
          <p:nvPr/>
        </p:nvSpPr>
        <p:spPr>
          <a:xfrm>
            <a:off x="7315200" y="1143000"/>
            <a:ext cx="4796640" cy="914040"/>
          </a:xfrm>
          <a:prstGeom prst="roundRect">
            <a:avLst>
              <a:gd name="adj" fmla="val 16667"/>
            </a:avLst>
          </a:prstGeom>
          <a:solidFill>
            <a:srgbClr val="7AB800">
              <a:alpha val="60000"/>
            </a:srgbClr>
          </a:solidFill>
          <a:ln w="9525" cap="flat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  <a:effectLst>
            <a:outerShdw blurRad="50760" dist="4284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B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BF5B00"/>
                </a:solidFill>
                <a:latin typeface="Arial"/>
                <a:ea typeface="Arial"/>
                <a:cs typeface="Arial"/>
                <a:sym typeface="Arial"/>
              </a:rPr>
              <a:t>High resolution, full field structural microscopy technique for studying samples at the mesoscopic scale.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"/>
          <p:cNvSpPr/>
          <p:nvPr/>
        </p:nvSpPr>
        <p:spPr>
          <a:xfrm>
            <a:off x="7157880" y="2286000"/>
            <a:ext cx="4957920" cy="39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Utilization of a high efficiency focusing optic in the diffracted beam path provides a spatial mapping of diffracted grains.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Improvements of x-ray optics in the form of polymeric CRLs allow for large numerical aperture, high efficiency, and large magnification.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Ability to manufacture 1D lenses for condenser line focusing to maintain large FOV.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Work done on characterizing lenses performed by Zahir Islam and Zhi Qiao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4"/>
          <p:cNvPicPr preferRelativeResize="0"/>
          <p:nvPr/>
        </p:nvPicPr>
        <p:blipFill rotWithShape="1">
          <a:blip r:embed="rId3">
            <a:alphaModFix/>
          </a:blip>
          <a:srcRect t="20230" b="19768"/>
          <a:stretch/>
        </p:blipFill>
        <p:spPr>
          <a:xfrm rot="5389800">
            <a:off x="4154040" y="3239640"/>
            <a:ext cx="2612520" cy="278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00" y="399725"/>
            <a:ext cx="5481252" cy="387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" name="Google Shape;210;p5"/>
          <p:cNvCxnSpPr/>
          <p:nvPr/>
        </p:nvCxnSpPr>
        <p:spPr>
          <a:xfrm>
            <a:off x="323640" y="769320"/>
            <a:ext cx="11868000" cy="30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Google Shape;211;p5"/>
          <p:cNvSpPr/>
          <p:nvPr/>
        </p:nvSpPr>
        <p:spPr>
          <a:xfrm>
            <a:off x="255960" y="0"/>
            <a:ext cx="119355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				   </a:t>
            </a:r>
            <a:r>
              <a:rPr lang="en-US" sz="4400" b="1">
                <a:solidFill>
                  <a:srgbClr val="47484A"/>
                </a:solidFill>
              </a:rPr>
              <a:t>Complications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800" y="1143000"/>
            <a:ext cx="7212599" cy="49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"/>
          <p:cNvSpPr/>
          <p:nvPr/>
        </p:nvSpPr>
        <p:spPr>
          <a:xfrm>
            <a:off x="8001000" y="1143000"/>
            <a:ext cx="4114800" cy="3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100 nm thin film VO</a:t>
            </a:r>
            <a:r>
              <a:rPr lang="en-US" sz="1800" b="1" i="0" u="none" strike="noStrike" cap="none" baseline="-2500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room temperature measurements.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30 second exposures have a barely discernible signal. (Faster times will decrease signal.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Low contrast making it impossible to make out features (signal ~2% greater than background.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Low scattering volume →low signal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7852680" y="4572000"/>
            <a:ext cx="4263000" cy="1371600"/>
          </a:xfrm>
          <a:prstGeom prst="roundRect">
            <a:avLst>
              <a:gd name="adj" fmla="val 16667"/>
            </a:avLst>
          </a:prstGeom>
          <a:solidFill>
            <a:srgbClr val="729FCF">
              <a:alpha val="60000"/>
            </a:srgbClr>
          </a:solidFill>
          <a:ln w="19075" cap="flat" cmpd="sng">
            <a:solidFill>
              <a:srgbClr val="355269"/>
            </a:solidFill>
            <a:prstDash val="solid"/>
            <a:round/>
            <a:headEnd type="none" w="sm" len="sm"/>
            <a:tailEnd type="none" w="sm" len="sm"/>
          </a:ln>
          <a:effectLst>
            <a:outerShdw blurRad="50760" dist="4284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4675" tIns="49675" rIns="94675" bIns="49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800080"/>
                </a:solidFill>
                <a:latin typeface="Arial"/>
                <a:ea typeface="Arial"/>
                <a:cs typeface="Arial"/>
                <a:sym typeface="Arial"/>
              </a:rPr>
              <a:t>Where can we improve our system to increase our signal?</a:t>
            </a:r>
            <a:endParaRPr sz="1800" b="0" i="0" u="none" strike="noStrike" cap="none">
              <a:solidFill>
                <a:srgbClr val="800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0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1" name="Google Shape;221;g147e33a1365_0_0"/>
          <p:cNvCxnSpPr/>
          <p:nvPr/>
        </p:nvCxnSpPr>
        <p:spPr>
          <a:xfrm>
            <a:off x="323640" y="769320"/>
            <a:ext cx="11868000" cy="30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g147e33a1365_0_0"/>
          <p:cNvSpPr/>
          <p:nvPr/>
        </p:nvSpPr>
        <p:spPr>
          <a:xfrm>
            <a:off x="255960" y="0"/>
            <a:ext cx="119355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				   Approach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47e33a1365_0_0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0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  <p:pic>
        <p:nvPicPr>
          <p:cNvPr id="224" name="Google Shape;224;g147e33a136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225" y="922020"/>
            <a:ext cx="7636803" cy="539945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47e33a1365_0_0"/>
          <p:cNvSpPr/>
          <p:nvPr/>
        </p:nvSpPr>
        <p:spPr>
          <a:xfrm>
            <a:off x="4702575" y="3866150"/>
            <a:ext cx="1771200" cy="1964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47e33a1365_0_0"/>
          <p:cNvSpPr/>
          <p:nvPr/>
        </p:nvSpPr>
        <p:spPr>
          <a:xfrm>
            <a:off x="2034325" y="3684475"/>
            <a:ext cx="2157300" cy="1737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47e33a1365_0_0"/>
          <p:cNvSpPr/>
          <p:nvPr/>
        </p:nvSpPr>
        <p:spPr>
          <a:xfrm>
            <a:off x="7734175" y="902675"/>
            <a:ext cx="2157300" cy="2463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26C71-9D60-6290-60AB-95C47D8EB8B1}"/>
              </a:ext>
            </a:extLst>
          </p:cNvPr>
          <p:cNvSpPr txBox="1"/>
          <p:nvPr/>
        </p:nvSpPr>
        <p:spPr>
          <a:xfrm>
            <a:off x="2230225" y="2914650"/>
            <a:ext cx="18261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improvements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Condenser</a:t>
            </a:r>
          </a:p>
          <a:p>
            <a:pPr marL="285750" indent="-285750">
              <a:buFontTx/>
              <a:buChar char="-"/>
            </a:pPr>
            <a:r>
              <a:rPr lang="en-US" dirty="0"/>
              <a:t>APS+U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6F4F2-3F81-055D-CF00-3008735EB292}"/>
              </a:ext>
            </a:extLst>
          </p:cNvPr>
          <p:cNvSpPr txBox="1"/>
          <p:nvPr/>
        </p:nvSpPr>
        <p:spPr>
          <a:xfrm>
            <a:off x="6638924" y="5153025"/>
            <a:ext cx="2085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improvements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Higher Z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Thicker films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B818C-6317-BEBB-664D-8F7AA7F08CF1}"/>
              </a:ext>
            </a:extLst>
          </p:cNvPr>
          <p:cNvSpPr txBox="1"/>
          <p:nvPr/>
        </p:nvSpPr>
        <p:spPr>
          <a:xfrm>
            <a:off x="5429250" y="965818"/>
            <a:ext cx="2519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Higher efficiency detector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Direct detection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10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4" name="Google Shape;234;p10"/>
          <p:cNvSpPr/>
          <p:nvPr/>
        </p:nvSpPr>
        <p:spPr>
          <a:xfrm>
            <a:off x="255960" y="0"/>
            <a:ext cx="11935440" cy="75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Current Systems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457200" y="685800"/>
            <a:ext cx="5384880" cy="55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6.5 </a:t>
            </a:r>
            <a:r>
              <a:rPr lang="en-US" sz="2400" b="0" i="0" u="none" strike="noStrike" cap="none" dirty="0" err="1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μm</a:t>
            </a: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 pixel pitch optical camera with a 5x optical magnification after optical conversion.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Necessitates the use of a scintillator for x-ray to optical light conversion (1-2 OOM loss).</a:t>
            </a:r>
            <a:endParaRPr sz="2400" b="0" i="0" u="none" strike="noStrike" cap="none" dirty="0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 dirty="0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Fast (100 fps) collection times, with the ability to expose for up to 30 s and down to sub millisecond exposures.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2971800"/>
            <a:ext cx="5774040" cy="312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7200">
            <a:off x="9918720" y="1371240"/>
            <a:ext cx="211176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/>
          <p:nvPr/>
        </p:nvSpPr>
        <p:spPr>
          <a:xfrm>
            <a:off x="6172200" y="6172200"/>
            <a:ext cx="3657600" cy="27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Z. Qiao </a:t>
            </a:r>
            <a:r>
              <a:rPr lang="en-US" sz="1200" b="0" i="1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et al. Rev. Sci. Inst. </a:t>
            </a:r>
            <a:r>
              <a:rPr lang="en-US" sz="12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(2020)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0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13"/>
          <p:cNvCxnSpPr/>
          <p:nvPr/>
        </p:nvCxnSpPr>
        <p:spPr>
          <a:xfrm>
            <a:off x="323640" y="769320"/>
            <a:ext cx="11868120" cy="36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6" name="Google Shape;246;p13"/>
          <p:cNvSpPr/>
          <p:nvPr/>
        </p:nvSpPr>
        <p:spPr>
          <a:xfrm>
            <a:off x="255960" y="0"/>
            <a:ext cx="11935440" cy="75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Improvements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>
            <a:off x="457200" y="914400"/>
            <a:ext cx="5384880" cy="509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8 μm pixel pitch direct detection camera making use of amorphous Se as the photoconductor.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>
                <a:solidFill>
                  <a:srgbClr val="47484A"/>
                </a:solidFill>
              </a:rPr>
              <a:t>Fastest frame rate of </a:t>
            </a: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2 Hz.</a:t>
            </a:r>
            <a:endParaRPr sz="2400" b="0" i="0" u="none" strike="noStrike" cap="none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just" rtl="0">
              <a:spcBef>
                <a:spcPts val="567"/>
              </a:spcBef>
              <a:spcAft>
                <a:spcPts val="0"/>
              </a:spcAft>
              <a:buClr>
                <a:srgbClr val="47484A"/>
              </a:buClr>
              <a:buSzPts val="2400"/>
              <a:buChar char="⮚"/>
            </a:pPr>
            <a:r>
              <a:rPr lang="en-US" sz="2400">
                <a:solidFill>
                  <a:srgbClr val="47484A"/>
                </a:solidFill>
              </a:rPr>
              <a:t>Operating energy range 13 keV to 130 keV</a:t>
            </a:r>
            <a:endParaRPr sz="2400">
              <a:solidFill>
                <a:srgbClr val="47484A"/>
              </a:solidFill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90% efficient at 20 keV to 3% at 100 keV.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Char char="⮚"/>
            </a:pP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Large detector area (4K)</a:t>
            </a:r>
            <a:r>
              <a:rPr lang="en-US" sz="2400">
                <a:solidFill>
                  <a:srgbClr val="47484A"/>
                </a:solidFill>
              </a:rPr>
              <a:t> 32.8x32.8 mm</a:t>
            </a:r>
            <a:r>
              <a:rPr lang="en-US" sz="2400" baseline="30000">
                <a:solidFill>
                  <a:srgbClr val="47484A"/>
                </a:solidFill>
              </a:rPr>
              <a:t>2</a:t>
            </a:r>
            <a:r>
              <a:rPr lang="en-US" sz="2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Char char="⮚"/>
            </a:pPr>
            <a:r>
              <a:rPr lang="en-US" sz="2400">
                <a:solidFill>
                  <a:srgbClr val="47484A"/>
                </a:solidFill>
              </a:rPr>
              <a:t>71.8 dB dynamic range.</a:t>
            </a:r>
            <a:endParaRPr sz="2400">
              <a:solidFill>
                <a:srgbClr val="47484A"/>
              </a:solidFill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1371600"/>
            <a:ext cx="5222880" cy="45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3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g173c10dcb6b_0_16"/>
          <p:cNvCxnSpPr/>
          <p:nvPr/>
        </p:nvCxnSpPr>
        <p:spPr>
          <a:xfrm>
            <a:off x="323640" y="769320"/>
            <a:ext cx="11868000" cy="300"/>
          </a:xfrm>
          <a:prstGeom prst="straightConnector1">
            <a:avLst/>
          </a:prstGeom>
          <a:noFill/>
          <a:ln w="54000" cap="rnd" cmpd="sng">
            <a:solidFill>
              <a:srgbClr val="7AB8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6" name="Google Shape;256;g173c10dcb6b_0_16"/>
          <p:cNvSpPr/>
          <p:nvPr/>
        </p:nvSpPr>
        <p:spPr>
          <a:xfrm>
            <a:off x="255960" y="0"/>
            <a:ext cx="119355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Improvements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173c10dcb6b_0_16"/>
          <p:cNvSpPr/>
          <p:nvPr/>
        </p:nvSpPr>
        <p:spPr>
          <a:xfrm>
            <a:off x="457200" y="914400"/>
            <a:ext cx="5705700" cy="50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Char char="⮚"/>
            </a:pPr>
            <a:r>
              <a:rPr lang="en-US" sz="2400" dirty="0">
                <a:solidFill>
                  <a:srgbClr val="47484A"/>
                </a:solidFill>
              </a:rPr>
              <a:t>Temperature range of 10 - 30 ℃.</a:t>
            </a:r>
            <a:endParaRPr sz="2400" dirty="0">
              <a:solidFill>
                <a:srgbClr val="47484A"/>
              </a:solidFill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Char char="⮚"/>
            </a:pPr>
            <a:r>
              <a:rPr lang="en-US" sz="2400" dirty="0">
                <a:solidFill>
                  <a:srgbClr val="47484A"/>
                </a:solidFill>
              </a:rPr>
              <a:t>Cannot be used in vacuum.</a:t>
            </a:r>
            <a:endParaRPr sz="2400" dirty="0">
              <a:solidFill>
                <a:srgbClr val="47484A"/>
              </a:solidFill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Char char="⮚"/>
            </a:pPr>
            <a:r>
              <a:rPr lang="en-US" sz="2400" dirty="0">
                <a:solidFill>
                  <a:srgbClr val="47484A"/>
                </a:solidFill>
              </a:rPr>
              <a:t>10 min stabilization of high voltage before data collection. </a:t>
            </a:r>
            <a:endParaRPr sz="2400" dirty="0">
              <a:solidFill>
                <a:srgbClr val="47484A"/>
              </a:solidFill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Char char="⮚"/>
            </a:pPr>
            <a:r>
              <a:rPr lang="en-US" sz="2400" dirty="0">
                <a:solidFill>
                  <a:srgbClr val="47484A"/>
                </a:solidFill>
              </a:rPr>
              <a:t>Gain, offset, bad-pixel corrections, and flat field correction implemented within vendor software.</a:t>
            </a:r>
            <a:endParaRPr sz="2400" dirty="0">
              <a:solidFill>
                <a:srgbClr val="47484A"/>
              </a:solidFill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47484A"/>
              </a:buClr>
              <a:buSzPts val="2400"/>
              <a:buChar char="⮚"/>
            </a:pPr>
            <a:r>
              <a:rPr lang="en-US" sz="2400" dirty="0">
                <a:solidFill>
                  <a:srgbClr val="47484A"/>
                </a:solidFill>
              </a:rPr>
              <a:t>EPICs support implemented and operational.</a:t>
            </a:r>
            <a:endParaRPr sz="2400" dirty="0">
              <a:solidFill>
                <a:srgbClr val="47484A"/>
              </a:solidFill>
            </a:endParaRPr>
          </a:p>
          <a:p>
            <a:pPr marL="343080" marR="0" lvl="0" indent="-19068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47484A"/>
              </a:buClr>
              <a:buSzPts val="2400"/>
              <a:buFont typeface="Noto San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g173c10dcb6b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1371600"/>
            <a:ext cx="5222881" cy="45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173c10dcb6b_0_16"/>
          <p:cNvSpPr txBox="1">
            <a:spLocks noGrp="1"/>
          </p:cNvSpPr>
          <p:nvPr>
            <p:ph type="sldNum" idx="12"/>
          </p:nvPr>
        </p:nvSpPr>
        <p:spPr>
          <a:xfrm>
            <a:off x="5791320" y="6473880"/>
            <a:ext cx="6090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340"/>
              <a:buFont typeface="Arial"/>
              <a:buNone/>
            </a:pPr>
            <a:fld id="{00000000-1234-1234-1234-123412341234}" type="slidenum">
              <a:rPr lang="en-US" sz="1340" b="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2074</Words>
  <Application>Microsoft Office PowerPoint</Application>
  <PresentationFormat>Widescreen</PresentationFormat>
  <Paragraphs>214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Noto Sans</vt:lpstr>
      <vt:lpstr>Office Theme</vt:lpstr>
      <vt:lpstr>Office Theme</vt:lpstr>
      <vt:lpstr>Direct-detection Imaging via BrillianSe: DFXM for Weak Scattering and Fast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Direct-detection Imaging via BrillianSe: DFXM for Weak Scattering and Fast Imaging</dc:title>
  <dc:creator>Poudyal, Ishwor</dc:creator>
  <cp:lastModifiedBy>Elliot Kisiel</cp:lastModifiedBy>
  <cp:revision>5</cp:revision>
  <dcterms:created xsi:type="dcterms:W3CDTF">2021-05-11T20:15:44Z</dcterms:created>
  <dcterms:modified xsi:type="dcterms:W3CDTF">2022-10-27T14:39:19Z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23</vt:r8>
  </property>
  <property fmtid="{D5CDD505-2E9C-101B-9397-08002B2CF9AE}" pid="3" name="PresentationFormat">
    <vt:lpwstr>Widescreen</vt:lpwstr>
  </property>
  <property fmtid="{D5CDD505-2E9C-101B-9397-08002B2CF9AE}" pid="4" name="Slides">
    <vt:r8>27</vt:r8>
  </property>
</Properties>
</file>