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3" r:id="rId1"/>
  </p:sldMasterIdLst>
  <p:notesMasterIdLst>
    <p:notesMasterId r:id="rId15"/>
  </p:notesMasterIdLst>
  <p:sldIdLst>
    <p:sldId id="258" r:id="rId2"/>
    <p:sldId id="3603" r:id="rId3"/>
    <p:sldId id="3608" r:id="rId4"/>
    <p:sldId id="470" r:id="rId5"/>
    <p:sldId id="3602" r:id="rId6"/>
    <p:sldId id="3597" r:id="rId7"/>
    <p:sldId id="3596" r:id="rId8"/>
    <p:sldId id="3605" r:id="rId9"/>
    <p:sldId id="3606" r:id="rId10"/>
    <p:sldId id="3604" r:id="rId11"/>
    <p:sldId id="3610" r:id="rId12"/>
    <p:sldId id="3609" r:id="rId13"/>
    <p:sldId id="3607" r:id="rId1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orient="horz" pos="852" userDrawn="1">
          <p15:clr>
            <a:srgbClr val="A4A3A4"/>
          </p15:clr>
        </p15:guide>
        <p15:guide id="6" pos="5568" userDrawn="1">
          <p15:clr>
            <a:srgbClr val="A4A3A4"/>
          </p15:clr>
        </p15:guide>
        <p15:guide id="8" pos="144" userDrawn="1">
          <p15:clr>
            <a:srgbClr val="A4A3A4"/>
          </p15:clr>
        </p15:guide>
        <p15:guide id="11" orient="horz" pos="468" userDrawn="1">
          <p15:clr>
            <a:srgbClr val="A4A3A4"/>
          </p15:clr>
        </p15:guide>
        <p15:guide id="12" orient="horz" pos="2916" userDrawn="1">
          <p15:clr>
            <a:srgbClr val="A4A3A4"/>
          </p15:clr>
        </p15:guide>
        <p15:guide id="13" orient="horz" pos="2628" userDrawn="1">
          <p15:clr>
            <a:srgbClr val="A4A3A4"/>
          </p15:clr>
        </p15:guide>
        <p15:guide id="14" orient="horz" pos="10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  <p:cmAuthor id="1" name="Hotz, Cara Carpenter" initials="HCC" lastIdx="1" clrIdx="1">
    <p:extLst>
      <p:ext uri="{19B8F6BF-5375-455C-9EA6-DF929625EA0E}">
        <p15:presenceInfo xmlns:p15="http://schemas.microsoft.com/office/powerpoint/2012/main" userId="S::chotz@anl.gov::33414e8c-15b9-45dc-a1d3-d646a0d47c4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A3C7"/>
    <a:srgbClr val="8DA3C6"/>
    <a:srgbClr val="1D6DC1"/>
    <a:srgbClr val="00609C"/>
    <a:srgbClr val="F1AD02"/>
    <a:srgbClr val="131604"/>
    <a:srgbClr val="000000"/>
    <a:srgbClr val="0B1F8F"/>
    <a:srgbClr val="FF40FF"/>
    <a:srgbClr val="0B1D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90" autoAdjust="0"/>
    <p:restoredTop sz="94830" autoAdjust="0"/>
  </p:normalViewPr>
  <p:slideViewPr>
    <p:cSldViewPr snapToGrid="0" showGuides="1">
      <p:cViewPr varScale="1">
        <p:scale>
          <a:sx n="89" d="100"/>
          <a:sy n="89" d="100"/>
        </p:scale>
        <p:origin x="168" y="1344"/>
      </p:cViewPr>
      <p:guideLst>
        <p:guide orient="horz" pos="852"/>
        <p:guide pos="5568"/>
        <p:guide pos="144"/>
        <p:guide orient="horz" pos="468"/>
        <p:guide orient="horz" pos="2916"/>
        <p:guide orient="horz" pos="2628"/>
        <p:guide orient="horz" pos="10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-6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8080A489-9093-C54A-B1C3-374F661A0010}" type="datetimeFigureOut">
              <a:rPr lang="en-US" smtClean="0"/>
              <a:pPr/>
              <a:t>9/14/22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3EAA7A1A-8011-3A42-91B8-EE1BD44E445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4572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4572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4572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4572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69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480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188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499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0"/>
          <a:stretch/>
        </p:blipFill>
        <p:spPr>
          <a:xfrm>
            <a:off x="0" y="-10684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"/>
            <a:ext cx="9143999" cy="4488688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8" y="4535386"/>
            <a:ext cx="2242075" cy="5821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3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417872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80" y="1417871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80" y="3203316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3193094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3A0AD6-33FE-814B-87A9-4E608B8F74A5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40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451045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442711"/>
            <a:ext cx="2023746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5" y="262020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2630976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4" y="380713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3794491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4308E4-C478-8B4F-9CF3-FE905CC5EAE2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04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141637"/>
            <a:ext cx="4114800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3141637"/>
            <a:ext cx="4097585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AC047F-7504-6040-9A50-9037B6706A19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69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6890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6" y="4434669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90" y="4444194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428104-5CD7-CF40-A1CE-EA92AC64A19C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50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4106864"/>
            <a:ext cx="4114800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4106864"/>
            <a:ext cx="4097585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72CC85-1438-5F42-9179-3C81994D43C3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44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417046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4256434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416462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4255850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948071-63C1-4747-86E2-6482665F5BC9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48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64070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2856834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417569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49CC6B-2983-0D4D-82B9-F1A10E59F7C8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54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672521"/>
            <a:ext cx="8434552" cy="108633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6864AA-5B21-8540-84EC-C73D123264E9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25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20774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4502674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4505517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949AAE-F040-DC4F-B49E-873371F2F039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17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17579"/>
            <a:ext cx="8372901" cy="302239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43573" y="4457863"/>
            <a:ext cx="3711039" cy="240746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273825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9"/>
          <a:stretch/>
        </p:blipFill>
        <p:spPr>
          <a:xfrm>
            <a:off x="0" y="-10684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0684"/>
            <a:ext cx="9143999" cy="4499371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8" y="4535386"/>
            <a:ext cx="2242075" cy="5821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043"/>
            <a:ext cx="9144000" cy="5148543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86954"/>
            <a:ext cx="8372901" cy="604513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27449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55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033A2C4E-B105-AD4E-8FDE-BD99A58863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1228" y="369832"/>
            <a:ext cx="2592519" cy="673172"/>
          </a:xfrm>
          <a:prstGeom prst="rect">
            <a:avLst/>
          </a:prstGeom>
        </p:spPr>
      </p:pic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68796" y="574696"/>
            <a:ext cx="5685350" cy="304654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tx2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r>
              <a:rPr lang="en-US" sz="1400" b="1" baseline="0" dirty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06F20EC-1191-F34E-9A74-6242A6193671}"/>
              </a:ext>
            </a:extLst>
          </p:cNvPr>
          <p:cNvSpPr txBox="1"/>
          <p:nvPr userDrawn="1"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r>
              <a:rPr lang="en-US" sz="1400" b="1" baseline="0" dirty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48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362DF68-E9A6-3A4D-8807-FED7088721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153714"/>
            <a:ext cx="5851526" cy="969169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 Day, 2021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tx2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E42203-03B0-9B44-A4A6-421ACB9CC571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3" name="Picture 22" descr="A close up of a sign&#10;&#10;Description automatically generated">
            <a:extLst>
              <a:ext uri="{FF2B5EF4-FFF2-40B4-BE49-F238E27FC236}">
                <a16:creationId xmlns:a16="http://schemas.microsoft.com/office/drawing/2014/main" id="{3ED98465-142B-874D-9BEF-93A1086E76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8" y="4535386"/>
            <a:ext cx="2242075" cy="5821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1761542-C518-9E4E-BE7F-FE23A2605B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2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7E2FAC2F-5DA3-DF47-A636-2A95DC1252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8316" y="58557"/>
            <a:ext cx="2201070" cy="571529"/>
          </a:xfrm>
          <a:prstGeom prst="rect">
            <a:avLst/>
          </a:prstGeom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674681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2794775"/>
            <a:ext cx="8452904" cy="64716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344193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674680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00961"/>
            <a:ext cx="5984648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27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5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F98DCACE-65A7-5044-AE4A-0380388C94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2888" y="139139"/>
            <a:ext cx="2201070" cy="571529"/>
          </a:xfrm>
          <a:prstGeom prst="rect">
            <a:avLst/>
          </a:prstGeom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19301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261205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82770"/>
            <a:ext cx="6776128" cy="839426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92219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261204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E0B74B2-E6E3-1F42-960D-D93F5F6DFFD7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5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6978"/>
            <a:ext cx="8925873" cy="51435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581400"/>
            <a:ext cx="9144000" cy="15621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3782231"/>
            <a:ext cx="8321040" cy="1030194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B37AC7-5779-EA49-A0D7-9D1B49DA1F37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03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-1"/>
            <a:ext cx="8925873" cy="2742010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E64664-6AC5-4D43-A5BA-3C65A0CD272B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20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2747963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2747963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55513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8411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BD6018-DDBA-E84D-A7DB-865142558636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1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275523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97FFC8-1032-3A40-A0C9-227A67AABE6E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54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9"/>
          <a:stretch/>
        </p:blipFill>
        <p:spPr>
          <a:xfrm>
            <a:off x="0" y="-10684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0684"/>
            <a:ext cx="9143999" cy="4499371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8" y="4535386"/>
            <a:ext cx="2242075" cy="5821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3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48406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615DA8-4650-8A4E-B3B2-622DC8056A60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38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05740" marR="0" indent="-205740" algn="l" defTabSz="3429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225"/>
              </a:spcAft>
              <a:buClr>
                <a:srgbClr val="0082CA">
                  <a:lumMod val="75000"/>
                </a:srgbClr>
              </a:buClr>
              <a:buSzTx/>
              <a:buFont typeface="Wingdings" charset="2"/>
              <a:buChar char="§"/>
              <a:tabLst/>
              <a:defRPr>
                <a:solidFill>
                  <a:srgbClr val="000000"/>
                </a:solidFill>
              </a:defRPr>
            </a:lvl1pPr>
            <a:lvl2pPr marL="488156" marR="0" indent="-257175" algn="l" defTabSz="3429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225"/>
              </a:spcAft>
              <a:buClr>
                <a:srgbClr val="0082CA">
                  <a:lumMod val="75000"/>
                </a:srgbClr>
              </a:buClr>
              <a:buSzTx/>
              <a:buFont typeface="Lucida Grande"/>
              <a:buChar char="–"/>
              <a:tabLst/>
              <a:defRPr>
                <a:solidFill>
                  <a:srgbClr val="000000"/>
                </a:solidFill>
              </a:defRPr>
            </a:lvl2pPr>
            <a:lvl3pPr marL="205740" marR="0" indent="-20574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2CA">
                  <a:lumMod val="75000"/>
                </a:srgbClr>
              </a:buClr>
              <a:buSzTx/>
              <a:buFont typeface="Arial"/>
              <a:buChar char="•"/>
              <a:tabLst/>
              <a:defRPr sz="1200">
                <a:solidFill>
                  <a:srgbClr val="000000"/>
                </a:solidFill>
              </a:defRPr>
            </a:lvl3pPr>
            <a:lvl4pPr marL="204788" indent="266700">
              <a:defRPr sz="1350"/>
            </a:lvl4pPr>
          </a:lstStyle>
          <a:p>
            <a:pPr marL="205740" marR="0" lvl="0" indent="-205740" algn="l" defTabSz="3429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225"/>
              </a:spcAft>
              <a:buClr>
                <a:srgbClr val="0082CA">
                  <a:lumMod val="75000"/>
                </a:srgbClr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88156" marR="0" lvl="1" indent="-257175" algn="l" defTabSz="3429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225"/>
              </a:spcAft>
              <a:buClr>
                <a:srgbClr val="0082CA">
                  <a:lumMod val="75000"/>
                </a:srgbClr>
              </a:buClr>
              <a:buSzTx/>
              <a:buFont typeface="Lucida Grande"/>
              <a:buChar char="–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686753" marR="0" lvl="4" indent="-20574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2CA">
                  <a:lumMod val="75000"/>
                </a:srgbClr>
              </a:buClr>
              <a:buSzTx/>
              <a:buFont typeface="Arial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 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2829" y="4879529"/>
            <a:ext cx="6656551" cy="161577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2975" y="4910294"/>
            <a:ext cx="457200" cy="137160"/>
          </a:xfrm>
          <a:prstGeom prst="rect">
            <a:avLst/>
          </a:prstGeom>
          <a:ln>
            <a:noFill/>
          </a:ln>
        </p:spPr>
        <p:txBody>
          <a:bodyPr vert="horz" lIns="0" tIns="45720" rIns="0" bIns="0" rtlCol="0" anchor="b"/>
          <a:lstStyle>
            <a:lvl1pPr algn="ctr">
              <a:defRPr sz="750">
                <a:solidFill>
                  <a:srgbClr val="000000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4267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1625" y="171451"/>
            <a:ext cx="8540750" cy="44029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0044CED-38FD-1ABF-AC1F-E0C05F46A8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DAACF3D-EB1B-B570-3519-CD9A5BD16D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03025D2-E3A1-18E8-3B9C-2BF2780A86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D29EF9-7C24-1A45-8960-A68AC4E7F5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876796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F4CFF5-2A2E-8945-9027-39964E4B3E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8"/>
          <a:stretch/>
        </p:blipFill>
        <p:spPr>
          <a:xfrm>
            <a:off x="0" y="-10684"/>
            <a:ext cx="9144000" cy="449937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"/>
            <a:ext cx="9143999" cy="4478002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0D23278-3667-1F4A-8304-61669185B1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8" y="4535386"/>
            <a:ext cx="2242075" cy="58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4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60244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395284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61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53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58573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9CDC428E-DBB5-1649-8291-2FA82A5C9E82}"/>
              </a:ext>
            </a:extLst>
          </p:cNvPr>
          <p:cNvGrpSpPr/>
          <p:nvPr/>
        </p:nvGrpSpPr>
        <p:grpSpPr>
          <a:xfrm>
            <a:off x="419099" y="1390650"/>
            <a:ext cx="8269876" cy="3314700"/>
            <a:chOff x="419099" y="1390650"/>
            <a:chExt cx="8269876" cy="33147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F1F8818-1FE6-2341-BE7A-993CECC5541D}"/>
                </a:ext>
              </a:extLst>
            </p:cNvPr>
            <p:cNvSpPr/>
            <p:nvPr userDrawn="1"/>
          </p:nvSpPr>
          <p:spPr>
            <a:xfrm>
              <a:off x="419100" y="1390650"/>
              <a:ext cx="4045324" cy="22290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SPONSOR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BB991B3-C8CA-5842-83B0-825B25C421FB}"/>
                </a:ext>
              </a:extLst>
            </p:cNvPr>
            <p:cNvSpPr/>
            <p:nvPr userDrawn="1"/>
          </p:nvSpPr>
          <p:spPr>
            <a:xfrm>
              <a:off x="4643651" y="1390650"/>
              <a:ext cx="4045324" cy="22290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FUNDING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CDC5DB-87A9-9449-8FD5-702421FEB657}"/>
                </a:ext>
              </a:extLst>
            </p:cNvPr>
            <p:cNvSpPr/>
            <p:nvPr userDrawn="1"/>
          </p:nvSpPr>
          <p:spPr>
            <a:xfrm>
              <a:off x="419099" y="1765436"/>
              <a:ext cx="3493227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/>
                <a:t>DESCRIPTION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Current projects exploring:</a:t>
              </a:r>
            </a:p>
            <a:p>
              <a:pPr marL="120650" indent="-1206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Identification and fingerprinting of electronic control units using ML/DL/AI</a:t>
              </a:r>
            </a:p>
            <a:p>
              <a:pPr marL="120650" indent="-1206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Creation of a vehicle simulation testbed </a:t>
              </a:r>
            </a:p>
            <a:p>
              <a:pPr marL="120650" indent="-1206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Creation of a automotive mobility testbed to safely test resilience measures such as sensor fusion</a:t>
              </a:r>
            </a:p>
            <a:p>
              <a:pPr marL="120650" indent="-1206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Threat modeling, </a:t>
              </a:r>
              <a:r>
                <a:rPr lang="en-US" sz="1200" dirty="0" err="1">
                  <a:solidFill>
                    <a:schemeClr val="tx1"/>
                  </a:solidFill>
                </a:rPr>
                <a:t>pentesting</a:t>
              </a:r>
              <a:r>
                <a:rPr lang="en-US" sz="1200" dirty="0">
                  <a:solidFill>
                    <a:schemeClr val="tx1"/>
                  </a:solidFill>
                </a:rPr>
                <a:t>, and risk analysis of vehicle to grid infrastructure (EVSE/</a:t>
              </a:r>
              <a:r>
                <a:rPr lang="en-US" sz="1200" dirty="0" err="1">
                  <a:solidFill>
                    <a:schemeClr val="tx1"/>
                  </a:solidFill>
                </a:rPr>
                <a:t>xFC</a:t>
              </a:r>
              <a:r>
                <a:rPr lang="en-US" sz="1200" dirty="0">
                  <a:solidFill>
                    <a:schemeClr val="tx1"/>
                  </a:solidFill>
                </a:rPr>
                <a:t>)</a:t>
              </a:r>
            </a:p>
            <a:p>
              <a:endParaRPr lang="en-US" sz="1200" b="1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433469-4EFE-E542-978B-1448E472CC26}"/>
                </a:ext>
              </a:extLst>
            </p:cNvPr>
            <p:cNvSpPr/>
            <p:nvPr userDrawn="1"/>
          </p:nvSpPr>
          <p:spPr>
            <a:xfrm>
              <a:off x="4054358" y="1765436"/>
              <a:ext cx="2185332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/>
                <a:t>RESULTS</a:t>
              </a:r>
            </a:p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Deliverables include simulation testbed software, physical testbed, industry papers, DOE white papers</a:t>
              </a:r>
            </a:p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Results will impact current charging infrastructure deployment and shape secure architectures and policy</a:t>
              </a:r>
            </a:p>
            <a:p>
              <a:endParaRPr lang="en-US" sz="1200" b="1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7654D32-AD25-E741-99D1-1FFB7CFA218F}"/>
                </a:ext>
              </a:extLst>
            </p:cNvPr>
            <p:cNvSpPr/>
            <p:nvPr userDrawn="1"/>
          </p:nvSpPr>
          <p:spPr>
            <a:xfrm>
              <a:off x="6392591" y="1765436"/>
              <a:ext cx="2296383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/>
                <a:t>CONTRIBUTION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Techniques and tools developed apply to heavy vehicles which impact critical infrastructure, military operations, and commerce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4C35AC7-582F-7D4E-ADFB-FDB003388826}"/>
                </a:ext>
              </a:extLst>
            </p:cNvPr>
            <p:cNvSpPr/>
            <p:nvPr userDrawn="1"/>
          </p:nvSpPr>
          <p:spPr>
            <a:xfrm>
              <a:off x="419100" y="4098842"/>
              <a:ext cx="4045324" cy="606508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ARGONNE CAPABILITIES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2101D9A-0D44-9848-B7BE-578BE7238C03}"/>
                </a:ext>
              </a:extLst>
            </p:cNvPr>
            <p:cNvSpPr/>
            <p:nvPr userDrawn="1"/>
          </p:nvSpPr>
          <p:spPr>
            <a:xfrm>
              <a:off x="4643651" y="4098842"/>
              <a:ext cx="4045324" cy="606508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FUTURE OUTLOOK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614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*Titl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58573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56A010B-81D1-D941-BDE7-50CB6BFE52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859176"/>
              </p:ext>
            </p:extLst>
          </p:nvPr>
        </p:nvGraphicFramePr>
        <p:xfrm>
          <a:off x="457200" y="1518245"/>
          <a:ext cx="8372900" cy="3204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3225">
                  <a:extLst>
                    <a:ext uri="{9D8B030D-6E8A-4147-A177-3AD203B41FA5}">
                      <a16:colId xmlns:a16="http://schemas.microsoft.com/office/drawing/2014/main" val="953177877"/>
                    </a:ext>
                  </a:extLst>
                </a:gridCol>
                <a:gridCol w="2093225">
                  <a:extLst>
                    <a:ext uri="{9D8B030D-6E8A-4147-A177-3AD203B41FA5}">
                      <a16:colId xmlns:a16="http://schemas.microsoft.com/office/drawing/2014/main" val="3184500041"/>
                    </a:ext>
                  </a:extLst>
                </a:gridCol>
                <a:gridCol w="2093225">
                  <a:extLst>
                    <a:ext uri="{9D8B030D-6E8A-4147-A177-3AD203B41FA5}">
                      <a16:colId xmlns:a16="http://schemas.microsoft.com/office/drawing/2014/main" val="3933062838"/>
                    </a:ext>
                  </a:extLst>
                </a:gridCol>
                <a:gridCol w="2093225">
                  <a:extLst>
                    <a:ext uri="{9D8B030D-6E8A-4147-A177-3AD203B41FA5}">
                      <a16:colId xmlns:a16="http://schemas.microsoft.com/office/drawing/2014/main" val="434370605"/>
                    </a:ext>
                  </a:extLst>
                </a:gridCol>
              </a:tblGrid>
              <a:tr h="10681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385294"/>
                  </a:ext>
                </a:extLst>
              </a:tr>
              <a:tr h="106812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461716"/>
                  </a:ext>
                </a:extLst>
              </a:tr>
              <a:tr h="106812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438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893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20763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397181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397181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262716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20332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D251620B-FC18-4146-9BF7-244077EE7563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0665" y="4794647"/>
            <a:ext cx="1044942" cy="29833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93826"/>
            <a:ext cx="8372901" cy="331708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4827084"/>
            <a:ext cx="1418753" cy="1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098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26" r:id="rId2"/>
    <p:sldLayoutId id="2147483827" r:id="rId3"/>
    <p:sldLayoutId id="2147483828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  <p:sldLayoutId id="2147483811" r:id="rId20"/>
    <p:sldLayoutId id="2147483812" r:id="rId21"/>
    <p:sldLayoutId id="2147483813" r:id="rId22"/>
    <p:sldLayoutId id="2147483814" r:id="rId23"/>
    <p:sldLayoutId id="2147483815" r:id="rId24"/>
    <p:sldLayoutId id="2147483816" r:id="rId25"/>
    <p:sldLayoutId id="2147483817" r:id="rId26"/>
    <p:sldLayoutId id="2147483818" r:id="rId27"/>
    <p:sldLayoutId id="2147483819" r:id="rId28"/>
    <p:sldLayoutId id="2147483820" r:id="rId29"/>
    <p:sldLayoutId id="2147483821" r:id="rId30"/>
    <p:sldLayoutId id="2147483848" r:id="rId31"/>
    <p:sldLayoutId id="2147483849" r:id="rId3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564">
          <p15:clr>
            <a:srgbClr val="F26B43"/>
          </p15:clr>
        </p15:guide>
        <p15:guide id="4" pos="5568">
          <p15:clr>
            <a:srgbClr val="F26B43"/>
          </p15:clr>
        </p15:guide>
        <p15:guide id="5" orient="horz" pos="2964">
          <p15:clr>
            <a:srgbClr val="F26B43"/>
          </p15:clr>
        </p15:guide>
        <p15:guide id="6" orient="horz" pos="1720">
          <p15:clr>
            <a:srgbClr val="F26B43"/>
          </p15:clr>
        </p15:guide>
        <p15:guide id="7" orient="horz" pos="876">
          <p15:clr>
            <a:srgbClr val="F26B43"/>
          </p15:clr>
        </p15:guide>
        <p15:guide id="8" orient="horz" pos="3180" userDrawn="1">
          <p15:clr>
            <a:srgbClr val="F26B43"/>
          </p15:clr>
        </p15:guide>
        <p15:guide id="9" pos="2880" userDrawn="1">
          <p15:clr>
            <a:srgbClr val="F26B43"/>
          </p15:clr>
        </p15:guide>
        <p15:guide id="10" orient="horz" pos="3156" userDrawn="1">
          <p15:clr>
            <a:srgbClr val="F26B43"/>
          </p15:clr>
        </p15:guide>
        <p15:guide id="11" pos="2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anl.gov/cryopump/Main_Pag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anl.gov/cryopump/Main_Pag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63725" y="1226125"/>
            <a:ext cx="4280275" cy="202996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232326"/>
            <a:ext cx="4863724" cy="2029968"/>
          </a:xfrm>
        </p:spPr>
        <p:txBody>
          <a:bodyPr/>
          <a:lstStyle/>
          <a:p>
            <a:r>
              <a:rPr lang="en-US" sz="2200" cap="none" dirty="0"/>
              <a:t>Experience of using the RI cryocooler and collaborative efforts of the APS beamlines towards the APSU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-1" y="1232326"/>
            <a:ext cx="239714" cy="2029968"/>
          </a:xfrm>
        </p:spPr>
        <p:txBody>
          <a:bodyPr/>
          <a:lstStyle/>
          <a:p>
            <a:r>
              <a:rPr lang="en-US" dirty="0" err="1"/>
              <a:t>erhtjhtyhy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BFEC33-97A4-9849-B9ED-BE9BA1E719A6}"/>
              </a:ext>
            </a:extLst>
          </p:cNvPr>
          <p:cNvSpPr txBox="1"/>
          <p:nvPr/>
        </p:nvSpPr>
        <p:spPr>
          <a:xfrm>
            <a:off x="549550" y="3741898"/>
            <a:ext cx="6333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Jiyong Zhao (Inelastic X-ray &amp; Nuclear Resonant Scattering group) </a:t>
            </a:r>
          </a:p>
          <a:p>
            <a:r>
              <a:rPr lang="en-US" sz="1600" dirty="0"/>
              <a:t>David </a:t>
            </a:r>
            <a:r>
              <a:rPr lang="en-US" sz="1600" dirty="0" err="1"/>
              <a:t>Cyl</a:t>
            </a:r>
            <a:r>
              <a:rPr lang="en-US" sz="1600" dirty="0"/>
              <a:t> (Surface Scattering and Microdiffraction group)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5403274" y="4723140"/>
            <a:ext cx="3181506" cy="287167"/>
          </a:xfrm>
        </p:spPr>
        <p:txBody>
          <a:bodyPr/>
          <a:lstStyle/>
          <a:p>
            <a:r>
              <a:rPr lang="en-US" dirty="0"/>
              <a:t>TWG monthly meeting Sept 15</a:t>
            </a:r>
            <a:r>
              <a:rPr lang="en-US" baseline="30000" dirty="0"/>
              <a:t>th</a:t>
            </a:r>
            <a:r>
              <a:rPr lang="en-US" dirty="0"/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12281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, schematic&#10;&#10;Description automatically generated">
            <a:extLst>
              <a:ext uri="{FF2B5EF4-FFF2-40B4-BE49-F238E27FC236}">
                <a16:creationId xmlns:a16="http://schemas.microsoft.com/office/drawing/2014/main" id="{F2986DC4-F68A-F690-DC4E-A1CBCC1382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2987" y="1105959"/>
            <a:ext cx="4193833" cy="331787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A6C3BBD-E23E-327D-AA63-522BB2502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EPICS control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35EEC3-05EC-F769-1F3E-DC189E7C09F5}"/>
              </a:ext>
            </a:extLst>
          </p:cNvPr>
          <p:cNvSpPr txBox="1"/>
          <p:nvPr/>
        </p:nvSpPr>
        <p:spPr>
          <a:xfrm>
            <a:off x="2455333" y="4443871"/>
            <a:ext cx="3132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By Kurt </a:t>
            </a:r>
            <a:r>
              <a:rPr lang="en-US" sz="1400" dirty="0" err="1"/>
              <a:t>Goetze</a:t>
            </a:r>
            <a:r>
              <a:rPr lang="en-US" sz="1400" dirty="0"/>
              <a:t>, BCDA</a:t>
            </a:r>
          </a:p>
        </p:txBody>
      </p:sp>
    </p:spTree>
    <p:extLst>
      <p:ext uri="{BB962C8B-B14F-4D97-AF65-F5344CB8AC3E}">
        <p14:creationId xmlns:p14="http://schemas.microsoft.com/office/powerpoint/2010/main" val="2357667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D27FBE15-04F6-F4C5-C136-8F3D12C51B7B}"/>
              </a:ext>
            </a:extLst>
          </p:cNvPr>
          <p:cNvSpPr txBox="1">
            <a:spLocks/>
          </p:cNvSpPr>
          <p:nvPr/>
        </p:nvSpPr>
        <p:spPr>
          <a:xfrm>
            <a:off x="537947" y="158279"/>
            <a:ext cx="8353134" cy="4599988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205740" marR="0" indent="-205740" algn="l" defTabSz="3429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225"/>
              </a:spcAft>
              <a:buClr>
                <a:srgbClr val="0082CA">
                  <a:lumMod val="75000"/>
                </a:srgbClr>
              </a:buClr>
              <a:buSzTx/>
              <a:buFont typeface="Wingdings" charset="2"/>
              <a:buChar char="§"/>
              <a:tabLst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88156" marR="0" indent="-257175" algn="l" defTabSz="3429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225"/>
              </a:spcAft>
              <a:buClr>
                <a:srgbClr val="0082CA">
                  <a:lumMod val="75000"/>
                </a:srgbClr>
              </a:buClr>
              <a:buSzTx/>
              <a:buFont typeface="Lucida Grande"/>
              <a:buChar char="–"/>
              <a:tabLst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205740" marR="0" indent="-20574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2CA">
                  <a:lumMod val="75000"/>
                </a:srgbClr>
              </a:buClr>
              <a:buSzTx/>
              <a:buFont typeface="Arial"/>
              <a:buChar char="•"/>
              <a:tabLst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04788" indent="26670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3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600" dirty="0">
                <a:solidFill>
                  <a:schemeClr val="tx1"/>
                </a:solidFill>
              </a:rPr>
              <a:t>Collaborative efforts at the APS (tips, tricks, experiences, and spare units)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Hardware: bypass, heater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Software: IP, image backup, EPICS support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Spare parts (HMI, valves, bearings …)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*Spare unit (important for individual beamline to recover quickly to avoid beam loss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Problem solving tips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Wiki-</a:t>
            </a:r>
            <a:r>
              <a:rPr lang="en-US" sz="1600" dirty="0" err="1">
                <a:solidFill>
                  <a:schemeClr val="tx1"/>
                </a:solidFill>
              </a:rPr>
              <a:t>Cryocoller</a:t>
            </a:r>
            <a:r>
              <a:rPr lang="en-US" sz="1600" dirty="0">
                <a:solidFill>
                  <a:schemeClr val="tx1"/>
                </a:solidFill>
              </a:rPr>
              <a:t> (David </a:t>
            </a:r>
            <a:r>
              <a:rPr lang="en-US" sz="1600" dirty="0" err="1">
                <a:solidFill>
                  <a:schemeClr val="tx1"/>
                </a:solidFill>
              </a:rPr>
              <a:t>Cyl</a:t>
            </a:r>
            <a:r>
              <a:rPr lang="en-US" sz="1600" dirty="0">
                <a:solidFill>
                  <a:schemeClr val="tx1"/>
                </a:solidFill>
              </a:rPr>
              <a:t>): share knowledge, specific problems and solutions. </a:t>
            </a:r>
            <a:r>
              <a:rPr lang="en-US" sz="1600" dirty="0">
                <a:solidFill>
                  <a:schemeClr val="tx1"/>
                </a:solidFill>
                <a:hlinkClick r:id="rId3" tooltip="https://wiki.anl.gov/cryopump/Main_Pag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https://wiki.anl.gov/cryopump/Main_Page</a:t>
            </a:r>
            <a:endParaRPr lang="en-US" sz="1600" dirty="0">
              <a:solidFill>
                <a:schemeClr val="tx1"/>
              </a:solidFill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*Regular maintenance, (MOM group?)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Onsite RI tech support? Or training an APS personnel for maintenances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A workshop is planned for the next month</a:t>
            </a:r>
          </a:p>
        </p:txBody>
      </p:sp>
    </p:spTree>
    <p:extLst>
      <p:ext uri="{BB962C8B-B14F-4D97-AF65-F5344CB8AC3E}">
        <p14:creationId xmlns:p14="http://schemas.microsoft.com/office/powerpoint/2010/main" val="2051218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D27FBE15-04F6-F4C5-C136-8F3D12C51B7B}"/>
              </a:ext>
            </a:extLst>
          </p:cNvPr>
          <p:cNvSpPr txBox="1">
            <a:spLocks/>
          </p:cNvSpPr>
          <p:nvPr/>
        </p:nvSpPr>
        <p:spPr>
          <a:xfrm>
            <a:off x="537947" y="158279"/>
            <a:ext cx="8353134" cy="4599988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205740" marR="0" indent="-205740" algn="l" defTabSz="3429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225"/>
              </a:spcAft>
              <a:buClr>
                <a:srgbClr val="0082CA">
                  <a:lumMod val="75000"/>
                </a:srgbClr>
              </a:buClr>
              <a:buSzTx/>
              <a:buFont typeface="Wingdings" charset="2"/>
              <a:buChar char="§"/>
              <a:tabLst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88156" marR="0" indent="-257175" algn="l" defTabSz="3429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225"/>
              </a:spcAft>
              <a:buClr>
                <a:srgbClr val="0082CA">
                  <a:lumMod val="75000"/>
                </a:srgbClr>
              </a:buClr>
              <a:buSzTx/>
              <a:buFont typeface="Lucida Grande"/>
              <a:buChar char="–"/>
              <a:tabLst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205740" marR="0" indent="-20574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2CA">
                  <a:lumMod val="75000"/>
                </a:srgbClr>
              </a:buClr>
              <a:buSzTx/>
              <a:buFont typeface="Arial"/>
              <a:buChar char="•"/>
              <a:tabLst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04788" indent="26670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3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600" dirty="0"/>
              <a:t>Collaborative efforts at the APS (tips, tricks, experiences, spare parts and spare units)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Hardware: bypass, heater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Software: IP, image backup, EPICS support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Spare parts (HMI, valves, bearings …)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</a:rPr>
              <a:t>*Spare unit (important for individual beamline to recover quickly to avoid </a:t>
            </a:r>
            <a:r>
              <a:rPr lang="en-US" sz="1600">
                <a:solidFill>
                  <a:srgbClr val="FF0000"/>
                </a:solidFill>
              </a:rPr>
              <a:t>beam loss)</a:t>
            </a:r>
            <a:endParaRPr lang="en-US" sz="1600" dirty="0">
              <a:solidFill>
                <a:srgbClr val="FF0000"/>
              </a:solidFill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Problem solving tips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Wiki-</a:t>
            </a:r>
            <a:r>
              <a:rPr lang="en-US" sz="1600" dirty="0" err="1"/>
              <a:t>Cryocoller</a:t>
            </a:r>
            <a:r>
              <a:rPr lang="en-US" sz="1600" dirty="0"/>
              <a:t> (David </a:t>
            </a:r>
            <a:r>
              <a:rPr lang="en-US" sz="1600" dirty="0" err="1"/>
              <a:t>Cyl</a:t>
            </a:r>
            <a:r>
              <a:rPr lang="en-US" sz="1600" dirty="0"/>
              <a:t>): share knowledge, specific problems and solutions. </a:t>
            </a:r>
            <a:r>
              <a:rPr lang="en-US" sz="1600" dirty="0">
                <a:hlinkClick r:id="rId3" tooltip="https://wiki.anl.gov/cryopump/Main_Page"/>
              </a:rPr>
              <a:t>https://wiki.anl.gov/cryopump/Main_Page</a:t>
            </a:r>
            <a:endParaRPr lang="en-US" sz="1600" dirty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</a:rPr>
              <a:t>*Regular maintenance</a:t>
            </a:r>
            <a:r>
              <a:rPr lang="en-US" sz="1600" dirty="0"/>
              <a:t>, (MOM group?)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Onsite RI tech support? Or training an APS personnel for maintenances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A workshop is planned for the next month</a:t>
            </a:r>
          </a:p>
        </p:txBody>
      </p:sp>
    </p:spTree>
    <p:extLst>
      <p:ext uri="{BB962C8B-B14F-4D97-AF65-F5344CB8AC3E}">
        <p14:creationId xmlns:p14="http://schemas.microsoft.com/office/powerpoint/2010/main" val="3039230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8FF6902-EC72-AEEF-64B7-3C7A65C4DC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467" y="183652"/>
            <a:ext cx="7611533" cy="4776195"/>
          </a:xfrm>
        </p:spPr>
      </p:pic>
    </p:spTree>
    <p:extLst>
      <p:ext uri="{BB962C8B-B14F-4D97-AF65-F5344CB8AC3E}">
        <p14:creationId xmlns:p14="http://schemas.microsoft.com/office/powerpoint/2010/main" val="4009978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F0963A-B6F8-32AB-D119-2B14752CC1E6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27896" y="400052"/>
            <a:ext cx="8157304" cy="1075266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/>
              <a:t>Experience and effort forward</a:t>
            </a:r>
          </a:p>
          <a:p>
            <a:pPr marL="0" indent="0">
              <a:buNone/>
            </a:pPr>
            <a:r>
              <a:rPr lang="en-US" sz="3200" b="1" dirty="0"/>
              <a:t>				</a:t>
            </a:r>
            <a:r>
              <a:rPr lang="en-US" sz="2400" b="1" dirty="0"/>
              <a:t>- from a user point of view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3FED377E-DBF1-28E8-BFFE-F72A2F40F5EB}"/>
              </a:ext>
            </a:extLst>
          </p:cNvPr>
          <p:cNvSpPr txBox="1">
            <a:spLocks/>
          </p:cNvSpPr>
          <p:nvPr/>
        </p:nvSpPr>
        <p:spPr>
          <a:xfrm>
            <a:off x="427895" y="2186520"/>
            <a:ext cx="8622971" cy="1691214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AutoNum type="arabicPeriod"/>
            </a:pPr>
            <a:r>
              <a:rPr lang="en-US" sz="2400" dirty="0"/>
              <a:t>Experience of using the </a:t>
            </a:r>
            <a:r>
              <a:rPr lang="en-US" sz="2400" dirty="0" err="1"/>
              <a:t>cryo</a:t>
            </a:r>
            <a:r>
              <a:rPr lang="en-US" sz="2400" dirty="0"/>
              <a:t> cooled HHLM</a:t>
            </a:r>
          </a:p>
          <a:p>
            <a:pPr marL="342900" indent="-342900">
              <a:buFont typeface="Wingdings" pitchFamily="2" charset="2"/>
              <a:buAutoNum type="arabicPeriod"/>
            </a:pPr>
            <a:r>
              <a:rPr lang="en-US" sz="2400" dirty="0"/>
              <a:t>Incidents associated with the cryo-cooler and lesson learned</a:t>
            </a:r>
          </a:p>
          <a:p>
            <a:pPr marL="0" indent="0">
              <a:buNone/>
            </a:pPr>
            <a:r>
              <a:rPr lang="en-US" sz="2400" dirty="0"/>
              <a:t>3. HHLM around the APS</a:t>
            </a:r>
          </a:p>
          <a:p>
            <a:pPr marL="0" indent="0">
              <a:buNone/>
            </a:pPr>
            <a:r>
              <a:rPr lang="en-US" sz="2400" dirty="0"/>
              <a:t>4. Collaborative efforts moving forward (shared with David </a:t>
            </a:r>
            <a:r>
              <a:rPr lang="en-US" sz="2400" dirty="0" err="1"/>
              <a:t>Cyl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6908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F0963A-B6F8-32AB-D119-2B14752CC1E6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27896" y="400052"/>
            <a:ext cx="8157304" cy="1075266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/>
              <a:t>Experience and effort forward</a:t>
            </a:r>
          </a:p>
          <a:p>
            <a:pPr marL="0" indent="0">
              <a:buNone/>
            </a:pPr>
            <a:r>
              <a:rPr lang="en-US" sz="3200" b="1" dirty="0"/>
              <a:t>				</a:t>
            </a:r>
            <a:r>
              <a:rPr lang="en-US" sz="2400" b="1" dirty="0"/>
              <a:t>- from a </a:t>
            </a:r>
            <a:r>
              <a:rPr lang="en-US" sz="2400" b="1" strike="sngStrike" dirty="0">
                <a:solidFill>
                  <a:srgbClr val="FF0000"/>
                </a:solidFill>
              </a:rPr>
              <a:t>user</a:t>
            </a:r>
            <a:r>
              <a:rPr lang="en-US" sz="2400" b="1" dirty="0"/>
              <a:t> point of view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3FED377E-DBF1-28E8-BFFE-F72A2F40F5EB}"/>
              </a:ext>
            </a:extLst>
          </p:cNvPr>
          <p:cNvSpPr txBox="1">
            <a:spLocks/>
          </p:cNvSpPr>
          <p:nvPr/>
        </p:nvSpPr>
        <p:spPr>
          <a:xfrm>
            <a:off x="427895" y="2186520"/>
            <a:ext cx="8622971" cy="1691214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AutoNum type="arabicPeriod"/>
            </a:pPr>
            <a:r>
              <a:rPr lang="en-US" sz="2400" dirty="0"/>
              <a:t>Experience of using the </a:t>
            </a:r>
            <a:r>
              <a:rPr lang="en-US" sz="2400" dirty="0" err="1"/>
              <a:t>cryo</a:t>
            </a:r>
            <a:r>
              <a:rPr lang="en-US" sz="2400" dirty="0"/>
              <a:t> cooled HHLM</a:t>
            </a:r>
          </a:p>
          <a:p>
            <a:pPr marL="342900" indent="-342900">
              <a:buFont typeface="Wingdings" pitchFamily="2" charset="2"/>
              <a:buAutoNum type="arabicPeriod"/>
            </a:pPr>
            <a:r>
              <a:rPr lang="en-US" sz="2400" dirty="0"/>
              <a:t>Incidents associated with the cryo-cooler and lesson learned</a:t>
            </a:r>
          </a:p>
          <a:p>
            <a:pPr marL="0" indent="0">
              <a:buNone/>
            </a:pPr>
            <a:r>
              <a:rPr lang="en-US" sz="2400" dirty="0"/>
              <a:t>3. HHLM around the APS</a:t>
            </a:r>
          </a:p>
          <a:p>
            <a:pPr marL="0" indent="0">
              <a:buNone/>
            </a:pPr>
            <a:r>
              <a:rPr lang="en-US" sz="2400" dirty="0"/>
              <a:t>4. Collaborative efforts moving forward (shared with David </a:t>
            </a:r>
            <a:r>
              <a:rPr lang="en-US" sz="2400" dirty="0" err="1"/>
              <a:t>Cyl</a:t>
            </a:r>
            <a:r>
              <a:rPr lang="en-US" sz="2400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750E48-B7C4-2349-8E45-64441C421521}"/>
              </a:ext>
            </a:extLst>
          </p:cNvPr>
          <p:cNvSpPr txBox="1"/>
          <p:nvPr/>
        </p:nvSpPr>
        <p:spPr>
          <a:xfrm>
            <a:off x="2692400" y="1475318"/>
            <a:ext cx="3158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professional user</a:t>
            </a:r>
          </a:p>
        </p:txBody>
      </p:sp>
    </p:spTree>
    <p:extLst>
      <p:ext uri="{BB962C8B-B14F-4D97-AF65-F5344CB8AC3E}">
        <p14:creationId xmlns:p14="http://schemas.microsoft.com/office/powerpoint/2010/main" val="305496230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6" descr="HHLM_1stXtal">
            <a:extLst>
              <a:ext uri="{FF2B5EF4-FFF2-40B4-BE49-F238E27FC236}">
                <a16:creationId xmlns:a16="http://schemas.microsoft.com/office/drawing/2014/main" id="{8A022EB8-02D6-2617-F32D-D8441C719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2457450"/>
            <a:ext cx="3371850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 Box 12">
            <a:extLst>
              <a:ext uri="{FF2B5EF4-FFF2-40B4-BE49-F238E27FC236}">
                <a16:creationId xmlns:a16="http://schemas.microsoft.com/office/drawing/2014/main" id="{922F4A37-CCDB-547D-578C-3B2D1B9E7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" y="4057651"/>
            <a:ext cx="32575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1350" dirty="0" err="1"/>
              <a:t>Kohzu</a:t>
            </a:r>
            <a:r>
              <a:rPr lang="en-US" altLang="en-US" sz="1350" dirty="0"/>
              <a:t> high-heat-load monochromator consists of two water-cooled diamonds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CCB59D-23CD-8A20-00D3-E1571A00B904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1242417" y="192253"/>
            <a:ext cx="6599635" cy="306671"/>
          </a:xfr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/>
          <a:lstStyle/>
          <a:p>
            <a:pPr algn="ctr">
              <a:buFont typeface="Wingdings" charset="2"/>
              <a:buChar char="§"/>
              <a:defRPr/>
            </a:pPr>
            <a:r>
              <a:rPr lang="en-US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3ID</a:t>
            </a:r>
            <a:r>
              <a:rPr lang="zh-CN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 </a:t>
            </a:r>
            <a:r>
              <a:rPr lang="en-US" altLang="zh-CN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beamline</a:t>
            </a:r>
            <a:r>
              <a:rPr lang="en-US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:  High heat-load monochromator before 2017</a:t>
            </a:r>
          </a:p>
        </p:txBody>
      </p:sp>
      <p:pic>
        <p:nvPicPr>
          <p:cNvPr id="31748" name="Picture 5" descr="Kohzu_HHLM1">
            <a:extLst>
              <a:ext uri="{FF2B5EF4-FFF2-40B4-BE49-F238E27FC236}">
                <a16:creationId xmlns:a16="http://schemas.microsoft.com/office/drawing/2014/main" id="{3394EAF0-3836-14AC-8D4A-0ED2AB44D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8001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Rectangle 4">
            <a:extLst>
              <a:ext uri="{FF2B5EF4-FFF2-40B4-BE49-F238E27FC236}">
                <a16:creationId xmlns:a16="http://schemas.microsoft.com/office/drawing/2014/main" id="{DEFEB7DD-2324-3A9B-C9FB-F0EAAEFA6FB5}"/>
              </a:ext>
            </a:extLst>
          </p:cNvPr>
          <p:cNvSpPr>
            <a:spLocks noChangeArrowheads="1"/>
          </p:cNvSpPr>
          <p:nvPr/>
        </p:nvSpPr>
        <p:spPr bwMode="auto">
          <a:xfrm rot="1800000">
            <a:off x="6649641" y="1857375"/>
            <a:ext cx="514350" cy="571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350"/>
          </a:p>
        </p:txBody>
      </p:sp>
      <p:sp>
        <p:nvSpPr>
          <p:cNvPr id="31750" name="Rectangle 8">
            <a:extLst>
              <a:ext uri="{FF2B5EF4-FFF2-40B4-BE49-F238E27FC236}">
                <a16:creationId xmlns:a16="http://schemas.microsoft.com/office/drawing/2014/main" id="{E39ABD42-2228-D865-50A4-566734BF403A}"/>
              </a:ext>
            </a:extLst>
          </p:cNvPr>
          <p:cNvSpPr>
            <a:spLocks noChangeArrowheads="1"/>
          </p:cNvSpPr>
          <p:nvPr/>
        </p:nvSpPr>
        <p:spPr bwMode="auto">
          <a:xfrm rot="1800000">
            <a:off x="6412706" y="1218010"/>
            <a:ext cx="514350" cy="571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350"/>
          </a:p>
        </p:txBody>
      </p:sp>
      <p:cxnSp>
        <p:nvCxnSpPr>
          <p:cNvPr id="31751" name="Straight Arrow Connector 9">
            <a:extLst>
              <a:ext uri="{FF2B5EF4-FFF2-40B4-BE49-F238E27FC236}">
                <a16:creationId xmlns:a16="http://schemas.microsoft.com/office/drawing/2014/main" id="{EB0B74D8-7C7D-A319-E82E-399A29B2E26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897291" y="1828800"/>
            <a:ext cx="989409" cy="0"/>
          </a:xfrm>
          <a:prstGeom prst="straightConnector1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2" name="Straight Arrow Connector 13">
            <a:extLst>
              <a:ext uri="{FF2B5EF4-FFF2-40B4-BE49-F238E27FC236}">
                <a16:creationId xmlns:a16="http://schemas.microsoft.com/office/drawing/2014/main" id="{BA58E2CB-1E6D-B634-542F-4F6DCD7959C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600700" y="1246585"/>
            <a:ext cx="989410" cy="0"/>
          </a:xfrm>
          <a:prstGeom prst="straightConnector1">
            <a:avLst/>
          </a:prstGeom>
          <a:noFill/>
          <a:ln w="34925">
            <a:solidFill>
              <a:srgbClr val="FF6AE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3" name="Straight Arrow Connector 14">
            <a:extLst>
              <a:ext uri="{FF2B5EF4-FFF2-40B4-BE49-F238E27FC236}">
                <a16:creationId xmlns:a16="http://schemas.microsoft.com/office/drawing/2014/main" id="{F0A95CFF-CF1F-C694-03D7-E5D51E1DB726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590110" y="1253729"/>
            <a:ext cx="316706" cy="564356"/>
          </a:xfrm>
          <a:prstGeom prst="straightConnector1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TextBox 13">
            <a:extLst>
              <a:ext uri="{FF2B5EF4-FFF2-40B4-BE49-F238E27FC236}">
                <a16:creationId xmlns:a16="http://schemas.microsoft.com/office/drawing/2014/main" id="{8A5F5400-830F-22CD-46B1-05A214B1D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3522" y="1946884"/>
            <a:ext cx="71080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350" dirty="0"/>
              <a:t>C(111)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B1D6C407-7FE4-2C9C-51B6-49EA7F9EE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1889" y="889061"/>
            <a:ext cx="71080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350" dirty="0"/>
              <a:t>C(111)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2">
            <a:extLst>
              <a:ext uri="{FF2B5EF4-FFF2-40B4-BE49-F238E27FC236}">
                <a16:creationId xmlns:a16="http://schemas.microsoft.com/office/drawing/2014/main" id="{608EAE45-0E74-4814-F76F-93C85B2E7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262" y="3975526"/>
            <a:ext cx="41648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1200" dirty="0"/>
              <a:t>Converting a water-cooled </a:t>
            </a:r>
            <a:r>
              <a:rPr lang="en-US" altLang="en-US" sz="1200" dirty="0" err="1"/>
              <a:t>Kohzu</a:t>
            </a:r>
            <a:r>
              <a:rPr lang="en-US" altLang="en-US" sz="1200" dirty="0"/>
              <a:t> HHLM using diamond crystals to a cryogen cooled silicon HHLM.  It increased the flux (~1.5 spectra flux), improved the stability and greatly reduced alignment and maintenance time.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14EC533-0560-EE10-C6ED-822492533386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1276350" y="7144"/>
            <a:ext cx="6610350" cy="810816"/>
          </a:xfr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/>
          <a:lstStyle/>
          <a:p>
            <a:pPr marL="0" indent="0">
              <a:buNone/>
              <a:defRPr/>
            </a:pPr>
            <a:r>
              <a:rPr lang="en-US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Improvement of the flux and stability </a:t>
            </a:r>
          </a:p>
          <a:p>
            <a:pPr marL="0" indent="0">
              <a:buNone/>
              <a:defRPr/>
            </a:pPr>
            <a:r>
              <a:rPr lang="en-US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	- A cryogenic cooled silicon HHLM since Jan 2017</a:t>
            </a:r>
          </a:p>
        </p:txBody>
      </p:sp>
      <p:sp>
        <p:nvSpPr>
          <p:cNvPr id="24579" name="Rectangle 4">
            <a:extLst>
              <a:ext uri="{FF2B5EF4-FFF2-40B4-BE49-F238E27FC236}">
                <a16:creationId xmlns:a16="http://schemas.microsoft.com/office/drawing/2014/main" id="{24536439-650B-24E5-431D-014B4A8FD5B4}"/>
              </a:ext>
            </a:extLst>
          </p:cNvPr>
          <p:cNvSpPr>
            <a:spLocks noChangeArrowheads="1"/>
          </p:cNvSpPr>
          <p:nvPr/>
        </p:nvSpPr>
        <p:spPr bwMode="auto">
          <a:xfrm rot="1800000">
            <a:off x="6478191" y="2013347"/>
            <a:ext cx="514350" cy="571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350"/>
          </a:p>
        </p:txBody>
      </p:sp>
      <p:sp>
        <p:nvSpPr>
          <p:cNvPr id="24580" name="Rectangle 8">
            <a:extLst>
              <a:ext uri="{FF2B5EF4-FFF2-40B4-BE49-F238E27FC236}">
                <a16:creationId xmlns:a16="http://schemas.microsoft.com/office/drawing/2014/main" id="{5416B665-43B0-02F0-D14A-959318196DF7}"/>
              </a:ext>
            </a:extLst>
          </p:cNvPr>
          <p:cNvSpPr>
            <a:spLocks noChangeArrowheads="1"/>
          </p:cNvSpPr>
          <p:nvPr/>
        </p:nvSpPr>
        <p:spPr bwMode="auto">
          <a:xfrm rot="1800000">
            <a:off x="6241256" y="1373981"/>
            <a:ext cx="514350" cy="571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350"/>
          </a:p>
        </p:txBody>
      </p:sp>
      <p:cxnSp>
        <p:nvCxnSpPr>
          <p:cNvPr id="24581" name="Straight Arrow Connector 9">
            <a:extLst>
              <a:ext uri="{FF2B5EF4-FFF2-40B4-BE49-F238E27FC236}">
                <a16:creationId xmlns:a16="http://schemas.microsoft.com/office/drawing/2014/main" id="{73EAB741-8A40-0BDC-6665-6169E075E89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725841" y="1984772"/>
            <a:ext cx="989409" cy="0"/>
          </a:xfrm>
          <a:prstGeom prst="straightConnector1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82" name="Straight Arrow Connector 13">
            <a:extLst>
              <a:ext uri="{FF2B5EF4-FFF2-40B4-BE49-F238E27FC236}">
                <a16:creationId xmlns:a16="http://schemas.microsoft.com/office/drawing/2014/main" id="{7F7859C1-FDE6-1E25-2060-AEBE5963D92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429250" y="1402556"/>
            <a:ext cx="989410" cy="0"/>
          </a:xfrm>
          <a:prstGeom prst="straightConnector1">
            <a:avLst/>
          </a:prstGeom>
          <a:noFill/>
          <a:ln w="34925">
            <a:solidFill>
              <a:srgbClr val="FF6AE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83" name="Straight Arrow Connector 14">
            <a:extLst>
              <a:ext uri="{FF2B5EF4-FFF2-40B4-BE49-F238E27FC236}">
                <a16:creationId xmlns:a16="http://schemas.microsoft.com/office/drawing/2014/main" id="{91A72B50-4A14-C027-6F14-3226B96AF407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418660" y="1409701"/>
            <a:ext cx="316706" cy="564356"/>
          </a:xfrm>
          <a:prstGeom prst="straightConnector1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4584" name="Picture 4">
            <a:extLst>
              <a:ext uri="{FF2B5EF4-FFF2-40B4-BE49-F238E27FC236}">
                <a16:creationId xmlns:a16="http://schemas.microsoft.com/office/drawing/2014/main" id="{3AFBC3CD-E9E6-1FFF-E1D8-2E028AF9A5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213" y="920354"/>
            <a:ext cx="2122885" cy="283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6">
            <a:extLst>
              <a:ext uri="{FF2B5EF4-FFF2-40B4-BE49-F238E27FC236}">
                <a16:creationId xmlns:a16="http://schemas.microsoft.com/office/drawing/2014/main" id="{0B9B9F36-2109-6B8B-4FED-B0498CBE3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931" y="2347702"/>
            <a:ext cx="2012024" cy="269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7">
            <a:extLst>
              <a:ext uri="{FF2B5EF4-FFF2-40B4-BE49-F238E27FC236}">
                <a16:creationId xmlns:a16="http://schemas.microsoft.com/office/drawing/2014/main" id="{518531C3-2155-AB3F-2531-D1129E0896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961" y="2838266"/>
            <a:ext cx="1491854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8">
            <a:extLst>
              <a:ext uri="{FF2B5EF4-FFF2-40B4-BE49-F238E27FC236}">
                <a16:creationId xmlns:a16="http://schemas.microsoft.com/office/drawing/2014/main" id="{C2F1FB52-004C-63E7-8F1F-61B2F907F4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303" y="912019"/>
            <a:ext cx="1431132" cy="190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8" name="TextBox 2">
            <a:extLst>
              <a:ext uri="{FF2B5EF4-FFF2-40B4-BE49-F238E27FC236}">
                <a16:creationId xmlns:a16="http://schemas.microsoft.com/office/drawing/2014/main" id="{CFD23533-CBBC-A14F-12FC-9827193DA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1498" y="956072"/>
            <a:ext cx="71080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350"/>
              <a:t>Si(111)</a:t>
            </a:r>
          </a:p>
        </p:txBody>
      </p:sp>
      <p:sp>
        <p:nvSpPr>
          <p:cNvPr id="24589" name="TextBox 13">
            <a:extLst>
              <a:ext uri="{FF2B5EF4-FFF2-40B4-BE49-F238E27FC236}">
                <a16:creationId xmlns:a16="http://schemas.microsoft.com/office/drawing/2014/main" id="{C462B570-D91D-5511-20E5-AFC67F113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2073" y="1951435"/>
            <a:ext cx="71080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350" dirty="0"/>
              <a:t>Si(111)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BE7D15-F863-F1D6-0FDB-2705C97B0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03DA51-414B-5749-A4FC-5422EE076CBB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appliance, screenshot&#10;&#10;Description automatically generated">
            <a:extLst>
              <a:ext uri="{FF2B5EF4-FFF2-40B4-BE49-F238E27FC236}">
                <a16:creationId xmlns:a16="http://schemas.microsoft.com/office/drawing/2014/main" id="{CB6B3F8D-BBA7-23D2-97E6-1D486A6F62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6348" y="307476"/>
            <a:ext cx="6517652" cy="4836024"/>
          </a:xfrm>
        </p:spPr>
      </p:pic>
      <p:pic>
        <p:nvPicPr>
          <p:cNvPr id="7" name="Picture 6" descr="A picture containing text, monitor, wall&#10;&#10;Description automatically generated">
            <a:extLst>
              <a:ext uri="{FF2B5EF4-FFF2-40B4-BE49-F238E27FC236}">
                <a16:creationId xmlns:a16="http://schemas.microsoft.com/office/drawing/2014/main" id="{0ADD7B0C-2B16-D89A-A6AA-075A74012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82" y="-19051"/>
            <a:ext cx="4823331" cy="3826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959850-7643-9A77-F656-B49086BD6BD9}"/>
              </a:ext>
            </a:extLst>
          </p:cNvPr>
          <p:cNvSpPr txBox="1"/>
          <p:nvPr/>
        </p:nvSpPr>
        <p:spPr>
          <a:xfrm>
            <a:off x="214682" y="3890511"/>
            <a:ext cx="2680918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A pressurized (2 bar) liquid nitrogen circulating system (heater vessel) submerged in a liquid nitrogen bath (</a:t>
            </a:r>
            <a:r>
              <a:rPr lang="en-US" sz="1400" dirty="0" err="1"/>
              <a:t>subcooler</a:t>
            </a:r>
            <a:r>
              <a:rPr lang="en-US" sz="1400" dirty="0"/>
              <a:t>) for heat exchange.</a:t>
            </a:r>
          </a:p>
        </p:txBody>
      </p:sp>
    </p:spTree>
    <p:extLst>
      <p:ext uri="{BB962C8B-B14F-4D97-AF65-F5344CB8AC3E}">
        <p14:creationId xmlns:p14="http://schemas.microsoft.com/office/powerpoint/2010/main" val="2081639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8627" y="42885"/>
            <a:ext cx="8627822" cy="617009"/>
          </a:xfrm>
        </p:spPr>
        <p:txBody>
          <a:bodyPr/>
          <a:lstStyle/>
          <a:p>
            <a:r>
              <a:rPr lang="en-US" sz="2000" cap="none" dirty="0"/>
              <a:t>Cryogenic cooled high-heat load monochromator </a:t>
            </a:r>
            <a:br>
              <a:rPr lang="en-US" sz="2000" cap="none" dirty="0"/>
            </a:br>
            <a:r>
              <a:rPr lang="en-US" sz="2000" cap="none" dirty="0"/>
              <a:t>- a critical component for beamlines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D27FBE15-04F6-F4C5-C136-8F3D12C51B7B}"/>
              </a:ext>
            </a:extLst>
          </p:cNvPr>
          <p:cNvSpPr txBox="1">
            <a:spLocks/>
          </p:cNvSpPr>
          <p:nvPr/>
        </p:nvSpPr>
        <p:spPr>
          <a:xfrm>
            <a:off x="328398" y="946321"/>
            <a:ext cx="8806249" cy="353728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205740" marR="0" indent="-205740" algn="l" defTabSz="3429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225"/>
              </a:spcAft>
              <a:buClr>
                <a:srgbClr val="0082CA">
                  <a:lumMod val="75000"/>
                </a:srgbClr>
              </a:buClr>
              <a:buSzTx/>
              <a:buFont typeface="Wingdings" charset="2"/>
              <a:buChar char="§"/>
              <a:tabLst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88156" marR="0" indent="-257175" algn="l" defTabSz="3429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225"/>
              </a:spcAft>
              <a:buClr>
                <a:srgbClr val="0082CA">
                  <a:lumMod val="75000"/>
                </a:srgbClr>
              </a:buClr>
              <a:buSzTx/>
              <a:buFont typeface="Lucida Grande"/>
              <a:buChar char="–"/>
              <a:tabLst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205740" marR="0" indent="-20574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2CA">
                  <a:lumMod val="75000"/>
                </a:srgbClr>
              </a:buClr>
              <a:buSzTx/>
              <a:buFont typeface="Arial"/>
              <a:buChar char="•"/>
              <a:tabLst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04788" indent="26670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3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400" b="1" dirty="0"/>
              <a:t>My own experience of the RI cryo-system for the last 5 years at 3ID</a:t>
            </a:r>
          </a:p>
          <a:p>
            <a:pPr lvl="1">
              <a:spcAft>
                <a:spcPts val="600"/>
              </a:spcAft>
            </a:pPr>
            <a:r>
              <a:rPr lang="en-US" sz="1400" dirty="0"/>
              <a:t>Stable, reliable, little maintenance, easy to operate</a:t>
            </a:r>
          </a:p>
          <a:p>
            <a:pPr lvl="1">
              <a:spcAft>
                <a:spcPts val="600"/>
              </a:spcAft>
            </a:pPr>
            <a:r>
              <a:rPr lang="en-US" sz="1400" dirty="0"/>
              <a:t>Professional tech support, little information on the company websites</a:t>
            </a:r>
          </a:p>
          <a:p>
            <a:pPr>
              <a:spcAft>
                <a:spcPts val="600"/>
              </a:spcAft>
            </a:pPr>
            <a:r>
              <a:rPr lang="en-US" sz="1400" b="1" dirty="0"/>
              <a:t>Hardware failures, vent heater at ID3 and ID30, TP at 3ID during a power outage</a:t>
            </a:r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en-US" sz="1200" dirty="0"/>
              <a:t>TP (touch panel) of the RI system doesn’t boot up after a planned power outage on May 2, 2022</a:t>
            </a:r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en-US" sz="1200" dirty="0"/>
              <a:t>Efforts to bring back the system without affecting user beam time (starting May 30, 2022).</a:t>
            </a:r>
          </a:p>
          <a:p>
            <a:pPr lvl="4">
              <a:spcAft>
                <a:spcPts val="300"/>
              </a:spcAft>
            </a:pPr>
            <a:r>
              <a:rPr lang="en-US" sz="1200" dirty="0"/>
              <a:t>RI supporters diagnosed remotely and concluded that both TP and PLC units problematic.</a:t>
            </a:r>
          </a:p>
          <a:p>
            <a:pPr lvl="4">
              <a:spcAft>
                <a:spcPts val="300"/>
              </a:spcAft>
            </a:pPr>
            <a:r>
              <a:rPr lang="en-US" sz="1200" dirty="0"/>
              <a:t>Help from neighbor beamline staff at the APS including APSU team: Sector 33 (David </a:t>
            </a:r>
            <a:r>
              <a:rPr lang="en-US" sz="1200" dirty="0" err="1"/>
              <a:t>Cyl</a:t>
            </a:r>
            <a:r>
              <a:rPr lang="en-US" sz="1200" dirty="0"/>
              <a:t>), Sector 2 (</a:t>
            </a:r>
            <a:r>
              <a:rPr lang="en-US" sz="1000" dirty="0"/>
              <a:t>Fabricio Marin</a:t>
            </a:r>
            <a:r>
              <a:rPr lang="en-US" sz="1200" dirty="0"/>
              <a:t>), Sector 7 (Don </a:t>
            </a:r>
            <a:r>
              <a:rPr lang="en-US" sz="1200" dirty="0" err="1"/>
              <a:t>Walko</a:t>
            </a:r>
            <a:r>
              <a:rPr lang="en-US" sz="1200" dirty="0"/>
              <a:t>), APSU (Mohan, Thomas Gog and Erika Benda), BCDA (Kurt </a:t>
            </a:r>
            <a:r>
              <a:rPr lang="en-US" sz="1200" dirty="0" err="1"/>
              <a:t>Goetze</a:t>
            </a:r>
            <a:r>
              <a:rPr lang="en-US" sz="1200" dirty="0"/>
              <a:t>), IT (Mary Westbrook),  IXN group (Emily Aran, Barbara </a:t>
            </a:r>
            <a:r>
              <a:rPr lang="en-US" sz="1200" dirty="0" err="1"/>
              <a:t>Lavina</a:t>
            </a:r>
            <a:r>
              <a:rPr lang="en-US" sz="1200" dirty="0"/>
              <a:t>, Tom Toellner, Michael Hu)</a:t>
            </a:r>
          </a:p>
          <a:p>
            <a:pPr lvl="4">
              <a:spcAft>
                <a:spcPts val="300"/>
              </a:spcAft>
            </a:pPr>
            <a:r>
              <a:rPr lang="en-US" sz="1200" dirty="0"/>
              <a:t>A spare unit was used from the APSU team, and the system recovered within two weeks (5/18), before the beam restarted on May 30.  There was no user beam time loss.</a:t>
            </a:r>
          </a:p>
          <a:p>
            <a:pPr lvl="4">
              <a:spcAft>
                <a:spcPts val="300"/>
              </a:spcAft>
            </a:pPr>
            <a:r>
              <a:rPr lang="en-US" sz="1200" dirty="0"/>
              <a:t>Broken parts were sent back to RI for repair.  They came back in mid September and were put back to work at the beamline again.</a:t>
            </a:r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en-US" sz="1200" dirty="0"/>
              <a:t>Thoughts afterwards</a:t>
            </a:r>
          </a:p>
          <a:p>
            <a:pPr lvl="4">
              <a:spcAft>
                <a:spcPts val="300"/>
              </a:spcAft>
            </a:pPr>
            <a:r>
              <a:rPr lang="en-US" sz="1200" dirty="0"/>
              <a:t>Spikes in the power grid may be fatal for the RI units. (UPS option?)</a:t>
            </a:r>
          </a:p>
          <a:p>
            <a:pPr lvl="4">
              <a:spcAft>
                <a:spcPts val="300"/>
              </a:spcAft>
            </a:pPr>
            <a:r>
              <a:rPr lang="en-US" sz="1200" dirty="0"/>
              <a:t>Similar TP loss happened at Sector 33</a:t>
            </a:r>
          </a:p>
        </p:txBody>
      </p:sp>
      <p:pic>
        <p:nvPicPr>
          <p:cNvPr id="4" name="Picture 3" descr="A picture containing text, monitor, indoor, desk&#10;&#10;Description automatically generated">
            <a:extLst>
              <a:ext uri="{FF2B5EF4-FFF2-40B4-BE49-F238E27FC236}">
                <a16:creationId xmlns:a16="http://schemas.microsoft.com/office/drawing/2014/main" id="{3B774A77-2C54-FD25-4290-FD96E9BD5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434" y="174290"/>
            <a:ext cx="2322729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456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A4CEAA-7665-8F75-67A1-2744C274D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2" y="727281"/>
            <a:ext cx="6254884" cy="496062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/>
              <a:t>1. Bypass EPS for cryocooler to reduce downtime due to power outages and 	unexpected EPS error messages.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598E90-313E-90A5-3450-CD906D460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014" y="1460478"/>
            <a:ext cx="2696000" cy="134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D79B07-D1AB-C0A5-1BE3-672F27F05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219" y="1460478"/>
            <a:ext cx="2487562" cy="1243781"/>
          </a:xfrm>
          <a:prstGeom prst="rect">
            <a:avLst/>
          </a:prstGeom>
        </p:spPr>
      </p:pic>
      <p:pic>
        <p:nvPicPr>
          <p:cNvPr id="9" name="Picture 8" descr="A picture containing indoor, desk, office, equipment&#10;&#10;Description automatically generated">
            <a:extLst>
              <a:ext uri="{FF2B5EF4-FFF2-40B4-BE49-F238E27FC236}">
                <a16:creationId xmlns:a16="http://schemas.microsoft.com/office/drawing/2014/main" id="{FFA9CB73-4728-497D-88EA-5CD512A1A3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6219" y="363415"/>
            <a:ext cx="1156097" cy="23121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7DBA356-805E-BCD7-FBE9-4B426CC668FB}"/>
              </a:ext>
            </a:extLst>
          </p:cNvPr>
          <p:cNvSpPr txBox="1"/>
          <p:nvPr/>
        </p:nvSpPr>
        <p:spPr>
          <a:xfrm>
            <a:off x="334760" y="178749"/>
            <a:ext cx="8075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Userful</a:t>
            </a:r>
            <a:r>
              <a:rPr lang="en-US" b="1" dirty="0"/>
              <a:t> tips and experience of using RI at different beamline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CED03C-D978-F564-AF33-8749C2F1BC12}"/>
              </a:ext>
            </a:extLst>
          </p:cNvPr>
          <p:cNvSpPr txBox="1"/>
          <p:nvPr/>
        </p:nvSpPr>
        <p:spPr>
          <a:xfrm>
            <a:off x="1418493" y="2883458"/>
            <a:ext cx="3387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7ID (Don </a:t>
            </a:r>
            <a:r>
              <a:rPr lang="en-US" sz="1400" dirty="0" err="1"/>
              <a:t>Walko</a:t>
            </a:r>
            <a:r>
              <a:rPr lang="en-US" sz="1400" dirty="0"/>
              <a:t>), 3ID, 30ID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8DFD6D-10A0-AA3D-3208-C4CF34036F5C}"/>
              </a:ext>
            </a:extLst>
          </p:cNvPr>
          <p:cNvSpPr txBox="1"/>
          <p:nvPr/>
        </p:nvSpPr>
        <p:spPr>
          <a:xfrm>
            <a:off x="7044266" y="2797611"/>
            <a:ext cx="1943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2ID (Fabricio Marin)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10C35384-F9DF-F119-B17C-DE2C7EF2C50C}"/>
              </a:ext>
            </a:extLst>
          </p:cNvPr>
          <p:cNvSpPr txBox="1">
            <a:spLocks/>
          </p:cNvSpPr>
          <p:nvPr/>
        </p:nvSpPr>
        <p:spPr>
          <a:xfrm>
            <a:off x="457201" y="3428371"/>
            <a:ext cx="8381999" cy="49606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205740" marR="0" indent="-205740" algn="l" defTabSz="3429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225"/>
              </a:spcAft>
              <a:buClr>
                <a:srgbClr val="0082CA">
                  <a:lumMod val="75000"/>
                </a:srgbClr>
              </a:buClr>
              <a:buSzTx/>
              <a:buFont typeface="Wingdings" charset="2"/>
              <a:buChar char="§"/>
              <a:tabLst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88156" marR="0" indent="-257175" algn="l" defTabSz="3429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225"/>
              </a:spcAft>
              <a:buClr>
                <a:srgbClr val="0082CA">
                  <a:lumMod val="75000"/>
                </a:srgbClr>
              </a:buClr>
              <a:buSzTx/>
              <a:buFont typeface="Lucida Grande"/>
              <a:buChar char="–"/>
              <a:tabLst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205740" marR="0" indent="-20574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2CA">
                  <a:lumMod val="75000"/>
                </a:srgbClr>
              </a:buClr>
              <a:buSzTx/>
              <a:buFont typeface="Arial"/>
              <a:buChar char="•"/>
              <a:tabLst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04788" indent="26670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3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400" dirty="0"/>
              <a:t>2. Reduce the pump frequency during the shutdown period to reduce liquid nitrogen consumption and 	extend lifetime of the pump (16-ID, Eric Rod)</a:t>
            </a:r>
          </a:p>
          <a:p>
            <a:pPr marL="0" indent="0">
              <a:buFont typeface="Wingdings" charset="2"/>
              <a:buNone/>
            </a:pPr>
            <a:r>
              <a:rPr lang="en-US" sz="1400" dirty="0"/>
              <a:t>3. Unplug TP when power down the system (33ID, David </a:t>
            </a:r>
            <a:r>
              <a:rPr lang="en-US" sz="1400" dirty="0" err="1"/>
              <a:t>Cyl</a:t>
            </a:r>
            <a:r>
              <a:rPr lang="en-US" sz="1400" dirty="0"/>
              <a:t>)</a:t>
            </a:r>
          </a:p>
          <a:p>
            <a:pPr marL="0" indent="0">
              <a:buFont typeface="Wingdings" charset="2"/>
              <a:buNone/>
            </a:pPr>
            <a:r>
              <a:rPr lang="en-US" sz="1400" dirty="0"/>
              <a:t>4. VNC to the unit (33ID, David </a:t>
            </a:r>
            <a:r>
              <a:rPr lang="en-US" sz="1400" dirty="0" err="1"/>
              <a:t>Cyl</a:t>
            </a:r>
            <a:r>
              <a:rPr lang="en-US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09581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able&#10;&#10;Description automatically generated with low confidence">
            <a:extLst>
              <a:ext uri="{FF2B5EF4-FFF2-40B4-BE49-F238E27FC236}">
                <a16:creationId xmlns:a16="http://schemas.microsoft.com/office/drawing/2014/main" id="{A4B63F3C-456E-88C3-B5B8-7304173BBD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46591"/>
            <a:ext cx="8929240" cy="489690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B183582-49CC-5318-6B7D-A9777EDA9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80" y="8467"/>
            <a:ext cx="8345040" cy="238124"/>
          </a:xfrm>
        </p:spPr>
        <p:txBody>
          <a:bodyPr/>
          <a:lstStyle/>
          <a:p>
            <a:r>
              <a:rPr lang="en-US" sz="1400" dirty="0"/>
              <a:t>HHLM at APS (not the most updated one)</a:t>
            </a:r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F94B3BC0-AED4-1A68-7AE4-577C16F1B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3" y="2988862"/>
            <a:ext cx="6236840" cy="15178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29200D-B9A4-E435-B30B-E5F49A2D07CE}"/>
              </a:ext>
            </a:extLst>
          </p:cNvPr>
          <p:cNvSpPr txBox="1"/>
          <p:nvPr/>
        </p:nvSpPr>
        <p:spPr>
          <a:xfrm>
            <a:off x="6332433" y="3074460"/>
            <a:ext cx="250676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en-US" altLang="zh-CN" dirty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 RI/CT cryocooler systems shipped to APS</a:t>
            </a:r>
            <a:r>
              <a:rPr lang="zh-CN" altLang="en-US" dirty="0">
                <a:solidFill>
                  <a:srgbClr val="FF0000"/>
                </a:solidFill>
              </a:rPr>
              <a:t>，</a:t>
            </a:r>
            <a:r>
              <a:rPr lang="en-US" altLang="zh-CN" dirty="0">
                <a:solidFill>
                  <a:srgbClr val="FF0000"/>
                </a:solidFill>
              </a:rPr>
              <a:t>and 2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new system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ordered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69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1_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16977731-C412-3943-B741-04857B423370}" vid="{1CB93506-B23E-0946-9F6E-16BB195DC3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Argonne presentation_16x9_DOE only</Template>
  <TotalTime>93408</TotalTime>
  <Words>883</Words>
  <Application>Microsoft Macintosh PowerPoint</Application>
  <PresentationFormat>On-screen Show (16:9)</PresentationFormat>
  <Paragraphs>78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 Regular</vt:lpstr>
      <vt:lpstr>Arial</vt:lpstr>
      <vt:lpstr>Lucida Grande</vt:lpstr>
      <vt:lpstr>Wingdings</vt:lpstr>
      <vt:lpstr>1_presentation_16x9</vt:lpstr>
      <vt:lpstr>Experience of using the RI cryocooler and collaborative efforts of the APS beamlines towards the APSU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Cryogenic cooled high-heat load monochromator  - a critical component for beamlines</vt:lpstr>
      <vt:lpstr>PowerPoint Presentation</vt:lpstr>
      <vt:lpstr>HHLM at APS (not the most updated one)</vt:lpstr>
      <vt:lpstr>EPICS control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Zhao, Jiyong</cp:lastModifiedBy>
  <cp:revision>2367</cp:revision>
  <cp:lastPrinted>2020-10-21T19:23:01Z</cp:lastPrinted>
  <dcterms:created xsi:type="dcterms:W3CDTF">2018-05-02T14:57:07Z</dcterms:created>
  <dcterms:modified xsi:type="dcterms:W3CDTF">2022-09-15T04:55:23Z</dcterms:modified>
</cp:coreProperties>
</file>