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77" r:id="rId2"/>
    <p:sldId id="276" r:id="rId3"/>
    <p:sldId id="278" r:id="rId4"/>
    <p:sldId id="294" r:id="rId5"/>
    <p:sldId id="289" r:id="rId6"/>
    <p:sldId id="286" r:id="rId7"/>
    <p:sldId id="291" r:id="rId8"/>
    <p:sldId id="293" r:id="rId9"/>
    <p:sldId id="290" r:id="rId10"/>
    <p:sldId id="283" r:id="rId11"/>
    <p:sldId id="280" r:id="rId12"/>
    <p:sldId id="297" r:id="rId13"/>
    <p:sldId id="295" r:id="rId14"/>
    <p:sldId id="299" r:id="rId15"/>
    <p:sldId id="298" r:id="rId16"/>
    <p:sldId id="300"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012"/>
    <p:restoredTop sz="94674"/>
  </p:normalViewPr>
  <p:slideViewPr>
    <p:cSldViewPr>
      <p:cViewPr varScale="1">
        <p:scale>
          <a:sx n="109" d="100"/>
          <a:sy n="109" d="100"/>
        </p:scale>
        <p:origin x="192"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jpeg"/><Relationship Id="rId3" Type="http://schemas.openxmlformats.org/officeDocument/2006/relationships/image" Target="../media/image2.jpe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descr="slide footer_blue_646.jpg"/>
          <p:cNvPicPr>
            <a:picLocks noChangeAspect="1"/>
          </p:cNvPicPr>
          <p:nvPr/>
        </p:nvPicPr>
        <p:blipFill>
          <a:blip r:embed="rId2" cstate="print"/>
          <a:srcRect/>
          <a:stretch>
            <a:fillRect/>
          </a:stretch>
        </p:blipFill>
        <p:spPr bwMode="auto">
          <a:xfrm>
            <a:off x="0" y="8613775"/>
            <a:ext cx="9144000" cy="530225"/>
          </a:xfrm>
          <a:prstGeom prst="rect">
            <a:avLst/>
          </a:prstGeom>
          <a:noFill/>
          <a:ln w="9525">
            <a:noFill/>
            <a:miter lim="800000"/>
            <a:headEnd/>
            <a:tailEnd/>
          </a:ln>
        </p:spPr>
      </p:pic>
      <p:pic>
        <p:nvPicPr>
          <p:cNvPr id="6" name="Picture 7" descr="slide header_646.jpg"/>
          <p:cNvPicPr>
            <a:picLocks noChangeAspect="1"/>
          </p:cNvPicPr>
          <p:nvPr/>
        </p:nvPicPr>
        <p:blipFill>
          <a:blip r:embed="rId3" cstate="print"/>
          <a:srcRect/>
          <a:stretch>
            <a:fillRect/>
          </a:stretch>
        </p:blipFill>
        <p:spPr bwMode="auto">
          <a:xfrm>
            <a:off x="-2286000" y="0"/>
            <a:ext cx="9144000" cy="155575"/>
          </a:xfrm>
          <a:prstGeom prst="rect">
            <a:avLst/>
          </a:prstGeom>
          <a:noFill/>
          <a:ln w="9525">
            <a:noFill/>
            <a:miter lim="800000"/>
            <a:headEnd/>
            <a:tailEnd/>
          </a:ln>
        </p:spPr>
      </p:pic>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952999" y="152400"/>
            <a:ext cx="1903413" cy="304800"/>
          </a:xfrm>
          <a:prstGeom prst="rect">
            <a:avLst/>
          </a:prstGeom>
        </p:spPr>
        <p:txBody>
          <a:bodyPr vert="horz" lIns="91440" tIns="45720" rIns="91440" bIns="45720" rtlCol="0"/>
          <a:lstStyle>
            <a:lvl1pPr algn="r">
              <a:defRPr sz="1200"/>
            </a:lvl1pPr>
          </a:lstStyle>
          <a:p>
            <a:fld id="{80B18B65-4CBA-DB46-9D73-AD0C58E7BE22}" type="datetime1">
              <a:rPr lang="en-US" smtClean="0"/>
              <a:pPr/>
              <a:t>10/24/16</a:t>
            </a:fld>
            <a:endParaRPr lang="en-US" dirty="0"/>
          </a:p>
        </p:txBody>
      </p:sp>
      <p:sp>
        <p:nvSpPr>
          <p:cNvPr id="4" name="Footer Placeholder 3"/>
          <p:cNvSpPr>
            <a:spLocks noGrp="1"/>
          </p:cNvSpPr>
          <p:nvPr>
            <p:ph type="ftr" sz="quarter" idx="2"/>
          </p:nvPr>
        </p:nvSpPr>
        <p:spPr>
          <a:xfrm>
            <a:off x="762000" y="8610601"/>
            <a:ext cx="5486400" cy="228600"/>
          </a:xfrm>
          <a:prstGeom prst="rect">
            <a:avLst/>
          </a:prstGeom>
        </p:spPr>
        <p:txBody>
          <a:bodyPr vert="horz" lIns="91440" tIns="45720" rIns="91440" bIns="45720" rtlCol="0" anchor="b"/>
          <a:lstStyle>
            <a:lvl1pPr algn="l">
              <a:defRPr sz="1200"/>
            </a:lvl1pPr>
          </a:lstStyle>
          <a:p>
            <a:r>
              <a:rPr lang="en-US" dirty="0" smtClean="0"/>
              <a:t>Go to ”Insert (View) | Header and Footer" to add your organization, sponsor, meeting name here; then, click "Apply to All"</a:t>
            </a:r>
            <a:endParaRPr lang="en-US" dirty="0"/>
          </a:p>
        </p:txBody>
      </p:sp>
      <p:sp>
        <p:nvSpPr>
          <p:cNvPr id="5" name="Slide Number Placeholder 4"/>
          <p:cNvSpPr>
            <a:spLocks noGrp="1"/>
          </p:cNvSpPr>
          <p:nvPr>
            <p:ph type="sldNum" sz="quarter" idx="3"/>
          </p:nvPr>
        </p:nvSpPr>
        <p:spPr>
          <a:xfrm>
            <a:off x="6324599" y="8685213"/>
            <a:ext cx="531813" cy="457200"/>
          </a:xfrm>
          <a:prstGeom prst="rect">
            <a:avLst/>
          </a:prstGeom>
        </p:spPr>
        <p:txBody>
          <a:bodyPr vert="horz" lIns="91440" tIns="45720" rIns="91440" bIns="45720" rtlCol="0" anchor="b"/>
          <a:lstStyle>
            <a:lvl1pPr algn="r">
              <a:defRPr sz="1200"/>
            </a:lvl1pPr>
          </a:lstStyle>
          <a:p>
            <a:fld id="{9CA05E24-A365-DF40-BF27-0C4D1E380F5C}" type="slidenum">
              <a:rPr lang="en-US" smtClean="0"/>
              <a:pPr/>
              <a:t>‹#›</a:t>
            </a:fld>
            <a:endParaRPr lang="en-US" dirty="0"/>
          </a:p>
        </p:txBody>
      </p:sp>
    </p:spTree>
    <p:extLst>
      <p:ext uri="{BB962C8B-B14F-4D97-AF65-F5344CB8AC3E}">
        <p14:creationId xmlns:p14="http://schemas.microsoft.com/office/powerpoint/2010/main" val="143785572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69693-4B73-3F4B-BE08-27CE2957F7EB}" type="datetime1">
              <a:rPr lang="en-US" smtClean="0"/>
              <a:pPr/>
              <a:t>10/24/16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Go to ”Insert (View) | Header and Footer" to add your organization, sponsor, meeting name here; then, click "Apply to All"</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A7F71-A600-874B-8C52-75C3F91F2DFD}" type="slidenum">
              <a:rPr lang="en-US" smtClean="0"/>
              <a:pPr/>
              <a:t>‹#›</a:t>
            </a:fld>
            <a:endParaRPr lang="en-US" dirty="0"/>
          </a:p>
        </p:txBody>
      </p:sp>
    </p:spTree>
    <p:extLst>
      <p:ext uri="{BB962C8B-B14F-4D97-AF65-F5344CB8AC3E}">
        <p14:creationId xmlns:p14="http://schemas.microsoft.com/office/powerpoint/2010/main" val="122379723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Go to ”Insert (View) | Header and Footer" to add your organization, sponsor, meeting name here; then, click "Apply to All"</a:t>
            </a:r>
            <a:endParaRPr lang="en-US" dirty="0"/>
          </a:p>
        </p:txBody>
      </p:sp>
      <p:sp>
        <p:nvSpPr>
          <p:cNvPr id="5" name="Slide Number Placeholder 4"/>
          <p:cNvSpPr>
            <a:spLocks noGrp="1"/>
          </p:cNvSpPr>
          <p:nvPr>
            <p:ph type="sldNum" sz="quarter" idx="11"/>
          </p:nvPr>
        </p:nvSpPr>
        <p:spPr/>
        <p:txBody>
          <a:bodyPr/>
          <a:lstStyle/>
          <a:p>
            <a:fld id="{BB1A7F71-A600-874B-8C52-75C3F91F2DFD}" type="slidenum">
              <a:rPr lang="en-US" smtClean="0"/>
              <a:pPr/>
              <a:t>7</a:t>
            </a:fld>
            <a:endParaRPr lang="en-US" dirty="0"/>
          </a:p>
        </p:txBody>
      </p:sp>
    </p:spTree>
    <p:extLst>
      <p:ext uri="{BB962C8B-B14F-4D97-AF65-F5344CB8AC3E}">
        <p14:creationId xmlns:p14="http://schemas.microsoft.com/office/powerpoint/2010/main" val="14934056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985838" y="3125788"/>
            <a:ext cx="6400800" cy="1752600"/>
          </a:xfrm>
        </p:spPr>
        <p:txBody>
          <a:bodyPr/>
          <a:lstStyle>
            <a:lvl1pPr marL="0" indent="0">
              <a:buFont typeface="Wingdings" pitchFamily="2" charset="2"/>
              <a:buNone/>
              <a:defRPr/>
            </a:lvl1pPr>
          </a:lstStyle>
          <a:p>
            <a:r>
              <a:rPr lang="en-US" dirty="0" smtClean="0"/>
              <a:t>Click to edit Master subtitle style</a:t>
            </a:r>
            <a:endParaRPr lang="en-US" dirty="0"/>
          </a:p>
        </p:txBody>
      </p:sp>
      <p:pic>
        <p:nvPicPr>
          <p:cNvPr id="3079"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print"/>
          <a:srcRect/>
          <a:stretch>
            <a:fillRect/>
          </a:stretch>
        </p:blipFill>
        <p:spPr bwMode="auto">
          <a:xfrm>
            <a:off x="7954963" y="6456363"/>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sz="1800"/>
            </a:lvl1pPr>
            <a:lvl2pPr>
              <a:defRPr sz="16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E60EA9F-2503-4441-BC97-A2975032829F}" type="datetime1">
              <a:rPr lang="en-US" smtClean="0"/>
              <a:pPr/>
              <a:t>10/24/16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sz="26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sz="1800"/>
            </a:lvl1pPr>
            <a:lvl2pPr>
              <a:defRPr sz="16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8E31D94D-88BF-3946-B81B-5EA198AD1F14}" type="datetime1">
              <a:rPr lang="en-US" smtClean="0"/>
              <a:pPr/>
              <a:t>10/24/16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1800"/>
            </a:lvl1pPr>
            <a:lvl2pPr>
              <a:defRPr sz="1600"/>
            </a:lvl2pPr>
            <a:lvl3pPr>
              <a:defRPr sz="14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B4EE6FBE-CE67-3142-8505-752E5F88BB63}" type="datetime1">
              <a:rPr lang="en-US" smtClean="0"/>
              <a:pPr/>
              <a:t>10/24/16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lstStyle>
            <a:lvl1pPr algn="l">
              <a:defRPr sz="3000" b="1" cap="none" baseline="0"/>
            </a:lvl1pPr>
          </a:lstStyle>
          <a:p>
            <a:r>
              <a:rPr lang="en-US" dirty="0" smtClean="0"/>
              <a:t>Click to Edit Master Text Styles</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8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fld id="{41FAB093-89AB-D449-961B-DE03025B89A6}" type="datetime1">
              <a:rPr lang="en-US" smtClean="0"/>
              <a:pPr/>
              <a:t>10/24/16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6" name="Slide Number Placeholder 5"/>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600"/>
            </a:lvl2pPr>
            <a:lvl3pPr>
              <a:defRPr sz="1400"/>
            </a:lvl3pPr>
            <a:lvl4pPr>
              <a:defRPr sz="1400"/>
            </a:lvl4pPr>
            <a:lvl5pPr>
              <a:defRPr sz="1400" u="none"/>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fld id="{2C11E0E2-817B-7E47-8918-6B7CC0DD4028}" type="datetime1">
              <a:rPr lang="en-US" smtClean="0"/>
              <a:pPr/>
              <a:t>10/24/16</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lvl1pPr>
              <a:defRPr/>
            </a:lvl1pPr>
          </a:lstStyle>
          <a:p>
            <a:fld id="{912F882F-F43D-D541-BB56-A86D7C2841F1}" type="datetime1">
              <a:rPr lang="en-US" smtClean="0"/>
              <a:pPr/>
              <a:t>10/24/16</a:t>
            </a:fld>
            <a:endParaRPr lang="en-US" dirty="0"/>
          </a:p>
        </p:txBody>
      </p:sp>
      <p:sp>
        <p:nvSpPr>
          <p:cNvPr id="8" name="Footer Placeholder 7"/>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9" name="Slide Number Placeholder 8"/>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fld id="{16C86C2C-2A4B-DF4C-BA15-3B558D9A5FCC}" type="datetime1">
              <a:rPr lang="en-US" smtClean="0"/>
              <a:pPr/>
              <a:t>10/24/16</a:t>
            </a:fld>
            <a:endParaRPr lang="en-US" dirty="0"/>
          </a:p>
        </p:txBody>
      </p:sp>
      <p:sp>
        <p:nvSpPr>
          <p:cNvPr id="4" name="Footer Placeholder 3"/>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5" name="Slide Number Placeholder 4"/>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86F2F65-DCB8-7F41-9251-791A12355EF7}" type="datetime1">
              <a:rPr lang="en-US" smtClean="0"/>
              <a:pPr/>
              <a:t>10/24/16</a:t>
            </a:fld>
            <a:endParaRPr lang="en-US" dirty="0"/>
          </a:p>
        </p:txBody>
      </p:sp>
      <p:sp>
        <p:nvSpPr>
          <p:cNvPr id="3" name="Footer Placeholder 2"/>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4" name="Slide Number Placeholder 3"/>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479550"/>
          </a:xfrm>
        </p:spPr>
        <p:txBody>
          <a:bodyPr anchor="t"/>
          <a:lstStyle>
            <a:lvl1pPr algn="l">
              <a:defRPr sz="26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800"/>
            </a:lvl1pPr>
            <a:lvl2pPr>
              <a:defRPr sz="16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1"/>
            <a:ext cx="3008313" cy="4419600"/>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fld id="{D42D8DE6-4E16-6142-9FAC-CE63E98CA6BF}" type="datetime1">
              <a:rPr lang="en-US" smtClean="0"/>
              <a:pPr/>
              <a:t>10/24/16</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lvl1pPr>
              <a:defRPr/>
            </a:lvl1pPr>
          </a:lstStyle>
          <a:p>
            <a:fld id="{52168014-57D3-314D-B763-83B8DBBDB689}" type="datetime1">
              <a:rPr lang="en-US" smtClean="0"/>
              <a:pPr/>
              <a:t>10/24/16</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The Advanced Photon Source is an Office of Science User Facility operated for the DOEby Argonne National Laboratory </a:t>
            </a:r>
            <a:endParaRPr lang="en-US" dirty="0"/>
          </a:p>
        </p:txBody>
      </p:sp>
      <p:sp>
        <p:nvSpPr>
          <p:cNvPr id="7" name="Slide Number Placeholder 6"/>
          <p:cNvSpPr>
            <a:spLocks noGrp="1"/>
          </p:cNvSpPr>
          <p:nvPr>
            <p:ph type="sldNum" sz="quarter" idx="12"/>
          </p:nvPr>
        </p:nvSpPr>
        <p:spPr/>
        <p:txBody>
          <a:bodyPr/>
          <a:lstStyle>
            <a:lvl1pPr>
              <a:defRPr/>
            </a:lvl1pPr>
          </a:lstStyle>
          <a:p>
            <a:fld id="{87034D8C-3CB4-402A-BC46-2AB14C0FE9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5" descr="slide footer_blue_646.jpg"/>
          <p:cNvPicPr>
            <a:picLocks noChangeAspect="1"/>
          </p:cNvPicPr>
          <p:nvPr/>
        </p:nvPicPr>
        <p:blipFill>
          <a:blip r:embed="rId13" cstate="print"/>
          <a:srcRect/>
          <a:stretch>
            <a:fillRect/>
          </a:stretch>
        </p:blipFill>
        <p:spPr bwMode="auto">
          <a:xfrm>
            <a:off x="0" y="6324600"/>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7010400" y="6572250"/>
            <a:ext cx="1371600" cy="20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CD15E214-B7CE-3C46-BAE4-0ED4CC4CCC6F}" type="datetime1">
              <a:rPr lang="en-US" smtClean="0"/>
              <a:pPr/>
              <a:t>10/24/16</a:t>
            </a:fld>
            <a:endParaRPr lang="en-US" dirty="0"/>
          </a:p>
        </p:txBody>
      </p:sp>
      <p:sp>
        <p:nvSpPr>
          <p:cNvPr id="1029" name="Rectangle 5"/>
          <p:cNvSpPr>
            <a:spLocks noGrp="1" noChangeArrowheads="1"/>
          </p:cNvSpPr>
          <p:nvPr>
            <p:ph type="ftr" sz="quarter" idx="3"/>
          </p:nvPr>
        </p:nvSpPr>
        <p:spPr bwMode="auto">
          <a:xfrm>
            <a:off x="657225" y="6307138"/>
            <a:ext cx="5942013"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lvl1pPr>
          </a:lstStyle>
          <a:p>
            <a:r>
              <a:rPr lang="en-US" smtClean="0"/>
              <a:t>The Advanced Photon Source is an Office of Science User Facility operated for the DOEby Argonne National Laboratory </a:t>
            </a:r>
            <a:endParaRPr lang="en-US" dirty="0"/>
          </a:p>
        </p:txBody>
      </p:sp>
      <p:sp>
        <p:nvSpPr>
          <p:cNvPr id="1030" name="Rectangle 6"/>
          <p:cNvSpPr>
            <a:spLocks noGrp="1" noChangeArrowheads="1"/>
          </p:cNvSpPr>
          <p:nvPr>
            <p:ph type="sldNum" sz="quarter" idx="4"/>
          </p:nvPr>
        </p:nvSpPr>
        <p:spPr bwMode="auto">
          <a:xfrm>
            <a:off x="8610600" y="6489700"/>
            <a:ext cx="384175" cy="365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a:lvl1pPr>
          </a:lstStyle>
          <a:p>
            <a:fld id="{87034D8C-3CB4-402A-BC46-2AB14C0FE90A}" type="slidenum">
              <a:rPr lang="en-US" smtClean="0"/>
              <a:pPr/>
              <a:t>‹#›</a:t>
            </a:fld>
            <a:endParaRPr lang="en-US" dirty="0"/>
          </a:p>
        </p:txBody>
      </p:sp>
      <p:pic>
        <p:nvPicPr>
          <p:cNvPr id="1031" name="Picture 7" descr="slide header_646.jpg"/>
          <p:cNvPicPr>
            <a:picLocks noChangeAspect="1"/>
          </p:cNvPicPr>
          <p:nvPr/>
        </p:nvPicPr>
        <p:blipFill>
          <a:blip r:embed="rId14" cstate="print"/>
          <a:srcRect/>
          <a:stretch>
            <a:fillRect/>
          </a:stretch>
        </p:blipFill>
        <p:spPr bwMode="auto">
          <a:xfrm>
            <a:off x="0" y="0"/>
            <a:ext cx="9144000" cy="155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spcBef>
          <a:spcPct val="20000"/>
        </a:spcBef>
        <a:spcAft>
          <a:spcPct val="0"/>
        </a:spcAft>
        <a:buClr>
          <a:srgbClr val="1F497D"/>
        </a:buClr>
        <a:buFont typeface="Wingdings" pitchFamily="2" charset="2"/>
        <a:buChar char="§"/>
        <a:defRPr>
          <a:solidFill>
            <a:schemeClr val="tx1"/>
          </a:solidFill>
          <a:latin typeface="+mn-lt"/>
          <a:ea typeface="+mn-ea"/>
          <a:cs typeface="+mn-cs"/>
        </a:defRPr>
      </a:lvl1pPr>
      <a:lvl2pPr marL="742950" indent="-285750" algn="l" rtl="0" eaLnBrk="1" fontAlgn="base" hangingPunct="1">
        <a:spcBef>
          <a:spcPct val="20000"/>
        </a:spcBef>
        <a:spcAft>
          <a:spcPct val="0"/>
        </a:spcAft>
        <a:buClr>
          <a:srgbClr val="1F497D"/>
        </a:buClr>
        <a:buChar char="–"/>
        <a:defRPr sz="1600">
          <a:solidFill>
            <a:schemeClr val="tx1"/>
          </a:solidFill>
          <a:latin typeface="+mn-lt"/>
        </a:defRPr>
      </a:lvl2pPr>
      <a:lvl3pPr marL="1143000" indent="-228600" algn="l" rtl="0" eaLnBrk="1" fontAlgn="base" hangingPunct="1">
        <a:spcBef>
          <a:spcPct val="20000"/>
        </a:spcBef>
        <a:spcAft>
          <a:spcPct val="0"/>
        </a:spcAft>
        <a:buClr>
          <a:srgbClr val="1F497D"/>
        </a:buClr>
        <a:buChar char="•"/>
        <a:defRPr sz="1400">
          <a:solidFill>
            <a:schemeClr val="tx1"/>
          </a:solidFill>
          <a:latin typeface="+mn-lt"/>
        </a:defRPr>
      </a:lvl3pPr>
      <a:lvl4pPr marL="1600200" indent="-228600" algn="l" rtl="0" eaLnBrk="1" fontAlgn="base" hangingPunct="1">
        <a:spcBef>
          <a:spcPct val="20000"/>
        </a:spcBef>
        <a:spcAft>
          <a:spcPct val="0"/>
        </a:spcAft>
        <a:buClr>
          <a:srgbClr val="1F497D"/>
        </a:buClr>
        <a:buChar char="–"/>
        <a:defRPr sz="1400">
          <a:solidFill>
            <a:schemeClr val="tx1"/>
          </a:solidFill>
          <a:latin typeface="+mn-lt"/>
        </a:defRPr>
      </a:lvl4pPr>
      <a:lvl5pPr marL="20574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hyperlink" Target="https://beam.aps.anl.gov/pls/apsweb/Host_exp_search.get_host_exp_search_resul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ps.anl.gov/About/Visiting/registration.php" TargetMode="External"/><Relationship Id="rId4" Type="http://schemas.openxmlformats.org/officeDocument/2006/relationships/hyperlink" Target="https://beam.aps.anl.gov/pls/apsweb/ufr_main_pkg.usr_start_page" TargetMode="External"/><Relationship Id="rId1" Type="http://schemas.openxmlformats.org/officeDocument/2006/relationships/slideLayout" Target="../slideLayouts/slideLayout2.xml"/><Relationship Id="rId2" Type="http://schemas.openxmlformats.org/officeDocument/2006/relationships/hyperlink" Target="https://apps.anl.gov/registration/visito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9600" y="1676400"/>
            <a:ext cx="7620000" cy="1985962"/>
          </a:xfrm>
        </p:spPr>
        <p:txBody>
          <a:bodyPr/>
          <a:lstStyle/>
          <a:p>
            <a:pPr algn="r"/>
            <a:r>
              <a:rPr lang="en-US" dirty="0" smtClean="0"/>
              <a:t/>
            </a:r>
            <a:br>
              <a:rPr lang="en-US" dirty="0" smtClean="0"/>
            </a:br>
            <a:r>
              <a:rPr lang="en-US" dirty="0" smtClean="0"/>
              <a:t>Hosting 101:</a:t>
            </a:r>
            <a:br>
              <a:rPr lang="en-US" dirty="0" smtClean="0"/>
            </a:br>
            <a:r>
              <a:rPr lang="en-US" dirty="0" smtClean="0"/>
              <a:t>What Hosts Should Know</a:t>
            </a:r>
            <a:endParaRPr lang="en-US" dirty="0"/>
          </a:p>
        </p:txBody>
      </p:sp>
      <p:sp>
        <p:nvSpPr>
          <p:cNvPr id="8" name="Subtitle 7"/>
          <p:cNvSpPr>
            <a:spLocks noGrp="1"/>
          </p:cNvSpPr>
          <p:nvPr>
            <p:ph type="subTitle" idx="1"/>
          </p:nvPr>
        </p:nvSpPr>
        <p:spPr>
          <a:xfrm>
            <a:off x="985838" y="3581400"/>
            <a:ext cx="7091362" cy="1296988"/>
          </a:xfrm>
        </p:spPr>
        <p:txBody>
          <a:bodyPr/>
          <a:lstStyle/>
          <a:p>
            <a:pPr algn="r"/>
            <a:r>
              <a:rPr lang="en-US" sz="2000" dirty="0" smtClean="0"/>
              <a:t>Susan White-DePace, </a:t>
            </a:r>
          </a:p>
          <a:p>
            <a:pPr algn="r"/>
            <a:r>
              <a:rPr lang="en-US" sz="2000" dirty="0" smtClean="0"/>
              <a:t>APS User Program Manager</a:t>
            </a:r>
            <a:br>
              <a:rPr lang="en-US" sz="2000" dirty="0" smtClean="0"/>
            </a:br>
            <a:endParaRPr lang="en-US" sz="2000" dirty="0" smtClean="0"/>
          </a:p>
          <a:p>
            <a:pPr algn="r"/>
            <a:endParaRPr lang="en-US" sz="2000" dirty="0"/>
          </a:p>
          <a:p>
            <a:pPr algn="r"/>
            <a:r>
              <a:rPr lang="en-US" sz="2000" dirty="0" smtClean="0"/>
              <a:t>October 24, 2016</a:t>
            </a:r>
          </a:p>
        </p:txBody>
      </p:sp>
    </p:spTree>
    <p:extLst>
      <p:ext uri="{BB962C8B-B14F-4D97-AF65-F5344CB8AC3E}">
        <p14:creationId xmlns:p14="http://schemas.microsoft.com/office/powerpoint/2010/main" val="2273567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Hosts Identified for Experiment Users?</a:t>
            </a:r>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10</a:t>
            </a:fld>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791622"/>
            <a:ext cx="6629400" cy="5334542"/>
          </a:xfrm>
        </p:spPr>
      </p:pic>
    </p:spTree>
    <p:extLst>
      <p:ext uri="{BB962C8B-B14F-4D97-AF65-F5344CB8AC3E}">
        <p14:creationId xmlns:p14="http://schemas.microsoft.com/office/powerpoint/2010/main" val="58963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What Hosts Should Know about T3s</a:t>
            </a:r>
            <a:endParaRPr lang="en-US" dirty="0"/>
          </a:p>
        </p:txBody>
      </p:sp>
      <p:sp>
        <p:nvSpPr>
          <p:cNvPr id="3" name="Content Placeholder 2"/>
          <p:cNvSpPr>
            <a:spLocks noGrp="1"/>
          </p:cNvSpPr>
          <p:nvPr>
            <p:ph idx="1"/>
          </p:nvPr>
        </p:nvSpPr>
        <p:spPr>
          <a:xfrm>
            <a:off x="457200" y="990600"/>
            <a:ext cx="8229600" cy="5135563"/>
          </a:xfrm>
        </p:spPr>
        <p:txBody>
          <a:bodyPr/>
          <a:lstStyle/>
          <a:p>
            <a:r>
              <a:rPr lang="en-US" dirty="0" smtClean="0"/>
              <a:t>The T3 designation </a:t>
            </a:r>
            <a:r>
              <a:rPr lang="en-US" dirty="0" smtClean="0"/>
              <a:t>pertains </a:t>
            </a:r>
            <a:r>
              <a:rPr lang="en-US" dirty="0" smtClean="0"/>
              <a:t>to  individuals born </a:t>
            </a:r>
            <a:r>
              <a:rPr lang="en-US" dirty="0" smtClean="0"/>
              <a:t>in, </a:t>
            </a:r>
            <a:r>
              <a:rPr lang="en-US" dirty="0"/>
              <a:t>or citizens </a:t>
            </a:r>
            <a:r>
              <a:rPr lang="en-US" dirty="0" smtClean="0"/>
              <a:t>of, Sudan, Syria, or Iran, regardless </a:t>
            </a:r>
            <a:r>
              <a:rPr lang="en-US" dirty="0" smtClean="0"/>
              <a:t>of where they currently live.  </a:t>
            </a:r>
            <a:endParaRPr lang="en-US" dirty="0" smtClean="0"/>
          </a:p>
          <a:p>
            <a:endParaRPr lang="en-US" dirty="0" smtClean="0"/>
          </a:p>
          <a:p>
            <a:r>
              <a:rPr lang="en-US" dirty="0" smtClean="0"/>
              <a:t>The </a:t>
            </a:r>
            <a:r>
              <a:rPr lang="en-US" dirty="0"/>
              <a:t>approval process for individuals with T3 status is initiated when a user </a:t>
            </a:r>
            <a:r>
              <a:rPr lang="en-US" dirty="0" smtClean="0"/>
              <a:t>registration/ANL or APS visitor registration form is </a:t>
            </a:r>
            <a:r>
              <a:rPr lang="en-US" dirty="0"/>
              <a:t>submitted</a:t>
            </a:r>
            <a:r>
              <a:rPr lang="en-US" dirty="0" smtClean="0"/>
              <a:t>.</a:t>
            </a:r>
            <a:endParaRPr lang="en-US" dirty="0"/>
          </a:p>
          <a:p>
            <a:pPr lvl="1"/>
            <a:endParaRPr lang="en-US" dirty="0"/>
          </a:p>
          <a:p>
            <a:r>
              <a:rPr lang="en-US" dirty="0"/>
              <a:t>In order to request approval for an individual from a T3, the User Program Office collects, compiles and submits what is called a T3 package to the to the Foreign Visits &amp; Assignments Office for processing.  </a:t>
            </a:r>
          </a:p>
          <a:p>
            <a:pPr lvl="1"/>
            <a:r>
              <a:rPr lang="en-US" dirty="0" smtClean="0"/>
              <a:t>T3 </a:t>
            </a:r>
            <a:r>
              <a:rPr lang="en-US" dirty="0"/>
              <a:t>packages contain extensive personal and professional information as well as justifications and letters of recommendation that are not required of other foreign nationals</a:t>
            </a:r>
            <a:r>
              <a:rPr lang="en-US" dirty="0" smtClean="0"/>
              <a:t>.</a:t>
            </a:r>
            <a:endParaRPr lang="en-US" dirty="0"/>
          </a:p>
          <a:p>
            <a:pPr lvl="1"/>
            <a:r>
              <a:rPr lang="en-US" dirty="0"/>
              <a:t>All PII (personal identifiable information) is collected through a secure Box account, which is encrypted both in transit and storage to protect personal information</a:t>
            </a:r>
            <a:r>
              <a:rPr lang="en-US" dirty="0" smtClean="0"/>
              <a:t>.</a:t>
            </a:r>
            <a:endParaRPr lang="en-US" dirty="0"/>
          </a:p>
          <a:p>
            <a:pPr lvl="1"/>
            <a:r>
              <a:rPr lang="en-US" dirty="0"/>
              <a:t>T3 packages cannot be processed without an identified experiment/purpose and a </a:t>
            </a:r>
            <a:r>
              <a:rPr lang="en-US" dirty="0" smtClean="0"/>
              <a:t>host</a:t>
            </a:r>
            <a:endParaRPr lang="en-US" dirty="0"/>
          </a:p>
          <a:p>
            <a:pPr lvl="1"/>
            <a:r>
              <a:rPr lang="en-US" dirty="0"/>
              <a:t>Approval of requests can take up to three </a:t>
            </a:r>
            <a:r>
              <a:rPr lang="en-US" dirty="0" smtClean="0"/>
              <a:t>months</a:t>
            </a:r>
            <a:endParaRPr lang="en-US" dirty="0"/>
          </a:p>
          <a:p>
            <a:pPr lvl="1"/>
            <a:r>
              <a:rPr lang="en-US" dirty="0"/>
              <a:t>Requests are approved by the Secretary of Energy</a:t>
            </a:r>
          </a:p>
          <a:p>
            <a:endParaRPr lang="en-US" dirty="0" smtClean="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11</a:t>
            </a:fld>
            <a:endParaRPr lang="en-US" dirty="0"/>
          </a:p>
        </p:txBody>
      </p:sp>
    </p:spTree>
    <p:extLst>
      <p:ext uri="{BB962C8B-B14F-4D97-AF65-F5344CB8AC3E}">
        <p14:creationId xmlns:p14="http://schemas.microsoft.com/office/powerpoint/2010/main" val="202709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Hosts Should Know about T3s</a:t>
            </a:r>
          </a:p>
        </p:txBody>
      </p:sp>
      <p:sp>
        <p:nvSpPr>
          <p:cNvPr id="3" name="Content Placeholder 2"/>
          <p:cNvSpPr>
            <a:spLocks noGrp="1"/>
          </p:cNvSpPr>
          <p:nvPr>
            <p:ph idx="1"/>
          </p:nvPr>
        </p:nvSpPr>
        <p:spPr/>
        <p:txBody>
          <a:bodyPr/>
          <a:lstStyle/>
          <a:p>
            <a:r>
              <a:rPr lang="en-US" dirty="0"/>
              <a:t>Individuals from T3 countries </a:t>
            </a:r>
            <a:r>
              <a:rPr lang="en-US" b="1" dirty="0"/>
              <a:t>do not need to be escorted</a:t>
            </a:r>
            <a:r>
              <a:rPr lang="en-US" dirty="0"/>
              <a:t>, unlike individuals representing institutions on the US Department of Commerce Entity list.</a:t>
            </a:r>
          </a:p>
          <a:p>
            <a:endParaRPr lang="en-US" dirty="0"/>
          </a:p>
          <a:p>
            <a:pPr lvl="1"/>
            <a:r>
              <a:rPr lang="en-US" dirty="0"/>
              <a:t>The Entity List identifies foreign parties that are prohibited from receiving some or all items subject to the Export Administration Regulations (EAR) unless the exporter secures a license. Those persons present a greater risk of diversion to weapons of mass destruction (WMD) programs, terrorism, or other activities contrary to U.S. national security or foreign policy interests.</a:t>
            </a:r>
          </a:p>
          <a:p>
            <a:pPr lvl="1"/>
            <a:endParaRPr lang="en-US" dirty="0"/>
          </a:p>
          <a:p>
            <a:pPr lvl="1"/>
            <a:r>
              <a:rPr lang="en-US" dirty="0"/>
              <a:t>Individuals affiliated with the Entity List are typically denied access to the APS because escorting requirements cannot be met.</a:t>
            </a:r>
          </a:p>
          <a:p>
            <a:endParaRPr lang="en-US" dirty="0"/>
          </a:p>
        </p:txBody>
      </p:sp>
      <p:sp>
        <p:nvSpPr>
          <p:cNvPr id="4" name="Footer Placeholder 3"/>
          <p:cNvSpPr>
            <a:spLocks noGrp="1"/>
          </p:cNvSpPr>
          <p:nvPr>
            <p:ph type="ftr" sz="quarter" idx="11"/>
          </p:nvPr>
        </p:nvSpPr>
        <p:spPr/>
        <p:txBody>
          <a:bodyPr/>
          <a:lstStyle/>
          <a:p>
            <a:r>
              <a:rPr lang="en-US" smtClean="0"/>
              <a:t>The Advanced Photon Source is an Office of Science User Facility operated for the DOEby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12</a:t>
            </a:fld>
            <a:endParaRPr lang="en-US" dirty="0"/>
          </a:p>
        </p:txBody>
      </p:sp>
    </p:spTree>
    <p:extLst>
      <p:ext uri="{BB962C8B-B14F-4D97-AF65-F5344CB8AC3E}">
        <p14:creationId xmlns:p14="http://schemas.microsoft.com/office/powerpoint/2010/main" val="188633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Hosts Should Know about T3s</a:t>
            </a:r>
          </a:p>
        </p:txBody>
      </p:sp>
      <p:sp>
        <p:nvSpPr>
          <p:cNvPr id="3" name="Content Placeholder 2"/>
          <p:cNvSpPr>
            <a:spLocks noGrp="1"/>
          </p:cNvSpPr>
          <p:nvPr>
            <p:ph idx="1"/>
          </p:nvPr>
        </p:nvSpPr>
        <p:spPr/>
        <p:txBody>
          <a:bodyPr/>
          <a:lstStyle/>
          <a:p>
            <a:r>
              <a:rPr lang="en-US" dirty="0"/>
              <a:t>Hosts will be asked to sign a Host Acknowledgement </a:t>
            </a:r>
            <a:r>
              <a:rPr lang="en-US" dirty="0" smtClean="0"/>
              <a:t>Form</a:t>
            </a:r>
            <a:r>
              <a:rPr lang="en-US" dirty="0"/>
              <a:t>, which states:</a:t>
            </a:r>
          </a:p>
          <a:p>
            <a:pPr lvl="1"/>
            <a:r>
              <a:rPr lang="en-US" dirty="0" smtClean="0"/>
              <a:t>the </a:t>
            </a:r>
            <a:r>
              <a:rPr lang="en-US" dirty="0"/>
              <a:t>host’s citizenship, </a:t>
            </a:r>
          </a:p>
          <a:p>
            <a:pPr lvl="1"/>
            <a:r>
              <a:rPr lang="en-US" dirty="0" smtClean="0"/>
              <a:t>that </a:t>
            </a:r>
            <a:r>
              <a:rPr lang="en-US" dirty="0"/>
              <a:t>the host understands his/her </a:t>
            </a:r>
            <a:r>
              <a:rPr lang="en-US" dirty="0" smtClean="0"/>
              <a:t>responsibilities,</a:t>
            </a:r>
            <a:endParaRPr lang="en-US" dirty="0"/>
          </a:p>
          <a:p>
            <a:pPr lvl="1"/>
            <a:r>
              <a:rPr lang="en-US" dirty="0"/>
              <a:t>Confirms that the user will/will not have access to sensitive or classified information, and </a:t>
            </a:r>
          </a:p>
          <a:p>
            <a:pPr lvl="1"/>
            <a:r>
              <a:rPr lang="en-US" dirty="0" smtClean="0"/>
              <a:t>acknowledges </a:t>
            </a:r>
            <a:r>
              <a:rPr lang="en-US" dirty="0"/>
              <a:t>that there are physical and cyber security plans in place.</a:t>
            </a:r>
          </a:p>
          <a:p>
            <a:pPr lvl="1"/>
            <a:endParaRPr lang="en-US" dirty="0"/>
          </a:p>
          <a:p>
            <a:r>
              <a:rPr lang="en-US" dirty="0"/>
              <a:t>If the host changes, the User Program Office ensures that all the necessary paperwork is completed and documented in FAVOR.</a:t>
            </a:r>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13</a:t>
            </a:fld>
            <a:endParaRPr lang="en-US" dirty="0"/>
          </a:p>
        </p:txBody>
      </p:sp>
    </p:spTree>
    <p:extLst>
      <p:ext uri="{BB962C8B-B14F-4D97-AF65-F5344CB8AC3E}">
        <p14:creationId xmlns:p14="http://schemas.microsoft.com/office/powerpoint/2010/main" val="1149386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31063"/>
            <a:ext cx="8229600" cy="563562"/>
          </a:xfrm>
        </p:spPr>
        <p:txBody>
          <a:bodyPr/>
          <a:lstStyle/>
          <a:p>
            <a:r>
              <a:rPr lang="en-US" dirty="0" smtClean="0"/>
              <a:t>User Info Web Page </a:t>
            </a:r>
            <a:r>
              <a:rPr lang="en-US" sz="1600" dirty="0" smtClean="0"/>
              <a:t>https</a:t>
            </a:r>
            <a:r>
              <a:rPr lang="en-US" sz="1600" dirty="0"/>
              <a:t>://www1.aps.anl.gov/Users-Information</a:t>
            </a:r>
          </a:p>
        </p:txBody>
      </p:sp>
      <p:sp>
        <p:nvSpPr>
          <p:cNvPr id="4" name="Footer Placeholder 3"/>
          <p:cNvSpPr>
            <a:spLocks noGrp="1"/>
          </p:cNvSpPr>
          <p:nvPr>
            <p:ph type="ftr" sz="quarter" idx="11"/>
          </p:nvPr>
        </p:nvSpPr>
        <p:spPr/>
        <p:txBody>
          <a:bodyPr/>
          <a:lstStyle/>
          <a:p>
            <a:r>
              <a:rPr lang="en-US" smtClean="0"/>
              <a:t>The Advanced Photon Source is an Office of Science User Facility operated for the DOEby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14</a:t>
            </a:fld>
            <a:endParaRPr lang="en-US" dirty="0"/>
          </a:p>
        </p:txBody>
      </p:sp>
      <p:cxnSp>
        <p:nvCxnSpPr>
          <p:cNvPr id="11" name="Straight Arrow Connector 10"/>
          <p:cNvCxnSpPr/>
          <p:nvPr/>
        </p:nvCxnSpPr>
        <p:spPr bwMode="auto">
          <a:xfrm flipH="1">
            <a:off x="5943600" y="5334000"/>
            <a:ext cx="1630655" cy="685800"/>
          </a:xfrm>
          <a:prstGeom prst="straightConnector1">
            <a:avLst/>
          </a:prstGeom>
          <a:noFill/>
          <a:ln w="9525" cap="flat" cmpd="sng" algn="ctr">
            <a:noFill/>
            <a:prstDash val="solid"/>
            <a:round/>
            <a:headEnd type="none" w="med" len="med"/>
            <a:tailEnd type="triangle"/>
          </a:ln>
          <a:effectLst/>
        </p:spPr>
      </p:cxnSp>
      <p:pic>
        <p:nvPicPr>
          <p:cNvPr id="15" name="Content Placeholder 1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4221" y="876394"/>
            <a:ext cx="5861757" cy="5287075"/>
          </a:xfrm>
        </p:spPr>
      </p:pic>
      <p:cxnSp>
        <p:nvCxnSpPr>
          <p:cNvPr id="18" name="Straight Arrow Connector 17"/>
          <p:cNvCxnSpPr/>
          <p:nvPr/>
        </p:nvCxnSpPr>
        <p:spPr bwMode="auto">
          <a:xfrm>
            <a:off x="8229600" y="5562600"/>
            <a:ext cx="914400" cy="1028700"/>
          </a:xfrm>
          <a:prstGeom prst="straightConnector1">
            <a:avLst/>
          </a:prstGeom>
          <a:noFill/>
          <a:ln w="9525" cap="flat" cmpd="sng" algn="ctr">
            <a:noFill/>
            <a:prstDash val="solid"/>
            <a:round/>
            <a:headEnd type="none" w="med" len="med"/>
            <a:tailEnd type="triangle"/>
          </a:ln>
          <a:effectLst/>
        </p:spPr>
      </p:cxnSp>
      <p:sp>
        <p:nvSpPr>
          <p:cNvPr id="27" name="Left Arrow 26"/>
          <p:cNvSpPr/>
          <p:nvPr/>
        </p:nvSpPr>
        <p:spPr bwMode="auto">
          <a:xfrm>
            <a:off x="6858000" y="5791200"/>
            <a:ext cx="1828800" cy="408432"/>
          </a:xfrm>
          <a:prstGeom prst="leftArrow">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28" name="Left Arrow 27"/>
          <p:cNvSpPr/>
          <p:nvPr/>
        </p:nvSpPr>
        <p:spPr bwMode="auto">
          <a:xfrm>
            <a:off x="7597700" y="3657600"/>
            <a:ext cx="1089099" cy="484632"/>
          </a:xfrm>
          <a:prstGeom prst="leftArrow">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
        <p:nvSpPr>
          <p:cNvPr id="29" name="Left Arrow 28"/>
          <p:cNvSpPr/>
          <p:nvPr/>
        </p:nvSpPr>
        <p:spPr bwMode="auto">
          <a:xfrm>
            <a:off x="7085051" y="1295400"/>
            <a:ext cx="1601748" cy="484632"/>
          </a:xfrm>
          <a:prstGeom prst="leftArrow">
            <a:avLst/>
          </a:prstGeom>
          <a:solidFill>
            <a:schemeClr val="bg1"/>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p:txBody>
      </p:sp>
    </p:spTree>
    <p:extLst>
      <p:ext uri="{BB962C8B-B14F-4D97-AF65-F5344CB8AC3E}">
        <p14:creationId xmlns:p14="http://schemas.microsoft.com/office/powerpoint/2010/main" val="1506122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Hosting 101 Web Page</a:t>
            </a:r>
            <a:endParaRPr lang="en-US" dirty="0"/>
          </a:p>
        </p:txBody>
      </p:sp>
      <p:sp>
        <p:nvSpPr>
          <p:cNvPr id="3" name="Content Placeholder 2"/>
          <p:cNvSpPr>
            <a:spLocks noGrp="1"/>
          </p:cNvSpPr>
          <p:nvPr>
            <p:ph idx="1"/>
          </p:nvPr>
        </p:nvSpPr>
        <p:spPr>
          <a:xfrm>
            <a:off x="457200" y="914400"/>
            <a:ext cx="8229600" cy="5211763"/>
          </a:xfrm>
        </p:spPr>
        <p:txBody>
          <a:bodyPr/>
          <a:lstStyle/>
          <a:p>
            <a:pPr marL="0" indent="0">
              <a:buNone/>
            </a:pPr>
            <a:endParaRPr lang="en-US" dirty="0"/>
          </a:p>
        </p:txBody>
      </p:sp>
      <p:sp>
        <p:nvSpPr>
          <p:cNvPr id="4" name="Footer Placeholder 3"/>
          <p:cNvSpPr>
            <a:spLocks noGrp="1"/>
          </p:cNvSpPr>
          <p:nvPr>
            <p:ph type="ftr" sz="quarter" idx="11"/>
          </p:nvPr>
        </p:nvSpPr>
        <p:spPr/>
        <p:txBody>
          <a:bodyPr/>
          <a:lstStyle/>
          <a:p>
            <a:r>
              <a:rPr lang="en-US" smtClean="0"/>
              <a:t>The Advanced Photon Source is an Office of Science User Facility operated for the DOEby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15</a:t>
            </a:fld>
            <a:endParaRPr lang="en-US" dirty="0"/>
          </a:p>
        </p:txBody>
      </p:sp>
      <p:pic>
        <p:nvPicPr>
          <p:cNvPr id="6"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600200" y="914400"/>
            <a:ext cx="6153943" cy="5001780"/>
          </a:xfrm>
          <a:prstGeom prst="rect">
            <a:avLst/>
          </a:prstGeom>
          <a:noFill/>
          <a:ln w="9525">
            <a:noFill/>
            <a:miter lim="800000"/>
            <a:headEnd/>
            <a:tailEnd/>
          </a:ln>
          <a:effectLst/>
        </p:spPr>
      </p:pic>
    </p:spTree>
    <p:extLst>
      <p:ext uri="{BB962C8B-B14F-4D97-AF65-F5344CB8AC3E}">
        <p14:creationId xmlns:p14="http://schemas.microsoft.com/office/powerpoint/2010/main" val="400463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I-HOST Tool</a:t>
            </a:r>
            <a:endParaRPr lang="en-US" dirty="0"/>
          </a:p>
        </p:txBody>
      </p:sp>
      <p:sp>
        <p:nvSpPr>
          <p:cNvPr id="4" name="Footer Placeholder 3"/>
          <p:cNvSpPr>
            <a:spLocks noGrp="1"/>
          </p:cNvSpPr>
          <p:nvPr>
            <p:ph type="ftr" sz="quarter" idx="11"/>
          </p:nvPr>
        </p:nvSpPr>
        <p:spPr/>
        <p:txBody>
          <a:bodyPr/>
          <a:lstStyle/>
          <a:p>
            <a:r>
              <a:rPr lang="en-US" smtClean="0"/>
              <a:t>The Advanced Photon Source is an Office of Science User Facility operated for the DOEby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16</a:t>
            </a:fld>
            <a:endParaRPr lang="en-US" dirty="0"/>
          </a:p>
        </p:txBody>
      </p:sp>
      <p:sp>
        <p:nvSpPr>
          <p:cNvPr id="9" name="Content Placeholder 8"/>
          <p:cNvSpPr>
            <a:spLocks noGrp="1"/>
          </p:cNvSpPr>
          <p:nvPr>
            <p:ph idx="1"/>
          </p:nvPr>
        </p:nvSpPr>
        <p:spPr/>
        <p:txBody>
          <a:bodyPr/>
          <a:lstStyle/>
          <a:p>
            <a:pPr marL="57150" indent="0">
              <a:buNone/>
            </a:pPr>
            <a:r>
              <a:rPr lang="en-US" dirty="0" smtClean="0"/>
              <a:t>The </a:t>
            </a:r>
            <a:r>
              <a:rPr lang="en-US" dirty="0">
                <a:hlinkClick r:id="rId2"/>
              </a:rPr>
              <a:t>I-HOST</a:t>
            </a:r>
            <a:r>
              <a:rPr lang="en-US" dirty="0"/>
              <a:t> tool to enable hosts to easily identify the "who, when, and where" of experimenters they've </a:t>
            </a:r>
            <a:r>
              <a:rPr lang="en-US" dirty="0" smtClean="0"/>
              <a:t>hosted by providing their badge # and dates</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090" y="2882613"/>
            <a:ext cx="7800975" cy="2969449"/>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2942" y="2514313"/>
            <a:ext cx="7805123" cy="368300"/>
          </a:xfrm>
          <a:prstGeom prst="rect">
            <a:avLst/>
          </a:prstGeom>
        </p:spPr>
      </p:pic>
    </p:spTree>
    <p:extLst>
      <p:ext uri="{BB962C8B-B14F-4D97-AF65-F5344CB8AC3E}">
        <p14:creationId xmlns:p14="http://schemas.microsoft.com/office/powerpoint/2010/main" val="69584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Suspicious Activity</a:t>
            </a:r>
            <a:endParaRPr lang="en-US" dirty="0"/>
          </a:p>
        </p:txBody>
      </p:sp>
      <p:sp>
        <p:nvSpPr>
          <p:cNvPr id="3" name="Content Placeholder 2"/>
          <p:cNvSpPr>
            <a:spLocks noGrp="1"/>
          </p:cNvSpPr>
          <p:nvPr>
            <p:ph idx="1"/>
          </p:nvPr>
        </p:nvSpPr>
        <p:spPr>
          <a:xfrm>
            <a:off x="457200" y="1219200"/>
            <a:ext cx="8229600" cy="4906963"/>
          </a:xfrm>
        </p:spPr>
        <p:txBody>
          <a:bodyPr/>
          <a:lstStyle/>
          <a:p>
            <a:pPr marL="0" indent="0" algn="ctr">
              <a:buNone/>
            </a:pPr>
            <a:r>
              <a:rPr lang="en-US" b="1" dirty="0" smtClean="0"/>
              <a:t>This is an easy requirement: </a:t>
            </a:r>
          </a:p>
          <a:p>
            <a:pPr marL="0" indent="0" algn="ctr">
              <a:buNone/>
            </a:pPr>
            <a:endParaRPr lang="en-US" b="1" dirty="0" smtClean="0"/>
          </a:p>
          <a:p>
            <a:pPr marL="0" indent="0" algn="ctr">
              <a:buNone/>
            </a:pPr>
            <a:r>
              <a:rPr lang="en-US" sz="2400" b="1" dirty="0" smtClean="0">
                <a:solidFill>
                  <a:srgbClr val="FF0000"/>
                </a:solidFill>
              </a:rPr>
              <a:t>If you SEE something, SAY something!</a:t>
            </a:r>
          </a:p>
          <a:p>
            <a:endParaRPr lang="en-US" dirty="0"/>
          </a:p>
          <a:p>
            <a:endParaRPr lang="en-US" dirty="0"/>
          </a:p>
          <a:p>
            <a:pPr marL="0" indent="0" algn="ctr">
              <a:buNone/>
            </a:pPr>
            <a:r>
              <a:rPr lang="en-US" dirty="0" smtClean="0"/>
              <a:t>Any suspicious </a:t>
            </a:r>
            <a:r>
              <a:rPr lang="en-US" dirty="0"/>
              <a:t>behavior or attempts to solicit </a:t>
            </a:r>
            <a:r>
              <a:rPr lang="en-US" dirty="0" smtClean="0"/>
              <a:t>information </a:t>
            </a:r>
            <a:r>
              <a:rPr lang="en-US" dirty="0"/>
              <a:t>outside the stated scope or intent of the visit/assignment should be immediately reported to the Argonne </a:t>
            </a:r>
            <a:r>
              <a:rPr lang="en-US" dirty="0" smtClean="0"/>
              <a:t>Counterintelligence</a:t>
            </a:r>
            <a:r>
              <a:rPr lang="en-US" dirty="0" smtClean="0"/>
              <a:t> </a:t>
            </a:r>
            <a:r>
              <a:rPr lang="en-US" dirty="0" smtClean="0"/>
              <a:t>Office at </a:t>
            </a:r>
            <a:r>
              <a:rPr lang="en-US" dirty="0" smtClean="0"/>
              <a:t>630-252-5300.</a:t>
            </a:r>
            <a:r>
              <a:rPr lang="en-US" dirty="0"/>
              <a:t> If you suspect a visitor has a hidden agenda, or if you observe</a:t>
            </a:r>
            <a:r>
              <a:rPr lang="en-US" i="1" dirty="0"/>
              <a:t> any </a:t>
            </a:r>
            <a:r>
              <a:rPr lang="en-US" dirty="0"/>
              <a:t>suspicious behavior, contact your counterintelligence officer. Also report any attempts to probe for information, efforts to put you in a compromising situation, and any other anomalous behaviors.</a:t>
            </a:r>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17</a:t>
            </a:fld>
            <a:endParaRPr lang="en-US" dirty="0"/>
          </a:p>
        </p:txBody>
      </p:sp>
    </p:spTree>
    <p:extLst>
      <p:ext uri="{BB962C8B-B14F-4D97-AF65-F5344CB8AC3E}">
        <p14:creationId xmlns:p14="http://schemas.microsoft.com/office/powerpoint/2010/main" val="1123333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What Should Hosts Know</a:t>
            </a:r>
            <a:endParaRPr lang="en-US" dirty="0"/>
          </a:p>
        </p:txBody>
      </p:sp>
      <p:sp>
        <p:nvSpPr>
          <p:cNvPr id="3" name="Content Placeholder 2"/>
          <p:cNvSpPr>
            <a:spLocks noGrp="1"/>
          </p:cNvSpPr>
          <p:nvPr>
            <p:ph idx="1"/>
          </p:nvPr>
        </p:nvSpPr>
        <p:spPr>
          <a:xfrm>
            <a:off x="457200" y="990600"/>
            <a:ext cx="8229600" cy="5135563"/>
          </a:xfrm>
        </p:spPr>
        <p:txBody>
          <a:bodyPr/>
          <a:lstStyle/>
          <a:p>
            <a:pPr marL="0" indent="0">
              <a:buNone/>
            </a:pPr>
            <a:endParaRPr lang="en-US" dirty="0"/>
          </a:p>
          <a:p>
            <a:r>
              <a:rPr lang="en-US" dirty="0" smtClean="0"/>
              <a:t>What is DOE Order 142.3A?</a:t>
            </a:r>
          </a:p>
          <a:p>
            <a:r>
              <a:rPr lang="en-US" dirty="0" smtClean="0"/>
              <a:t>Difference between Visits and Assignments</a:t>
            </a:r>
          </a:p>
          <a:p>
            <a:r>
              <a:rPr lang="en-US" dirty="0" smtClean="0"/>
              <a:t>Three Categories of Foreign Nationals</a:t>
            </a:r>
          </a:p>
          <a:p>
            <a:r>
              <a:rPr lang="en-US" dirty="0" smtClean="0"/>
              <a:t>Foreign </a:t>
            </a:r>
            <a:r>
              <a:rPr lang="en-US" dirty="0" smtClean="0"/>
              <a:t>Visits &amp; Assignments at Argonne</a:t>
            </a:r>
          </a:p>
          <a:p>
            <a:r>
              <a:rPr lang="en-US" dirty="0" smtClean="0"/>
              <a:t>Badging Foreign </a:t>
            </a:r>
            <a:r>
              <a:rPr lang="en-US" dirty="0" smtClean="0"/>
              <a:t>Nationals</a:t>
            </a:r>
          </a:p>
          <a:p>
            <a:r>
              <a:rPr lang="en-US" dirty="0"/>
              <a:t>Hosting Responsibility: Shared by Many</a:t>
            </a:r>
          </a:p>
          <a:p>
            <a:r>
              <a:rPr lang="en-US" dirty="0" smtClean="0"/>
              <a:t>How </a:t>
            </a:r>
            <a:r>
              <a:rPr lang="en-US" dirty="0"/>
              <a:t>are Hosts Identified for </a:t>
            </a:r>
            <a:r>
              <a:rPr lang="en-US" dirty="0" smtClean="0"/>
              <a:t>Users Conducting Experiments</a:t>
            </a:r>
            <a:r>
              <a:rPr lang="en-US" dirty="0"/>
              <a:t>?</a:t>
            </a:r>
          </a:p>
          <a:p>
            <a:r>
              <a:rPr lang="en-US" dirty="0" smtClean="0"/>
              <a:t>What Hosts Should Know about </a:t>
            </a:r>
            <a:r>
              <a:rPr lang="en-US" dirty="0" smtClean="0"/>
              <a:t>T3s</a:t>
            </a:r>
          </a:p>
          <a:p>
            <a:r>
              <a:rPr lang="en-US" dirty="0" smtClean="0"/>
              <a:t>Hosting 101 Web Page</a:t>
            </a:r>
            <a:endParaRPr lang="en-US" dirty="0" smtClean="0"/>
          </a:p>
          <a:p>
            <a:r>
              <a:rPr lang="en-US" dirty="0" smtClean="0"/>
              <a:t>The I-HOST</a:t>
            </a:r>
            <a:r>
              <a:rPr lang="en-US" dirty="0"/>
              <a:t> </a:t>
            </a:r>
            <a:r>
              <a:rPr lang="en-US" dirty="0" smtClean="0"/>
              <a:t>Tool</a:t>
            </a:r>
            <a:endParaRPr lang="en-US" dirty="0" smtClean="0"/>
          </a:p>
          <a:p>
            <a:r>
              <a:rPr lang="en-US" dirty="0" smtClean="0"/>
              <a:t>Reporting Suspicious Activity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The Advanced Photon Source is an Office of Science User Facility operated for the DOEby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2</a:t>
            </a:fld>
            <a:endParaRPr lang="en-US" dirty="0"/>
          </a:p>
        </p:txBody>
      </p:sp>
    </p:spTree>
    <p:extLst>
      <p:ext uri="{BB962C8B-B14F-4D97-AF65-F5344CB8AC3E}">
        <p14:creationId xmlns:p14="http://schemas.microsoft.com/office/powerpoint/2010/main" val="3226396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DOE Order 142.3A</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DOE Order 142.3A defines a program for unclassified foreign national access to DOE sites, information, technologies, and equipment.  The Order outlines:</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fontAlgn="auto">
              <a:spcBef>
                <a:spcPts val="0"/>
              </a:spcBef>
              <a:spcAft>
                <a:spcPts val="0"/>
              </a:spcAft>
              <a:buClrTx/>
            </a:pPr>
            <a:r>
              <a:rPr lang="en-US" b="1" dirty="0" smtClean="0"/>
              <a:t>An approval process </a:t>
            </a:r>
            <a:r>
              <a:rPr lang="en-US" dirty="0" smtClean="0"/>
              <a:t>that is consistent with US and DOE national security and program-specific policies, requirements, and objectives;</a:t>
            </a:r>
          </a:p>
          <a:p>
            <a:pPr fontAlgn="auto">
              <a:spcBef>
                <a:spcPts val="0"/>
              </a:spcBef>
              <a:spcAft>
                <a:spcPts val="0"/>
              </a:spcAft>
              <a:buClrTx/>
            </a:pPr>
            <a:endParaRPr lang="en-US" dirty="0" smtClean="0"/>
          </a:p>
          <a:p>
            <a:pPr fontAlgn="auto">
              <a:spcBef>
                <a:spcPts val="0"/>
              </a:spcBef>
              <a:spcAft>
                <a:spcPts val="0"/>
              </a:spcAft>
              <a:buClrTx/>
            </a:pPr>
            <a:r>
              <a:rPr lang="en-US" b="1" dirty="0" smtClean="0"/>
              <a:t>A review process </a:t>
            </a:r>
            <a:r>
              <a:rPr lang="en-US" dirty="0" smtClean="0"/>
              <a:t>to ensure that unauthorized access to information, equipment, or technologies is denied; and </a:t>
            </a:r>
          </a:p>
          <a:p>
            <a:pPr fontAlgn="auto">
              <a:spcBef>
                <a:spcPts val="0"/>
              </a:spcBef>
              <a:spcAft>
                <a:spcPts val="0"/>
              </a:spcAft>
              <a:buClrTx/>
            </a:pPr>
            <a:endParaRPr lang="en-US" dirty="0" smtClean="0"/>
          </a:p>
          <a:p>
            <a:pPr fontAlgn="auto">
              <a:spcBef>
                <a:spcPts val="0"/>
              </a:spcBef>
              <a:spcAft>
                <a:spcPts val="0"/>
              </a:spcAft>
              <a:buClrTx/>
            </a:pPr>
            <a:r>
              <a:rPr lang="en-US" b="1" dirty="0" smtClean="0"/>
              <a:t>A process for documenting and tracking </a:t>
            </a:r>
            <a:r>
              <a:rPr lang="en-US" dirty="0" smtClean="0"/>
              <a:t>foreign nationals accessing DOE sites or information, technologies, or equipment</a:t>
            </a:r>
            <a:r>
              <a:rPr lang="en-US" dirty="0" smtClean="0"/>
              <a:t>.  This tracking system is called FACTS.</a:t>
            </a:r>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3</a:t>
            </a:fld>
            <a:endParaRPr lang="en-US" dirty="0"/>
          </a:p>
        </p:txBody>
      </p:sp>
    </p:spTree>
    <p:extLst>
      <p:ext uri="{BB962C8B-B14F-4D97-AF65-F5344CB8AC3E}">
        <p14:creationId xmlns:p14="http://schemas.microsoft.com/office/powerpoint/2010/main" val="15823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Visit Requests versus Assignment Requests</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The Order allows for two types of </a:t>
            </a:r>
            <a:r>
              <a:rPr lang="en-US" dirty="0" smtClean="0"/>
              <a:t>applications:  visit requests and assignment requests.</a:t>
            </a:r>
            <a:r>
              <a:rPr lang="en-US" dirty="0"/>
              <a:t>  </a:t>
            </a:r>
            <a:endParaRPr lang="en-US" dirty="0" smtClean="0"/>
          </a:p>
          <a:p>
            <a:endParaRPr lang="en-US" dirty="0"/>
          </a:p>
          <a:p>
            <a:pPr lvl="1"/>
            <a:r>
              <a:rPr lang="en-US" dirty="0" smtClean="0"/>
              <a:t>The </a:t>
            </a:r>
            <a:r>
              <a:rPr lang="en-US" dirty="0"/>
              <a:t>visit category is used for access requests for less than 30 days for individuals </a:t>
            </a:r>
            <a:r>
              <a:rPr lang="en-US" dirty="0" smtClean="0"/>
              <a:t>such as  </a:t>
            </a:r>
            <a:r>
              <a:rPr lang="en-US" i="1" dirty="0" smtClean="0"/>
              <a:t>attendees </a:t>
            </a:r>
            <a:r>
              <a:rPr lang="en-US" i="1" dirty="0"/>
              <a:t>or</a:t>
            </a:r>
            <a:r>
              <a:rPr lang="en-US" dirty="0"/>
              <a:t> </a:t>
            </a:r>
            <a:r>
              <a:rPr lang="en-US" i="1" dirty="0" smtClean="0"/>
              <a:t>speakers </a:t>
            </a:r>
            <a:r>
              <a:rPr lang="en-US" i="1" dirty="0"/>
              <a:t>at a </a:t>
            </a:r>
            <a:r>
              <a:rPr lang="en-US" i="1" dirty="0" smtClean="0"/>
              <a:t>meeting/conference, family </a:t>
            </a:r>
            <a:r>
              <a:rPr lang="en-US" i="1" dirty="0"/>
              <a:t>members, traveling companions, or tour group member</a:t>
            </a:r>
            <a:r>
              <a:rPr lang="en-US" dirty="0"/>
              <a:t>s.  </a:t>
            </a:r>
            <a:endParaRPr lang="en-US" dirty="0" smtClean="0"/>
          </a:p>
          <a:p>
            <a:pPr lvl="1"/>
            <a:endParaRPr lang="en-US" dirty="0" smtClean="0"/>
          </a:p>
          <a:p>
            <a:pPr lvl="1"/>
            <a:r>
              <a:rPr lang="en-US" dirty="0" smtClean="0"/>
              <a:t>The </a:t>
            </a:r>
            <a:r>
              <a:rPr lang="en-US" dirty="0"/>
              <a:t>assignment category is </a:t>
            </a:r>
            <a:r>
              <a:rPr lang="en-US" dirty="0" smtClean="0"/>
              <a:t>typically used </a:t>
            </a:r>
            <a:r>
              <a:rPr lang="en-US" dirty="0"/>
              <a:t>for individuals </a:t>
            </a:r>
            <a:r>
              <a:rPr lang="en-US" i="1" dirty="0"/>
              <a:t>conducting hands-on research at the APS</a:t>
            </a:r>
            <a:r>
              <a:rPr lang="en-US" dirty="0"/>
              <a:t> </a:t>
            </a:r>
            <a:r>
              <a:rPr lang="en-US" i="1" dirty="0" smtClean="0"/>
              <a:t>or individuals who will have a long-term affiliation with the APS and will  </a:t>
            </a:r>
            <a:r>
              <a:rPr lang="en-US" i="1" dirty="0"/>
              <a:t>require </a:t>
            </a:r>
            <a:r>
              <a:rPr lang="en-US" i="1" dirty="0" smtClean="0"/>
              <a:t>intermittent or continuous </a:t>
            </a:r>
            <a:r>
              <a:rPr lang="en-US" i="1" dirty="0"/>
              <a:t>access over a time span </a:t>
            </a:r>
            <a:r>
              <a:rPr lang="en-US" i="1" dirty="0" smtClean="0"/>
              <a:t>of up </a:t>
            </a:r>
            <a:r>
              <a:rPr lang="en-US" i="1" dirty="0"/>
              <a:t>to two years. </a:t>
            </a:r>
            <a:endParaRPr lang="en-US" i="1" dirty="0" smtClean="0"/>
          </a:p>
          <a:p>
            <a:pPr lvl="1"/>
            <a:endParaRPr lang="en-US" dirty="0" smtClean="0"/>
          </a:p>
          <a:p>
            <a:pPr lvl="2"/>
            <a:r>
              <a:rPr lang="en-US" dirty="0" smtClean="0"/>
              <a:t>All visitors </a:t>
            </a:r>
            <a:r>
              <a:rPr lang="en-US" dirty="0"/>
              <a:t>of APS/Argonne employees must register using the </a:t>
            </a:r>
            <a:r>
              <a:rPr lang="en-US" dirty="0">
                <a:hlinkClick r:id="rId2"/>
              </a:rPr>
              <a:t>Argonne Visitor Form</a:t>
            </a:r>
            <a:r>
              <a:rPr lang="en-US" dirty="0"/>
              <a:t>. </a:t>
            </a:r>
          </a:p>
          <a:p>
            <a:pPr lvl="2"/>
            <a:r>
              <a:rPr lang="en-US" dirty="0"/>
              <a:t>All other visitors (e.g., collaborative access team visitors and guests) must register using the </a:t>
            </a:r>
            <a:r>
              <a:rPr lang="en-US" dirty="0">
                <a:hlinkClick r:id="rId3"/>
              </a:rPr>
              <a:t>APS Visitor Form.</a:t>
            </a:r>
            <a:endParaRPr lang="en-US" dirty="0"/>
          </a:p>
          <a:p>
            <a:pPr lvl="2"/>
            <a:r>
              <a:rPr lang="en-US" dirty="0" smtClean="0"/>
              <a:t>All users conducting hands-on research must complete a </a:t>
            </a:r>
            <a:r>
              <a:rPr lang="en-US" dirty="0" smtClean="0">
                <a:hlinkClick r:id="rId4"/>
              </a:rPr>
              <a:t>User Registration Form</a:t>
            </a:r>
            <a:r>
              <a:rPr lang="en-US" dirty="0" smtClean="0"/>
              <a:t>.  </a:t>
            </a:r>
          </a:p>
          <a:p>
            <a:pPr lvl="2"/>
            <a:endParaRPr lang="en-US" dirty="0" smtClean="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4</a:t>
            </a:fld>
            <a:endParaRPr lang="en-US" dirty="0"/>
          </a:p>
        </p:txBody>
      </p:sp>
    </p:spTree>
    <p:extLst>
      <p:ext uri="{BB962C8B-B14F-4D97-AF65-F5344CB8AC3E}">
        <p14:creationId xmlns:p14="http://schemas.microsoft.com/office/powerpoint/2010/main" val="1582482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Categories for Foreign Nationals</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dirty="0" smtClean="0"/>
              <a:t>DOE Order </a:t>
            </a:r>
            <a:r>
              <a:rPr lang="en-US" dirty="0"/>
              <a:t>organizes foreign nationals into three categories </a:t>
            </a:r>
            <a:r>
              <a:rPr lang="en-US" dirty="0" smtClean="0"/>
              <a:t>and </a:t>
            </a:r>
            <a:r>
              <a:rPr lang="en-US" dirty="0"/>
              <a:t>specifies what actions are required before a foreign national can obtain </a:t>
            </a:r>
            <a:r>
              <a:rPr lang="en-US" dirty="0" smtClean="0"/>
              <a:t>access approval.   The categories are:</a:t>
            </a:r>
          </a:p>
          <a:p>
            <a:endParaRPr lang="en-US" dirty="0"/>
          </a:p>
          <a:p>
            <a:r>
              <a:rPr lang="en-US" dirty="0"/>
              <a:t>non-sensitive (e.g., Japan, England, Germany, etc.),</a:t>
            </a:r>
          </a:p>
          <a:p>
            <a:r>
              <a:rPr lang="en-US" dirty="0"/>
              <a:t>sensitive (e.g., China, Russia, and Israel, etc.), and</a:t>
            </a:r>
          </a:p>
          <a:p>
            <a:r>
              <a:rPr lang="en-US" dirty="0" smtClean="0"/>
              <a:t>State </a:t>
            </a:r>
            <a:r>
              <a:rPr lang="en-US" dirty="0"/>
              <a:t>Sponsors of Terrorism --T3s </a:t>
            </a:r>
            <a:r>
              <a:rPr lang="en-US" dirty="0" smtClean="0"/>
              <a:t>(citizens of, or born in, Iran</a:t>
            </a:r>
            <a:r>
              <a:rPr lang="en-US" dirty="0"/>
              <a:t>, Sudan, and Syria). </a:t>
            </a:r>
            <a:endParaRPr lang="en-US" dirty="0" smtClean="0"/>
          </a:p>
          <a:p>
            <a:endParaRPr lang="en-US" dirty="0"/>
          </a:p>
          <a:p>
            <a:pPr marL="0" indent="0">
              <a:buNone/>
            </a:pPr>
            <a:r>
              <a:rPr lang="en-US" dirty="0" smtClean="0"/>
              <a:t>Unless physically residing in the US, non-sensitive country foreign nationals typically enter the US under the business waiver program, and sensitive country foreign nationals must apply for a visa to enter the </a:t>
            </a:r>
            <a:r>
              <a:rPr lang="en-US" dirty="0" smtClean="0"/>
              <a:t>country, such as a B1 visa. Individuals </a:t>
            </a:r>
            <a:r>
              <a:rPr lang="en-US" dirty="0" smtClean="0"/>
              <a:t>from T3s typically reside in the US, are affiliated with a US institution, and are in the US under a long-term </a:t>
            </a:r>
            <a:r>
              <a:rPr lang="en-US" dirty="0" smtClean="0"/>
              <a:t>visa </a:t>
            </a:r>
            <a:r>
              <a:rPr lang="en-US" dirty="0" smtClean="0"/>
              <a:t>like </a:t>
            </a:r>
            <a:r>
              <a:rPr lang="en-US" dirty="0" smtClean="0"/>
              <a:t>a F1, H1, or LPR.  </a:t>
            </a:r>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5</a:t>
            </a:fld>
            <a:endParaRPr lang="en-US" dirty="0"/>
          </a:p>
        </p:txBody>
      </p:sp>
    </p:spTree>
    <p:extLst>
      <p:ext uri="{BB962C8B-B14F-4D97-AF65-F5344CB8AC3E}">
        <p14:creationId xmlns:p14="http://schemas.microsoft.com/office/powerpoint/2010/main" val="169866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Visits &amp; Assignments at Argonne</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The APS User Program Office </a:t>
            </a:r>
            <a:r>
              <a:rPr lang="en-US" dirty="0" smtClean="0"/>
              <a:t>administer </a:t>
            </a:r>
            <a:r>
              <a:rPr lang="en-US" dirty="0"/>
              <a:t>the registration and approval processes for all APS users. </a:t>
            </a:r>
            <a:r>
              <a:rPr lang="en-US" dirty="0" smtClean="0"/>
              <a:t>The APS </a:t>
            </a:r>
            <a:r>
              <a:rPr lang="en-US" dirty="0"/>
              <a:t>administrative personnel </a:t>
            </a:r>
            <a:r>
              <a:rPr lang="en-US" dirty="0" smtClean="0"/>
              <a:t>handle the foreign national visitors for the division.</a:t>
            </a:r>
          </a:p>
          <a:p>
            <a:endParaRPr lang="en-US" dirty="0"/>
          </a:p>
          <a:p>
            <a:r>
              <a:rPr lang="en-US" dirty="0" smtClean="0"/>
              <a:t>Any f</a:t>
            </a:r>
            <a:r>
              <a:rPr lang="en-US" dirty="0" smtClean="0"/>
              <a:t>oreign </a:t>
            </a:r>
            <a:r>
              <a:rPr lang="en-US" dirty="0" smtClean="0"/>
              <a:t>national requesting access to Argonne’s site or facilities must request prior approval.  </a:t>
            </a:r>
          </a:p>
          <a:p>
            <a:pPr lvl="1"/>
            <a:r>
              <a:rPr lang="en-US" dirty="0" smtClean="0"/>
              <a:t>Users </a:t>
            </a:r>
            <a:r>
              <a:rPr lang="en-US" dirty="0" smtClean="0"/>
              <a:t>conducting hands-on experiment work at the APS initiate this process when they submit a user registration form.  Hosts are identified through the experiment safety assessment process </a:t>
            </a:r>
            <a:r>
              <a:rPr lang="en-US" dirty="0" smtClean="0"/>
              <a:t>(more </a:t>
            </a:r>
            <a:r>
              <a:rPr lang="en-US" dirty="0" smtClean="0"/>
              <a:t>details below).</a:t>
            </a:r>
          </a:p>
          <a:p>
            <a:pPr lvl="1"/>
            <a:r>
              <a:rPr lang="en-US" dirty="0" smtClean="0"/>
              <a:t>Visitors initiate this process by completing an </a:t>
            </a:r>
            <a:r>
              <a:rPr lang="en-US" dirty="0" smtClean="0"/>
              <a:t>Argonne/APS Visitor </a:t>
            </a:r>
            <a:r>
              <a:rPr lang="en-US" dirty="0" smtClean="0"/>
              <a:t>Registration form.  Hosts are identified when the request is made.</a:t>
            </a:r>
          </a:p>
          <a:p>
            <a:pPr lvl="1"/>
            <a:endParaRPr lang="en-US" dirty="0" smtClean="0"/>
          </a:p>
          <a:p>
            <a:r>
              <a:rPr lang="en-US" dirty="0"/>
              <a:t>All foreign nationals must provide proof of legal immigration status before being granted access approval</a:t>
            </a:r>
            <a:r>
              <a:rPr lang="en-US" dirty="0" smtClean="0"/>
              <a:t>.  </a:t>
            </a:r>
          </a:p>
          <a:p>
            <a:pPr lvl="1"/>
            <a:r>
              <a:rPr lang="en-US" sz="1400" dirty="0" smtClean="0"/>
              <a:t>Identification Statement:  https</a:t>
            </a:r>
            <a:r>
              <a:rPr lang="en-US" sz="1400" dirty="0"/>
              <a:t>://www1.aps.anl.gov/Users-Information/Getting-Started/Argonne-Site-Access/Identification-Documents</a:t>
            </a:r>
          </a:p>
          <a:p>
            <a:endParaRPr lang="en-US" dirty="0"/>
          </a:p>
          <a:p>
            <a:pPr marL="0" indent="0">
              <a:buNone/>
            </a:pPr>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6</a:t>
            </a:fld>
            <a:endParaRPr lang="en-US" dirty="0"/>
          </a:p>
        </p:txBody>
      </p:sp>
    </p:spTree>
    <p:extLst>
      <p:ext uri="{BB962C8B-B14F-4D97-AF65-F5344CB8AC3E}">
        <p14:creationId xmlns:p14="http://schemas.microsoft.com/office/powerpoint/2010/main" val="3739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Foreign Visits &amp; Assignments at </a:t>
            </a:r>
            <a:r>
              <a:rPr lang="en-US" dirty="0" smtClean="0"/>
              <a:t>Argonne</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a:t>All user data is maintained in the APS User Database.   All visitor data is stored in an Argonne </a:t>
            </a:r>
            <a:r>
              <a:rPr lang="en-US" dirty="0" smtClean="0"/>
              <a:t>database.</a:t>
            </a:r>
          </a:p>
          <a:p>
            <a:endParaRPr lang="en-US" dirty="0" smtClean="0"/>
          </a:p>
          <a:p>
            <a:r>
              <a:rPr lang="en-US" dirty="0" smtClean="0"/>
              <a:t>A </a:t>
            </a:r>
            <a:r>
              <a:rPr lang="en-US" dirty="0"/>
              <a:t>system called FAVOR is Argonne’s database for collecting, approving, and tracking foreign nationals.  This system feeds a DOE database called FACTS.  </a:t>
            </a:r>
          </a:p>
          <a:p>
            <a:endParaRPr lang="en-US" dirty="0"/>
          </a:p>
          <a:p>
            <a:r>
              <a:rPr lang="en-US" dirty="0" smtClean="0"/>
              <a:t>The </a:t>
            </a:r>
            <a:r>
              <a:rPr lang="en-US" dirty="0"/>
              <a:t>vast majority of the work done at the APS is </a:t>
            </a:r>
            <a:r>
              <a:rPr lang="en-US" dirty="0" smtClean="0"/>
              <a:t>not considered sensitive because the data will be published </a:t>
            </a:r>
            <a:r>
              <a:rPr lang="en-US" dirty="0"/>
              <a:t>in the open </a:t>
            </a:r>
            <a:r>
              <a:rPr lang="en-US" dirty="0" smtClean="0"/>
              <a:t>literature.    </a:t>
            </a:r>
          </a:p>
          <a:p>
            <a:endParaRPr lang="en-US" dirty="0">
              <a:solidFill>
                <a:srgbClr val="FF0000"/>
              </a:solidFill>
            </a:endParaRPr>
          </a:p>
          <a:p>
            <a:r>
              <a:rPr lang="en-US" dirty="0"/>
              <a:t>Research teams conducting proprietary </a:t>
            </a:r>
            <a:r>
              <a:rPr lang="en-US" dirty="0" smtClean="0"/>
              <a:t>research are responsible for protecting their experiments. </a:t>
            </a:r>
          </a:p>
          <a:p>
            <a:endParaRPr lang="en-US" dirty="0"/>
          </a:p>
          <a:p>
            <a:r>
              <a:rPr lang="en-US" dirty="0" smtClean="0"/>
              <a:t>If a host, or anyone else, observes a foreign national in an area that is outside of the scope of their visit or their work (e.g., in an area where proprietary research is being conducted) the person observing the incident should report it to </a:t>
            </a:r>
            <a:r>
              <a:rPr lang="en-US" dirty="0" smtClean="0"/>
              <a:t>Counterintelligence at 2-5300 </a:t>
            </a:r>
            <a:r>
              <a:rPr lang="en-US" dirty="0" smtClean="0"/>
              <a:t>immediately.  </a:t>
            </a:r>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7</a:t>
            </a:fld>
            <a:endParaRPr lang="en-US" dirty="0"/>
          </a:p>
        </p:txBody>
      </p:sp>
    </p:spTree>
    <p:extLst>
      <p:ext uri="{BB962C8B-B14F-4D97-AF65-F5344CB8AC3E}">
        <p14:creationId xmlns:p14="http://schemas.microsoft.com/office/powerpoint/2010/main" val="47540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Badging Foreign Nationals</a:t>
            </a:r>
            <a:endParaRPr lang="en-US" dirty="0"/>
          </a:p>
        </p:txBody>
      </p:sp>
      <p:sp>
        <p:nvSpPr>
          <p:cNvPr id="3" name="Content Placeholder 2"/>
          <p:cNvSpPr>
            <a:spLocks noGrp="1"/>
          </p:cNvSpPr>
          <p:nvPr>
            <p:ph idx="1"/>
          </p:nvPr>
        </p:nvSpPr>
        <p:spPr/>
        <p:txBody>
          <a:bodyPr/>
          <a:lstStyle/>
          <a:p>
            <a:r>
              <a:rPr lang="en-US" dirty="0"/>
              <a:t>All foreign national users (except individuals from T3 countries) are issued user photo badges commensurate with their legal immigration status.</a:t>
            </a:r>
          </a:p>
          <a:p>
            <a:endParaRPr lang="en-US" dirty="0"/>
          </a:p>
          <a:p>
            <a:pPr lvl="1"/>
            <a:r>
              <a:rPr lang="en-US" dirty="0"/>
              <a:t>Example 1:  User entering the country through the business waiver </a:t>
            </a:r>
            <a:r>
              <a:rPr lang="en-US" dirty="0" smtClean="0"/>
              <a:t>program </a:t>
            </a:r>
            <a:r>
              <a:rPr lang="en-US" dirty="0"/>
              <a:t>would be  valid for three months.  The badge end date would match the last day on the </a:t>
            </a:r>
            <a:r>
              <a:rPr lang="en-US" dirty="0" smtClean="0"/>
              <a:t>visa  </a:t>
            </a:r>
            <a:r>
              <a:rPr lang="en-US" dirty="0"/>
              <a:t>stamp. </a:t>
            </a:r>
          </a:p>
          <a:p>
            <a:pPr lvl="1"/>
            <a:r>
              <a:rPr lang="en-US" dirty="0"/>
              <a:t>Example 2:  User on a J1 visa, which is valid for 18 months.  Badge end date would match the end date on the DS </a:t>
            </a:r>
            <a:r>
              <a:rPr lang="en-US" dirty="0" smtClean="0"/>
              <a:t>2019.*</a:t>
            </a:r>
            <a:endParaRPr lang="en-US" dirty="0"/>
          </a:p>
          <a:p>
            <a:pPr lvl="1"/>
            <a:r>
              <a:rPr lang="en-US" dirty="0"/>
              <a:t>Example 3:  User from a T3 country will only be granted a gate pass for each </a:t>
            </a:r>
            <a:r>
              <a:rPr lang="en-US" dirty="0" smtClean="0"/>
              <a:t>experiment provided they are in legal immigration status.</a:t>
            </a:r>
            <a:endParaRPr lang="en-US" dirty="0"/>
          </a:p>
          <a:p>
            <a:endParaRPr lang="en-US" dirty="0" smtClean="0"/>
          </a:p>
          <a:p>
            <a:endParaRPr lang="en-US" dirty="0"/>
          </a:p>
          <a:p>
            <a:endParaRPr lang="en-US" dirty="0" smtClean="0"/>
          </a:p>
          <a:p>
            <a:endParaRPr lang="en-US" dirty="0"/>
          </a:p>
          <a:p>
            <a:pPr marL="0" indent="0">
              <a:buNone/>
            </a:pPr>
            <a:r>
              <a:rPr lang="en-US" sz="1000" dirty="0" smtClean="0"/>
              <a:t>*A DS2019 is a ”Certificate </a:t>
            </a:r>
            <a:r>
              <a:rPr lang="en-US" sz="1000" dirty="0"/>
              <a:t>of Eligibility for Exchange Visitor (J-1) Status” </a:t>
            </a:r>
            <a:r>
              <a:rPr lang="en-US" sz="1000" dirty="0" smtClean="0"/>
              <a:t>and is </a:t>
            </a:r>
            <a:r>
              <a:rPr lang="en-US" sz="1000" dirty="0"/>
              <a:t>a Department of State controlled document that can only be produced through the Student and Exchange Visitor Information System (SEVIS).</a:t>
            </a:r>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8</a:t>
            </a:fld>
            <a:endParaRPr lang="en-US" dirty="0"/>
          </a:p>
        </p:txBody>
      </p:sp>
    </p:spTree>
    <p:extLst>
      <p:ext uri="{BB962C8B-B14F-4D97-AF65-F5344CB8AC3E}">
        <p14:creationId xmlns:p14="http://schemas.microsoft.com/office/powerpoint/2010/main" val="192325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Hosting Responsibility: Shared by Many</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a:t>Hosting </a:t>
            </a:r>
            <a:r>
              <a:rPr lang="en-US" dirty="0" smtClean="0"/>
              <a:t>is a shared responsibility.  Management</a:t>
            </a:r>
            <a:r>
              <a:rPr lang="en-US" dirty="0"/>
              <a:t>, administration, and scientific </a:t>
            </a:r>
            <a:r>
              <a:rPr lang="en-US" dirty="0" smtClean="0"/>
              <a:t>staff all contribute to ensuring that the requirements of the DOE Order are met and that an APS experiment/visit is successful.</a:t>
            </a:r>
          </a:p>
          <a:p>
            <a:endParaRPr lang="en-US" dirty="0"/>
          </a:p>
          <a:p>
            <a:pPr marL="342900" lvl="1" indent="-342900">
              <a:buFont typeface="Wingdings" pitchFamily="2" charset="2"/>
              <a:buChar char="§"/>
            </a:pPr>
            <a:r>
              <a:rPr lang="en-US" sz="1800" dirty="0" smtClean="0"/>
              <a:t>At the APS, the  host is considered the point-of-contact while the foreign national is visiting or running an experiment and is the person who is aware of the day-to-day activities of the foreign national.</a:t>
            </a:r>
          </a:p>
          <a:p>
            <a:pPr marL="342900" lvl="1" indent="-342900">
              <a:buFont typeface="Wingdings" pitchFamily="2" charset="2"/>
              <a:buChar char="§"/>
            </a:pPr>
            <a:endParaRPr lang="en-US" dirty="0"/>
          </a:p>
          <a:p>
            <a:r>
              <a:rPr lang="en-US" dirty="0" smtClean="0"/>
              <a:t>Regardless of a user’s citizenship or country of birth, the host:</a:t>
            </a:r>
          </a:p>
          <a:p>
            <a:pPr lvl="1"/>
            <a:r>
              <a:rPr lang="en-US" dirty="0" smtClean="0"/>
              <a:t>Should have </a:t>
            </a:r>
            <a:r>
              <a:rPr lang="en-US" dirty="0"/>
              <a:t>sufficient knowledge of the work being performed so that they can provide guidance regarding the limitations of the visit (i.e., potentially sensitive subjects or areas), </a:t>
            </a:r>
          </a:p>
          <a:p>
            <a:pPr lvl="1"/>
            <a:r>
              <a:rPr lang="en-US" dirty="0" smtClean="0"/>
              <a:t>Should exercise </a:t>
            </a:r>
            <a:r>
              <a:rPr lang="en-US" dirty="0"/>
              <a:t>due diligence in </a:t>
            </a:r>
            <a:r>
              <a:rPr lang="en-US" dirty="0" smtClean="0"/>
              <a:t>overseeing the </a:t>
            </a:r>
            <a:r>
              <a:rPr lang="en-US" dirty="0"/>
              <a:t>activity of the foreign national while they are </a:t>
            </a:r>
            <a:r>
              <a:rPr lang="en-US" dirty="0" smtClean="0"/>
              <a:t>visiting or conducting </a:t>
            </a:r>
            <a:r>
              <a:rPr lang="en-US" smtClean="0"/>
              <a:t>experiments to </a:t>
            </a:r>
            <a:r>
              <a:rPr lang="en-US" dirty="0" smtClean="0"/>
              <a:t>ensure that the users perform within the scope of their </a:t>
            </a:r>
            <a:r>
              <a:rPr lang="en-US" dirty="0" smtClean="0"/>
              <a:t>visit/experiment.</a:t>
            </a:r>
          </a:p>
          <a:p>
            <a:pPr lvl="1"/>
            <a:r>
              <a:rPr lang="en-US" dirty="0" smtClean="0"/>
              <a:t>Should </a:t>
            </a:r>
            <a:r>
              <a:rPr lang="en-US" dirty="0" smtClean="0"/>
              <a:t>immediately report any suspicious activity.</a:t>
            </a:r>
          </a:p>
          <a:p>
            <a:endParaRPr lang="en-US" dirty="0"/>
          </a:p>
        </p:txBody>
      </p:sp>
      <p:sp>
        <p:nvSpPr>
          <p:cNvPr id="4" name="Footer Placeholder 3"/>
          <p:cNvSpPr>
            <a:spLocks noGrp="1"/>
          </p:cNvSpPr>
          <p:nvPr>
            <p:ph type="ftr" sz="quarter" idx="11"/>
          </p:nvPr>
        </p:nvSpPr>
        <p:spPr/>
        <p:txBody>
          <a:bodyPr/>
          <a:lstStyle/>
          <a:p>
            <a:r>
              <a:rPr lang="en-US" dirty="0" smtClean="0"/>
              <a:t>The Advanced Photon Source is an Office of Science User Facility operated for the DOE by Argonne National Laboratory </a:t>
            </a:r>
            <a:endParaRPr lang="en-US" dirty="0"/>
          </a:p>
        </p:txBody>
      </p:sp>
      <p:sp>
        <p:nvSpPr>
          <p:cNvPr id="5" name="Slide Number Placeholder 4"/>
          <p:cNvSpPr>
            <a:spLocks noGrp="1"/>
          </p:cNvSpPr>
          <p:nvPr>
            <p:ph type="sldNum" sz="quarter" idx="12"/>
          </p:nvPr>
        </p:nvSpPr>
        <p:spPr/>
        <p:txBody>
          <a:bodyPr/>
          <a:lstStyle/>
          <a:p>
            <a:fld id="{87034D8C-3CB4-402A-BC46-2AB14C0FE90A}" type="slidenum">
              <a:rPr lang="en-US" smtClean="0"/>
              <a:pPr/>
              <a:t>9</a:t>
            </a:fld>
            <a:endParaRPr lang="en-US" dirty="0"/>
          </a:p>
        </p:txBody>
      </p:sp>
    </p:spTree>
    <p:extLst>
      <p:ext uri="{BB962C8B-B14F-4D97-AF65-F5344CB8AC3E}">
        <p14:creationId xmlns:p14="http://schemas.microsoft.com/office/powerpoint/2010/main" val="1964795820"/>
      </p:ext>
    </p:extLst>
  </p:cSld>
  <p:clrMapOvr>
    <a:masterClrMapping/>
  </p:clrMapOvr>
</p:sld>
</file>

<file path=ppt/theme/theme1.xml><?xml version="1.0" encoding="utf-8"?>
<a:theme xmlns:a="http://schemas.openxmlformats.org/drawingml/2006/main" name="blue_2007">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Custom 11">
      <a:dk1>
        <a:srgbClr val="616161"/>
      </a:dk1>
      <a:lt1>
        <a:sysClr val="window" lastClr="FFFFFF"/>
      </a:lt1>
      <a:dk2>
        <a:srgbClr val="1F497D"/>
      </a:dk2>
      <a:lt2>
        <a:srgbClr val="D2D2D2"/>
      </a:lt2>
      <a:accent1>
        <a:srgbClr val="A6C4DE"/>
      </a:accent1>
      <a:accent2>
        <a:srgbClr val="D8AC28"/>
      </a:accent2>
      <a:accent3>
        <a:srgbClr val="A22B38"/>
      </a:accent3>
      <a:accent4>
        <a:srgbClr val="7AB800"/>
      </a:accent4>
      <a:accent5>
        <a:srgbClr val="4B7D9E"/>
      </a:accent5>
      <a:accent6>
        <a:srgbClr val="BF5C28"/>
      </a:accent6>
      <a:hlink>
        <a:srgbClr val="4D8ABE"/>
      </a:hlink>
      <a:folHlink>
        <a:srgbClr val="4D8A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blue_2007.potx</Template>
  <TotalTime>10122</TotalTime>
  <Words>1646</Words>
  <Application>Microsoft Macintosh PowerPoint</Application>
  <PresentationFormat>On-screen Show (4:3)</PresentationFormat>
  <Paragraphs>158</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Trebuchet MS</vt:lpstr>
      <vt:lpstr>Wingdings</vt:lpstr>
      <vt:lpstr>Arial</vt:lpstr>
      <vt:lpstr>blue_2007</vt:lpstr>
      <vt:lpstr> Hosting 101: What Hosts Should Know</vt:lpstr>
      <vt:lpstr>What Should Hosts Know</vt:lpstr>
      <vt:lpstr>What is DOE Order 142.3A</vt:lpstr>
      <vt:lpstr>Visit Requests versus Assignment Requests</vt:lpstr>
      <vt:lpstr>Three Categories for Foreign Nationals</vt:lpstr>
      <vt:lpstr>Foreign Visits &amp; Assignments at Argonne</vt:lpstr>
      <vt:lpstr>Foreign Visits &amp; Assignments at Argonne</vt:lpstr>
      <vt:lpstr>Badging Foreign Nationals</vt:lpstr>
      <vt:lpstr>Hosting Responsibility: Shared by Many</vt:lpstr>
      <vt:lpstr>How are Hosts Identified for Experiment Users?</vt:lpstr>
      <vt:lpstr>What Hosts Should Know about T3s</vt:lpstr>
      <vt:lpstr>What Hosts Should Know about T3s</vt:lpstr>
      <vt:lpstr>What Hosts Should Know about T3s</vt:lpstr>
      <vt:lpstr>User Info Web Page https://www1.aps.anl.gov/Users-Information</vt:lpstr>
      <vt:lpstr>Hosting 101 Web Page</vt:lpstr>
      <vt:lpstr>The I-HOST Tool</vt:lpstr>
      <vt:lpstr>Reporting Suspicious Activity</vt:lpstr>
    </vt:vector>
  </TitlesOfParts>
  <Company>Argonne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APS GUP Proposal Review Panel Meetings 2010-1 Review Cycle  </dc:title>
  <dc:creator>Advanced Photon Source</dc:creator>
  <cp:lastModifiedBy>Microsoft Office User</cp:lastModifiedBy>
  <cp:revision>301</cp:revision>
  <cp:lastPrinted>2016-10-24T16:00:05Z</cp:lastPrinted>
  <dcterms:created xsi:type="dcterms:W3CDTF">2012-11-09T20:57:48Z</dcterms:created>
  <dcterms:modified xsi:type="dcterms:W3CDTF">2016-10-24T16:30:00Z</dcterms:modified>
</cp:coreProperties>
</file>