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74" r:id="rId2"/>
    <p:sldId id="314" r:id="rId3"/>
    <p:sldId id="256" r:id="rId4"/>
    <p:sldId id="266" r:id="rId5"/>
    <p:sldId id="298" r:id="rId6"/>
    <p:sldId id="257" r:id="rId7"/>
    <p:sldId id="267" r:id="rId8"/>
    <p:sldId id="268" r:id="rId9"/>
    <p:sldId id="269" r:id="rId10"/>
    <p:sldId id="309" r:id="rId11"/>
    <p:sldId id="270" r:id="rId12"/>
    <p:sldId id="271" r:id="rId13"/>
    <p:sldId id="272" r:id="rId14"/>
    <p:sldId id="259" r:id="rId15"/>
    <p:sldId id="260" r:id="rId16"/>
    <p:sldId id="258" r:id="rId17"/>
    <p:sldId id="308" r:id="rId18"/>
    <p:sldId id="277" r:id="rId19"/>
    <p:sldId id="315" r:id="rId20"/>
    <p:sldId id="264" r:id="rId21"/>
    <p:sldId id="287" r:id="rId22"/>
    <p:sldId id="310" r:id="rId23"/>
    <p:sldId id="311" r:id="rId24"/>
    <p:sldId id="312" r:id="rId25"/>
    <p:sldId id="313" r:id="rId26"/>
    <p:sldId id="261" r:id="rId27"/>
    <p:sldId id="302" r:id="rId28"/>
    <p:sldId id="301" r:id="rId29"/>
    <p:sldId id="303" r:id="rId30"/>
    <p:sldId id="300" r:id="rId31"/>
    <p:sldId id="304" r:id="rId32"/>
    <p:sldId id="262" r:id="rId33"/>
    <p:sldId id="276" r:id="rId34"/>
    <p:sldId id="279" r:id="rId35"/>
    <p:sldId id="278" r:id="rId36"/>
    <p:sldId id="307" r:id="rId37"/>
    <p:sldId id="297" r:id="rId38"/>
    <p:sldId id="280" r:id="rId39"/>
    <p:sldId id="306" r:id="rId40"/>
    <p:sldId id="281" r:id="rId41"/>
    <p:sldId id="282" r:id="rId42"/>
    <p:sldId id="283" r:id="rId43"/>
    <p:sldId id="284" r:id="rId44"/>
    <p:sldId id="285" r:id="rId45"/>
    <p:sldId id="291" r:id="rId46"/>
    <p:sldId id="286" r:id="rId47"/>
    <p:sldId id="289" r:id="rId48"/>
    <p:sldId id="288" r:id="rId49"/>
    <p:sldId id="290" r:id="rId50"/>
    <p:sldId id="292" r:id="rId51"/>
    <p:sldId id="293" r:id="rId52"/>
    <p:sldId id="294" r:id="rId53"/>
    <p:sldId id="295" r:id="rId54"/>
    <p:sldId id="296" r:id="rId55"/>
    <p:sldId id="299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CCC80-9A8A-2A41-8B63-30347AE01EC5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318B-3C6F-A743-8CE2-08A432E24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4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7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1F2F-D6C7-8F4C-AF11-0EE86E9C6C9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9814-E772-4749-8D22-6BA3F073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8382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Times"/>
                <a:cs typeface="Times"/>
              </a:rPr>
              <a:t>Mössbauer Spectrometry</a:t>
            </a:r>
            <a:r>
              <a:rPr lang="en-US" sz="2800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12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400" i="1" u="sng" dirty="0">
                <a:latin typeface="Times" charset="0"/>
                <a:ea typeface="ＭＳ Ｐゴシック" charset="0"/>
                <a:cs typeface="ＭＳ Ｐゴシック" charset="0"/>
              </a:rPr>
              <a:t>Brent Fultz</a:t>
            </a:r>
            <a:r>
              <a:rPr lang="en-US" sz="2400" i="1" dirty="0">
                <a:latin typeface="Times" charset="0"/>
                <a:ea typeface="ＭＳ Ｐゴシック" charset="0"/>
                <a:cs typeface="ＭＳ Ｐゴシック" charset="0"/>
              </a:rPr>
              <a:t>, California Institute of </a:t>
            </a:r>
            <a:r>
              <a:rPr lang="en-US" sz="2400" i="1" dirty="0" smtClean="0">
                <a:latin typeface="Times" charset="0"/>
                <a:ea typeface="ＭＳ Ｐゴシック" charset="0"/>
                <a:cs typeface="ＭＳ Ｐゴシック" charset="0"/>
              </a:rPr>
              <a:t>Technology</a:t>
            </a:r>
            <a:br>
              <a:rPr lang="en-US" sz="2400" i="1" dirty="0" smtClean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200" i="1" dirty="0" smtClean="0">
                <a:latin typeface="Times" charset="0"/>
                <a:ea typeface="ＭＳ Ｐゴシック" charset="0"/>
                <a:cs typeface="ＭＳ Ｐゴシック" charset="0"/>
              </a:rPr>
              <a:t>Department of Applied Physics and Materials Science  </a:t>
            </a:r>
            <a:r>
              <a:rPr lang="en-US" sz="2200" dirty="0" smtClean="0">
                <a:latin typeface="Times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AP</a:t>
            </a:r>
            <a:r>
              <a:rPr lang="en-US" sz="90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 smtClean="0">
                <a:latin typeface="Times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90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i="1" dirty="0" smtClean="0">
                <a:latin typeface="Times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900" i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 smtClean="0">
                <a:latin typeface="Times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90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2200" dirty="0" smtClean="0">
                <a:latin typeface="Times" charset="0"/>
                <a:ea typeface="ＭＳ Ｐゴシック" charset="0"/>
                <a:cs typeface="ＭＳ Ｐゴシック" charset="0"/>
              </a:rPr>
              <a:t>&gt;</a:t>
            </a:r>
            <a:endParaRPr lang="en-US" sz="22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1910210" y="3238500"/>
            <a:ext cx="59705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aseline="0" dirty="0">
                <a:latin typeface="Times"/>
                <a:cs typeface="Times"/>
              </a:rPr>
              <a:t>History</a:t>
            </a:r>
          </a:p>
          <a:p>
            <a:r>
              <a:rPr lang="en-US" sz="2600" baseline="0" dirty="0">
                <a:latin typeface="Times"/>
                <a:cs typeface="Times"/>
              </a:rPr>
              <a:t>Recoil-Free Fraction</a:t>
            </a:r>
          </a:p>
          <a:p>
            <a:r>
              <a:rPr lang="en-US" sz="2600" baseline="0" dirty="0" smtClean="0">
                <a:latin typeface="Times"/>
                <a:cs typeface="Times"/>
              </a:rPr>
              <a:t>Technique, Samples</a:t>
            </a:r>
            <a:endParaRPr lang="en-US" sz="2600" baseline="0" dirty="0">
              <a:latin typeface="Times"/>
              <a:cs typeface="Times"/>
            </a:endParaRPr>
          </a:p>
          <a:p>
            <a:r>
              <a:rPr lang="en-US" sz="2600" baseline="0" dirty="0">
                <a:latin typeface="Times"/>
                <a:cs typeface="Times"/>
              </a:rPr>
              <a:t>Hyperfine Interactions: IS, EFG, HMF</a:t>
            </a:r>
          </a:p>
          <a:p>
            <a:r>
              <a:rPr lang="en-US" sz="2600" baseline="0" dirty="0" smtClean="0">
                <a:latin typeface="Times"/>
                <a:cs typeface="Times"/>
              </a:rPr>
              <a:t>WIEN2k</a:t>
            </a:r>
            <a:endParaRPr lang="en-US" sz="2600" baseline="0" dirty="0">
              <a:latin typeface="Times"/>
              <a:cs typeface="Times"/>
            </a:endParaRPr>
          </a:p>
          <a:p>
            <a:r>
              <a:rPr lang="en-US" sz="2600" baseline="0" dirty="0">
                <a:latin typeface="Times"/>
                <a:cs typeface="Times"/>
              </a:rPr>
              <a:t>Mössbauer Community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0" y="2133600"/>
            <a:ext cx="9255125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2993" y="135472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57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25" y="164088"/>
            <a:ext cx="6487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Phonons – Quanta of lattice vibrations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25" y="1311544"/>
            <a:ext cx="22966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Einstein model:</a:t>
            </a:r>
          </a:p>
          <a:p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Times"/>
                <a:cs typeface="Times"/>
              </a:rPr>
              <a:t>    </a:t>
            </a:r>
            <a:r>
              <a:rPr lang="en-US" sz="2600" i="1" dirty="0" err="1" smtClean="0">
                <a:latin typeface="Times"/>
                <a:cs typeface="Times"/>
              </a:rPr>
              <a:t>h</a:t>
            </a:r>
            <a:r>
              <a:rPr lang="en-US" sz="2600" dirty="0" err="1" smtClean="0">
                <a:latin typeface="Symbol" charset="2"/>
                <a:cs typeface="Symbol" charset="2"/>
              </a:rPr>
              <a:t>n</a:t>
            </a:r>
            <a:r>
              <a:rPr lang="en-US" sz="2600" dirty="0" smtClean="0">
                <a:latin typeface="Times"/>
                <a:cs typeface="Times"/>
              </a:rPr>
              <a:t> = 10</a:t>
            </a:r>
            <a:r>
              <a:rPr lang="en-US" sz="2600" baseline="30000" dirty="0" smtClean="0">
                <a:latin typeface="Times"/>
                <a:cs typeface="Times"/>
              </a:rPr>
              <a:t>–2 </a:t>
            </a:r>
            <a:r>
              <a:rPr lang="en-US" sz="2600" dirty="0" smtClean="0">
                <a:latin typeface="Times"/>
                <a:cs typeface="Times"/>
              </a:rPr>
              <a:t>eV</a:t>
            </a:r>
          </a:p>
          <a:p>
            <a:endParaRPr lang="en-US" sz="26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825" y="2179915"/>
            <a:ext cx="853287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Recoil energy of individual nucleus = 10</a:t>
            </a:r>
            <a:r>
              <a:rPr lang="en-US" sz="2600" baseline="30000" dirty="0" smtClean="0">
                <a:latin typeface="Times"/>
                <a:cs typeface="Times"/>
              </a:rPr>
              <a:t>–3 </a:t>
            </a:r>
            <a:r>
              <a:rPr lang="en-US" sz="2600" dirty="0" smtClean="0">
                <a:latin typeface="Times"/>
                <a:cs typeface="Times"/>
              </a:rPr>
              <a:t>eV</a:t>
            </a:r>
          </a:p>
          <a:p>
            <a:r>
              <a:rPr lang="en-US" sz="2600" dirty="0" smtClean="0">
                <a:latin typeface="Times"/>
                <a:cs typeface="Times"/>
              </a:rPr>
              <a:t>Not enough to excite a phonon most of the time.</a:t>
            </a: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If </a:t>
            </a:r>
            <a:r>
              <a:rPr lang="en-US" sz="2600" dirty="0" smtClean="0">
                <a:latin typeface="Times"/>
                <a:cs typeface="Times"/>
              </a:rPr>
              <a:t>no phonon excitation, </a:t>
            </a:r>
            <a:r>
              <a:rPr lang="en-US" sz="2600" dirty="0" smtClean="0">
                <a:latin typeface="Symbol" charset="2"/>
                <a:cs typeface="Symbol" charset="2"/>
              </a:rPr>
              <a:t>g</a:t>
            </a:r>
            <a:r>
              <a:rPr lang="en-US" sz="2600" dirty="0" smtClean="0">
                <a:latin typeface="Times"/>
                <a:cs typeface="Times"/>
              </a:rPr>
              <a:t>-ray energy loss is only </a:t>
            </a:r>
            <a:r>
              <a:rPr lang="en-US" sz="2600" dirty="0">
                <a:latin typeface="Times"/>
                <a:cs typeface="Times"/>
              </a:rPr>
              <a:t>1.9x10</a:t>
            </a:r>
            <a:r>
              <a:rPr lang="en-US" sz="2600" baseline="30000" dirty="0">
                <a:latin typeface="Times"/>
                <a:cs typeface="Times"/>
              </a:rPr>
              <a:t>–10 </a:t>
            </a:r>
            <a:r>
              <a:rPr lang="en-US" sz="2600" dirty="0" smtClean="0">
                <a:latin typeface="Times"/>
                <a:cs typeface="Times"/>
              </a:rPr>
              <a:t>eV.</a:t>
            </a:r>
          </a:p>
          <a:p>
            <a:r>
              <a:rPr lang="en-US" sz="2600" dirty="0" smtClean="0">
                <a:latin typeface="Times"/>
                <a:cs typeface="Times"/>
              </a:rPr>
              <a:t>Nuclear resonance can </a:t>
            </a:r>
            <a:r>
              <a:rPr lang="en-US" sz="2600" dirty="0" smtClean="0">
                <a:latin typeface="Times"/>
                <a:cs typeface="Times"/>
              </a:rPr>
              <a:t>occur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Times"/>
                <a:cs typeface="Times"/>
              </a:rPr>
              <a:t>with </a:t>
            </a:r>
            <a:r>
              <a:rPr lang="en-US" sz="2600" dirty="0" err="1" smtClean="0">
                <a:latin typeface="Times"/>
                <a:cs typeface="Times"/>
              </a:rPr>
              <a:t>probility</a:t>
            </a:r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Times"/>
                <a:cs typeface="Times"/>
              </a:rPr>
              <a:t>   </a:t>
            </a:r>
            <a:r>
              <a:rPr lang="en-US" sz="2600" i="1" dirty="0" smtClean="0">
                <a:latin typeface="Times"/>
                <a:cs typeface="Times"/>
              </a:rPr>
              <a:t>p</a:t>
            </a:r>
            <a:r>
              <a:rPr lang="en-US" sz="2600" dirty="0" smtClean="0">
                <a:latin typeface="Times"/>
                <a:cs typeface="Times"/>
              </a:rPr>
              <a:t> ~ </a:t>
            </a:r>
            <a:r>
              <a:rPr lang="en-US" sz="2600" dirty="0" err="1" smtClean="0">
                <a:latin typeface="Times"/>
                <a:cs typeface="Times"/>
              </a:rPr>
              <a:t>exp</a:t>
            </a:r>
            <a:r>
              <a:rPr lang="en-US" sz="2600" dirty="0" smtClean="0">
                <a:latin typeface="Times"/>
                <a:cs typeface="Times"/>
              </a:rPr>
              <a:t>(–</a:t>
            </a:r>
            <a:r>
              <a:rPr lang="en-US" sz="2600" i="1" dirty="0" err="1" smtClean="0">
                <a:latin typeface="Times"/>
                <a:cs typeface="Times"/>
              </a:rPr>
              <a:t>E</a:t>
            </a:r>
            <a:r>
              <a:rPr lang="en-US" sz="2600" baseline="-25000" dirty="0" err="1" smtClean="0">
                <a:latin typeface="Times"/>
                <a:cs typeface="Times"/>
              </a:rPr>
              <a:t>rec</a:t>
            </a:r>
            <a:r>
              <a:rPr lang="en-US" sz="2600" dirty="0" smtClean="0">
                <a:latin typeface="Times"/>
                <a:cs typeface="Times"/>
              </a:rPr>
              <a:t>/</a:t>
            </a:r>
            <a:r>
              <a:rPr lang="en-US" sz="2600" i="1" dirty="0" err="1">
                <a:latin typeface="Times"/>
                <a:cs typeface="Times"/>
              </a:rPr>
              <a:t>h</a:t>
            </a:r>
            <a:r>
              <a:rPr lang="en-US" sz="2600" dirty="0" err="1">
                <a:latin typeface="Symbol" charset="2"/>
                <a:cs typeface="Symbol" charset="2"/>
              </a:rPr>
              <a:t>n</a:t>
            </a:r>
            <a:r>
              <a:rPr lang="en-US" sz="2600" dirty="0" smtClean="0">
                <a:latin typeface="Times"/>
                <a:cs typeface="Times"/>
              </a:rPr>
              <a:t>) = </a:t>
            </a:r>
            <a:r>
              <a:rPr lang="en-US" sz="2600" dirty="0" err="1" smtClean="0">
                <a:latin typeface="Times"/>
                <a:cs typeface="Times"/>
              </a:rPr>
              <a:t>exp</a:t>
            </a:r>
            <a:r>
              <a:rPr lang="en-US" sz="2600" dirty="0" smtClean="0">
                <a:latin typeface="Times"/>
                <a:cs typeface="Times"/>
              </a:rPr>
              <a:t>(–0.1) ~ 0.9   (beware, no </a:t>
            </a:r>
            <a:r>
              <a:rPr lang="en-US" sz="2600" i="1" dirty="0" smtClean="0">
                <a:latin typeface="Times"/>
                <a:cs typeface="Times"/>
              </a:rPr>
              <a:t>T</a:t>
            </a:r>
            <a:r>
              <a:rPr lang="en-US" sz="2600" dirty="0" smtClean="0">
                <a:latin typeface="Times"/>
                <a:cs typeface="Times"/>
              </a:rPr>
              <a:t> here)</a:t>
            </a:r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 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-1" y="977105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2790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6487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Phonons – Quanta of lattice vibrations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10" y="1147490"/>
            <a:ext cx="79536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Recoil-free fraction (RFF) or Lamb-</a:t>
            </a:r>
            <a:r>
              <a:rPr lang="en-US" sz="2600" dirty="0">
                <a:latin typeface="Times"/>
                <a:cs typeface="Times"/>
              </a:rPr>
              <a:t>M</a:t>
            </a:r>
            <a:r>
              <a:rPr lang="en-US" sz="2600" dirty="0" smtClean="0">
                <a:latin typeface="Times"/>
                <a:cs typeface="Times"/>
              </a:rPr>
              <a:t>össbauer factor</a:t>
            </a: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Fraction of nuclear gamma emissions (or absorptions) that occur without phonon excitation, and can be nuclear resonant scattering. </a:t>
            </a: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Recognizing the quantum origin of this is what led to the Nobel Prize. 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1008855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200"/>
            <a:ext cx="6248401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"/>
                <a:cs typeface="Times"/>
              </a:rPr>
              <a:t>Vibrations in Crystals — Normal Modes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2" y="990600"/>
            <a:ext cx="8339667" cy="18923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Normal modes are independent and live forever</a:t>
            </a:r>
          </a:p>
          <a:p>
            <a:r>
              <a:rPr lang="en-US" sz="2600" dirty="0" smtClean="0">
                <a:latin typeface="Times"/>
                <a:cs typeface="Times"/>
              </a:rPr>
              <a:t>Highest frequencies have adjacent atoms out of phase</a:t>
            </a:r>
          </a:p>
          <a:p>
            <a:r>
              <a:rPr lang="en-US" sz="2600" dirty="0" smtClean="0">
                <a:latin typeface="Times"/>
                <a:cs typeface="Times"/>
              </a:rPr>
              <a:t>Quantize normal modes to get phonons  </a:t>
            </a:r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 = </a:t>
            </a:r>
            <a:r>
              <a:rPr lang="en-US" sz="2600" i="1" dirty="0" err="1" smtClean="0">
                <a:latin typeface="Times"/>
                <a:cs typeface="Times"/>
              </a:rPr>
              <a:t>ħ</a:t>
            </a:r>
            <a:r>
              <a:rPr lang="en-US" sz="2600" dirty="0" err="1" smtClean="0">
                <a:latin typeface="Symbol" charset="2"/>
                <a:cs typeface="Symbol" charset="2"/>
              </a:rPr>
              <a:t>w</a:t>
            </a:r>
            <a:r>
              <a:rPr lang="en-US" sz="2600" dirty="0" smtClean="0">
                <a:latin typeface="Times"/>
                <a:cs typeface="Times"/>
              </a:rPr>
              <a:t> </a:t>
            </a:r>
            <a:endParaRPr lang="en-US" sz="2600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2667000"/>
            <a:ext cx="7239000" cy="3670300"/>
          </a:xfrm>
          <a:prstGeom prst="rect">
            <a:avLst/>
          </a:prstGeom>
        </p:spPr>
      </p:pic>
      <p:sp>
        <p:nvSpPr>
          <p:cNvPr id="19" name="Line 3"/>
          <p:cNvSpPr>
            <a:spLocks noChangeShapeType="1"/>
          </p:cNvSpPr>
          <p:nvPr/>
        </p:nvSpPr>
        <p:spPr bwMode="auto">
          <a:xfrm flipV="1">
            <a:off x="0" y="838200"/>
            <a:ext cx="9144000" cy="76200"/>
          </a:xfrm>
          <a:prstGeom prst="line">
            <a:avLst/>
          </a:prstGeom>
          <a:noFill/>
          <a:ln w="101600">
            <a:solidFill>
              <a:srgbClr val="39B0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9293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7137400" cy="37719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799" y="76200"/>
            <a:ext cx="6248401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"/>
                <a:cs typeface="Times"/>
              </a:rPr>
              <a:t>Vibrations in Crystals — Normal Modes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9532" y="990600"/>
            <a:ext cx="8339667" cy="18923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Normal modes are independent and live forever</a:t>
            </a:r>
          </a:p>
          <a:p>
            <a:r>
              <a:rPr lang="en-US" sz="2600" dirty="0" smtClean="0">
                <a:latin typeface="Times"/>
                <a:cs typeface="Times"/>
              </a:rPr>
              <a:t>Highest frequencies have adjacent atoms out of phase</a:t>
            </a:r>
          </a:p>
          <a:p>
            <a:r>
              <a:rPr lang="en-US" sz="2600" dirty="0" smtClean="0">
                <a:latin typeface="Times"/>
                <a:cs typeface="Times"/>
              </a:rPr>
              <a:t>Quantize normal modes to get phonons  </a:t>
            </a:r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 = </a:t>
            </a:r>
            <a:r>
              <a:rPr lang="en-US" sz="2600" i="1" dirty="0" err="1" smtClean="0">
                <a:latin typeface="Times"/>
                <a:cs typeface="Times"/>
              </a:rPr>
              <a:t>ħ</a:t>
            </a:r>
            <a:r>
              <a:rPr lang="en-US" sz="2600" dirty="0" err="1" smtClean="0">
                <a:latin typeface="Symbol" charset="2"/>
                <a:cs typeface="Symbol" charset="2"/>
              </a:rPr>
              <a:t>w</a:t>
            </a:r>
            <a:r>
              <a:rPr lang="en-US" sz="2600" dirty="0" smtClean="0">
                <a:latin typeface="Times"/>
                <a:cs typeface="Times"/>
              </a:rPr>
              <a:t> 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0" y="838200"/>
            <a:ext cx="9144000" cy="76200"/>
          </a:xfrm>
          <a:prstGeom prst="line">
            <a:avLst/>
          </a:prstGeom>
          <a:noFill/>
          <a:ln w="101600">
            <a:solidFill>
              <a:srgbClr val="39B0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8558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747633"/>
            <a:ext cx="7188200" cy="212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3001883"/>
            <a:ext cx="2171700" cy="33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075" y="4036933"/>
            <a:ext cx="63373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75" y="4886325"/>
            <a:ext cx="6629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630" y="100072"/>
            <a:ext cx="6201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More Rigor for Recoil-Free Fraction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75" y="3332083"/>
            <a:ext cx="49521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"/>
                <a:cs typeface="Times"/>
              </a:rPr>
              <a:t>This is a translation in momentum space</a:t>
            </a:r>
            <a:endParaRPr lang="en-US" sz="2300" dirty="0">
              <a:latin typeface="Times"/>
              <a:cs typeface="Time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788113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2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5" y="3978860"/>
            <a:ext cx="3632200" cy="77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25" y="4875609"/>
            <a:ext cx="317500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5556835"/>
            <a:ext cx="29972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158" y="3444979"/>
            <a:ext cx="73185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"/>
                <a:cs typeface="Times"/>
              </a:rPr>
              <a:t>Recoil-free fraction is projection of initial state on final state</a:t>
            </a:r>
            <a:endParaRPr lang="en-US" sz="23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471" y="5459809"/>
            <a:ext cx="13578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"/>
                <a:cs typeface="Times"/>
              </a:rPr>
              <a:t>RFF,</a:t>
            </a:r>
            <a:r>
              <a:rPr lang="en-US" sz="2300" i="1" dirty="0" smtClean="0">
                <a:latin typeface="Times"/>
                <a:cs typeface="Times"/>
              </a:rPr>
              <a:t> f</a:t>
            </a:r>
            <a:r>
              <a:rPr lang="en-US" sz="2300" dirty="0" smtClean="0">
                <a:latin typeface="Times"/>
                <a:cs typeface="Times"/>
              </a:rPr>
              <a:t>, is:</a:t>
            </a:r>
            <a:endParaRPr lang="en-US" sz="2300" dirty="0">
              <a:latin typeface="Times"/>
              <a:cs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58" y="1025525"/>
            <a:ext cx="71120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358" y="1822450"/>
            <a:ext cx="67818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358" y="2647950"/>
            <a:ext cx="5346700" cy="774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630" y="100072"/>
            <a:ext cx="660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More Rigor for Recoil-Free Fraction, </a:t>
            </a:r>
            <a:r>
              <a:rPr lang="en-US" sz="3200" i="1" dirty="0" smtClean="0">
                <a:latin typeface="Times"/>
                <a:cs typeface="Times"/>
              </a:rPr>
              <a:t>f</a:t>
            </a:r>
          </a:p>
          <a:p>
            <a:endParaRPr lang="en-US" sz="3200" dirty="0">
              <a:latin typeface="Times"/>
              <a:cs typeface="Time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788113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811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Suppose a Low-Energy Nuclear Transition of 14.4 keV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215" y="1510288"/>
            <a:ext cx="411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E = p/c = h/</a:t>
            </a:r>
            <a:r>
              <a:rPr lang="en-US" sz="2800" dirty="0" err="1" smtClean="0">
                <a:latin typeface="Symbol" charset="2"/>
                <a:cs typeface="Symbol" charset="2"/>
              </a:rPr>
              <a:t>l</a:t>
            </a:r>
            <a:r>
              <a:rPr lang="en-US" sz="2800" dirty="0" err="1" smtClean="0">
                <a:latin typeface="Times"/>
                <a:cs typeface="Times"/>
              </a:rPr>
              <a:t>c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      2</a:t>
            </a:r>
            <a:r>
              <a:rPr lang="en-US" sz="2800" dirty="0">
                <a:latin typeface="Symbol" charset="2"/>
                <a:cs typeface="Symbol" charset="2"/>
              </a:rPr>
              <a:t>p</a:t>
            </a:r>
            <a:r>
              <a:rPr lang="en-US" sz="2800" dirty="0">
                <a:latin typeface="Times"/>
                <a:cs typeface="Times"/>
              </a:rPr>
              <a:t>/</a:t>
            </a:r>
            <a:r>
              <a:rPr lang="en-US" sz="2800" dirty="0" smtClean="0">
                <a:latin typeface="Symbol" charset="2"/>
                <a:cs typeface="Symbol" charset="2"/>
              </a:rPr>
              <a:t>l </a:t>
            </a:r>
            <a:r>
              <a:rPr lang="en-US" sz="2800" dirty="0" smtClean="0">
                <a:latin typeface="Times"/>
                <a:cs typeface="Times"/>
              </a:rPr>
              <a:t>= k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714" y="2196088"/>
            <a:ext cx="179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l</a:t>
            </a:r>
            <a:r>
              <a:rPr lang="en-US" sz="2800" dirty="0" smtClean="0">
                <a:latin typeface="Times"/>
                <a:cs typeface="Times"/>
              </a:rPr>
              <a:t> = 0.86 </a:t>
            </a:r>
            <a:r>
              <a:rPr lang="en-US" sz="2800" dirty="0" err="1" smtClean="0">
                <a:latin typeface="Times"/>
                <a:cs typeface="Times"/>
              </a:rPr>
              <a:t>Å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2409" y="3674378"/>
            <a:ext cx="3398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D = </a:t>
            </a:r>
            <a:r>
              <a:rPr lang="en-US" sz="2800" dirty="0" err="1" smtClean="0">
                <a:latin typeface="Times"/>
                <a:cs typeface="Times"/>
              </a:rPr>
              <a:t>exp</a:t>
            </a:r>
            <a:r>
              <a:rPr lang="en-US" sz="2800" dirty="0">
                <a:latin typeface="Times"/>
                <a:cs typeface="Times"/>
              </a:rPr>
              <a:t>[</a:t>
            </a:r>
            <a:r>
              <a:rPr lang="en-US" sz="2800" dirty="0" smtClean="0">
                <a:latin typeface="Times"/>
                <a:cs typeface="Times"/>
              </a:rPr>
              <a:t>- 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D</a:t>
            </a:r>
            <a:r>
              <a:rPr lang="en-US" sz="2800" dirty="0" err="1">
                <a:latin typeface="Times"/>
                <a:cs typeface="Times"/>
              </a:rPr>
              <a:t>k</a:t>
            </a:r>
            <a:r>
              <a:rPr lang="en-US" sz="2800" dirty="0">
                <a:latin typeface="Times"/>
                <a:cs typeface="Times"/>
              </a:rPr>
              <a:t>)</a:t>
            </a:r>
            <a:r>
              <a:rPr lang="en-US" sz="2800" baseline="30000" dirty="0" smtClean="0">
                <a:latin typeface="Times"/>
                <a:cs typeface="Times"/>
              </a:rPr>
              <a:t>2</a:t>
            </a:r>
            <a:r>
              <a:rPr lang="en-US" sz="2800" dirty="0" smtClean="0">
                <a:latin typeface="Times"/>
                <a:cs typeface="Times"/>
              </a:rPr>
              <a:t> (</a:t>
            </a:r>
            <a:r>
              <a:rPr lang="en-US" sz="2800" dirty="0" err="1" smtClean="0">
                <a:latin typeface="Symbol" charset="2"/>
                <a:cs typeface="Symbol" charset="2"/>
              </a:rPr>
              <a:t>D</a:t>
            </a:r>
            <a:r>
              <a:rPr lang="en-US" sz="2800" dirty="0" err="1">
                <a:latin typeface="Times"/>
                <a:cs typeface="Times"/>
              </a:rPr>
              <a:t>x</a:t>
            </a:r>
            <a:r>
              <a:rPr lang="en-US" sz="2800" dirty="0" smtClean="0">
                <a:latin typeface="Times"/>
                <a:cs typeface="Times"/>
              </a:rPr>
              <a:t>)</a:t>
            </a:r>
            <a:r>
              <a:rPr lang="en-US" sz="2800" baseline="30000" dirty="0" smtClean="0">
                <a:latin typeface="Times"/>
                <a:cs typeface="Times"/>
              </a:rPr>
              <a:t>2</a:t>
            </a:r>
            <a:r>
              <a:rPr lang="en-US" sz="2800" dirty="0" smtClean="0">
                <a:latin typeface="Times"/>
                <a:cs typeface="Times"/>
              </a:rPr>
              <a:t>]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410" y="3013978"/>
            <a:ext cx="589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Compare to X-ray Debye-Waller Factor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510" y="4746268"/>
            <a:ext cx="316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Low </a:t>
            </a:r>
            <a:r>
              <a:rPr lang="en-US" sz="2800" i="1" dirty="0" smtClean="0">
                <a:latin typeface="Times"/>
                <a:cs typeface="Times"/>
              </a:rPr>
              <a:t>T</a:t>
            </a:r>
            <a:r>
              <a:rPr lang="en-US" sz="2800" dirty="0" smtClean="0">
                <a:latin typeface="Times"/>
                <a:cs typeface="Times"/>
              </a:rPr>
              <a:t>,  </a:t>
            </a:r>
            <a:r>
              <a:rPr lang="en-US" sz="2800" dirty="0" err="1">
                <a:latin typeface="Symbol" charset="2"/>
                <a:cs typeface="Symbol" charset="2"/>
              </a:rPr>
              <a:t>D</a:t>
            </a:r>
            <a:r>
              <a:rPr lang="en-US" sz="2800" dirty="0" err="1" smtClean="0">
                <a:latin typeface="Times"/>
                <a:cs typeface="Times"/>
              </a:rPr>
              <a:t>x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Times"/>
                <a:cs typeface="Times"/>
              </a:rPr>
              <a:t>= 0.01 </a:t>
            </a:r>
            <a:r>
              <a:rPr lang="en-US" sz="2800" dirty="0" err="1" smtClean="0">
                <a:latin typeface="Times"/>
                <a:cs typeface="Times"/>
              </a:rPr>
              <a:t>Å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810" y="5362466"/>
            <a:ext cx="145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D = 0.99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3524" y="4746268"/>
            <a:ext cx="295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High </a:t>
            </a:r>
            <a:r>
              <a:rPr lang="en-US" sz="2800" i="1" dirty="0" smtClean="0">
                <a:latin typeface="Times"/>
                <a:cs typeface="Times"/>
              </a:rPr>
              <a:t>T</a:t>
            </a:r>
            <a:r>
              <a:rPr lang="en-US" sz="2800" dirty="0" smtClean="0">
                <a:latin typeface="Times"/>
                <a:cs typeface="Times"/>
              </a:rPr>
              <a:t>, </a:t>
            </a:r>
            <a:r>
              <a:rPr lang="en-US" sz="2800" dirty="0" err="1">
                <a:latin typeface="Symbol" charset="2"/>
                <a:cs typeface="Symbol" charset="2"/>
              </a:rPr>
              <a:t>D</a:t>
            </a:r>
            <a:r>
              <a:rPr lang="en-US" sz="2800" dirty="0" err="1" smtClean="0">
                <a:latin typeface="Times"/>
                <a:cs typeface="Times"/>
              </a:rPr>
              <a:t>x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Times"/>
                <a:cs typeface="Times"/>
              </a:rPr>
              <a:t>= 0.1 </a:t>
            </a:r>
            <a:r>
              <a:rPr lang="en-US" sz="2800" dirty="0" err="1" smtClean="0">
                <a:latin typeface="Times"/>
                <a:cs typeface="Times"/>
              </a:rPr>
              <a:t>Å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532" y="5356860"/>
            <a:ext cx="145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D = 0.56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811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Suppose a Low-Energy Nuclear Transition of 14.4 keV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362836"/>
            <a:ext cx="6188922" cy="47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4298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Mössbauer Spectrometry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20" y="1151501"/>
            <a:ext cx="7096125" cy="5229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5387071"/>
            <a:ext cx="1536700" cy="59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925" y="5980796"/>
            <a:ext cx="264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latin typeface="Times"/>
                <a:cs typeface="Times"/>
              </a:rPr>
              <a:t>E</a:t>
            </a:r>
            <a:r>
              <a:rPr lang="en-US" sz="2000" dirty="0" smtClean="0">
                <a:latin typeface="Times"/>
                <a:cs typeface="Times"/>
              </a:rPr>
              <a:t> ~ 10</a:t>
            </a:r>
            <a:r>
              <a:rPr lang="en-US" sz="2000" baseline="30000" dirty="0" smtClean="0">
                <a:latin typeface="Times"/>
                <a:cs typeface="Times"/>
              </a:rPr>
              <a:t>-12 </a:t>
            </a:r>
            <a:r>
              <a:rPr lang="en-US" sz="2000" dirty="0" smtClean="0">
                <a:latin typeface="Times"/>
                <a:cs typeface="Times"/>
              </a:rPr>
              <a:t>10</a:t>
            </a:r>
            <a:r>
              <a:rPr lang="en-US" sz="2000" baseline="30000" dirty="0" smtClean="0">
                <a:latin typeface="Times"/>
                <a:cs typeface="Times"/>
              </a:rPr>
              <a:t>4</a:t>
            </a:r>
            <a:r>
              <a:rPr lang="en-US" sz="2000" dirty="0" smtClean="0">
                <a:latin typeface="Times"/>
                <a:cs typeface="Times"/>
              </a:rPr>
              <a:t> = 10</a:t>
            </a:r>
            <a:r>
              <a:rPr lang="en-US" sz="2000" baseline="30000" dirty="0" smtClean="0">
                <a:latin typeface="Times"/>
                <a:cs typeface="Times"/>
              </a:rPr>
              <a:t>-8 </a:t>
            </a:r>
            <a:r>
              <a:rPr lang="en-US" sz="2000" dirty="0" smtClean="0">
                <a:latin typeface="Times"/>
                <a:cs typeface="Times"/>
              </a:rPr>
              <a:t>eV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925" y="4310686"/>
            <a:ext cx="232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Doppler shift to </a:t>
            </a:r>
          </a:p>
          <a:p>
            <a:r>
              <a:rPr lang="en-US" sz="2400" dirty="0" smtClean="0">
                <a:latin typeface="Times"/>
                <a:cs typeface="Times"/>
              </a:rPr>
              <a:t>tune 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latin typeface="Times"/>
                <a:cs typeface="Times"/>
              </a:rPr>
              <a:t>-ray energy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748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35000" contrast="-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8949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" y="0"/>
            <a:ext cx="90934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19" y="38108"/>
            <a:ext cx="745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Please ask for a copy, if you would like it but don’t have it.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4614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324130"/>
            <a:ext cx="1536700" cy="59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25" y="1205824"/>
            <a:ext cx="5337175" cy="5465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010" y="252988"/>
            <a:ext cx="4275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Mössbauer Spectrometer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925" y="2917855"/>
            <a:ext cx="264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latin typeface="Times"/>
                <a:cs typeface="Times"/>
              </a:rPr>
              <a:t>E</a:t>
            </a:r>
            <a:r>
              <a:rPr lang="en-US" sz="2000" dirty="0" smtClean="0">
                <a:latin typeface="Times"/>
                <a:cs typeface="Times"/>
              </a:rPr>
              <a:t> ~ 10</a:t>
            </a:r>
            <a:r>
              <a:rPr lang="en-US" sz="2000" baseline="30000" dirty="0" smtClean="0">
                <a:latin typeface="Times"/>
                <a:cs typeface="Times"/>
              </a:rPr>
              <a:t>-12 </a:t>
            </a:r>
            <a:r>
              <a:rPr lang="en-US" sz="2000" dirty="0" smtClean="0">
                <a:latin typeface="Times"/>
                <a:cs typeface="Times"/>
              </a:rPr>
              <a:t>10</a:t>
            </a:r>
            <a:r>
              <a:rPr lang="en-US" sz="2000" baseline="30000" dirty="0" smtClean="0">
                <a:latin typeface="Times"/>
                <a:cs typeface="Times"/>
              </a:rPr>
              <a:t>4</a:t>
            </a:r>
            <a:r>
              <a:rPr lang="en-US" sz="2000" dirty="0" smtClean="0">
                <a:latin typeface="Times"/>
                <a:cs typeface="Times"/>
              </a:rPr>
              <a:t> = 10</a:t>
            </a:r>
            <a:r>
              <a:rPr lang="en-US" sz="2000" baseline="30000" dirty="0" smtClean="0">
                <a:latin typeface="Times"/>
                <a:cs typeface="Times"/>
              </a:rPr>
              <a:t>-8 </a:t>
            </a:r>
            <a:r>
              <a:rPr lang="en-US" sz="2000" dirty="0" smtClean="0">
                <a:latin typeface="Times"/>
                <a:cs typeface="Times"/>
              </a:rPr>
              <a:t>eV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925" y="1247745"/>
            <a:ext cx="232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Doppler shift to </a:t>
            </a:r>
          </a:p>
          <a:p>
            <a:r>
              <a:rPr lang="en-US" sz="2400" dirty="0" smtClean="0">
                <a:latin typeface="Times"/>
                <a:cs typeface="Times"/>
              </a:rPr>
              <a:t>tune 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latin typeface="Times"/>
                <a:cs typeface="Times"/>
              </a:rPr>
              <a:t>-ray energy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1481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74913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Mössbauer Spectrometer – Timing and Sync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238250"/>
            <a:ext cx="5435600" cy="3256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1" y="4151779"/>
            <a:ext cx="4885944" cy="23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3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44500"/>
            <a:ext cx="39243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3754"/>
            <a:ext cx="5396817" cy="34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538252"/>
            <a:ext cx="1889860" cy="399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09800"/>
            <a:ext cx="7013914" cy="88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249" y="3239247"/>
            <a:ext cx="54104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For </a:t>
            </a:r>
            <a:r>
              <a:rPr lang="en-US" sz="2400" baseline="30000" dirty="0" smtClean="0">
                <a:latin typeface="Times"/>
                <a:cs typeface="Times"/>
              </a:rPr>
              <a:t>57</a:t>
            </a:r>
            <a:r>
              <a:rPr lang="en-US" sz="2400" dirty="0" smtClean="0">
                <a:latin typeface="Times"/>
                <a:cs typeface="Times"/>
              </a:rPr>
              <a:t>Fe: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 err="1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 = 2.6 x 10</a:t>
            </a:r>
            <a:r>
              <a:rPr lang="en-US" sz="2400" baseline="30000" dirty="0" smtClean="0">
                <a:latin typeface="Times"/>
                <a:cs typeface="Times"/>
              </a:rPr>
              <a:t>–18 </a:t>
            </a:r>
            <a:r>
              <a:rPr lang="en-US" sz="2400" dirty="0" smtClean="0">
                <a:latin typeface="Times"/>
                <a:cs typeface="Times"/>
              </a:rPr>
              <a:t>cm</a:t>
            </a:r>
            <a:r>
              <a:rPr lang="en-US" sz="2400" baseline="30000" dirty="0" smtClean="0">
                <a:latin typeface="Times"/>
                <a:cs typeface="Times"/>
              </a:rPr>
              <a:t>2</a:t>
            </a:r>
            <a:r>
              <a:rPr lang="en-US" sz="2400" dirty="0" smtClean="0">
                <a:latin typeface="Times"/>
                <a:cs typeface="Time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8053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44500"/>
            <a:ext cx="39243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04900"/>
            <a:ext cx="5964733" cy="376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1689100"/>
            <a:ext cx="2088733" cy="441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" y="2235200"/>
            <a:ext cx="7655100" cy="2024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50" y="4559300"/>
            <a:ext cx="4102100" cy="41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633" y="5547374"/>
            <a:ext cx="477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For single-line absorber, </a:t>
            </a:r>
            <a:r>
              <a:rPr lang="en-US" sz="2400" i="1" dirty="0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 = 2.75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latin typeface="Times"/>
                <a:cs typeface="Times"/>
              </a:rPr>
              <a:t>m</a:t>
            </a:r>
            <a:endParaRPr lang="en-US" sz="2400" dirty="0">
              <a:latin typeface="Times"/>
              <a:cs typeface="Time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44353" y="4078941"/>
            <a:ext cx="1374588" cy="1329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78941" y="4979200"/>
            <a:ext cx="836706" cy="429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2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44500"/>
            <a:ext cx="39243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350" y="1333500"/>
            <a:ext cx="70993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For Fe in a light element matrix, just make the sample thicker.</a:t>
            </a: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For Fe in Pb, which is highly absorbing, it is not trivial to optimize the sample thickness for best </a:t>
            </a:r>
            <a:r>
              <a:rPr lang="en-US" sz="2600" dirty="0" err="1" smtClean="0">
                <a:latin typeface="Times"/>
                <a:cs typeface="Times"/>
              </a:rPr>
              <a:t>singnal</a:t>
            </a:r>
            <a:r>
              <a:rPr lang="en-US" sz="2600" dirty="0" smtClean="0">
                <a:latin typeface="Times"/>
                <a:cs typeface="Times"/>
              </a:rPr>
              <a:t>/noise ratio.</a:t>
            </a:r>
          </a:p>
          <a:p>
            <a:r>
              <a:rPr lang="en-US" sz="2600" dirty="0" smtClean="0">
                <a:latin typeface="Times"/>
                <a:cs typeface="Times"/>
              </a:rPr>
              <a:t>Usually, calculate the absorption length of 14.4 keV photons in Pb, and assume this is the best thickness. </a:t>
            </a:r>
          </a:p>
        </p:txBody>
      </p:sp>
    </p:spTree>
    <p:extLst>
      <p:ext uri="{BB962C8B-B14F-4D97-AF65-F5344CB8AC3E}">
        <p14:creationId xmlns:p14="http://schemas.microsoft.com/office/powerpoint/2010/main" val="336272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46188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00" y="2057400"/>
            <a:ext cx="24170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High Absorption</a:t>
            </a:r>
          </a:p>
          <a:p>
            <a:r>
              <a:rPr lang="en-US" sz="2600" dirty="0" smtClean="0">
                <a:latin typeface="Times"/>
                <a:cs typeface="Times"/>
              </a:rPr>
              <a:t>High Noise</a:t>
            </a:r>
          </a:p>
          <a:p>
            <a:r>
              <a:rPr lang="en-US" sz="2600" dirty="0" smtClean="0">
                <a:latin typeface="Times"/>
                <a:cs typeface="Times"/>
              </a:rPr>
              <a:t>Low Signal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000" y="228600"/>
            <a:ext cx="2668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Famous Mistake:</a:t>
            </a:r>
          </a:p>
          <a:p>
            <a:r>
              <a:rPr lang="en-US" sz="2800" dirty="0" smtClean="0">
                <a:latin typeface="Times"/>
                <a:cs typeface="Times"/>
              </a:rPr>
              <a:t>Lumpy Sample</a:t>
            </a:r>
          </a:p>
        </p:txBody>
      </p:sp>
    </p:spTree>
    <p:extLst>
      <p:ext uri="{BB962C8B-B14F-4D97-AF65-F5344CB8AC3E}">
        <p14:creationId xmlns:p14="http://schemas.microsoft.com/office/powerpoint/2010/main" val="38080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38653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Hyperfine Interactions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010" y="1484888"/>
            <a:ext cx="78729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The </a:t>
            </a:r>
            <a:r>
              <a:rPr lang="en-US" sz="2600" i="1" dirty="0" smtClean="0">
                <a:latin typeface="Times"/>
                <a:cs typeface="Times"/>
              </a:rPr>
              <a:t>s</a:t>
            </a:r>
            <a:r>
              <a:rPr lang="en-US" sz="2600" dirty="0" smtClean="0">
                <a:latin typeface="Times"/>
                <a:cs typeface="Times"/>
              </a:rPr>
              <a:t>-electron wavefunctions go inside the nucleus.</a:t>
            </a: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(</a:t>
            </a:r>
            <a:r>
              <a:rPr lang="en-US" sz="2600" dirty="0" smtClean="0">
                <a:latin typeface="Times"/>
                <a:cs typeface="Times"/>
              </a:rPr>
              <a:t>Really! </a:t>
            </a:r>
            <a:r>
              <a:rPr lang="en-US" sz="2600" dirty="0" smtClean="0">
                <a:latin typeface="Times"/>
                <a:cs typeface="Times"/>
              </a:rPr>
              <a:t>The electron kinetic energy would be too big if the electron were to swerve to avoid the nucleus.)</a:t>
            </a:r>
          </a:p>
          <a:p>
            <a:r>
              <a:rPr lang="en-US" sz="2600" dirty="0" smtClean="0">
                <a:latin typeface="Times"/>
                <a:cs typeface="Times"/>
              </a:rPr>
              <a:t>We see that ordinary </a:t>
            </a:r>
            <a:r>
              <a:rPr lang="en-US" sz="2600" i="1" dirty="0" smtClean="0">
                <a:latin typeface="Times"/>
                <a:cs typeface="Times"/>
              </a:rPr>
              <a:t>s</a:t>
            </a:r>
            <a:r>
              <a:rPr lang="en-US" sz="2600" dirty="0" smtClean="0">
                <a:latin typeface="Times"/>
                <a:cs typeface="Times"/>
              </a:rPr>
              <a:t>-electrons are at </a:t>
            </a:r>
            <a:r>
              <a:rPr lang="en-US" sz="2600" i="1" dirty="0" smtClean="0">
                <a:latin typeface="Times"/>
                <a:cs typeface="Times"/>
              </a:rPr>
              <a:t>r</a:t>
            </a:r>
            <a:r>
              <a:rPr lang="en-US" sz="2600" dirty="0" smtClean="0">
                <a:latin typeface="Times"/>
                <a:cs typeface="Times"/>
              </a:rPr>
              <a:t>=0 (without normalization):</a:t>
            </a:r>
            <a:endParaRPr lang="en-US" sz="2600" dirty="0">
              <a:latin typeface="Times"/>
              <a:cs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4089400"/>
            <a:ext cx="3390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2224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Isomer Shift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011" y="1371024"/>
            <a:ext cx="3865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Overlapping </a:t>
            </a:r>
            <a:r>
              <a:rPr lang="en-US" sz="2600" dirty="0" smtClean="0">
                <a:latin typeface="Times"/>
                <a:cs typeface="Times"/>
              </a:rPr>
              <a:t>charge densities, larger nucleus in ground state  “</a:t>
            </a:r>
            <a:r>
              <a:rPr lang="en-US" sz="2600" i="1" dirty="0" smtClean="0">
                <a:latin typeface="Times"/>
                <a:cs typeface="Times"/>
              </a:rPr>
              <a:t>Isomer Shift</a:t>
            </a:r>
            <a:r>
              <a:rPr lang="en-US" sz="2600" dirty="0" smtClean="0">
                <a:latin typeface="Times"/>
                <a:cs typeface="Times"/>
              </a:rPr>
              <a:t>”</a:t>
            </a:r>
          </a:p>
          <a:p>
            <a:endParaRPr lang="en-US" sz="2600" dirty="0">
              <a:latin typeface="Times"/>
              <a:cs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80578" y="1079503"/>
            <a:ext cx="3632201" cy="42152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52800" y="3517900"/>
            <a:ext cx="27813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2800" y="3848100"/>
            <a:ext cx="3323471" cy="6858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7855" y="3256290"/>
            <a:ext cx="56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Times"/>
                <a:cs typeface="Times"/>
              </a:rPr>
              <a:t>R</a:t>
            </a:r>
            <a:r>
              <a:rPr lang="en-US" sz="2800" baseline="-25000" dirty="0" err="1">
                <a:latin typeface="Times"/>
                <a:cs typeface="Times"/>
              </a:rPr>
              <a:t>g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7855" y="4272290"/>
            <a:ext cx="67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"/>
                <a:cs typeface="Times"/>
              </a:rPr>
              <a:t>R</a:t>
            </a:r>
            <a:r>
              <a:rPr lang="en-US" sz="2800" baseline="-25000" dirty="0" smtClean="0">
                <a:latin typeface="Times"/>
                <a:cs typeface="Times"/>
              </a:rPr>
              <a:t>ex</a:t>
            </a: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088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010" y="252988"/>
            <a:ext cx="2224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Isomer Shift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460500"/>
            <a:ext cx="3712332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5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50167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Electric Quadrupole Splitting 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011" y="1537255"/>
            <a:ext cx="4760615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Nuclear </a:t>
            </a:r>
            <a:r>
              <a:rPr lang="en-US" sz="2600" dirty="0" smtClean="0">
                <a:latin typeface="Times"/>
                <a:cs typeface="Times"/>
              </a:rPr>
              <a:t>quadrupole moment in an electric field gradient  </a:t>
            </a:r>
          </a:p>
          <a:p>
            <a:r>
              <a:rPr lang="en-US" sz="2600" dirty="0" smtClean="0">
                <a:latin typeface="Times"/>
                <a:cs typeface="Times"/>
              </a:rPr>
              <a:t>“</a:t>
            </a:r>
            <a:r>
              <a:rPr lang="en-US" sz="2600" i="1" dirty="0" smtClean="0">
                <a:latin typeface="Times"/>
                <a:cs typeface="Times"/>
              </a:rPr>
              <a:t>Quadrupole Splitting</a:t>
            </a:r>
            <a:r>
              <a:rPr lang="en-US" sz="2600" dirty="0" smtClean="0">
                <a:latin typeface="Times"/>
                <a:cs typeface="Times"/>
              </a:rPr>
              <a:t>”</a:t>
            </a:r>
          </a:p>
          <a:p>
            <a:endParaRPr lang="en-US" sz="2600" dirty="0">
              <a:latin typeface="Times"/>
              <a:cs typeface="Times"/>
            </a:endParaRP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Excited state has angular momentum </a:t>
            </a:r>
            <a:r>
              <a:rPr lang="en-US" sz="2600" i="1" dirty="0" smtClean="0">
                <a:latin typeface="Times"/>
                <a:cs typeface="Times"/>
              </a:rPr>
              <a:t>I</a:t>
            </a:r>
            <a:r>
              <a:rPr lang="en-US" sz="2600" dirty="0" smtClean="0">
                <a:latin typeface="Times"/>
                <a:cs typeface="Times"/>
              </a:rPr>
              <a:t>=3/2, so it has a </a:t>
            </a:r>
            <a:r>
              <a:rPr lang="en-US" sz="2600" dirty="0" err="1" smtClean="0">
                <a:latin typeface="Times"/>
                <a:cs typeface="Times"/>
              </a:rPr>
              <a:t>nonspherical</a:t>
            </a:r>
            <a:r>
              <a:rPr lang="en-US" sz="2600" dirty="0" smtClean="0">
                <a:latin typeface="Times"/>
                <a:cs typeface="Times"/>
              </a:rPr>
              <a:t> shape.</a:t>
            </a:r>
          </a:p>
          <a:p>
            <a:r>
              <a:rPr lang="en-US" sz="2600" dirty="0" smtClean="0">
                <a:latin typeface="Times"/>
                <a:cs typeface="Times"/>
              </a:rPr>
              <a:t>Ground state is spherical.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0"/>
            <a:ext cx="30988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3263900"/>
            <a:ext cx="31623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5200" y="2378214"/>
            <a:ext cx="1118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"/>
                <a:cs typeface="Times"/>
              </a:rPr>
              <a:t>I</a:t>
            </a:r>
            <a:r>
              <a:rPr lang="en-US" sz="2000" baseline="-25000" dirty="0" err="1" smtClean="0">
                <a:latin typeface="Times"/>
                <a:cs typeface="Times"/>
              </a:rPr>
              <a:t>z</a:t>
            </a:r>
            <a:r>
              <a:rPr lang="en-US" sz="2000" dirty="0" smtClean="0">
                <a:latin typeface="Times"/>
                <a:cs typeface="Times"/>
              </a:rPr>
              <a:t> = +3/2</a:t>
            </a:r>
          </a:p>
          <a:p>
            <a:r>
              <a:rPr lang="en-US" sz="2000" i="1" dirty="0" err="1" smtClean="0">
                <a:latin typeface="Times"/>
                <a:cs typeface="Times"/>
              </a:rPr>
              <a:t>I</a:t>
            </a:r>
            <a:r>
              <a:rPr lang="en-US" sz="2000" baseline="-25000" dirty="0" err="1" smtClean="0">
                <a:latin typeface="Times"/>
                <a:cs typeface="Times"/>
              </a:rPr>
              <a:t>z</a:t>
            </a:r>
            <a:r>
              <a:rPr lang="en-US" sz="2000" dirty="0" smtClean="0">
                <a:latin typeface="Times"/>
                <a:cs typeface="Times"/>
              </a:rPr>
              <a:t> = –3/2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5200" y="3314700"/>
            <a:ext cx="1118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"/>
                <a:cs typeface="Times"/>
              </a:rPr>
              <a:t>I</a:t>
            </a:r>
            <a:r>
              <a:rPr lang="en-US" sz="2000" baseline="-25000" dirty="0" err="1" smtClean="0">
                <a:latin typeface="Times"/>
                <a:cs typeface="Times"/>
              </a:rPr>
              <a:t>z</a:t>
            </a:r>
            <a:r>
              <a:rPr lang="en-US" sz="2000" dirty="0" smtClean="0">
                <a:latin typeface="Times"/>
                <a:cs typeface="Times"/>
              </a:rPr>
              <a:t> = +1/2</a:t>
            </a:r>
          </a:p>
          <a:p>
            <a:r>
              <a:rPr lang="en-US" sz="2000" i="1" dirty="0" err="1" smtClean="0">
                <a:latin typeface="Times"/>
                <a:cs typeface="Times"/>
              </a:rPr>
              <a:t>I</a:t>
            </a:r>
            <a:r>
              <a:rPr lang="en-US" sz="2000" baseline="-25000" dirty="0" err="1" smtClean="0">
                <a:latin typeface="Times"/>
                <a:cs typeface="Times"/>
              </a:rPr>
              <a:t>z</a:t>
            </a:r>
            <a:r>
              <a:rPr lang="en-US" sz="2000" dirty="0" smtClean="0">
                <a:latin typeface="Times"/>
                <a:cs typeface="Times"/>
              </a:rPr>
              <a:t> = –1/2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982" y="2954060"/>
            <a:ext cx="783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Symbol" charset="2"/>
                <a:cs typeface="Symbol" charset="2"/>
              </a:rPr>
              <a:t>D</a:t>
            </a:r>
            <a:r>
              <a:rPr lang="en-US" sz="3000" dirty="0" err="1" smtClean="0">
                <a:latin typeface="Times"/>
                <a:cs typeface="Times"/>
              </a:rPr>
              <a:t>E</a:t>
            </a:r>
            <a:r>
              <a:rPr lang="en-US" sz="3000" baseline="-25000" dirty="0" err="1" smtClean="0">
                <a:latin typeface="Times"/>
                <a:cs typeface="Times"/>
              </a:rPr>
              <a:t>q</a:t>
            </a:r>
            <a:endParaRPr lang="en-US" sz="3000" dirty="0">
              <a:latin typeface="Times"/>
              <a:cs typeface="Times"/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5664200" y="2355850"/>
            <a:ext cx="241300" cy="1816100"/>
          </a:xfrm>
          <a:prstGeom prst="upDownArrow">
            <a:avLst>
              <a:gd name="adj1" fmla="val 50000"/>
              <a:gd name="adj2" fmla="val 9896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-1" y="1183480"/>
            <a:ext cx="809625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" y="330200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"/>
                <a:cs typeface="Times"/>
              </a:rPr>
              <a:t>Mössbauer’s</a:t>
            </a:r>
            <a:r>
              <a:rPr lang="en-US" sz="3600" dirty="0" smtClean="0">
                <a:latin typeface="Times"/>
                <a:cs typeface="Times"/>
              </a:rPr>
              <a:t> Early Work</a:t>
            </a:r>
            <a:endParaRPr lang="en-US" sz="3600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44" y="520700"/>
            <a:ext cx="2463800" cy="287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7204" y="3390900"/>
            <a:ext cx="29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Rudolf Mössbauer 1929-2011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208880"/>
            <a:ext cx="590477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Ph.D. thesis under Heinz </a:t>
            </a:r>
            <a:r>
              <a:rPr lang="en-US" sz="2400" dirty="0">
                <a:latin typeface="Times"/>
                <a:cs typeface="Times"/>
              </a:rPr>
              <a:t>Maier-</a:t>
            </a:r>
            <a:r>
              <a:rPr lang="en-US" sz="2400" dirty="0" smtClean="0">
                <a:latin typeface="Times"/>
                <a:cs typeface="Times"/>
              </a:rPr>
              <a:t>Leibnitz.</a:t>
            </a:r>
          </a:p>
          <a:p>
            <a:r>
              <a:rPr lang="en-US" sz="2400" dirty="0" smtClean="0">
                <a:latin typeface="Times"/>
                <a:cs typeface="Times"/>
              </a:rPr>
              <a:t>Looked for nuclear resonance scattering at high temperatures.</a:t>
            </a:r>
          </a:p>
          <a:p>
            <a:r>
              <a:rPr lang="en-US" sz="2400" dirty="0" smtClean="0">
                <a:latin typeface="Times"/>
                <a:cs typeface="Times"/>
              </a:rPr>
              <a:t>Found best effect at low temperatures in </a:t>
            </a:r>
            <a:r>
              <a:rPr lang="en-US" sz="2400" baseline="30000" dirty="0" smtClean="0">
                <a:latin typeface="Times"/>
                <a:cs typeface="Times"/>
              </a:rPr>
              <a:t>191</a:t>
            </a:r>
            <a:r>
              <a:rPr lang="en-US" sz="2400" dirty="0" smtClean="0">
                <a:latin typeface="Times"/>
                <a:cs typeface="Times"/>
              </a:rPr>
              <a:t>Ir.</a:t>
            </a:r>
          </a:p>
          <a:p>
            <a:r>
              <a:rPr lang="en-US" sz="2400" dirty="0" smtClean="0">
                <a:latin typeface="Times"/>
                <a:cs typeface="Times"/>
              </a:rPr>
              <a:t>Had read neutron resonance scattering paper by Lamb.</a:t>
            </a:r>
          </a:p>
          <a:p>
            <a:r>
              <a:rPr lang="en-US" sz="2400" dirty="0" smtClean="0">
                <a:latin typeface="Times"/>
                <a:cs typeface="Times"/>
              </a:rPr>
              <a:t>Got the theory right, essentially by adapting Lamb’s approach.</a:t>
            </a:r>
          </a:p>
          <a:p>
            <a:r>
              <a:rPr lang="en-US" sz="2400" dirty="0" smtClean="0">
                <a:latin typeface="Times"/>
                <a:cs typeface="Times"/>
              </a:rPr>
              <a:t>Was unable to refer to effect by his own name.</a:t>
            </a:r>
          </a:p>
          <a:p>
            <a:r>
              <a:rPr lang="en-US" sz="2400" dirty="0" smtClean="0">
                <a:latin typeface="Times"/>
                <a:cs typeface="Times"/>
              </a:rPr>
              <a:t>Came to Caltech, worked with Felix </a:t>
            </a:r>
            <a:r>
              <a:rPr lang="en-US" sz="2400" dirty="0" err="1" smtClean="0">
                <a:latin typeface="Times"/>
                <a:cs typeface="Times"/>
              </a:rPr>
              <a:t>Böhm</a:t>
            </a:r>
            <a:r>
              <a:rPr lang="en-US" sz="2400" dirty="0" smtClean="0">
                <a:latin typeface="Times"/>
                <a:cs typeface="Times"/>
              </a:rPr>
              <a:t> (co-advised John Poindexter as Ph.D. student). </a:t>
            </a:r>
          </a:p>
          <a:p>
            <a:r>
              <a:rPr lang="en-US" sz="2400" dirty="0" smtClean="0">
                <a:latin typeface="Times"/>
                <a:cs typeface="Times"/>
              </a:rPr>
              <a:t>Explosion of interest in </a:t>
            </a:r>
            <a:r>
              <a:rPr lang="en-US" sz="2400" dirty="0">
                <a:latin typeface="Times"/>
                <a:cs typeface="Times"/>
              </a:rPr>
              <a:t>M</a:t>
            </a:r>
            <a:r>
              <a:rPr lang="en-US" sz="2400" dirty="0" smtClean="0">
                <a:latin typeface="Times"/>
                <a:cs typeface="Times"/>
              </a:rPr>
              <a:t>össbauer effect after discovery in </a:t>
            </a:r>
            <a:r>
              <a:rPr lang="en-US" sz="2400" baseline="30000" dirty="0" smtClean="0">
                <a:latin typeface="Times"/>
                <a:cs typeface="Times"/>
              </a:rPr>
              <a:t>57</a:t>
            </a:r>
            <a:r>
              <a:rPr lang="en-US" sz="2400" dirty="0" smtClean="0">
                <a:latin typeface="Times"/>
                <a:cs typeface="Times"/>
              </a:rPr>
              <a:t>Fe (Argonne, Harvard).</a:t>
            </a:r>
          </a:p>
          <a:p>
            <a:r>
              <a:rPr lang="en-US" sz="2400" dirty="0" smtClean="0">
                <a:latin typeface="Times"/>
                <a:cs typeface="Times"/>
              </a:rPr>
              <a:t>Nobel prize in 1961.</a:t>
            </a:r>
          </a:p>
          <a:p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483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197424"/>
            <a:ext cx="5321299" cy="566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010" y="252988"/>
            <a:ext cx="7946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Electric Quadrupole Splitting Plus Isomer Shift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80" y="1489392"/>
            <a:ext cx="5276024" cy="369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010" y="252988"/>
            <a:ext cx="4429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Hyperfine </a:t>
            </a:r>
            <a:r>
              <a:rPr lang="en-US" sz="3200" dirty="0" smtClean="0">
                <a:latin typeface="Times"/>
                <a:cs typeface="Times"/>
              </a:rPr>
              <a:t>Magnetic Field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910" y="1730692"/>
            <a:ext cx="22309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Nuclear </a:t>
            </a:r>
            <a:r>
              <a:rPr lang="en-US" sz="2600" dirty="0" smtClean="0">
                <a:latin typeface="Times"/>
                <a:cs typeface="Times"/>
              </a:rPr>
              <a:t>spin and electron spin  “</a:t>
            </a:r>
            <a:r>
              <a:rPr lang="en-US" sz="2600" i="1" dirty="0" smtClean="0">
                <a:latin typeface="Times"/>
                <a:cs typeface="Times"/>
              </a:rPr>
              <a:t>Hyperfine Magnetic Field</a:t>
            </a:r>
            <a:r>
              <a:rPr lang="en-US" sz="2600" dirty="0" smtClean="0">
                <a:latin typeface="Times"/>
                <a:cs typeface="Times"/>
              </a:rPr>
              <a:t>”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4725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010" y="252988"/>
            <a:ext cx="4439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Hyperfine Energy Levels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4125" y="1352833"/>
            <a:ext cx="7794625" cy="5095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504" y="3924300"/>
            <a:ext cx="4847496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38653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Hyperfine Interactions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4716125"/>
            <a:ext cx="5435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" y="5351125"/>
            <a:ext cx="30226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5" y="1955800"/>
            <a:ext cx="66294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71" y="3429000"/>
            <a:ext cx="3670300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010" y="1371024"/>
            <a:ext cx="65119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1) Overlapping charge densities  “</a:t>
            </a:r>
            <a:r>
              <a:rPr lang="en-US" sz="2600" i="1" dirty="0" smtClean="0">
                <a:latin typeface="Times"/>
                <a:cs typeface="Times"/>
              </a:rPr>
              <a:t>Isomer Shift</a:t>
            </a:r>
            <a:r>
              <a:rPr lang="en-US" sz="2600" dirty="0" smtClean="0">
                <a:latin typeface="Times"/>
                <a:cs typeface="Times"/>
              </a:rPr>
              <a:t>”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10" y="2600503"/>
            <a:ext cx="80201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2) Nuclear quadrupole moment in an electric field gradient  </a:t>
            </a:r>
          </a:p>
          <a:p>
            <a:r>
              <a:rPr lang="en-US" sz="2600" dirty="0" smtClean="0">
                <a:latin typeface="Times"/>
                <a:cs typeface="Times"/>
              </a:rPr>
              <a:t>“</a:t>
            </a:r>
            <a:r>
              <a:rPr lang="en-US" sz="2600" i="1" dirty="0" smtClean="0">
                <a:latin typeface="Times"/>
                <a:cs typeface="Times"/>
              </a:rPr>
              <a:t>Quadrupole Splitting</a:t>
            </a:r>
            <a:r>
              <a:rPr lang="en-US" sz="2600" dirty="0" smtClean="0">
                <a:latin typeface="Times"/>
                <a:cs typeface="Times"/>
              </a:rPr>
              <a:t>”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010" y="4223682"/>
            <a:ext cx="85079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3) Nuclear spin and electron spin  “</a:t>
            </a:r>
            <a:r>
              <a:rPr lang="en-US" sz="2600" i="1" dirty="0" smtClean="0">
                <a:latin typeface="Times"/>
                <a:cs typeface="Times"/>
              </a:rPr>
              <a:t>Hyperfine Magnetic Field</a:t>
            </a:r>
            <a:r>
              <a:rPr lang="en-US" sz="2600" dirty="0" smtClean="0">
                <a:latin typeface="Times"/>
                <a:cs typeface="Times"/>
              </a:rPr>
              <a:t>”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010" y="5965448"/>
            <a:ext cx="8374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4) Note: all have the form (nuclear factor)x(electronic factor) </a:t>
            </a:r>
          </a:p>
        </p:txBody>
      </p:sp>
    </p:spTree>
    <p:extLst>
      <p:ext uri="{BB962C8B-B14F-4D97-AF65-F5344CB8AC3E}">
        <p14:creationId xmlns:p14="http://schemas.microsoft.com/office/powerpoint/2010/main" val="394142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1110654"/>
            <a:ext cx="6134100" cy="5569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99" y="252988"/>
            <a:ext cx="85280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Fingerprinting Method for Identifying Compounds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365696"/>
            <a:ext cx="6242050" cy="52383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99" y="252988"/>
            <a:ext cx="4265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Isomer Shifts for Fe ions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926" y="2425700"/>
            <a:ext cx="4035933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05" y="977900"/>
            <a:ext cx="2217933" cy="588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299" y="151388"/>
            <a:ext cx="8340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Isomer-Shifted Quadrupole Doublets of Li</a:t>
            </a:r>
            <a:r>
              <a:rPr lang="en-US" sz="3200" baseline="-25000" dirty="0" smtClean="0">
                <a:latin typeface="Times"/>
                <a:cs typeface="Times"/>
              </a:rPr>
              <a:t>x</a:t>
            </a:r>
            <a:r>
              <a:rPr lang="en-US" sz="3200" dirty="0" smtClean="0">
                <a:latin typeface="Times"/>
                <a:cs typeface="Times"/>
              </a:rPr>
              <a:t>FePO</a:t>
            </a:r>
            <a:r>
              <a:rPr lang="en-US" sz="3200" baseline="-25000" dirty="0" smtClean="0">
                <a:latin typeface="Times"/>
                <a:cs typeface="Times"/>
              </a:rPr>
              <a:t>4</a:t>
            </a:r>
            <a:endParaRPr lang="en-US" sz="3200" baseline="-25000" dirty="0">
              <a:latin typeface="Times"/>
              <a:cs typeface="Time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1" y="9675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238500" y="1397000"/>
            <a:ext cx="2451100" cy="16891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82900" y="5219700"/>
            <a:ext cx="2451100" cy="444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238500" y="3086100"/>
            <a:ext cx="2235200" cy="774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0" y="1104612"/>
            <a:ext cx="31842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How Does Fe Valence change with x?</a:t>
            </a:r>
            <a:endParaRPr lang="en-US" sz="2600" baseline="-25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86754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96" y="1262708"/>
            <a:ext cx="4777305" cy="544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299" y="252988"/>
            <a:ext cx="8611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Usually the Fe Valence is Stable, But Exceptions…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0"/>
            <a:ext cx="41525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241300"/>
            <a:ext cx="405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First Nearest Neighbors of </a:t>
            </a:r>
            <a:r>
              <a:rPr lang="en-US" sz="3200" baseline="30000" dirty="0" smtClean="0">
                <a:latin typeface="Times"/>
                <a:cs typeface="Times"/>
              </a:rPr>
              <a:t>57</a:t>
            </a:r>
            <a:r>
              <a:rPr lang="en-US" sz="3200" dirty="0" smtClean="0">
                <a:latin typeface="Times"/>
                <a:cs typeface="Times"/>
              </a:rPr>
              <a:t>Fe</a:t>
            </a:r>
          </a:p>
          <a:p>
            <a:r>
              <a:rPr lang="en-US" sz="3200" dirty="0" smtClean="0">
                <a:latin typeface="Times"/>
                <a:cs typeface="Times"/>
              </a:rPr>
              <a:t>Alter Its HMF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-1" y="2021680"/>
            <a:ext cx="4445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0" y="3172935"/>
            <a:ext cx="31732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Symbol" charset="2"/>
                <a:cs typeface="Symbol" charset="2"/>
              </a:rPr>
              <a:t>D</a:t>
            </a:r>
            <a:r>
              <a:rPr lang="en-US" sz="2600" i="1" dirty="0" smtClean="0">
                <a:latin typeface="Times"/>
                <a:cs typeface="Times"/>
              </a:rPr>
              <a:t>H</a:t>
            </a:r>
            <a:r>
              <a:rPr lang="en-US" sz="2600" dirty="0" smtClean="0">
                <a:latin typeface="Times"/>
                <a:cs typeface="Times"/>
              </a:rPr>
              <a:t> = </a:t>
            </a:r>
            <a:r>
              <a:rPr lang="en-US" sz="2600" i="1" dirty="0" smtClean="0">
                <a:latin typeface="Times"/>
                <a:cs typeface="Times"/>
              </a:rPr>
              <a:t>n</a:t>
            </a:r>
            <a:r>
              <a:rPr lang="en-US" sz="2600" baseline="-25000" dirty="0" smtClean="0">
                <a:latin typeface="Times"/>
                <a:cs typeface="Times"/>
              </a:rPr>
              <a:t>1</a:t>
            </a:r>
            <a:r>
              <a:rPr lang="en-US" sz="2600" dirty="0" smtClean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Symbol" charset="2"/>
                <a:cs typeface="Symbol" charset="2"/>
              </a:rPr>
              <a:t>D</a:t>
            </a:r>
            <a:r>
              <a:rPr lang="en-US" sz="2600" i="1" dirty="0" smtClean="0">
                <a:latin typeface="Times"/>
                <a:cs typeface="Times"/>
              </a:rPr>
              <a:t>H</a:t>
            </a:r>
            <a:r>
              <a:rPr lang="en-US" sz="2600" baseline="-25000" dirty="0">
                <a:latin typeface="Times"/>
                <a:cs typeface="Times"/>
              </a:rPr>
              <a:t>1</a:t>
            </a:r>
            <a:r>
              <a:rPr lang="en-US" sz="2600" dirty="0" smtClean="0">
                <a:latin typeface="Times"/>
                <a:cs typeface="Times"/>
              </a:rPr>
              <a:t> + </a:t>
            </a:r>
            <a:r>
              <a:rPr lang="en-US" sz="2600" i="1" dirty="0" smtClean="0">
                <a:latin typeface="Times"/>
                <a:cs typeface="Times"/>
              </a:rPr>
              <a:t>n</a:t>
            </a:r>
            <a:r>
              <a:rPr lang="en-US" sz="2600" baseline="-25000" dirty="0" smtClean="0">
                <a:latin typeface="Times"/>
                <a:cs typeface="Times"/>
              </a:rPr>
              <a:t>2</a:t>
            </a:r>
            <a:r>
              <a:rPr lang="en-US" sz="2600" dirty="0" smtClean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Symbol" charset="2"/>
                <a:cs typeface="Symbol" charset="2"/>
              </a:rPr>
              <a:t>D</a:t>
            </a:r>
            <a:r>
              <a:rPr lang="en-US" sz="2600" i="1" dirty="0" smtClean="0">
                <a:latin typeface="Times"/>
                <a:cs typeface="Times"/>
              </a:rPr>
              <a:t>H</a:t>
            </a:r>
            <a:r>
              <a:rPr lang="en-US" sz="2600" baseline="-25000" dirty="0" smtClean="0">
                <a:latin typeface="Times"/>
                <a:cs typeface="Times"/>
              </a:rPr>
              <a:t>2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1" y="2224325"/>
            <a:ext cx="431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Phenomenological relation for dilute bcc Fe-X alloys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109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5523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00" y="114300"/>
            <a:ext cx="919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First Nearest Neighbors of </a:t>
            </a:r>
            <a:r>
              <a:rPr lang="en-US" sz="3200" baseline="30000" dirty="0" smtClean="0">
                <a:latin typeface="Times"/>
                <a:cs typeface="Times"/>
              </a:rPr>
              <a:t>57</a:t>
            </a:r>
            <a:r>
              <a:rPr lang="en-US" sz="3200" dirty="0" smtClean="0">
                <a:latin typeface="Times"/>
                <a:cs typeface="Times"/>
              </a:rPr>
              <a:t>Fe Alter Its HMF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127001" y="904080"/>
            <a:ext cx="1008834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1" y="1183480"/>
            <a:ext cx="809625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" y="33020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Days of Excitement</a:t>
            </a:r>
            <a:endParaRPr lang="en-US" sz="3600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10" y="520700"/>
            <a:ext cx="2463800" cy="287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4970" y="3390900"/>
            <a:ext cx="295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Rudolf Mössbauer 1929-2011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214040"/>
            <a:ext cx="6184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Nobel prize in 1961.</a:t>
            </a:r>
          </a:p>
          <a:p>
            <a:r>
              <a:rPr lang="en-US" sz="2400" dirty="0" smtClean="0">
                <a:latin typeface="Times"/>
                <a:cs typeface="Times"/>
              </a:rPr>
              <a:t>Heinz Maier-Leibnitz did not share Nobel Prize.</a:t>
            </a:r>
          </a:p>
          <a:p>
            <a:r>
              <a:rPr lang="en-US" sz="2400" dirty="0" smtClean="0">
                <a:latin typeface="Times"/>
                <a:cs typeface="Times"/>
              </a:rPr>
              <a:t>Emergency meeting of Caltech faculty.</a:t>
            </a:r>
          </a:p>
          <a:p>
            <a:r>
              <a:rPr lang="en-US" sz="2400" dirty="0" smtClean="0">
                <a:latin typeface="Times"/>
                <a:cs typeface="Times"/>
              </a:rPr>
              <a:t>Promoted to Full Professor of Physics in 24 h</a:t>
            </a:r>
          </a:p>
          <a:p>
            <a:r>
              <a:rPr lang="en-US" sz="2400" dirty="0" smtClean="0">
                <a:latin typeface="Times"/>
                <a:cs typeface="Times"/>
              </a:rPr>
              <a:t>(fastest promotion process in history of Caltech).</a:t>
            </a:r>
          </a:p>
          <a:p>
            <a:r>
              <a:rPr lang="en-US" sz="2400" dirty="0" smtClean="0">
                <a:latin typeface="Times"/>
                <a:cs typeface="Times"/>
              </a:rPr>
              <a:t>Moved back to TUM (“air pollution in Pasadena”, I doubt it).</a:t>
            </a:r>
          </a:p>
          <a:p>
            <a:r>
              <a:rPr lang="en-US" sz="2400" dirty="0" smtClean="0">
                <a:latin typeface="Times"/>
                <a:cs typeface="Times"/>
              </a:rPr>
              <a:t>Coherent nuclear resonant scattering.</a:t>
            </a:r>
          </a:p>
          <a:p>
            <a:r>
              <a:rPr lang="en-US" sz="2400" dirty="0" smtClean="0">
                <a:latin typeface="Times"/>
                <a:cs typeface="Times"/>
              </a:rPr>
              <a:t>Neutrino oscillations 1977 with </a:t>
            </a:r>
            <a:r>
              <a:rPr lang="en-US" sz="2400" dirty="0" err="1" smtClean="0">
                <a:latin typeface="Times"/>
                <a:cs typeface="Times"/>
              </a:rPr>
              <a:t>Böhm</a:t>
            </a:r>
            <a:r>
              <a:rPr lang="en-US" sz="2400" dirty="0">
                <a:latin typeface="Times"/>
                <a:cs typeface="Times"/>
              </a:rPr>
              <a:t>.</a:t>
            </a:r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Proud that he did not publish false results on neutrino oscillations, but not much came of it.</a:t>
            </a:r>
          </a:p>
          <a:p>
            <a:r>
              <a:rPr lang="en-US" sz="2400" dirty="0" smtClean="0">
                <a:latin typeface="Times"/>
                <a:cs typeface="Times"/>
              </a:rPr>
              <a:t>Did not like the “noise” of Mössbauer spectrometry community. </a:t>
            </a:r>
          </a:p>
          <a:p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2136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286"/>
            <a:ext cx="4772025" cy="458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60" y="3000375"/>
            <a:ext cx="4320140" cy="257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5826881"/>
            <a:ext cx="5905500" cy="103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0" y="267063"/>
            <a:ext cx="2295784" cy="1954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299" y="252988"/>
            <a:ext cx="4196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Fe</a:t>
            </a:r>
            <a:r>
              <a:rPr lang="en-US" sz="3200" baseline="-25000" dirty="0" smtClean="0">
                <a:latin typeface="Times"/>
                <a:cs typeface="Times"/>
              </a:rPr>
              <a:t>3</a:t>
            </a:r>
            <a:r>
              <a:rPr lang="en-US" sz="3200" dirty="0" smtClean="0">
                <a:latin typeface="Times"/>
                <a:cs typeface="Times"/>
              </a:rPr>
              <a:t>Si Ordered Structure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-1" y="1056480"/>
            <a:ext cx="61214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1" y="1020504"/>
            <a:ext cx="4235450" cy="5837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99" y="252988"/>
            <a:ext cx="8026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Chemical Ordering in bcc Fe</a:t>
            </a:r>
            <a:r>
              <a:rPr lang="en-US" sz="3200" baseline="-25000" dirty="0" smtClean="0">
                <a:latin typeface="Times"/>
                <a:cs typeface="Times"/>
              </a:rPr>
              <a:t>3</a:t>
            </a:r>
            <a:r>
              <a:rPr lang="en-US" sz="3200" dirty="0" smtClean="0">
                <a:latin typeface="Times"/>
                <a:cs typeface="Times"/>
              </a:rPr>
              <a:t>Al Solid Solution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-1" y="1056480"/>
            <a:ext cx="58928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00" y="1206500"/>
            <a:ext cx="37973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Sample prepared as disordered solid solution of Fe-25%Al. </a:t>
            </a: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Random numbers of 1nn Al neighbors.</a:t>
            </a: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Heated to develop the equilibrium structure that has 1/3 Fe atoms with 0 Al neighbors and 2/3 Fe atoms with 4 Al neighbors.  </a:t>
            </a:r>
          </a:p>
        </p:txBody>
      </p:sp>
    </p:spTree>
    <p:extLst>
      <p:ext uri="{BB962C8B-B14F-4D97-AF65-F5344CB8AC3E}">
        <p14:creationId xmlns:p14="http://schemas.microsoft.com/office/powerpoint/2010/main" val="28695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056480"/>
            <a:ext cx="4305982" cy="5690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" y="1323975"/>
            <a:ext cx="3884107" cy="389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99" y="252988"/>
            <a:ext cx="9008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Kinetic Paths Through Independent Order Parameters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1" y="1056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252988"/>
            <a:ext cx="16850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WIEN2k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-1" y="1183480"/>
            <a:ext cx="66675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0"/>
            <a:ext cx="1574800" cy="176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509" y="1818233"/>
            <a:ext cx="8819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P</a:t>
            </a:r>
            <a:r>
              <a:rPr lang="en-US" sz="2600" dirty="0">
                <a:latin typeface="Times"/>
                <a:cs typeface="Times"/>
              </a:rPr>
              <a:t>. </a:t>
            </a:r>
            <a:r>
              <a:rPr lang="en-US" sz="2600" dirty="0" err="1">
                <a:latin typeface="Times"/>
                <a:cs typeface="Times"/>
              </a:rPr>
              <a:t>Blaha</a:t>
            </a:r>
            <a:r>
              <a:rPr lang="en-US" sz="2600" dirty="0">
                <a:latin typeface="Times"/>
                <a:cs typeface="Times"/>
              </a:rPr>
              <a:t>, K. Schwarz, G. Madsen, D. </a:t>
            </a:r>
            <a:r>
              <a:rPr lang="en-US" sz="2600" dirty="0" err="1">
                <a:latin typeface="Times"/>
                <a:cs typeface="Times"/>
              </a:rPr>
              <a:t>Kvasnicka</a:t>
            </a:r>
            <a:r>
              <a:rPr lang="en-US" sz="2600" dirty="0">
                <a:latin typeface="Times"/>
                <a:cs typeface="Times"/>
              </a:rPr>
              <a:t> and J. </a:t>
            </a:r>
            <a:r>
              <a:rPr lang="en-US" sz="2600" dirty="0" err="1" smtClean="0">
                <a:latin typeface="Times"/>
                <a:cs typeface="Times"/>
              </a:rPr>
              <a:t>Luitz</a:t>
            </a:r>
            <a:endParaRPr lang="en-US" sz="2600" dirty="0">
              <a:latin typeface="Times"/>
              <a:cs typeface="Times"/>
            </a:endParaRPr>
          </a:p>
          <a:p>
            <a:r>
              <a:rPr lang="en-US" sz="2600" dirty="0">
                <a:latin typeface="Times"/>
                <a:cs typeface="Times"/>
              </a:rPr>
              <a:t>Inst. f. Materials Chemistry, TU Vienna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509" y="2982089"/>
            <a:ext cx="88265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"/>
                <a:cs typeface="Times"/>
              </a:rPr>
              <a:t>•	</a:t>
            </a:r>
            <a:r>
              <a:rPr lang="en-US" sz="2600" dirty="0" smtClean="0">
                <a:latin typeface="Times"/>
                <a:cs typeface="Times"/>
              </a:rPr>
              <a:t>Performs electronic </a:t>
            </a:r>
            <a:r>
              <a:rPr lang="en-US" sz="2600" dirty="0">
                <a:latin typeface="Times"/>
                <a:cs typeface="Times"/>
              </a:rPr>
              <a:t>structure calculations of solids using density functional theory (DFT). </a:t>
            </a:r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>
                <a:latin typeface="Times"/>
                <a:cs typeface="Times"/>
              </a:rPr>
              <a:t>•	</a:t>
            </a:r>
            <a:r>
              <a:rPr lang="en-US" sz="2600" dirty="0" smtClean="0">
                <a:latin typeface="Times"/>
                <a:cs typeface="Times"/>
              </a:rPr>
              <a:t>Uses the full</a:t>
            </a:r>
            <a:r>
              <a:rPr lang="en-US" sz="2600" dirty="0">
                <a:latin typeface="Times"/>
                <a:cs typeface="Times"/>
              </a:rPr>
              <a:t>-potential (linearized) augmented plane-wave ((L)APW) + local orbitals (lo) </a:t>
            </a:r>
            <a:r>
              <a:rPr lang="en-US" sz="2600" dirty="0" smtClean="0">
                <a:latin typeface="Times"/>
                <a:cs typeface="Times"/>
              </a:rPr>
              <a:t>method</a:t>
            </a:r>
            <a:r>
              <a:rPr lang="en-US" sz="2600" dirty="0">
                <a:latin typeface="Times"/>
                <a:cs typeface="Times"/>
              </a:rPr>
              <a:t>.</a:t>
            </a:r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>
                <a:latin typeface="Times"/>
                <a:cs typeface="Times"/>
              </a:rPr>
              <a:t>•	</a:t>
            </a:r>
            <a:r>
              <a:rPr lang="en-US" sz="2600" dirty="0" smtClean="0">
                <a:latin typeface="Times"/>
                <a:cs typeface="Times"/>
              </a:rPr>
              <a:t>WIEN2k </a:t>
            </a:r>
            <a:r>
              <a:rPr lang="en-US" sz="2600" dirty="0">
                <a:latin typeface="Times"/>
                <a:cs typeface="Times"/>
              </a:rPr>
              <a:t>is an all-electron scheme including relativistic </a:t>
            </a:r>
            <a:r>
              <a:rPr lang="en-US" sz="2600" dirty="0" smtClean="0">
                <a:latin typeface="Times"/>
                <a:cs typeface="Times"/>
              </a:rPr>
              <a:t>effects.</a:t>
            </a:r>
            <a:endParaRPr lang="en-US" sz="2600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4674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1797050"/>
            <a:ext cx="81597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•</a:t>
            </a:r>
            <a:r>
              <a:rPr lang="en-US" sz="2600" dirty="0">
                <a:latin typeface="Times"/>
                <a:cs typeface="Times"/>
              </a:rPr>
              <a:t>	</a:t>
            </a:r>
            <a:r>
              <a:rPr lang="en-US" sz="2600" dirty="0" smtClean="0">
                <a:latin typeface="Times"/>
                <a:cs typeface="Times"/>
              </a:rPr>
              <a:t>Electric </a:t>
            </a:r>
            <a:r>
              <a:rPr lang="en-US" sz="2600" dirty="0">
                <a:latin typeface="Times"/>
                <a:cs typeface="Times"/>
              </a:rPr>
              <a:t>field gradients, isomer shifts, hyperfine fields</a:t>
            </a:r>
          </a:p>
          <a:p>
            <a:r>
              <a:rPr lang="en-US" sz="2600" dirty="0" smtClean="0">
                <a:latin typeface="Times"/>
                <a:cs typeface="Times"/>
              </a:rPr>
              <a:t>•</a:t>
            </a:r>
            <a:r>
              <a:rPr lang="en-US" sz="2600" dirty="0">
                <a:latin typeface="Times"/>
                <a:cs typeface="Times"/>
              </a:rPr>
              <a:t>	</a:t>
            </a:r>
            <a:r>
              <a:rPr lang="en-US" sz="2600" dirty="0" smtClean="0">
                <a:latin typeface="Times"/>
                <a:cs typeface="Times"/>
              </a:rPr>
              <a:t>Spin</a:t>
            </a:r>
            <a:r>
              <a:rPr lang="en-US" sz="2600" dirty="0">
                <a:latin typeface="Times"/>
                <a:cs typeface="Times"/>
              </a:rPr>
              <a:t>-polarization (</a:t>
            </a:r>
            <a:r>
              <a:rPr lang="en-US" sz="2600" dirty="0" err="1">
                <a:latin typeface="Times"/>
                <a:cs typeface="Times"/>
              </a:rPr>
              <a:t>ferro</a:t>
            </a:r>
            <a:r>
              <a:rPr lang="en-US" sz="2600" dirty="0">
                <a:latin typeface="Times"/>
                <a:cs typeface="Times"/>
              </a:rPr>
              <a:t>- or antiferromagnetic structures), spin-orbit coupling</a:t>
            </a:r>
          </a:p>
          <a:p>
            <a:r>
              <a:rPr lang="en-US" sz="2600" dirty="0" smtClean="0">
                <a:latin typeface="Times"/>
                <a:cs typeface="Times"/>
              </a:rPr>
              <a:t>•</a:t>
            </a:r>
            <a:r>
              <a:rPr lang="en-US" sz="2600" dirty="0">
                <a:latin typeface="Times"/>
                <a:cs typeface="Times"/>
              </a:rPr>
              <a:t>	</a:t>
            </a:r>
            <a:r>
              <a:rPr lang="en-US" sz="2600" dirty="0" smtClean="0">
                <a:latin typeface="Times"/>
                <a:cs typeface="Times"/>
              </a:rPr>
              <a:t>X-</a:t>
            </a:r>
            <a:r>
              <a:rPr lang="en-US" sz="2600" dirty="0">
                <a:latin typeface="Times"/>
                <a:cs typeface="Times"/>
              </a:rPr>
              <a:t>ray emission and absorption spectra, electron energy loss </a:t>
            </a:r>
            <a:r>
              <a:rPr lang="en-US" sz="2600" dirty="0" smtClean="0">
                <a:latin typeface="Times"/>
                <a:cs typeface="Times"/>
              </a:rPr>
              <a:t>spectra</a:t>
            </a:r>
          </a:p>
          <a:p>
            <a:r>
              <a:rPr lang="en-US" sz="2600" dirty="0">
                <a:latin typeface="Times"/>
                <a:cs typeface="Times"/>
              </a:rPr>
              <a:t>•	Phonons, with an interface to </a:t>
            </a:r>
            <a:r>
              <a:rPr lang="en-US" sz="2600" dirty="0" err="1">
                <a:latin typeface="Times"/>
                <a:cs typeface="Times"/>
              </a:rPr>
              <a:t>K.Parlinski's</a:t>
            </a:r>
            <a:r>
              <a:rPr lang="en-US" sz="2600" dirty="0">
                <a:latin typeface="Times"/>
                <a:cs typeface="Times"/>
              </a:rPr>
              <a:t> PHONON program</a:t>
            </a:r>
          </a:p>
          <a:p>
            <a:endParaRPr lang="en-US" sz="2600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010" y="252988"/>
            <a:ext cx="16850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WIEN2k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-1" y="1183480"/>
            <a:ext cx="66675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0"/>
            <a:ext cx="15748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3145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Is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dirty="0" smtClean="0">
                <a:latin typeface="Times"/>
                <a:cs typeface="Times"/>
              </a:rPr>
              <a:t>-Fe Magnetic?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-1" y="989244"/>
            <a:ext cx="9144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999" y="1031375"/>
            <a:ext cx="86518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"/>
                <a:cs typeface="Times"/>
              </a:rPr>
              <a:t>Old Facts:</a:t>
            </a:r>
          </a:p>
          <a:p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-Fe forms at 12 GPa pressure.</a:t>
            </a:r>
          </a:p>
          <a:p>
            <a:r>
              <a:rPr lang="en-US" sz="2600" dirty="0" smtClean="0">
                <a:latin typeface="Times"/>
                <a:cs typeface="Times"/>
              </a:rPr>
              <a:t>Requires diamond anvil cells, so small volumes.</a:t>
            </a:r>
          </a:p>
          <a:p>
            <a:r>
              <a:rPr lang="en-US" sz="2600" dirty="0" smtClean="0">
                <a:latin typeface="Times"/>
                <a:cs typeface="Times"/>
              </a:rPr>
              <a:t>Mössbauer spectrometry has shown it non-magnetic, </a:t>
            </a:r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even </a:t>
            </a:r>
            <a:r>
              <a:rPr lang="en-US" sz="2600" dirty="0" smtClean="0">
                <a:latin typeface="Times"/>
                <a:cs typeface="Times"/>
              </a:rPr>
              <a:t>at 4 K. </a:t>
            </a: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b="1" dirty="0" smtClean="0">
                <a:latin typeface="Times"/>
                <a:cs typeface="Times"/>
              </a:rPr>
              <a:t>New DFT Calculations:</a:t>
            </a:r>
          </a:p>
          <a:p>
            <a:r>
              <a:rPr lang="en-US" sz="2600" dirty="0">
                <a:latin typeface="Times"/>
                <a:cs typeface="Times"/>
              </a:rPr>
              <a:t>S</a:t>
            </a:r>
            <a:r>
              <a:rPr lang="en-US" sz="2600" dirty="0" smtClean="0">
                <a:latin typeface="Times"/>
                <a:cs typeface="Times"/>
              </a:rPr>
              <a:t>howed </a:t>
            </a:r>
            <a:r>
              <a:rPr lang="en-US" sz="2600" dirty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-Fe is antiferromagnetic, which would not be detected in bulk properties.</a:t>
            </a:r>
          </a:p>
          <a:p>
            <a:r>
              <a:rPr lang="en-US" sz="2600" dirty="0" smtClean="0">
                <a:latin typeface="Times"/>
                <a:cs typeface="Times"/>
              </a:rPr>
              <a:t>Calculations also show a cancellation of core and conduction electron contributions, so HMF~0.</a:t>
            </a:r>
          </a:p>
          <a:p>
            <a:r>
              <a:rPr lang="en-US" sz="2600" dirty="0" smtClean="0">
                <a:latin typeface="Times"/>
                <a:cs typeface="Times"/>
              </a:rPr>
              <a:t>Maybe Mössbauer spectrometry is insensitive to antiferromagnetism in pure </a:t>
            </a:r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-Fe?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2080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0" y="2480556"/>
            <a:ext cx="6558553" cy="1050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75" y="3531481"/>
            <a:ext cx="4155050" cy="103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24" y="4715757"/>
            <a:ext cx="4077201" cy="642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010" y="252988"/>
            <a:ext cx="423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How to Calculate HMF?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1" y="1183480"/>
            <a:ext cx="9144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625" y="1477326"/>
            <a:ext cx="7387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Need polarized electron density very close to nucleus,</a:t>
            </a:r>
          </a:p>
          <a:p>
            <a:r>
              <a:rPr lang="en-US" sz="2600" dirty="0">
                <a:latin typeface="Times"/>
                <a:cs typeface="Times"/>
              </a:rPr>
              <a:t>a</a:t>
            </a:r>
            <a:r>
              <a:rPr lang="en-US" sz="2600" dirty="0" smtClean="0">
                <a:latin typeface="Times"/>
                <a:cs typeface="Times"/>
              </a:rPr>
              <a:t>vailable from WIEN2k. 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699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0"/>
            <a:ext cx="59172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125" y="809625"/>
            <a:ext cx="3820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"/>
                <a:cs typeface="Times"/>
              </a:rPr>
              <a:t>Antiferromagnetic</a:t>
            </a:r>
          </a:p>
          <a:p>
            <a:r>
              <a:rPr lang="en-US" sz="3000" dirty="0" smtClean="0">
                <a:latin typeface="Symbol" charset="2"/>
                <a:cs typeface="Symbol" charset="2"/>
              </a:rPr>
              <a:t>e</a:t>
            </a:r>
            <a:r>
              <a:rPr lang="en-US" sz="3000" dirty="0" smtClean="0">
                <a:latin typeface="Times"/>
                <a:cs typeface="Times"/>
              </a:rPr>
              <a:t>-Fe with some Ni in it</a:t>
            </a:r>
            <a:endParaRPr lang="en-US" sz="3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860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25"/>
            <a:ext cx="9261324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067747"/>
            <a:ext cx="6232525" cy="5679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010" y="252988"/>
            <a:ext cx="70563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Experiment showed non-magnetic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dirty="0" smtClean="0">
                <a:latin typeface="Times"/>
                <a:cs typeface="Times"/>
              </a:rPr>
              <a:t>-</a:t>
            </a:r>
            <a:r>
              <a:rPr lang="en-US" sz="3200" dirty="0" err="1" smtClean="0">
                <a:latin typeface="Times"/>
                <a:cs typeface="Times"/>
              </a:rPr>
              <a:t>FeNi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940747"/>
            <a:ext cx="9271000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1" y="1183480"/>
            <a:ext cx="809625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" y="33020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Days of Excitement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341040"/>
            <a:ext cx="87503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"/>
                <a:cs typeface="Times"/>
              </a:rPr>
              <a:t>Mössbauer spectrometry looks outwards from the nucleus.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"/>
                <a:cs typeface="Times"/>
              </a:rPr>
              <a:t>Energy levels </a:t>
            </a:r>
            <a:r>
              <a:rPr lang="en-US" sz="2400" dirty="0" smtClean="0">
                <a:latin typeface="Times"/>
                <a:cs typeface="Times"/>
              </a:rPr>
              <a:t>of a </a:t>
            </a:r>
            <a:r>
              <a:rPr lang="en-US" sz="2400" dirty="0" smtClean="0">
                <a:latin typeface="Times"/>
                <a:cs typeface="Times"/>
              </a:rPr>
              <a:t>nucleus are </a:t>
            </a:r>
            <a:r>
              <a:rPr lang="en-US" sz="2400" dirty="0" smtClean="0">
                <a:latin typeface="Times"/>
                <a:cs typeface="Times"/>
              </a:rPr>
              <a:t>altered by hyperfine interactions with the atomic electrons.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"/>
                <a:cs typeface="Times"/>
              </a:rPr>
              <a:t>H</a:t>
            </a:r>
            <a:r>
              <a:rPr lang="en-US" sz="2400" dirty="0" smtClean="0">
                <a:latin typeface="Times"/>
                <a:cs typeface="Times"/>
              </a:rPr>
              <a:t>yperfine </a:t>
            </a:r>
            <a:r>
              <a:rPr lang="en-US" sz="2400" dirty="0" smtClean="0">
                <a:latin typeface="Times"/>
                <a:cs typeface="Times"/>
              </a:rPr>
              <a:t>interactions depend on </a:t>
            </a:r>
          </a:p>
          <a:p>
            <a:r>
              <a:rPr lang="en-US" sz="2400" dirty="0" smtClean="0">
                <a:latin typeface="Times"/>
                <a:cs typeface="Times"/>
              </a:rPr>
              <a:t>	- valence </a:t>
            </a:r>
            <a:r>
              <a:rPr lang="en-US" sz="2400" dirty="0" smtClean="0">
                <a:latin typeface="Times"/>
                <a:cs typeface="Times"/>
              </a:rPr>
              <a:t>(IS)</a:t>
            </a:r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	</a:t>
            </a:r>
            <a:r>
              <a:rPr lang="en-US" sz="2400" dirty="0" smtClean="0">
                <a:latin typeface="Times"/>
                <a:cs typeface="Times"/>
              </a:rPr>
              <a:t>- chemical </a:t>
            </a:r>
            <a:r>
              <a:rPr lang="en-US" sz="2400" dirty="0" smtClean="0">
                <a:latin typeface="Times"/>
                <a:cs typeface="Times"/>
              </a:rPr>
              <a:t>environment (EFG)</a:t>
            </a:r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	</a:t>
            </a:r>
            <a:r>
              <a:rPr lang="en-US" sz="2400" dirty="0" smtClean="0">
                <a:latin typeface="Times"/>
                <a:cs typeface="Times"/>
              </a:rPr>
              <a:t>- magnetic </a:t>
            </a:r>
            <a:r>
              <a:rPr lang="en-US" sz="2400" dirty="0" smtClean="0">
                <a:latin typeface="Times"/>
                <a:cs typeface="Times"/>
              </a:rPr>
              <a:t>environment (HMF)</a:t>
            </a:r>
            <a:endParaRPr lang="en-US" sz="2400" dirty="0" smtClean="0">
              <a:latin typeface="Times"/>
              <a:cs typeface="Times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"/>
                <a:cs typeface="Times"/>
              </a:rPr>
              <a:t>Mössbauer </a:t>
            </a:r>
            <a:r>
              <a:rPr lang="en-US" sz="2400" dirty="0" smtClean="0">
                <a:latin typeface="Times"/>
                <a:cs typeface="Times"/>
              </a:rPr>
              <a:t>spectrometry can study local atomic </a:t>
            </a:r>
            <a:r>
              <a:rPr lang="en-US" sz="2400" dirty="0" smtClean="0">
                <a:latin typeface="Times"/>
                <a:cs typeface="Times"/>
              </a:rPr>
              <a:t>arrangements, but there may be </a:t>
            </a:r>
            <a:r>
              <a:rPr lang="en-US" sz="2400" dirty="0" smtClean="0">
                <a:latin typeface="Times"/>
                <a:cs typeface="Times"/>
              </a:rPr>
              <a:t>better ways to do this in </a:t>
            </a:r>
            <a:r>
              <a:rPr lang="en-US" sz="2400" dirty="0" smtClean="0">
                <a:latin typeface="Times"/>
                <a:cs typeface="Times"/>
              </a:rPr>
              <a:t>2014.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9618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24418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EFGs and ISs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40747"/>
            <a:ext cx="3004905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91" y="139699"/>
            <a:ext cx="5516209" cy="3717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760" y="3890708"/>
            <a:ext cx="8644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On Predicting Mössbauer Parameters of Iron-Containing Molecules with Density-Functional </a:t>
            </a:r>
            <a:r>
              <a:rPr lang="en-US" sz="2400" dirty="0" smtClean="0">
                <a:latin typeface="Times"/>
                <a:cs typeface="Times"/>
              </a:rPr>
              <a:t>Theory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 err="1">
                <a:latin typeface="Times"/>
                <a:cs typeface="Times"/>
              </a:rPr>
              <a:t>Mátyás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 smtClean="0">
                <a:latin typeface="Times"/>
                <a:cs typeface="Times"/>
              </a:rPr>
              <a:t>Pápai</a:t>
            </a:r>
            <a:r>
              <a:rPr lang="en-US" sz="2400" dirty="0" smtClean="0">
                <a:latin typeface="Times"/>
                <a:cs typeface="Times"/>
              </a:rPr>
              <a:t> and </a:t>
            </a:r>
            <a:r>
              <a:rPr lang="en-US" sz="2400" dirty="0" err="1">
                <a:latin typeface="Times"/>
                <a:cs typeface="Times"/>
              </a:rPr>
              <a:t>György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 smtClean="0">
                <a:latin typeface="Times"/>
                <a:cs typeface="Times"/>
              </a:rPr>
              <a:t>Vankó</a:t>
            </a:r>
            <a:r>
              <a:rPr lang="en-US" sz="2400" dirty="0" smtClean="0">
                <a:latin typeface="Times"/>
                <a:cs typeface="Times"/>
              </a:rPr>
              <a:t> from Budapest</a:t>
            </a:r>
            <a:r>
              <a:rPr lang="en-US" sz="2400" dirty="0">
                <a:latin typeface="Times"/>
                <a:cs typeface="Times"/>
              </a:rPr>
              <a:t>, </a:t>
            </a:r>
            <a:r>
              <a:rPr lang="en-US" sz="2400" dirty="0" smtClean="0">
                <a:latin typeface="Times"/>
                <a:cs typeface="Times"/>
              </a:rPr>
              <a:t>Hungary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J. Chem. Theory </a:t>
            </a:r>
            <a:r>
              <a:rPr lang="en-US" sz="2400" dirty="0" err="1">
                <a:latin typeface="Times"/>
                <a:cs typeface="Times"/>
              </a:rPr>
              <a:t>Comput</a:t>
            </a:r>
            <a:r>
              <a:rPr lang="en-US" sz="2400" dirty="0">
                <a:latin typeface="Times"/>
                <a:cs typeface="Times"/>
              </a:rPr>
              <a:t>., 2013, 9 (11), </a:t>
            </a:r>
            <a:r>
              <a:rPr lang="en-US" sz="2400" dirty="0" err="1">
                <a:latin typeface="Times"/>
                <a:cs typeface="Times"/>
              </a:rPr>
              <a:t>pp</a:t>
            </a:r>
            <a:r>
              <a:rPr lang="en-US" sz="2400" dirty="0">
                <a:latin typeface="Times"/>
                <a:cs typeface="Times"/>
              </a:rPr>
              <a:t> 5004–</a:t>
            </a:r>
            <a:r>
              <a:rPr lang="en-US" sz="2400" dirty="0" smtClean="0">
                <a:latin typeface="Times"/>
                <a:cs typeface="Times"/>
              </a:rPr>
              <a:t>5020</a:t>
            </a:r>
            <a:endParaRPr lang="en-US" sz="2400" dirty="0">
              <a:latin typeface="Times"/>
              <a:cs typeface="Times"/>
            </a:endParaRP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Predicted </a:t>
            </a:r>
            <a:r>
              <a:rPr lang="en-US" sz="2400" dirty="0" smtClean="0">
                <a:latin typeface="Times"/>
                <a:cs typeface="Times"/>
              </a:rPr>
              <a:t>IS and EFG for </a:t>
            </a:r>
            <a:r>
              <a:rPr lang="en-US" sz="2400" dirty="0">
                <a:latin typeface="Times"/>
                <a:cs typeface="Times"/>
              </a:rPr>
              <a:t>a diverse set of Fe complexes</a:t>
            </a:r>
            <a:r>
              <a:rPr lang="en-US" sz="2400" dirty="0" smtClean="0">
                <a:latin typeface="Times"/>
                <a:cs typeface="Times"/>
              </a:rPr>
              <a:t>.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Sign of EFG is </a:t>
            </a:r>
            <a:r>
              <a:rPr lang="en-US" sz="2400" dirty="0" smtClean="0">
                <a:latin typeface="Times"/>
                <a:cs typeface="Times"/>
              </a:rPr>
              <a:t>practical to calculate to augment </a:t>
            </a:r>
            <a:r>
              <a:rPr lang="en-US" sz="2400" dirty="0">
                <a:latin typeface="Times"/>
                <a:cs typeface="Times"/>
              </a:rPr>
              <a:t>experiment. </a:t>
            </a:r>
          </a:p>
        </p:txBody>
      </p:sp>
    </p:spTree>
    <p:extLst>
      <p:ext uri="{BB962C8B-B14F-4D97-AF65-F5344CB8AC3E}">
        <p14:creationId xmlns:p14="http://schemas.microsoft.com/office/powerpoint/2010/main" val="8241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40489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Mössbauer Community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40747"/>
            <a:ext cx="9271000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010" y="1167388"/>
            <a:ext cx="8020958" cy="337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latin typeface="Times"/>
                <a:cs typeface="Times"/>
              </a:rPr>
              <a:t>Connection between nuclear physics and </a:t>
            </a:r>
            <a:r>
              <a:rPr lang="en-US" sz="2600" dirty="0" smtClean="0">
                <a:latin typeface="Times"/>
                <a:cs typeface="Times"/>
              </a:rPr>
              <a:t>solids.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"/>
                <a:cs typeface="Times"/>
              </a:rPr>
              <a:t>Elegance of the method has broad appeal. </a:t>
            </a:r>
            <a:endParaRPr lang="en-US" sz="2600" dirty="0">
              <a:latin typeface="Times"/>
              <a:cs typeface="Times"/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"/>
                <a:cs typeface="Times"/>
              </a:rPr>
              <a:t>~500 </a:t>
            </a:r>
            <a:r>
              <a:rPr lang="en-US" sz="2600" dirty="0">
                <a:latin typeface="Times"/>
                <a:cs typeface="Times"/>
              </a:rPr>
              <a:t>attendees at ICAME, but no parallel sessions.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"/>
                <a:cs typeface="Times"/>
              </a:rPr>
              <a:t>Effect named after a real person and his Ph.D. thesis work.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"/>
                <a:cs typeface="Times"/>
              </a:rPr>
              <a:t>Nice words like hyperfine, resonance, </a:t>
            </a:r>
            <a:r>
              <a:rPr lang="en-US" sz="2600" dirty="0" smtClean="0">
                <a:latin typeface="Times"/>
                <a:cs typeface="Times"/>
              </a:rPr>
              <a:t>excited, harmonic.</a:t>
            </a:r>
            <a:endParaRPr lang="en-US" sz="2600" dirty="0" smtClean="0">
              <a:latin typeface="Times"/>
              <a:cs typeface="Times"/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"/>
                <a:cs typeface="Times"/>
              </a:rPr>
              <a:t>International family flavor of Mössbauer community.</a:t>
            </a:r>
          </a:p>
          <a:p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878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40489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Mössbauer Community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40747"/>
            <a:ext cx="9271000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346200"/>
            <a:ext cx="6324600" cy="415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5300" y="1346200"/>
            <a:ext cx="2425700" cy="360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9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3550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So What Happened?  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40747"/>
            <a:ext cx="9271000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011" y="1167388"/>
            <a:ext cx="80983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Big drops of activity in USA, UK, Germany, France, Japan, India, China</a:t>
            </a: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Growing activity in Latin America, Africa, Oman</a:t>
            </a: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Rich get synchrotrons, but fewer of them. </a:t>
            </a:r>
          </a:p>
          <a:p>
            <a:r>
              <a:rPr lang="en-US" sz="2600" dirty="0" smtClean="0">
                <a:latin typeface="Times"/>
                <a:cs typeface="Times"/>
              </a:rPr>
              <a:t>Poor get Doppler drives.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2582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10" y="252988"/>
            <a:ext cx="5373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So What Happened?  (Opinion)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40747"/>
            <a:ext cx="9271000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011" y="1167388"/>
            <a:ext cx="80983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Anybody can do Mössbauer spectrometry. </a:t>
            </a:r>
          </a:p>
          <a:p>
            <a:r>
              <a:rPr lang="en-US" sz="2600" dirty="0" smtClean="0">
                <a:latin typeface="Times"/>
                <a:cs typeface="Times"/>
              </a:rPr>
              <a:t>Not everybody can interpret the spectra properly.</a:t>
            </a:r>
          </a:p>
          <a:p>
            <a:r>
              <a:rPr lang="en-US" sz="2600" dirty="0" smtClean="0">
                <a:latin typeface="Times"/>
                <a:cs typeface="Times"/>
              </a:rPr>
              <a:t>Even fewer can find cases where Mössbauer spectra give critical insight.</a:t>
            </a:r>
          </a:p>
          <a:p>
            <a:r>
              <a:rPr lang="en-US" sz="2600" dirty="0" smtClean="0">
                <a:latin typeface="Times"/>
                <a:cs typeface="Times"/>
              </a:rPr>
              <a:t>Rudolf Mössbauer described the community as “noisy.”</a:t>
            </a:r>
          </a:p>
        </p:txBody>
      </p:sp>
    </p:spTree>
    <p:extLst>
      <p:ext uri="{BB962C8B-B14F-4D97-AF65-F5344CB8AC3E}">
        <p14:creationId xmlns:p14="http://schemas.microsoft.com/office/powerpoint/2010/main" val="40483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252988"/>
            <a:ext cx="4094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What Next?  (Opinion)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40747"/>
            <a:ext cx="9271000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200" y="1167388"/>
            <a:ext cx="85724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Mössbauer spectrometry still offers a unique viewpoint of materials from the inside out.</a:t>
            </a: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Good work in relating the hyperfine structure to the local electronic or atomic structure can still be done with calibrations. </a:t>
            </a:r>
          </a:p>
          <a:p>
            <a:r>
              <a:rPr lang="en-US" sz="2600" dirty="0" smtClean="0">
                <a:latin typeface="Times"/>
                <a:cs typeface="Times"/>
              </a:rPr>
              <a:t>Today, though, we can do some calibrations with density functional theory and all-electron codes. </a:t>
            </a:r>
            <a:endParaRPr lang="en-US" sz="2600" dirty="0">
              <a:latin typeface="Times"/>
              <a:cs typeface="Times"/>
            </a:endParaRPr>
          </a:p>
          <a:p>
            <a:endParaRPr lang="en-US" sz="2600" dirty="0" smtClean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New opportunities are possible with a Doppler drive and DFT.</a:t>
            </a:r>
          </a:p>
          <a:p>
            <a:r>
              <a:rPr lang="en-US" sz="2600" dirty="0" smtClean="0">
                <a:latin typeface="Times"/>
                <a:cs typeface="Times"/>
              </a:rPr>
              <a:t> 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1355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9700" y="4546600"/>
            <a:ext cx="203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</a:t>
            </a:r>
            <a:r>
              <a:rPr lang="en-US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02" y="1027759"/>
            <a:ext cx="4295100" cy="3318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92" y="1165229"/>
            <a:ext cx="3243433" cy="3624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692" y="252988"/>
            <a:ext cx="342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Atomic Energy Levels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1875" y="252988"/>
            <a:ext cx="348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Nuclear Energy Levels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623" y="5505575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Nuclear energy ~ 10</a:t>
            </a:r>
            <a:r>
              <a:rPr lang="en-US" sz="1600" baseline="30000" dirty="0" smtClean="0">
                <a:latin typeface="Times"/>
                <a:cs typeface="Times"/>
              </a:rPr>
              <a:t>6</a:t>
            </a:r>
            <a:r>
              <a:rPr lang="en-US" sz="1600" dirty="0" smtClean="0">
                <a:latin typeface="Times"/>
                <a:cs typeface="Times"/>
              </a:rPr>
              <a:t> chemical energy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9082" y="4542582"/>
            <a:ext cx="2848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Low nuclear transitions ~10</a:t>
            </a:r>
            <a:r>
              <a:rPr lang="en-US" sz="1600" baseline="30000" dirty="0" smtClean="0">
                <a:latin typeface="Times"/>
                <a:cs typeface="Times"/>
              </a:rPr>
              <a:t>4</a:t>
            </a:r>
            <a:r>
              <a:rPr lang="en-US" sz="1600" dirty="0" smtClean="0">
                <a:latin typeface="Times"/>
                <a:cs typeface="Times"/>
              </a:rPr>
              <a:t> eV</a:t>
            </a:r>
            <a:endParaRPr lang="en-US" sz="1600" dirty="0">
              <a:latin typeface="Times"/>
              <a:cs typeface="Time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08982" y="3924301"/>
            <a:ext cx="457380" cy="618281"/>
          </a:xfrm>
          <a:prstGeom prst="straightConnector1">
            <a:avLst/>
          </a:prstGeom>
          <a:ln w="38100" cmpd="sng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24402" y="1875368"/>
            <a:ext cx="6780" cy="2048932"/>
          </a:xfrm>
          <a:prstGeom prst="straightConnector1">
            <a:avLst/>
          </a:prstGeom>
          <a:ln w="38100" cmpd="sng"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882" y="1430868"/>
            <a:ext cx="0" cy="601132"/>
          </a:xfrm>
          <a:prstGeom prst="straightConnector1">
            <a:avLst/>
          </a:prstGeom>
          <a:ln w="38100" cmpd="sng"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982" y="1536814"/>
            <a:ext cx="577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1 eV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1615" y="2808868"/>
            <a:ext cx="74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10</a:t>
            </a:r>
            <a:r>
              <a:rPr lang="en-US" sz="1600" baseline="30000" dirty="0" smtClean="0">
                <a:latin typeface="Times"/>
                <a:cs typeface="Times"/>
              </a:rPr>
              <a:t>6</a:t>
            </a:r>
            <a:r>
              <a:rPr lang="en-US" sz="1600" dirty="0" smtClean="0">
                <a:latin typeface="Times"/>
                <a:cs typeface="Times"/>
              </a:rPr>
              <a:t> eV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4424135" y="0"/>
            <a:ext cx="0" cy="4881136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165229"/>
            <a:ext cx="352425" cy="3624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2" y="277376"/>
            <a:ext cx="9250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Suppose a Low-Energy Nuclear Transition of 14.4 keV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215" y="1549648"/>
            <a:ext cx="43459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"/>
                <a:cs typeface="Times"/>
              </a:rPr>
              <a:t>P</a:t>
            </a:r>
            <a:r>
              <a:rPr lang="en-US" sz="2600" dirty="0" smtClean="0">
                <a:latin typeface="Times"/>
                <a:cs typeface="Times"/>
              </a:rPr>
              <a:t>hoton momentum is:</a:t>
            </a:r>
            <a:r>
              <a:rPr lang="en-US" sz="2600" i="1" dirty="0" smtClean="0">
                <a:latin typeface="Times"/>
                <a:cs typeface="Times"/>
              </a:rPr>
              <a:t>   p</a:t>
            </a:r>
            <a:r>
              <a:rPr lang="en-US" sz="2600" dirty="0" smtClean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Times"/>
                <a:cs typeface="Times"/>
              </a:rPr>
              <a:t>= </a:t>
            </a:r>
            <a:r>
              <a:rPr lang="en-US" sz="2600" i="1" dirty="0" smtClean="0">
                <a:latin typeface="Times"/>
                <a:cs typeface="Times"/>
              </a:rPr>
              <a:t>E/c</a:t>
            </a:r>
            <a:r>
              <a:rPr lang="en-US" sz="2600" dirty="0" smtClean="0">
                <a:latin typeface="Times"/>
                <a:cs typeface="Times"/>
              </a:rPr>
              <a:t> 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137" y="2168673"/>
            <a:ext cx="4881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Nuclear recoil </a:t>
            </a:r>
            <a:r>
              <a:rPr lang="en-US" sz="2600" i="1" dirty="0" smtClean="0">
                <a:latin typeface="Times"/>
                <a:cs typeface="Times"/>
              </a:rPr>
              <a:t>p</a:t>
            </a:r>
            <a:r>
              <a:rPr lang="en-US" sz="2600" baseline="30000" dirty="0" smtClean="0">
                <a:latin typeface="Times"/>
                <a:cs typeface="Times"/>
              </a:rPr>
              <a:t>2</a:t>
            </a:r>
            <a:r>
              <a:rPr lang="en-US" sz="2600" dirty="0" smtClean="0">
                <a:latin typeface="Times"/>
                <a:cs typeface="Times"/>
              </a:rPr>
              <a:t>/2</a:t>
            </a:r>
            <a:r>
              <a:rPr lang="en-US" sz="2600" i="1" dirty="0" smtClean="0">
                <a:latin typeface="Times"/>
                <a:cs typeface="Times"/>
              </a:rPr>
              <a:t>m</a:t>
            </a:r>
            <a:r>
              <a:rPr lang="en-US" sz="2600" dirty="0" smtClean="0">
                <a:latin typeface="Times"/>
                <a:cs typeface="Times"/>
              </a:rPr>
              <a:t> = 1.9x10</a:t>
            </a:r>
            <a:r>
              <a:rPr lang="en-US" sz="2600" baseline="30000" dirty="0" smtClean="0">
                <a:latin typeface="Times"/>
                <a:cs typeface="Times"/>
              </a:rPr>
              <a:t>–3 </a:t>
            </a:r>
            <a:r>
              <a:rPr lang="en-US" sz="2600" dirty="0" smtClean="0">
                <a:latin typeface="Times"/>
                <a:cs typeface="Times"/>
              </a:rPr>
              <a:t>eV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137" y="2677565"/>
            <a:ext cx="54064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Nuclear lifetime </a:t>
            </a:r>
            <a:r>
              <a:rPr lang="en-US" sz="2600" dirty="0" smtClean="0">
                <a:latin typeface="Symbol" charset="2"/>
                <a:cs typeface="Symbol" charset="2"/>
              </a:rPr>
              <a:t>t</a:t>
            </a:r>
            <a:r>
              <a:rPr lang="en-US" sz="2600" dirty="0" smtClean="0">
                <a:latin typeface="Times"/>
                <a:cs typeface="Times"/>
              </a:rPr>
              <a:t> = 1x10</a:t>
            </a:r>
            <a:r>
              <a:rPr lang="en-US" sz="2600" baseline="30000" dirty="0" smtClean="0">
                <a:latin typeface="Times"/>
                <a:cs typeface="Times"/>
              </a:rPr>
              <a:t>–7 </a:t>
            </a:r>
            <a:r>
              <a:rPr lang="en-US" sz="2600" i="1" dirty="0" smtClean="0">
                <a:latin typeface="Times"/>
                <a:cs typeface="Times"/>
              </a:rPr>
              <a:t>s</a:t>
            </a:r>
          </a:p>
          <a:p>
            <a:r>
              <a:rPr lang="en-US" sz="2600" dirty="0" smtClean="0">
                <a:latin typeface="Times"/>
                <a:cs typeface="Times"/>
              </a:rPr>
              <a:t>Nuclear energy width </a:t>
            </a:r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 = </a:t>
            </a:r>
            <a:r>
              <a:rPr lang="en-US" sz="2600" i="1" dirty="0" smtClean="0">
                <a:latin typeface="Times"/>
                <a:cs typeface="Times"/>
              </a:rPr>
              <a:t>h</a:t>
            </a:r>
            <a:r>
              <a:rPr lang="en-US" sz="2600" dirty="0" smtClean="0">
                <a:latin typeface="Times"/>
                <a:cs typeface="Times"/>
              </a:rPr>
              <a:t>/</a:t>
            </a:r>
            <a:r>
              <a:rPr lang="en-US" sz="2600" dirty="0" smtClean="0">
                <a:latin typeface="Symbol" charset="2"/>
                <a:cs typeface="Symbol" charset="2"/>
              </a:rPr>
              <a:t>t </a:t>
            </a:r>
            <a:r>
              <a:rPr lang="en-US" sz="2600" dirty="0" smtClean="0">
                <a:latin typeface="Times"/>
                <a:cs typeface="Times"/>
              </a:rPr>
              <a:t>= 10</a:t>
            </a:r>
            <a:r>
              <a:rPr lang="en-US" sz="2600" baseline="30000" dirty="0" smtClean="0">
                <a:latin typeface="Times"/>
                <a:cs typeface="Times"/>
              </a:rPr>
              <a:t>–9 </a:t>
            </a:r>
            <a:r>
              <a:rPr lang="en-US" sz="2600" dirty="0" smtClean="0">
                <a:latin typeface="Times"/>
                <a:cs typeface="Times"/>
              </a:rPr>
              <a:t>eV   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15" y="3705476"/>
            <a:ext cx="7953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With recoil of free nucleus, by a factor of a million to hit the energy precision of a nuclear excitation.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4201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94" y="252988"/>
            <a:ext cx="8960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Suppose the Entire Crystal Recoils, Not One Nucleus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137" y="1961234"/>
            <a:ext cx="5742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Nuclear recoil </a:t>
            </a:r>
            <a:r>
              <a:rPr lang="en-US" sz="2600" i="1" dirty="0" smtClean="0">
                <a:latin typeface="Times"/>
                <a:cs typeface="Times"/>
              </a:rPr>
              <a:t>p</a:t>
            </a:r>
            <a:r>
              <a:rPr lang="en-US" sz="2600" baseline="30000" dirty="0" smtClean="0">
                <a:latin typeface="Times"/>
                <a:cs typeface="Times"/>
              </a:rPr>
              <a:t>2</a:t>
            </a:r>
            <a:r>
              <a:rPr lang="en-US" sz="2600" dirty="0" smtClean="0">
                <a:latin typeface="Times"/>
                <a:cs typeface="Times"/>
              </a:rPr>
              <a:t>/(2</a:t>
            </a:r>
            <a:r>
              <a:rPr lang="en-US" sz="2600" i="1" dirty="0" smtClean="0">
                <a:latin typeface="Times"/>
                <a:cs typeface="Times"/>
              </a:rPr>
              <a:t>m </a:t>
            </a:r>
            <a:r>
              <a:rPr lang="en-US" sz="2600" dirty="0" smtClean="0">
                <a:latin typeface="Times"/>
                <a:cs typeface="Times"/>
              </a:rPr>
              <a:t>10</a:t>
            </a:r>
            <a:r>
              <a:rPr lang="en-US" sz="2600" baseline="30000" dirty="0" smtClean="0">
                <a:latin typeface="Times"/>
                <a:cs typeface="Times"/>
              </a:rPr>
              <a:t>7</a:t>
            </a:r>
            <a:r>
              <a:rPr lang="en-US" sz="2600" dirty="0" smtClean="0">
                <a:latin typeface="Times"/>
                <a:cs typeface="Times"/>
              </a:rPr>
              <a:t>) = 1.9x10</a:t>
            </a:r>
            <a:r>
              <a:rPr lang="en-US" sz="2600" baseline="30000" dirty="0" smtClean="0">
                <a:latin typeface="Times"/>
                <a:cs typeface="Times"/>
              </a:rPr>
              <a:t>–10 </a:t>
            </a:r>
            <a:r>
              <a:rPr lang="en-US" sz="2600" dirty="0" smtClean="0">
                <a:latin typeface="Times"/>
                <a:cs typeface="Times"/>
              </a:rPr>
              <a:t>eV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137" y="2440118"/>
            <a:ext cx="54064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Nuclear lifetime </a:t>
            </a:r>
            <a:r>
              <a:rPr lang="en-US" sz="2600" dirty="0" smtClean="0">
                <a:latin typeface="Symbol" charset="2"/>
                <a:cs typeface="Symbol" charset="2"/>
              </a:rPr>
              <a:t>t</a:t>
            </a:r>
            <a:r>
              <a:rPr lang="en-US" sz="2600" dirty="0" smtClean="0">
                <a:latin typeface="Times"/>
                <a:cs typeface="Times"/>
              </a:rPr>
              <a:t> = 1x10</a:t>
            </a:r>
            <a:r>
              <a:rPr lang="en-US" sz="2600" baseline="30000" dirty="0" smtClean="0">
                <a:latin typeface="Times"/>
                <a:cs typeface="Times"/>
              </a:rPr>
              <a:t>–7</a:t>
            </a:r>
            <a:r>
              <a:rPr lang="en-US" sz="2600" i="1" baseline="30000" dirty="0" smtClean="0">
                <a:latin typeface="Times"/>
                <a:cs typeface="Times"/>
              </a:rPr>
              <a:t> </a:t>
            </a:r>
            <a:r>
              <a:rPr lang="en-US" sz="2600" i="1" dirty="0" smtClean="0">
                <a:latin typeface="Times"/>
                <a:cs typeface="Times"/>
              </a:rPr>
              <a:t>s</a:t>
            </a:r>
          </a:p>
          <a:p>
            <a:r>
              <a:rPr lang="en-US" sz="2600" dirty="0" smtClean="0">
                <a:latin typeface="Times"/>
                <a:cs typeface="Times"/>
              </a:rPr>
              <a:t>Nuclear energy width </a:t>
            </a:r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>
                <a:latin typeface="Times"/>
                <a:cs typeface="Times"/>
              </a:rPr>
              <a:t> = </a:t>
            </a:r>
            <a:r>
              <a:rPr lang="en-US" sz="2600" i="1" dirty="0" smtClean="0">
                <a:latin typeface="Times"/>
                <a:cs typeface="Times"/>
              </a:rPr>
              <a:t>h</a:t>
            </a:r>
            <a:r>
              <a:rPr lang="en-US" sz="2600" dirty="0" smtClean="0">
                <a:latin typeface="Times"/>
                <a:cs typeface="Times"/>
              </a:rPr>
              <a:t>/</a:t>
            </a:r>
            <a:r>
              <a:rPr lang="en-US" sz="2600" dirty="0" smtClean="0">
                <a:latin typeface="Symbol" charset="2"/>
                <a:cs typeface="Symbol" charset="2"/>
              </a:rPr>
              <a:t>t </a:t>
            </a:r>
            <a:r>
              <a:rPr lang="en-US" sz="2600" dirty="0" smtClean="0">
                <a:latin typeface="Times"/>
                <a:cs typeface="Times"/>
              </a:rPr>
              <a:t>= 10</a:t>
            </a:r>
            <a:r>
              <a:rPr lang="en-US" sz="2600" baseline="30000" dirty="0" smtClean="0">
                <a:latin typeface="Times"/>
                <a:cs typeface="Times"/>
              </a:rPr>
              <a:t>–9 </a:t>
            </a:r>
            <a:r>
              <a:rPr lang="en-US" sz="2600" dirty="0" smtClean="0">
                <a:latin typeface="Times"/>
                <a:cs typeface="Times"/>
              </a:rPr>
              <a:t>eV   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15" y="3673726"/>
            <a:ext cx="79536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Now can hit the energy precision of a nuclear excitation and observe nuclear fluorescence. </a:t>
            </a:r>
          </a:p>
          <a:p>
            <a:endParaRPr lang="en-US" sz="2600" dirty="0">
              <a:latin typeface="Times"/>
              <a:cs typeface="Times"/>
            </a:endParaRPr>
          </a:p>
          <a:p>
            <a:r>
              <a:rPr lang="en-US" sz="2600" dirty="0" smtClean="0">
                <a:latin typeface="Times"/>
                <a:cs typeface="Times"/>
              </a:rPr>
              <a:t>But how do we get the entire crystal to take up the recoil momentum?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215" y="1421020"/>
            <a:ext cx="79536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Crystal contains 10</a:t>
            </a:r>
            <a:r>
              <a:rPr lang="en-US" sz="2600" baseline="30000" dirty="0" smtClean="0">
                <a:latin typeface="Times"/>
                <a:cs typeface="Times"/>
              </a:rPr>
              <a:t>7</a:t>
            </a:r>
            <a:r>
              <a:rPr lang="en-US" sz="2600" dirty="0" smtClean="0">
                <a:latin typeface="Times"/>
                <a:cs typeface="Times"/>
              </a:rPr>
              <a:t> atoms.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-1" y="1183480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1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25" y="164088"/>
            <a:ext cx="6487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Phonons – Quanta of lattice vibrations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24" y="1147490"/>
            <a:ext cx="87562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Einstein Model (1907) puts individual atoms on springs.</a:t>
            </a:r>
          </a:p>
          <a:p>
            <a:r>
              <a:rPr lang="en-US" sz="2600" dirty="0" smtClean="0">
                <a:latin typeface="Times"/>
                <a:cs typeface="Times"/>
              </a:rPr>
              <a:t>Actually, phonons are quantized normal modes of the lattice.  </a:t>
            </a:r>
            <a:endParaRPr lang="en-US" sz="2600" dirty="0"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77" y="2040042"/>
            <a:ext cx="4992457" cy="1891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825" y="3927744"/>
            <a:ext cx="22966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</a:rPr>
              <a:t>Einstein model:</a:t>
            </a:r>
          </a:p>
          <a:p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smtClean="0">
                <a:latin typeface="Times"/>
                <a:cs typeface="Times"/>
              </a:rPr>
              <a:t>    </a:t>
            </a:r>
            <a:r>
              <a:rPr lang="en-US" sz="2600" i="1" dirty="0" err="1" smtClean="0">
                <a:latin typeface="Times"/>
                <a:cs typeface="Times"/>
              </a:rPr>
              <a:t>h</a:t>
            </a:r>
            <a:r>
              <a:rPr lang="en-US" sz="2600" dirty="0" err="1" smtClean="0">
                <a:latin typeface="Symbol" charset="2"/>
                <a:cs typeface="Symbol" charset="2"/>
              </a:rPr>
              <a:t>n</a:t>
            </a:r>
            <a:r>
              <a:rPr lang="en-US" sz="2600" dirty="0" smtClean="0">
                <a:latin typeface="Times"/>
                <a:cs typeface="Times"/>
              </a:rPr>
              <a:t> = 10</a:t>
            </a:r>
            <a:r>
              <a:rPr lang="en-US" sz="2600" baseline="30000" dirty="0" smtClean="0">
                <a:latin typeface="Times"/>
                <a:cs typeface="Times"/>
              </a:rPr>
              <a:t>–2 </a:t>
            </a:r>
            <a:r>
              <a:rPr lang="en-US" sz="2600" dirty="0" smtClean="0">
                <a:latin typeface="Times"/>
                <a:cs typeface="Times"/>
              </a:rPr>
              <a:t>eV</a:t>
            </a:r>
          </a:p>
          <a:p>
            <a:endParaRPr lang="en-US" sz="2600" dirty="0">
              <a:latin typeface="Times"/>
              <a:cs typeface="Times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-1" y="977105"/>
            <a:ext cx="9271001" cy="0"/>
          </a:xfrm>
          <a:prstGeom prst="line">
            <a:avLst/>
          </a:prstGeom>
          <a:noFill/>
          <a:ln w="101600">
            <a:solidFill>
              <a:srgbClr val="41A0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600"/>
          </a:p>
        </p:txBody>
      </p:sp>
      <p:sp>
        <p:nvSpPr>
          <p:cNvPr id="4" name="Rectangle 3"/>
          <p:cNvSpPr/>
          <p:nvPr/>
        </p:nvSpPr>
        <p:spPr>
          <a:xfrm>
            <a:off x="1987177" y="3632200"/>
            <a:ext cx="387723" cy="295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19277" y="3613915"/>
            <a:ext cx="387723" cy="295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1746</Words>
  <Application>Microsoft Macintosh PowerPoint</Application>
  <PresentationFormat>On-screen Show (4:3)</PresentationFormat>
  <Paragraphs>240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Mössbauer Spectrometry   Brent Fultz, California Institute of Technology Department of Applied Physics and Materials Science  &lt;AP | h | MS&gt;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Vibrations in Crystals — Normal Modes</vt:lpstr>
      <vt:lpstr>Vibrations in Crystals — Normal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Fultz</dc:creator>
  <cp:lastModifiedBy>Brent Fultz</cp:lastModifiedBy>
  <cp:revision>92</cp:revision>
  <dcterms:created xsi:type="dcterms:W3CDTF">2014-10-29T22:13:11Z</dcterms:created>
  <dcterms:modified xsi:type="dcterms:W3CDTF">2014-11-08T14:26:15Z</dcterms:modified>
</cp:coreProperties>
</file>