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5"/>
  </p:notesMasterIdLst>
  <p:handoutMasterIdLst>
    <p:handoutMasterId r:id="rId46"/>
  </p:handoutMasterIdLst>
  <p:sldIdLst>
    <p:sldId id="257" r:id="rId2"/>
    <p:sldId id="277" r:id="rId3"/>
    <p:sldId id="283" r:id="rId4"/>
    <p:sldId id="259" r:id="rId5"/>
    <p:sldId id="263" r:id="rId6"/>
    <p:sldId id="279" r:id="rId7"/>
    <p:sldId id="260" r:id="rId8"/>
    <p:sldId id="262" r:id="rId9"/>
    <p:sldId id="278" r:id="rId10"/>
    <p:sldId id="258" r:id="rId11"/>
    <p:sldId id="261" r:id="rId12"/>
    <p:sldId id="256" r:id="rId13"/>
    <p:sldId id="264" r:id="rId14"/>
    <p:sldId id="265" r:id="rId15"/>
    <p:sldId id="266" r:id="rId16"/>
    <p:sldId id="267" r:id="rId17"/>
    <p:sldId id="281" r:id="rId18"/>
    <p:sldId id="268" r:id="rId19"/>
    <p:sldId id="270" r:id="rId20"/>
    <p:sldId id="271" r:id="rId21"/>
    <p:sldId id="272" r:id="rId22"/>
    <p:sldId id="273" r:id="rId23"/>
    <p:sldId id="299" r:id="rId24"/>
    <p:sldId id="300" r:id="rId25"/>
    <p:sldId id="280" r:id="rId26"/>
    <p:sldId id="274" r:id="rId27"/>
    <p:sldId id="275" r:id="rId28"/>
    <p:sldId id="276" r:id="rId29"/>
    <p:sldId id="282" r:id="rId30"/>
    <p:sldId id="289"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lia"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8" autoAdjust="0"/>
    <p:restoredTop sz="95449" autoAdjust="0"/>
  </p:normalViewPr>
  <p:slideViewPr>
    <p:cSldViewPr snapToGrid="0">
      <p:cViewPr varScale="1">
        <p:scale>
          <a:sx n="75" d="100"/>
          <a:sy n="75" d="100"/>
        </p:scale>
        <p:origin x="-791"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7" d="100"/>
          <a:sy n="77" d="100"/>
        </p:scale>
        <p:origin x="-1939" y="421"/>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25F1AD79-4681-4358-A05B-99C281396BBC}" type="datetimeFigureOut">
              <a:rPr lang="en-US" smtClean="0"/>
              <a:t>8/23/2013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1DABB67E-DDC6-43DF-821A-5B7AEB9F91F5}" type="slidenum">
              <a:rPr lang="en-US" smtClean="0"/>
              <a:t>‹#›</a:t>
            </a:fld>
            <a:endParaRPr lang="en-US"/>
          </a:p>
        </p:txBody>
      </p:sp>
    </p:spTree>
    <p:extLst>
      <p:ext uri="{BB962C8B-B14F-4D97-AF65-F5344CB8AC3E}">
        <p14:creationId xmlns:p14="http://schemas.microsoft.com/office/powerpoint/2010/main" val="387200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5943FC6E-ADB1-407A-8B85-5E04F593C192}" type="datetimeFigureOut">
              <a:rPr lang="en-US" smtClean="0"/>
              <a:t>8/23/2013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CCD75E2-D98D-458D-9546-BE34AD1CF877}" type="slidenum">
              <a:rPr lang="en-US" smtClean="0"/>
              <a:t>‹#›</a:t>
            </a:fld>
            <a:endParaRPr lang="en-US"/>
          </a:p>
        </p:txBody>
      </p:sp>
    </p:spTree>
    <p:extLst>
      <p:ext uri="{BB962C8B-B14F-4D97-AF65-F5344CB8AC3E}">
        <p14:creationId xmlns:p14="http://schemas.microsoft.com/office/powerpoint/2010/main" val="230720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D75E2-D98D-458D-9546-BE34AD1CF877}" type="slidenum">
              <a:rPr lang="en-US" smtClean="0"/>
              <a:t>1</a:t>
            </a:fld>
            <a:endParaRPr lang="en-US"/>
          </a:p>
        </p:txBody>
      </p:sp>
    </p:spTree>
    <p:extLst>
      <p:ext uri="{BB962C8B-B14F-4D97-AF65-F5344CB8AC3E}">
        <p14:creationId xmlns:p14="http://schemas.microsoft.com/office/powerpoint/2010/main" val="257412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steps are initially the same for your promotion requests now, you </a:t>
            </a:r>
            <a:r>
              <a:rPr lang="en-US" dirty="0" err="1" smtClean="0"/>
              <a:t>kinda</a:t>
            </a:r>
            <a:r>
              <a:rPr lang="en-US" dirty="0" smtClean="0"/>
              <a:t> have to think of the</a:t>
            </a:r>
            <a:r>
              <a:rPr lang="en-US" baseline="0" dirty="0" smtClean="0"/>
              <a:t> Promotion Request as a DRP.  You have to gather all the files you need for whatever you wish to Release and include them in ONE Promotion Request.  I know some of you presently push your files to Pending one at a time.  You can’t do that with the new system unless you want full Approvals to happen one at a time.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10</a:t>
            </a:fld>
            <a:endParaRPr lang="en-US"/>
          </a:p>
        </p:txBody>
      </p:sp>
    </p:spTree>
    <p:extLst>
      <p:ext uri="{BB962C8B-B14F-4D97-AF65-F5344CB8AC3E}">
        <p14:creationId xmlns:p14="http://schemas.microsoft.com/office/powerpoint/2010/main" val="59152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Commonspace function.  Go to Commonspace to do it.</a:t>
            </a:r>
          </a:p>
          <a:p>
            <a:endParaRPr lang="en-US" baseline="0" dirty="0" smtClean="0"/>
          </a:p>
          <a:p>
            <a:r>
              <a:rPr lang="en-US" baseline="0" dirty="0" smtClean="0"/>
              <a:t>The Multi-Filename Search will come back with a table populated with only the files in which you’re interested.</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11</a:t>
            </a:fld>
            <a:endParaRPr lang="en-US"/>
          </a:p>
        </p:txBody>
      </p:sp>
    </p:spTree>
    <p:extLst>
      <p:ext uri="{BB962C8B-B14F-4D97-AF65-F5344CB8AC3E}">
        <p14:creationId xmlns:p14="http://schemas.microsoft.com/office/powerpoint/2010/main" val="133929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even get to New Promotion Request from an object’s information page</a:t>
            </a:r>
            <a:r>
              <a:rPr lang="en-US" baseline="0" dirty="0" smtClean="0"/>
              <a:t> by using that Actions dropdown.  The right-click menus may not look exactly like this, but New will be on one of them somewhere.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12</a:t>
            </a:fld>
            <a:endParaRPr lang="en-US"/>
          </a:p>
        </p:txBody>
      </p:sp>
    </p:spTree>
    <p:extLst>
      <p:ext uri="{BB962C8B-B14F-4D97-AF65-F5344CB8AC3E}">
        <p14:creationId xmlns:p14="http://schemas.microsoft.com/office/powerpoint/2010/main" val="404442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two different Promo-</a:t>
            </a:r>
            <a:r>
              <a:rPr lang="en-US" dirty="0" err="1" smtClean="0"/>
              <a:t>Req</a:t>
            </a:r>
            <a:r>
              <a:rPr lang="en-US" baseline="0" dirty="0" smtClean="0"/>
              <a:t> windows, </a:t>
            </a:r>
            <a:r>
              <a:rPr lang="en-US" dirty="0" smtClean="0"/>
              <a:t>depending upon how you got</a:t>
            </a:r>
            <a:r>
              <a:rPr lang="en-US" baseline="0" dirty="0" smtClean="0"/>
              <a:t> there.  Most of the time, you’ll get a 3-step process.  If you used the Actions dropdown in a Search window, you may get a 4-Step process.  Don’t sweat the extra 1</a:t>
            </a:r>
            <a:r>
              <a:rPr lang="en-US" baseline="30000" dirty="0" smtClean="0"/>
              <a:t>st</a:t>
            </a:r>
            <a:r>
              <a:rPr lang="en-US" baseline="0" dirty="0" smtClean="0"/>
              <a:t> step in the rare form.  It wants you to choose “APS Product” from the dropdown.  It won’t let you proceed until you do.  If it’s your very first time seeing this, you may find “APS Product” is not on that list, but there’s a little magnifying glass to go look for it.  It’ll pop up a search window and you don’t even have to fill out anything.  Just hit the Search button in there and it populates with any and all products.  We don’t have many, and the only one we use is APS Product.  Pick that and hit OK, and you’ll be able to move on.</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13</a:t>
            </a:fld>
            <a:endParaRPr lang="en-US"/>
          </a:p>
        </p:txBody>
      </p:sp>
    </p:spTree>
    <p:extLst>
      <p:ext uri="{BB962C8B-B14F-4D97-AF65-F5344CB8AC3E}">
        <p14:creationId xmlns:p14="http://schemas.microsoft.com/office/powerpoint/2010/main" val="185277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has to do</a:t>
            </a:r>
            <a:r>
              <a:rPr lang="en-US" baseline="0" dirty="0" smtClean="0"/>
              <a:t> the Promotion Request itself, as on object of its own.  </a:t>
            </a:r>
            <a:r>
              <a:rPr lang="en-US" dirty="0" smtClean="0"/>
              <a:t>Notice the asterisks.  Those are the required fields.  Location is required, but we set that system-wide.</a:t>
            </a:r>
            <a:r>
              <a:rPr lang="en-US" baseline="0" dirty="0" smtClean="0"/>
              <a:t>  You won’t have to choose anything there.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14</a:t>
            </a:fld>
            <a:endParaRPr lang="en-US"/>
          </a:p>
        </p:txBody>
      </p:sp>
    </p:spTree>
    <p:extLst>
      <p:ext uri="{BB962C8B-B14F-4D97-AF65-F5344CB8AC3E}">
        <p14:creationId xmlns:p14="http://schemas.microsoft.com/office/powerpoint/2010/main" val="364579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you select what you wish to Promote.  You’re looking for the all-important promo-icon.</a:t>
            </a:r>
            <a:r>
              <a:rPr lang="en-US" baseline="0" dirty="0" smtClean="0"/>
              <a:t>  The stair-step or pen-nib thing.  That’s what you want to see in front of any and all things that you wish to include in your promotion request.  It’s a toggle.  Just like everywhere else in Windchill, the icons in the Icon Bar only work if you have something selected.  This is a pretty intelligent window.  You won’t be able to promote things that are checked out.  It’ll even give you messages –warnings and the like- in a column for why certain files are ineligible.</a:t>
            </a:r>
          </a:p>
          <a:p>
            <a:endParaRPr lang="en-US" baseline="0" dirty="0" smtClean="0"/>
          </a:p>
          <a:p>
            <a:r>
              <a:rPr lang="en-US" baseline="0" dirty="0" smtClean="0"/>
              <a:t>This little bit is on the bottom of this page of the Promotion Request.  If you’re doing the piece-part routine where you don’t have an all-encompassing assembly to gather your files for you, you can always use this function of adding files on the fly.  It’s self-populating, like filling in an e-mail address in your mail program?  You start to type in something, and it begins to offer suggestions, fill in with parts that begin with that bunch </a:t>
            </a:r>
            <a:r>
              <a:rPr lang="en-US" baseline="0" smtClean="0"/>
              <a:t>of text.</a:t>
            </a:r>
            <a:endParaRPr lang="en-US" dirty="0" smtClean="0"/>
          </a:p>
        </p:txBody>
      </p:sp>
      <p:sp>
        <p:nvSpPr>
          <p:cNvPr id="4" name="Slide Number Placeholder 3"/>
          <p:cNvSpPr>
            <a:spLocks noGrp="1"/>
          </p:cNvSpPr>
          <p:nvPr>
            <p:ph type="sldNum" sz="quarter" idx="10"/>
          </p:nvPr>
        </p:nvSpPr>
        <p:spPr/>
        <p:txBody>
          <a:bodyPr/>
          <a:lstStyle/>
          <a:p>
            <a:fld id="{6CCD75E2-D98D-458D-9546-BE34AD1CF877}" type="slidenum">
              <a:rPr lang="en-US" smtClean="0"/>
              <a:t>15</a:t>
            </a:fld>
            <a:endParaRPr lang="en-US"/>
          </a:p>
        </p:txBody>
      </p:sp>
    </p:spTree>
    <p:extLst>
      <p:ext uri="{BB962C8B-B14F-4D97-AF65-F5344CB8AC3E}">
        <p14:creationId xmlns:p14="http://schemas.microsoft.com/office/powerpoint/2010/main" val="310517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good table view ‘cause you can see just the stuff that ends up in your request.  If you have a checklist, you can go down the list.  Sort it by name,</a:t>
            </a:r>
            <a:r>
              <a:rPr lang="en-US" baseline="0" dirty="0" smtClean="0"/>
              <a:t> and you can see if you’re missing a drawing or a skeleton part or something.</a:t>
            </a:r>
            <a:endParaRPr lang="en-US" dirty="0" smtClean="0"/>
          </a:p>
        </p:txBody>
      </p:sp>
      <p:sp>
        <p:nvSpPr>
          <p:cNvPr id="4" name="Slide Number Placeholder 3"/>
          <p:cNvSpPr>
            <a:spLocks noGrp="1"/>
          </p:cNvSpPr>
          <p:nvPr>
            <p:ph type="sldNum" sz="quarter" idx="10"/>
          </p:nvPr>
        </p:nvSpPr>
        <p:spPr/>
        <p:txBody>
          <a:bodyPr/>
          <a:lstStyle/>
          <a:p>
            <a:fld id="{6CCD75E2-D98D-458D-9546-BE34AD1CF877}" type="slidenum">
              <a:rPr lang="en-US" smtClean="0"/>
              <a:t>16</a:t>
            </a:fld>
            <a:endParaRPr lang="en-US"/>
          </a:p>
        </p:txBody>
      </p:sp>
    </p:spTree>
    <p:extLst>
      <p:ext uri="{BB962C8B-B14F-4D97-AF65-F5344CB8AC3E}">
        <p14:creationId xmlns:p14="http://schemas.microsoft.com/office/powerpoint/2010/main" val="3105174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those five Approvers?  These three are hard-wired.  You don’t have to choose someone to fill those roles.</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17</a:t>
            </a:fld>
            <a:endParaRPr lang="en-US"/>
          </a:p>
        </p:txBody>
      </p:sp>
    </p:spTree>
    <p:extLst>
      <p:ext uri="{BB962C8B-B14F-4D97-AF65-F5344CB8AC3E}">
        <p14:creationId xmlns:p14="http://schemas.microsoft.com/office/powerpoint/2010/main" val="422460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It’s all downhill from here.  All that came before was the hard part.  This is easy.  There are 5 approvers.</a:t>
            </a:r>
            <a:r>
              <a:rPr lang="en-US" baseline="0" dirty="0" smtClean="0"/>
              <a:t>  Three of them are already chosen.  Our Group Leader, DCC, and the Checker position are all pre-chosen.  You only have to pick the last two:  the Responsible Engineer and his/her Group Leader/Project Leader/CAM.  Please pay attention to the column headers!  If you don’t like the </a:t>
            </a:r>
            <a:r>
              <a:rPr lang="en-US" baseline="0" dirty="0" err="1" smtClean="0"/>
              <a:t>Grp</a:t>
            </a:r>
            <a:r>
              <a:rPr lang="en-US" baseline="0" dirty="0" smtClean="0"/>
              <a:t> Leader being listed first, just click on it and drag it to the right.  That’s customizable and it’s a sticky setting.  It’ll stay there until you change it.</a:t>
            </a:r>
            <a:endParaRPr lang="en-US" dirty="0" smtClean="0"/>
          </a:p>
          <a:p>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18</a:t>
            </a:fld>
            <a:endParaRPr lang="en-US"/>
          </a:p>
        </p:txBody>
      </p:sp>
    </p:spTree>
    <p:extLst>
      <p:ext uri="{BB962C8B-B14F-4D97-AF65-F5344CB8AC3E}">
        <p14:creationId xmlns:p14="http://schemas.microsoft.com/office/powerpoint/2010/main" val="210965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Type in a portion of the person’s name and it highlights in the list.  Stick</a:t>
            </a:r>
            <a:r>
              <a:rPr lang="en-US" baseline="0" dirty="0" smtClean="0"/>
              <a:t> a checkmark in the box for the role you want them to play.  Just so you know, if you are going to use only a portion of the name you’re looking for, it stops on every find.  That’s what those arrows are for.  For instance, I have several log-</a:t>
            </a:r>
            <a:r>
              <a:rPr lang="en-US" baseline="0" dirty="0" err="1" smtClean="0"/>
              <a:t>ons</a:t>
            </a:r>
            <a:r>
              <a:rPr lang="en-US" baseline="0" dirty="0" smtClean="0"/>
              <a:t>.  If you typed in Givens, you’d use those arrows to cycle through my various multiple personalities.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19</a:t>
            </a:fld>
            <a:endParaRPr lang="en-US"/>
          </a:p>
        </p:txBody>
      </p:sp>
    </p:spTree>
    <p:extLst>
      <p:ext uri="{BB962C8B-B14F-4D97-AF65-F5344CB8AC3E}">
        <p14:creationId xmlns:p14="http://schemas.microsoft.com/office/powerpoint/2010/main" val="210965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D75E2-D98D-458D-9546-BE34AD1CF877}" type="slidenum">
              <a:rPr lang="en-US" smtClean="0"/>
              <a:t>2</a:t>
            </a:fld>
            <a:endParaRPr lang="en-US"/>
          </a:p>
        </p:txBody>
      </p:sp>
    </p:spTree>
    <p:extLst>
      <p:ext uri="{BB962C8B-B14F-4D97-AF65-F5344CB8AC3E}">
        <p14:creationId xmlns:p14="http://schemas.microsoft.com/office/powerpoint/2010/main" val="17783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Type in a portion of the person’s name and it highlights in the list.  Stick</a:t>
            </a:r>
            <a:r>
              <a:rPr lang="en-US" baseline="0" dirty="0" smtClean="0"/>
              <a:t> a checkmark in the box for the role you want them to play.  If you need to put in more than one Approver for one Role, that’s possible.  And it IS an all-required </a:t>
            </a:r>
            <a:r>
              <a:rPr lang="en-US" baseline="0" dirty="0" err="1" smtClean="0"/>
              <a:t>kinda</a:t>
            </a:r>
            <a:r>
              <a:rPr lang="en-US" baseline="0" dirty="0" smtClean="0"/>
              <a:t> thing.  If you pick two people for the Responsible Engineer, both of them have to approve it before the package moves on to the Group Leaders.</a:t>
            </a:r>
            <a:endParaRPr lang="en-US" dirty="0" smtClean="0"/>
          </a:p>
          <a:p>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20</a:t>
            </a:fld>
            <a:endParaRPr lang="en-US"/>
          </a:p>
        </p:txBody>
      </p:sp>
    </p:spTree>
    <p:extLst>
      <p:ext uri="{BB962C8B-B14F-4D97-AF65-F5344CB8AC3E}">
        <p14:creationId xmlns:p14="http://schemas.microsoft.com/office/powerpoint/2010/main" val="2109659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That table view will only show you your checkmarks, the people you chose, and the roles you filled.  </a:t>
            </a:r>
          </a:p>
          <a:p>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21</a:t>
            </a:fld>
            <a:endParaRPr lang="en-US"/>
          </a:p>
        </p:txBody>
      </p:sp>
    </p:spTree>
    <p:extLst>
      <p:ext uri="{BB962C8B-B14F-4D97-AF65-F5344CB8AC3E}">
        <p14:creationId xmlns:p14="http://schemas.microsoft.com/office/powerpoint/2010/main" val="210965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there’s a reason</a:t>
            </a:r>
            <a:r>
              <a:rPr lang="en-US" baseline="0" dirty="0" smtClean="0"/>
              <a:t> for a Rework, this is an Initiator’s involvement in the new workflow process.  It’s not as serial as the DRP process.  Both checker and Responsible Engineer get it at the same time.  As do the Group Leaders.  Then Angela gets it last.  It does not automatically reject after a number of days.  The Approvers get 3 days to approve it, but if they don’t, you don’t get stuck having to resubmit it.</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22</a:t>
            </a:fld>
            <a:endParaRPr lang="en-US"/>
          </a:p>
        </p:txBody>
      </p:sp>
    </p:spTree>
    <p:extLst>
      <p:ext uri="{BB962C8B-B14F-4D97-AF65-F5344CB8AC3E}">
        <p14:creationId xmlns:p14="http://schemas.microsoft.com/office/powerpoint/2010/main" val="172208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Somebody asked me yesterday to show</a:t>
            </a:r>
            <a:r>
              <a:rPr lang="en-US" baseline="0" dirty="0" smtClean="0"/>
              <a:t> how one could look up what was what with their Promotion Request.  After an Initiator hits the Finish button, everything is </a:t>
            </a:r>
            <a:r>
              <a:rPr lang="en-US" baseline="0" dirty="0" err="1" smtClean="0"/>
              <a:t>kinda</a:t>
            </a:r>
            <a:r>
              <a:rPr lang="en-US" baseline="0" dirty="0" smtClean="0"/>
              <a:t> behind the scenes, but he can still find out at what step it is.  You can see which Approvers have done their tasks and what comments they might have made.  And ALL Approvers will be listed here as they receive tasks.  It’s not just the ones that the Initiator picked.</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23</a:t>
            </a:fld>
            <a:endParaRPr lang="en-US"/>
          </a:p>
        </p:txBody>
      </p:sp>
    </p:spTree>
    <p:extLst>
      <p:ext uri="{BB962C8B-B14F-4D97-AF65-F5344CB8AC3E}">
        <p14:creationId xmlns:p14="http://schemas.microsoft.com/office/powerpoint/2010/main" val="38031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Yeah.  It’s the workflow itself.  The green glowing one is where the workflow is stopped awaiting user input.  It hardly ever stops long enough in any other type of box.  Just the human-interaction ones.  For instance, this one is waiting for</a:t>
            </a:r>
            <a:r>
              <a:rPr lang="en-US" baseline="0" dirty="0" smtClean="0"/>
              <a:t> that Rework we saw on the slide before.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24</a:t>
            </a:fld>
            <a:endParaRPr lang="en-US"/>
          </a:p>
        </p:txBody>
      </p:sp>
    </p:spTree>
    <p:extLst>
      <p:ext uri="{BB962C8B-B14F-4D97-AF65-F5344CB8AC3E}">
        <p14:creationId xmlns:p14="http://schemas.microsoft.com/office/powerpoint/2010/main" val="555570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took this shot from a different Promotion Process, but this whole bottom section is the Rework Section.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25</a:t>
            </a:fld>
            <a:endParaRPr lang="en-US"/>
          </a:p>
        </p:txBody>
      </p:sp>
    </p:spTree>
    <p:extLst>
      <p:ext uri="{BB962C8B-B14F-4D97-AF65-F5344CB8AC3E}">
        <p14:creationId xmlns:p14="http://schemas.microsoft.com/office/powerpoint/2010/main" val="4224609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Yeah what about Rework?  You’ll notice every</a:t>
            </a:r>
            <a:r>
              <a:rPr lang="en-US" baseline="0" dirty="0" smtClean="0"/>
              <a:t> Approver has the ability to send your promotion request to a Rework.  And this means </a:t>
            </a:r>
            <a:r>
              <a:rPr lang="en-US" i="1" baseline="0" dirty="0" smtClean="0"/>
              <a:t>every</a:t>
            </a:r>
            <a:r>
              <a:rPr lang="en-US" baseline="0" dirty="0" smtClean="0"/>
              <a:t> Approver.  If you choose three people for the Responsible Engineer role, each one has the ability to send to Rework.</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26</a:t>
            </a:fld>
            <a:endParaRPr lang="en-US"/>
          </a:p>
        </p:txBody>
      </p:sp>
    </p:spTree>
    <p:extLst>
      <p:ext uri="{BB962C8B-B14F-4D97-AF65-F5344CB8AC3E}">
        <p14:creationId xmlns:p14="http://schemas.microsoft.com/office/powerpoint/2010/main" val="60703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is a relative term.  For the most part, if you can manage a rework without violating the bottom half</a:t>
            </a:r>
            <a:r>
              <a:rPr lang="en-US" baseline="0" dirty="0" smtClean="0"/>
              <a:t> of the slide then you’re probably okay.</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27</a:t>
            </a:fld>
            <a:endParaRPr lang="en-US"/>
          </a:p>
        </p:txBody>
      </p:sp>
    </p:spTree>
    <p:extLst>
      <p:ext uri="{BB962C8B-B14F-4D97-AF65-F5344CB8AC3E}">
        <p14:creationId xmlns:p14="http://schemas.microsoft.com/office/powerpoint/2010/main" val="2550130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step:  as the workflow is in some respects, concurrent in places, the first thing that might happen, is that the task for other Approver</a:t>
            </a:r>
            <a:r>
              <a:rPr lang="en-US" baseline="0" dirty="0" smtClean="0"/>
              <a:t> might be yanked out of his list.  2</a:t>
            </a:r>
            <a:r>
              <a:rPr lang="en-US" baseline="30000" dirty="0" smtClean="0"/>
              <a:t>nd</a:t>
            </a:r>
            <a:r>
              <a:rPr lang="en-US" baseline="0" dirty="0" smtClean="0"/>
              <a:t> step: </a:t>
            </a:r>
            <a:r>
              <a:rPr lang="en-US" dirty="0" smtClean="0"/>
              <a:t>all your stuff pops back down to WIP.  The 3</a:t>
            </a:r>
            <a:r>
              <a:rPr lang="en-US" baseline="30000" dirty="0" smtClean="0"/>
              <a:t>rd</a:t>
            </a:r>
            <a:r>
              <a:rPr lang="en-US" dirty="0" smtClean="0"/>
              <a:t> </a:t>
            </a:r>
            <a:r>
              <a:rPr lang="en-US" baseline="0" dirty="0" smtClean="0"/>
              <a:t>step: </a:t>
            </a:r>
            <a:r>
              <a:rPr lang="en-US" dirty="0" smtClean="0"/>
              <a:t>Tasks</a:t>
            </a:r>
            <a:r>
              <a:rPr lang="en-US" baseline="0" dirty="0" smtClean="0"/>
              <a:t> and e-mails:  Only the initiator gets one of each.  It’s a Rework notification.  4</a:t>
            </a:r>
            <a:r>
              <a:rPr lang="en-US" baseline="30000" dirty="0" smtClean="0"/>
              <a:t>th</a:t>
            </a:r>
            <a:r>
              <a:rPr lang="en-US" baseline="0" dirty="0" smtClean="0"/>
              <a:t> step: workflow suspends pending your input.  5</a:t>
            </a:r>
            <a:r>
              <a:rPr lang="en-US" baseline="30000" dirty="0" smtClean="0"/>
              <a:t>th</a:t>
            </a:r>
            <a:r>
              <a:rPr lang="en-US" baseline="0" dirty="0" smtClean="0"/>
              <a:t>:  you do the editing  6</a:t>
            </a:r>
            <a:r>
              <a:rPr lang="en-US" baseline="30000" dirty="0" smtClean="0"/>
              <a:t>th</a:t>
            </a:r>
            <a:r>
              <a:rPr lang="en-US" baseline="0" dirty="0" smtClean="0"/>
              <a:t>: </a:t>
            </a:r>
            <a:r>
              <a:rPr lang="en-US" dirty="0" smtClean="0"/>
              <a:t>Windchill gathers the latest iterations of every object in your original promotion request and locks them in the Pending state.  They re-enter</a:t>
            </a:r>
            <a:r>
              <a:rPr lang="en-US" baseline="0" dirty="0" smtClean="0"/>
              <a:t> the workflow in the 7</a:t>
            </a:r>
            <a:r>
              <a:rPr lang="en-US" baseline="30000" dirty="0" smtClean="0"/>
              <a:t>th</a:t>
            </a:r>
            <a:r>
              <a:rPr lang="en-US" baseline="0" dirty="0" smtClean="0"/>
              <a:t> step.</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CCD75E2-D98D-458D-9546-BE34AD1CF877}" type="slidenum">
              <a:rPr lang="en-US" smtClean="0"/>
              <a:t>28</a:t>
            </a:fld>
            <a:endParaRPr lang="en-US"/>
          </a:p>
        </p:txBody>
      </p:sp>
    </p:spTree>
    <p:extLst>
      <p:ext uri="{BB962C8B-B14F-4D97-AF65-F5344CB8AC3E}">
        <p14:creationId xmlns:p14="http://schemas.microsoft.com/office/powerpoint/2010/main" val="640962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D75E2-D98D-458D-9546-BE34AD1CF877}" type="slidenum">
              <a:rPr lang="en-US" smtClean="0"/>
              <a:t>29</a:t>
            </a:fld>
            <a:endParaRPr lang="en-US"/>
          </a:p>
        </p:txBody>
      </p:sp>
    </p:spTree>
    <p:extLst>
      <p:ext uri="{BB962C8B-B14F-4D97-AF65-F5344CB8AC3E}">
        <p14:creationId xmlns:p14="http://schemas.microsoft.com/office/powerpoint/2010/main" val="359195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D75E2-D98D-458D-9546-BE34AD1CF877}" type="slidenum">
              <a:rPr lang="en-US" smtClean="0"/>
              <a:t>3</a:t>
            </a:fld>
            <a:endParaRPr lang="en-US"/>
          </a:p>
        </p:txBody>
      </p:sp>
    </p:spTree>
    <p:extLst>
      <p:ext uri="{BB962C8B-B14F-4D97-AF65-F5344CB8AC3E}">
        <p14:creationId xmlns:p14="http://schemas.microsoft.com/office/powerpoint/2010/main" val="1040817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bare minimum number of Approvers.</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30</a:t>
            </a:fld>
            <a:endParaRPr lang="en-US"/>
          </a:p>
        </p:txBody>
      </p:sp>
    </p:spTree>
    <p:extLst>
      <p:ext uri="{BB962C8B-B14F-4D97-AF65-F5344CB8AC3E}">
        <p14:creationId xmlns:p14="http://schemas.microsoft.com/office/powerpoint/2010/main" val="4224609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instructions are kind</a:t>
            </a:r>
            <a:r>
              <a:rPr lang="en-US" baseline="0" dirty="0" smtClean="0"/>
              <a:t> of a work-in-progress.  They’ll probably change pretty soon.</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31</a:t>
            </a:fld>
            <a:endParaRPr lang="en-US"/>
          </a:p>
        </p:txBody>
      </p:sp>
    </p:spTree>
    <p:extLst>
      <p:ext uri="{BB962C8B-B14F-4D97-AF65-F5344CB8AC3E}">
        <p14:creationId xmlns:p14="http://schemas.microsoft.com/office/powerpoint/2010/main" val="1194058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Windchill, you can see the</a:t>
            </a:r>
            <a:r>
              <a:rPr lang="en-US" baseline="0" dirty="0" smtClean="0"/>
              <a:t> other notification you’re given, a Task on your Home Page.  How do you get to your Home Page?  Hit the little house button.  If you Home Page comes up with absolutely nothing on it, you need to customize it.  Use the button off to the right.  Turn on your view of your Workspaces, Checked-Out Work, and other things.</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32</a:t>
            </a:fld>
            <a:endParaRPr lang="en-US"/>
          </a:p>
        </p:txBody>
      </p:sp>
    </p:spTree>
    <p:extLst>
      <p:ext uri="{BB962C8B-B14F-4D97-AF65-F5344CB8AC3E}">
        <p14:creationId xmlns:p14="http://schemas.microsoft.com/office/powerpoint/2010/main" val="1194058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Like it says, either link will get you to your assigned task.  The one advantage that </a:t>
            </a:r>
            <a:r>
              <a:rPr lang="en-US" baseline="0" dirty="0" err="1" smtClean="0"/>
              <a:t>Windchill’s</a:t>
            </a:r>
            <a:r>
              <a:rPr lang="en-US" baseline="0" dirty="0" smtClean="0"/>
              <a:t> Task has over e-mail is that it can disappear all on its own.  And that’s actually a good thing.  Say you’re an Approver other than the DCC.  In the workflow, you receive your task at the same time as at least one other person.  If they get to it before you do and Reject it or send it for Rework, this task disappears off your list of Things to Do.  E-mail is forever.  The one good thing is that such notifications don’t fire off until right before they’re needed.  So in other words, the Group Cam Project Leaders don’t get tasks and e-mails until the Promotion Request gets successfully past the Checker and Responsible Engineers.  And Angela doesn’t get hers until it makes it past the Group Leader Cam people.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33</a:t>
            </a:fld>
            <a:endParaRPr lang="en-US"/>
          </a:p>
        </p:txBody>
      </p:sp>
    </p:spTree>
    <p:extLst>
      <p:ext uri="{BB962C8B-B14F-4D97-AF65-F5344CB8AC3E}">
        <p14:creationId xmlns:p14="http://schemas.microsoft.com/office/powerpoint/2010/main" val="1194058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you’ve been notified…  You’ve clicked the link.  It sends you</a:t>
            </a:r>
            <a:r>
              <a:rPr lang="en-US" baseline="0" dirty="0" smtClean="0"/>
              <a:t> to a page like this.  </a:t>
            </a:r>
            <a:r>
              <a:rPr lang="en-US" dirty="0" smtClean="0"/>
              <a:t>If you ever follow a link and get a page like this</a:t>
            </a:r>
            <a:r>
              <a:rPr lang="en-US" baseline="0" dirty="0" smtClean="0"/>
              <a:t> that is lacking the   Save / Complete Task   buttons, it means either you’ve already done this job or the other Approver at your level already Rejected or Reworked it.  Along with the missing buttons, you will see the Status of the Promotion Request telling you what happened.  But this is the actual page where the decision is made to pass this one through or not.  Okay, yeah this is nice but where are the drawings you’re supposed to review?  They’re not here.  They’re not under any of these tabs.  The Task Page is strictly for the Task.  You need to click that Subject Line to get to the actual Promotion Object.</a:t>
            </a:r>
            <a:r>
              <a:rPr lang="en-US" baseline="0" dirty="0"/>
              <a:t> </a:t>
            </a:r>
            <a:r>
              <a:rPr lang="en-US" baseline="0" dirty="0" smtClean="0"/>
              <a:t>  So, a suggestion?</a:t>
            </a:r>
          </a:p>
        </p:txBody>
      </p:sp>
      <p:sp>
        <p:nvSpPr>
          <p:cNvPr id="4" name="Slide Number Placeholder 3"/>
          <p:cNvSpPr>
            <a:spLocks noGrp="1"/>
          </p:cNvSpPr>
          <p:nvPr>
            <p:ph type="sldNum" sz="quarter" idx="10"/>
          </p:nvPr>
        </p:nvSpPr>
        <p:spPr/>
        <p:txBody>
          <a:bodyPr/>
          <a:lstStyle/>
          <a:p>
            <a:fld id="{6CCD75E2-D98D-458D-9546-BE34AD1CF877}" type="slidenum">
              <a:rPr lang="en-US" smtClean="0"/>
              <a:t>34</a:t>
            </a:fld>
            <a:endParaRPr lang="en-US"/>
          </a:p>
        </p:txBody>
      </p:sp>
    </p:spTree>
    <p:extLst>
      <p:ext uri="{BB962C8B-B14F-4D97-AF65-F5344CB8AC3E}">
        <p14:creationId xmlns:p14="http://schemas.microsoft.com/office/powerpoint/2010/main" val="389114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Page is where you Approve or not, so you’ll have to come back here.</a:t>
            </a:r>
            <a:r>
              <a:rPr lang="en-US" baseline="0" dirty="0" smtClean="0"/>
              <a:t>  J</a:t>
            </a:r>
            <a:r>
              <a:rPr lang="en-US" dirty="0" smtClean="0"/>
              <a:t>ust RMB click on the browser tab and</a:t>
            </a:r>
            <a:r>
              <a:rPr lang="en-US" baseline="0" dirty="0" smtClean="0"/>
              <a:t> make a copy of it.  Then click on your Subject link.</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35</a:t>
            </a:fld>
            <a:endParaRPr lang="en-US"/>
          </a:p>
        </p:txBody>
      </p:sp>
    </p:spTree>
    <p:extLst>
      <p:ext uri="{BB962C8B-B14F-4D97-AF65-F5344CB8AC3E}">
        <p14:creationId xmlns:p14="http://schemas.microsoft.com/office/powerpoint/2010/main" val="4205148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sent</a:t>
            </a:r>
            <a:r>
              <a:rPr lang="en-US" baseline="0" dirty="0" smtClean="0"/>
              <a:t> to the Promotion Request itself.  It’s got some good tabs.  This is where you find the package description, the people chosen to perform in whichever role, and the all important Promotion Objects.</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36</a:t>
            </a:fld>
            <a:endParaRPr lang="en-US"/>
          </a:p>
        </p:txBody>
      </p:sp>
    </p:spTree>
    <p:extLst>
      <p:ext uri="{BB962C8B-B14F-4D97-AF65-F5344CB8AC3E}">
        <p14:creationId xmlns:p14="http://schemas.microsoft.com/office/powerpoint/2010/main" val="3033762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everything that was included in the Promotion Request.  Approvers are usually only interested in the drawings, so in light of that, I made a Table View to show you only those files.  Everything is still there and traveling along with them, but the </a:t>
            </a:r>
            <a:r>
              <a:rPr lang="en-US" baseline="0" dirty="0" err="1" smtClean="0"/>
              <a:t>asm’s</a:t>
            </a:r>
            <a:r>
              <a:rPr lang="en-US" baseline="0" dirty="0" smtClean="0"/>
              <a:t>, </a:t>
            </a:r>
            <a:r>
              <a:rPr lang="en-US" baseline="0" dirty="0" err="1" smtClean="0"/>
              <a:t>prt’s</a:t>
            </a:r>
            <a:r>
              <a:rPr lang="en-US" baseline="0" dirty="0" smtClean="0"/>
              <a:t>, skeletons, weldment parts… are out of sight.  A Table View is a nice way to filter what you see.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37</a:t>
            </a:fld>
            <a:endParaRPr lang="en-US"/>
          </a:p>
        </p:txBody>
      </p:sp>
    </p:spTree>
    <p:extLst>
      <p:ext uri="{BB962C8B-B14F-4D97-AF65-F5344CB8AC3E}">
        <p14:creationId xmlns:p14="http://schemas.microsoft.com/office/powerpoint/2010/main" val="3697117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go down the list.  Right-Mouse-Button Click in.  Choose “</a:t>
            </a:r>
            <a:r>
              <a:rPr lang="en-US" dirty="0" smtClean="0"/>
              <a:t>Open in </a:t>
            </a:r>
            <a:r>
              <a:rPr lang="en-US" dirty="0" err="1" smtClean="0"/>
              <a:t>Creo</a:t>
            </a:r>
            <a:r>
              <a:rPr lang="en-US" dirty="0" smtClean="0"/>
              <a:t> View”.</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38</a:t>
            </a:fld>
            <a:endParaRPr lang="en-US"/>
          </a:p>
        </p:txBody>
      </p:sp>
    </p:spTree>
    <p:extLst>
      <p:ext uri="{BB962C8B-B14F-4D97-AF65-F5344CB8AC3E}">
        <p14:creationId xmlns:p14="http://schemas.microsoft.com/office/powerpoint/2010/main" val="36104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Kinda</a:t>
            </a:r>
            <a:r>
              <a:rPr lang="en-US" dirty="0" smtClean="0"/>
              <a:t> like Adobe Acrobat Reader, but of course,</a:t>
            </a:r>
            <a:r>
              <a:rPr lang="en-US" baseline="0" dirty="0" smtClean="0"/>
              <a:t> with a bunch of bells and whistles.  If you notice in the bottom left, there are some helpful hints on how to navigate.  If you take issue with something and think you want to send the package to a Rework, this is where that Duplicated tab comes in handy.</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39</a:t>
            </a:fld>
            <a:endParaRPr lang="en-US"/>
          </a:p>
        </p:txBody>
      </p:sp>
    </p:spTree>
    <p:extLst>
      <p:ext uri="{BB962C8B-B14F-4D97-AF65-F5344CB8AC3E}">
        <p14:creationId xmlns:p14="http://schemas.microsoft.com/office/powerpoint/2010/main" val="92591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to start out on a happy note…  These are all the things we no longer have to do in a Release Process.</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4</a:t>
            </a:fld>
            <a:endParaRPr lang="en-US"/>
          </a:p>
        </p:txBody>
      </p:sp>
    </p:spTree>
    <p:extLst>
      <p:ext uri="{BB962C8B-B14F-4D97-AF65-F5344CB8AC3E}">
        <p14:creationId xmlns:p14="http://schemas.microsoft.com/office/powerpoint/2010/main" val="1704258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CreoView</a:t>
            </a:r>
            <a:r>
              <a:rPr lang="en-US" dirty="0" smtClean="0"/>
              <a:t> is a separate window, so</a:t>
            </a:r>
            <a:r>
              <a:rPr lang="en-US" baseline="0" dirty="0" smtClean="0"/>
              <a:t> just click back into your browser and add whatever comments you need down in the comments section.  If it’s Rework instructions, be so good as to go through all the drawings, listing out what offends.  That way, it’s just ONE Rework, and not twenty.  These comments get saved for all posterity, tied to the promotion request.  I believe they even show up in the Object’s History tab.  Since we’re here, notice the Save button.  This is a temporary save.  For instance, if there are thirty drawings and you get halfway through them, you can save all your comments.  You’re not done with the Task, you’ll get back to it, but for right now you’d like to save the comments you’ve made so far.</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40</a:t>
            </a:fld>
            <a:endParaRPr lang="en-US"/>
          </a:p>
        </p:txBody>
      </p:sp>
    </p:spTree>
    <p:extLst>
      <p:ext uri="{BB962C8B-B14F-4D97-AF65-F5344CB8AC3E}">
        <p14:creationId xmlns:p14="http://schemas.microsoft.com/office/powerpoint/2010/main" val="2518722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meat of</a:t>
            </a:r>
            <a:r>
              <a:rPr lang="en-US" baseline="0" dirty="0" smtClean="0"/>
              <a:t> the matter.  You don’t have to enter comments, but you do have to choose one of the three there and click on the Complete Task button.</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41</a:t>
            </a:fld>
            <a:endParaRPr lang="en-US"/>
          </a:p>
        </p:txBody>
      </p:sp>
    </p:spTree>
    <p:extLst>
      <p:ext uri="{BB962C8B-B14F-4D97-AF65-F5344CB8AC3E}">
        <p14:creationId xmlns:p14="http://schemas.microsoft.com/office/powerpoint/2010/main" val="1856899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 conclusion…</a:t>
            </a:r>
          </a:p>
          <a:p>
            <a:endParaRPr lang="en-US" dirty="0" smtClean="0"/>
          </a:p>
          <a:p>
            <a:r>
              <a:rPr lang="en-US" dirty="0" smtClean="0"/>
              <a:t>The picture is of one</a:t>
            </a:r>
            <a:r>
              <a:rPr lang="en-US" baseline="0" dirty="0" smtClean="0"/>
              <a:t> of those </a:t>
            </a:r>
            <a:r>
              <a:rPr lang="en-US" baseline="0" dirty="0" err="1" smtClean="0"/>
              <a:t>clicky</a:t>
            </a:r>
            <a:r>
              <a:rPr lang="en-US" baseline="0" dirty="0" smtClean="0"/>
              <a:t> acrobat files.  Right now, most every step of it links to a page or two (taken straight from this presentation) about how to go about fulfilling that step.  I hope to add more to it, flesh it out.</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42</a:t>
            </a:fld>
            <a:endParaRPr lang="en-US"/>
          </a:p>
        </p:txBody>
      </p:sp>
    </p:spTree>
    <p:extLst>
      <p:ext uri="{BB962C8B-B14F-4D97-AF65-F5344CB8AC3E}">
        <p14:creationId xmlns:p14="http://schemas.microsoft.com/office/powerpoint/2010/main" val="1364662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43</a:t>
            </a:fld>
            <a:endParaRPr lang="en-US"/>
          </a:p>
        </p:txBody>
      </p:sp>
    </p:spTree>
    <p:extLst>
      <p:ext uri="{BB962C8B-B14F-4D97-AF65-F5344CB8AC3E}">
        <p14:creationId xmlns:p14="http://schemas.microsoft.com/office/powerpoint/2010/main" val="331148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err="1" smtClean="0"/>
              <a:t>kinda</a:t>
            </a:r>
            <a:r>
              <a:rPr lang="en-US" dirty="0" smtClean="0"/>
              <a:t> colorful but shows the flow of the process from a role-perspective.  The big boxes are called swim-lanes.  Initiators</a:t>
            </a:r>
            <a:r>
              <a:rPr lang="en-US" baseline="0" dirty="0" smtClean="0"/>
              <a:t> </a:t>
            </a:r>
            <a:r>
              <a:rPr lang="en-US" dirty="0" smtClean="0"/>
              <a:t>inhabit the purple</a:t>
            </a:r>
            <a:r>
              <a:rPr lang="en-US" dirty="0"/>
              <a:t> </a:t>
            </a:r>
            <a:r>
              <a:rPr lang="en-US" dirty="0" smtClean="0"/>
              <a:t>lane.</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5</a:t>
            </a:fld>
            <a:endParaRPr lang="en-US"/>
          </a:p>
        </p:txBody>
      </p:sp>
    </p:spTree>
    <p:extLst>
      <p:ext uri="{BB962C8B-B14F-4D97-AF65-F5344CB8AC3E}">
        <p14:creationId xmlns:p14="http://schemas.microsoft.com/office/powerpoint/2010/main" val="422460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giggles, this is the actual workflow.  This shows you the Approvers that</a:t>
            </a:r>
            <a:r>
              <a:rPr lang="en-US" baseline="0" dirty="0" smtClean="0"/>
              <a:t> see your work.  At least, by Role.  Notice this has a partial series, partial parallel flow to it.</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6</a:t>
            </a:fld>
            <a:endParaRPr lang="en-US"/>
          </a:p>
        </p:txBody>
      </p:sp>
    </p:spTree>
    <p:extLst>
      <p:ext uri="{BB962C8B-B14F-4D97-AF65-F5344CB8AC3E}">
        <p14:creationId xmlns:p14="http://schemas.microsoft.com/office/powerpoint/2010/main" val="422460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all know that’s terribly simplistic.</a:t>
            </a:r>
            <a:r>
              <a:rPr lang="en-US" baseline="0" dirty="0" smtClean="0"/>
              <a:t>  There’s a lot of sub-steps here.  The first one alone is the meat of the matter, but the second and third may prove a really lengthy engagement as well.</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7</a:t>
            </a:fld>
            <a:endParaRPr lang="en-US"/>
          </a:p>
        </p:txBody>
      </p:sp>
    </p:spTree>
    <p:extLst>
      <p:ext uri="{BB962C8B-B14F-4D97-AF65-F5344CB8AC3E}">
        <p14:creationId xmlns:p14="http://schemas.microsoft.com/office/powerpoint/2010/main" val="150721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kind</a:t>
            </a:r>
            <a:r>
              <a:rPr lang="en-US" baseline="0" dirty="0" smtClean="0"/>
              <a:t> of business as usual.  Dot all your I’s, cross all your T’s.  The new workflow requires a new </a:t>
            </a:r>
            <a:r>
              <a:rPr lang="en-US" baseline="0" dirty="0" err="1" smtClean="0"/>
              <a:t>titleblock</a:t>
            </a:r>
            <a:r>
              <a:rPr lang="en-US" baseline="0" dirty="0" smtClean="0"/>
              <a:t>.  One that does not include that whole </a:t>
            </a:r>
            <a:r>
              <a:rPr lang="en-US" baseline="0" dirty="0" err="1" smtClean="0"/>
              <a:t>Print_Rel</a:t>
            </a:r>
            <a:r>
              <a:rPr lang="en-US" baseline="0" dirty="0" smtClean="0"/>
              <a:t> thing.  The Drawing Program is necessary for the control of the next guy.  The Do-Not-Tool symbol.  That’s a policy thing.  Make sure it’s somewhere visible.  Metadata:  They’re your ducks.  Keep ‘</a:t>
            </a:r>
            <a:r>
              <a:rPr lang="en-US" baseline="0" dirty="0" err="1" smtClean="0"/>
              <a:t>em</a:t>
            </a:r>
            <a:r>
              <a:rPr lang="en-US" baseline="0" dirty="0" smtClean="0"/>
              <a:t> in a row.  Make sure both </a:t>
            </a:r>
            <a:r>
              <a:rPr lang="en-US" baseline="0" dirty="0" err="1" smtClean="0"/>
              <a:t>drw</a:t>
            </a:r>
            <a:r>
              <a:rPr lang="en-US" baseline="0" dirty="0" smtClean="0"/>
              <a:t> attributes match their respective </a:t>
            </a:r>
            <a:r>
              <a:rPr lang="en-US" baseline="0" dirty="0" err="1" smtClean="0"/>
              <a:t>asm’s</a:t>
            </a:r>
            <a:r>
              <a:rPr lang="en-US" baseline="0" dirty="0" smtClean="0"/>
              <a:t> or </a:t>
            </a:r>
            <a:r>
              <a:rPr lang="en-US" baseline="0" dirty="0" err="1" smtClean="0"/>
              <a:t>prt’s</a:t>
            </a:r>
            <a:r>
              <a:rPr lang="en-US" baseline="0" dirty="0" smtClean="0"/>
              <a:t>.  Lastly, Check-In your work.  Do not try to promote something without that step.  And p</a:t>
            </a:r>
            <a:r>
              <a:rPr lang="en-US" dirty="0" smtClean="0"/>
              <a:t>lease, please,</a:t>
            </a:r>
            <a:r>
              <a:rPr lang="en-US" baseline="0" dirty="0" smtClean="0"/>
              <a:t> please…  do NOT </a:t>
            </a:r>
            <a:r>
              <a:rPr lang="en-US" baseline="0" dirty="0" err="1" smtClean="0"/>
              <a:t>squilch</a:t>
            </a:r>
            <a:r>
              <a:rPr lang="en-US" baseline="0" dirty="0" smtClean="0"/>
              <a:t> up your message lines.  </a:t>
            </a:r>
            <a:r>
              <a:rPr lang="en-US" i="1" baseline="0" dirty="0" smtClean="0"/>
              <a:t>They’re your friends.  </a:t>
            </a:r>
            <a:r>
              <a:rPr lang="en-US" baseline="0" dirty="0" smtClean="0"/>
              <a:t>At least leave three!  When you attempt a Check-In, make sure it says, “Check-In succeeded”</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8</a:t>
            </a:fld>
            <a:endParaRPr lang="en-US"/>
          </a:p>
        </p:txBody>
      </p:sp>
    </p:spTree>
    <p:extLst>
      <p:ext uri="{BB962C8B-B14F-4D97-AF65-F5344CB8AC3E}">
        <p14:creationId xmlns:p14="http://schemas.microsoft.com/office/powerpoint/2010/main" val="407971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bunch of icons all over Windchill.  This might help to figure out what you’re staring at in your workspaces.  The important one for initiators</a:t>
            </a:r>
            <a:r>
              <a:rPr lang="en-US" baseline="0" dirty="0" smtClean="0"/>
              <a:t> is perhaps the Checked-Out icon.  If you think you checked your work in, and you still see this in your workspace, something failed.</a:t>
            </a:r>
            <a:endParaRPr lang="en-US" dirty="0"/>
          </a:p>
        </p:txBody>
      </p:sp>
      <p:sp>
        <p:nvSpPr>
          <p:cNvPr id="4" name="Slide Number Placeholder 3"/>
          <p:cNvSpPr>
            <a:spLocks noGrp="1"/>
          </p:cNvSpPr>
          <p:nvPr>
            <p:ph type="sldNum" sz="quarter" idx="10"/>
          </p:nvPr>
        </p:nvSpPr>
        <p:spPr/>
        <p:txBody>
          <a:bodyPr/>
          <a:lstStyle/>
          <a:p>
            <a:fld id="{6CCD75E2-D98D-458D-9546-BE34AD1CF877}" type="slidenum">
              <a:rPr lang="en-US" smtClean="0"/>
              <a:t>9</a:t>
            </a:fld>
            <a:endParaRPr lang="en-US"/>
          </a:p>
        </p:txBody>
      </p:sp>
    </p:spTree>
    <p:extLst>
      <p:ext uri="{BB962C8B-B14F-4D97-AF65-F5344CB8AC3E}">
        <p14:creationId xmlns:p14="http://schemas.microsoft.com/office/powerpoint/2010/main" val="1237813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pPr lvl="0"/>
            <a:r>
              <a:rPr lang="en-US" noProof="0" smtClean="0"/>
              <a:t>Click to edit Master subtitle style</a:t>
            </a:r>
          </a:p>
        </p:txBody>
      </p:sp>
      <p:pic>
        <p:nvPicPr>
          <p:cNvPr id="3080" name="Picture 7" descr="doe_black.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title footer_Blue_64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4" descr="title header_orange_47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descr="title footer_orange_47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84975"/>
            <a:ext cx="91440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83595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53972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59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73324"/>
            <a:ext cx="8229600" cy="4846320"/>
          </a:xfrm>
        </p:spPr>
        <p:txBody>
          <a:bodyPr/>
          <a:lstStyle>
            <a:lvl1pPr marL="285750" indent="-285750">
              <a:buSzPct val="80000"/>
              <a:buFontTx/>
              <a:buBlip>
                <a:blip r:embed="rId2"/>
              </a:buBlip>
              <a:defRPr sz="2400"/>
            </a:lvl1pPr>
            <a:lvl2pPr marL="744538" indent="-287338">
              <a:buSzPct val="90000"/>
              <a:buFontTx/>
              <a:buBlip>
                <a:blip r:embed="rId3"/>
              </a:buBlip>
              <a:defRPr sz="2000"/>
            </a:lvl2pPr>
            <a:lvl3pPr marL="1143000" indent="-228600">
              <a:buSzPct val="90000"/>
              <a:buFontTx/>
              <a:buBlip>
                <a:blip r:embed="rId4"/>
              </a:buBlip>
              <a:defRPr sz="1800"/>
            </a:lvl3pPr>
            <a:lvl4pPr marL="1600200" indent="-228600">
              <a:buSzPct val="90000"/>
              <a:buFontTx/>
              <a:buBlip>
                <a:blip r:embed="rId5"/>
              </a:buBlip>
              <a:defRPr sz="1800"/>
            </a:lvl4pPr>
            <a:lvl5pPr marL="2057400" indent="-228600">
              <a:buSzPct val="115000"/>
              <a:buFontTx/>
              <a:buBlip>
                <a:blip r:embed="rId6"/>
              </a:buBlip>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700355" y="6496910"/>
            <a:ext cx="5942013" cy="228600"/>
          </a:xfrm>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9840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26128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296316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WC_Release_Process.pptx</a:t>
            </a:r>
            <a:endParaRPr lang="en-US"/>
          </a:p>
        </p:txBody>
      </p:sp>
      <p:sp>
        <p:nvSpPr>
          <p:cNvPr id="9" name="Slide Number Placeholder 8"/>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366107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73688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WC_Release_Process.pptx</a:t>
            </a:r>
            <a:endParaRPr lang="en-US"/>
          </a:p>
        </p:txBody>
      </p:sp>
      <p:sp>
        <p:nvSpPr>
          <p:cNvPr id="4" name="Slide Number Placeholder 3"/>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114767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307606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lvl1pPr>
              <a:defRPr/>
            </a:lvl1pPr>
          </a:lstStyle>
          <a:p>
            <a:fld id="{E42FD6D2-C10D-4747-96EF-734CB6B3503C}" type="slidenum">
              <a:rPr lang="en-US" smtClean="0"/>
              <a:t>‹#›</a:t>
            </a:fld>
            <a:endParaRPr lang="en-US"/>
          </a:p>
        </p:txBody>
      </p:sp>
    </p:spTree>
    <p:extLst>
      <p:ext uri="{BB962C8B-B14F-4D97-AF65-F5344CB8AC3E}">
        <p14:creationId xmlns:p14="http://schemas.microsoft.com/office/powerpoint/2010/main" val="400732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6" descr="slide footer_orange_471.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27775"/>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82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04958"/>
            <a:ext cx="8229600"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vl1pPr>
          </a:lstStyle>
          <a:p>
            <a:r>
              <a:rPr lang="en-US" smtClean="0"/>
              <a:t>WC_Release_Process.pptx</a:t>
            </a:r>
            <a:endParaRPr lang="en-US"/>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vl1pPr>
          </a:lstStyle>
          <a:p>
            <a:fld id="{E42FD6D2-C10D-4747-96EF-734CB6B3503C}" type="slidenum">
              <a:rPr lang="en-US" smtClean="0"/>
              <a:t>‹#›</a:t>
            </a:fld>
            <a:endParaRPr lang="en-US"/>
          </a:p>
        </p:txBody>
      </p:sp>
      <p:pic>
        <p:nvPicPr>
          <p:cNvPr id="1034" name="Picture 7" descr="slide header_orange_471.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fontAlgn="base" hangingPunct="1">
        <a:spcBef>
          <a:spcPct val="0"/>
        </a:spcBef>
        <a:spcAft>
          <a:spcPct val="0"/>
        </a:spcAft>
        <a:defRPr sz="28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Trebuchet MS" pitchFamily="-128" charset="0"/>
        </a:defRPr>
      </a:lvl2pPr>
      <a:lvl3pPr algn="l" rtl="0" eaLnBrk="1" fontAlgn="base" hangingPunct="1">
        <a:spcBef>
          <a:spcPct val="0"/>
        </a:spcBef>
        <a:spcAft>
          <a:spcPct val="0"/>
        </a:spcAft>
        <a:defRPr sz="2600" b="1">
          <a:solidFill>
            <a:schemeClr val="folHlink"/>
          </a:solidFill>
          <a:latin typeface="Trebuchet MS" pitchFamily="-128" charset="0"/>
        </a:defRPr>
      </a:lvl3pPr>
      <a:lvl4pPr algn="l" rtl="0" eaLnBrk="1" fontAlgn="base" hangingPunct="1">
        <a:spcBef>
          <a:spcPct val="0"/>
        </a:spcBef>
        <a:spcAft>
          <a:spcPct val="0"/>
        </a:spcAft>
        <a:defRPr sz="2600" b="1">
          <a:solidFill>
            <a:schemeClr val="folHlink"/>
          </a:solidFill>
          <a:latin typeface="Trebuchet MS" pitchFamily="-128" charset="0"/>
        </a:defRPr>
      </a:lvl4pPr>
      <a:lvl5pPr algn="l" rtl="0" eaLnBrk="1" fontAlgn="base" hangingPunct="1">
        <a:spcBef>
          <a:spcPct val="0"/>
        </a:spcBef>
        <a:spcAft>
          <a:spcPct val="0"/>
        </a:spcAft>
        <a:defRPr sz="2600" b="1">
          <a:solidFill>
            <a:schemeClr val="folHlink"/>
          </a:solidFill>
          <a:latin typeface="Trebuchet MS" pitchFamily="-128" charset="0"/>
        </a:defRPr>
      </a:lvl5pPr>
      <a:lvl6pPr marL="457200" algn="l" rtl="0" eaLnBrk="1" fontAlgn="base" hangingPunct="1">
        <a:spcBef>
          <a:spcPct val="0"/>
        </a:spcBef>
        <a:spcAft>
          <a:spcPct val="0"/>
        </a:spcAft>
        <a:defRPr sz="2600" b="1">
          <a:solidFill>
            <a:schemeClr val="folHlink"/>
          </a:solidFill>
          <a:latin typeface="Trebuchet MS" pitchFamily="-128" charset="0"/>
        </a:defRPr>
      </a:lvl6pPr>
      <a:lvl7pPr marL="914400" algn="l" rtl="0" eaLnBrk="1" fontAlgn="base" hangingPunct="1">
        <a:spcBef>
          <a:spcPct val="0"/>
        </a:spcBef>
        <a:spcAft>
          <a:spcPct val="0"/>
        </a:spcAft>
        <a:defRPr sz="2600" b="1">
          <a:solidFill>
            <a:schemeClr val="folHlink"/>
          </a:solidFill>
          <a:latin typeface="Trebuchet MS" pitchFamily="-128" charset="0"/>
        </a:defRPr>
      </a:lvl7pPr>
      <a:lvl8pPr marL="1371600" algn="l" rtl="0" eaLnBrk="1" fontAlgn="base" hangingPunct="1">
        <a:spcBef>
          <a:spcPct val="0"/>
        </a:spcBef>
        <a:spcAft>
          <a:spcPct val="0"/>
        </a:spcAft>
        <a:defRPr sz="2600" b="1">
          <a:solidFill>
            <a:schemeClr val="folHlink"/>
          </a:solidFill>
          <a:latin typeface="Trebuchet MS" pitchFamily="-128" charset="0"/>
        </a:defRPr>
      </a:lvl8pPr>
      <a:lvl9pPr marL="1828800" algn="l" rtl="0" eaLnBrk="1" fontAlgn="base" hangingPunct="1">
        <a:spcBef>
          <a:spcPct val="0"/>
        </a:spcBef>
        <a:spcAft>
          <a:spcPct val="0"/>
        </a:spcAft>
        <a:defRPr sz="2600" b="1">
          <a:solidFill>
            <a:schemeClr val="folHlink"/>
          </a:solidFill>
          <a:latin typeface="Trebuchet MS" pitchFamily="-128"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8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8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21273508">
            <a:off x="396251" y="1499612"/>
            <a:ext cx="7889980" cy="4891828"/>
          </a:xfrm>
          <a:prstGeom prst="rect">
            <a:avLst/>
          </a:prstGeom>
          <a:ln>
            <a:noFill/>
          </a:ln>
        </p:spPr>
      </p:pic>
      <p:sp>
        <p:nvSpPr>
          <p:cNvPr id="2" name="Title 1"/>
          <p:cNvSpPr>
            <a:spLocks noGrp="1"/>
          </p:cNvSpPr>
          <p:nvPr>
            <p:ph type="ctrTitle"/>
          </p:nvPr>
        </p:nvSpPr>
        <p:spPr/>
        <p:txBody>
          <a:bodyPr>
            <a:normAutofit/>
          </a:bodyPr>
          <a:lstStyle/>
          <a:p>
            <a:r>
              <a:rPr lang="en-US" sz="4800" b="1" dirty="0" smtClean="0">
                <a:latin typeface="Trebuchet MS" pitchFamily="34" charset="0"/>
              </a:rPr>
              <a:t>Windchill Release Process</a:t>
            </a:r>
            <a:endParaRPr lang="en-US" sz="4800" b="1" dirty="0">
              <a:latin typeface="Trebuchet MS" pitchFamily="34" charset="0"/>
            </a:endParaRPr>
          </a:p>
        </p:txBody>
      </p:sp>
      <p:sp>
        <p:nvSpPr>
          <p:cNvPr id="3" name="Subtitle 2"/>
          <p:cNvSpPr>
            <a:spLocks noGrp="1"/>
          </p:cNvSpPr>
          <p:nvPr>
            <p:ph type="subTitle" idx="1"/>
          </p:nvPr>
        </p:nvSpPr>
        <p:spPr>
          <a:xfrm>
            <a:off x="866568" y="4676292"/>
            <a:ext cx="2741336" cy="1752600"/>
          </a:xfrm>
        </p:spPr>
        <p:txBody>
          <a:bodyPr/>
          <a:lstStyle/>
          <a:p>
            <a:r>
              <a:rPr lang="en-US" sz="1400" dirty="0" smtClean="0">
                <a:effectLst>
                  <a:outerShdw blurRad="38100" dist="38100" dir="2700000" algn="tl">
                    <a:srgbClr val="000000">
                      <a:alpha val="43137"/>
                    </a:srgbClr>
                  </a:outerShdw>
                </a:effectLst>
                <a:latin typeface="Trebuchet MS" pitchFamily="34" charset="0"/>
              </a:rPr>
              <a:t>M. Givens</a:t>
            </a:r>
          </a:p>
          <a:p>
            <a:r>
              <a:rPr lang="en-US" sz="1400" dirty="0" smtClean="0">
                <a:effectLst>
                  <a:outerShdw blurRad="38100" dist="38100" dir="2700000" algn="tl">
                    <a:srgbClr val="000000">
                      <a:alpha val="43137"/>
                    </a:srgbClr>
                  </a:outerShdw>
                </a:effectLst>
                <a:latin typeface="Trebuchet MS" pitchFamily="34" charset="0"/>
              </a:rPr>
              <a:t>Design-n-Drafting Group</a:t>
            </a:r>
          </a:p>
          <a:p>
            <a:r>
              <a:rPr lang="en-US" sz="1400" dirty="0" smtClean="0">
                <a:effectLst>
                  <a:outerShdw blurRad="38100" dist="38100" dir="2700000" algn="tl">
                    <a:srgbClr val="000000">
                      <a:alpha val="43137"/>
                    </a:srgbClr>
                  </a:outerShdw>
                </a:effectLst>
                <a:latin typeface="Trebuchet MS" pitchFamily="34" charset="0"/>
              </a:rPr>
              <a:t>2/5/2013</a:t>
            </a:r>
            <a:endParaRPr lang="en-US" sz="1400" dirty="0">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3741061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a:t>
            </a:r>
            <a:r>
              <a:rPr lang="en-US" u="sng" dirty="0" smtClean="0"/>
              <a:t>Promotion</a:t>
            </a:r>
            <a:endParaRPr lang="en-US" u="sng" dirty="0"/>
          </a:p>
        </p:txBody>
      </p:sp>
      <p:sp>
        <p:nvSpPr>
          <p:cNvPr id="3" name="Content Placeholder 2"/>
          <p:cNvSpPr>
            <a:spLocks noGrp="1"/>
          </p:cNvSpPr>
          <p:nvPr>
            <p:ph idx="1"/>
          </p:nvPr>
        </p:nvSpPr>
        <p:spPr/>
        <p:txBody>
          <a:bodyPr/>
          <a:lstStyle/>
          <a:p>
            <a:r>
              <a:rPr lang="en-US" sz="3200" dirty="0" smtClean="0"/>
              <a:t>Decide what would best make a release package</a:t>
            </a:r>
          </a:p>
          <a:p>
            <a:pPr lvl="1"/>
            <a:r>
              <a:rPr lang="en-US" sz="2800" dirty="0" smtClean="0"/>
              <a:t>Think of it as you would the ICMS’ DRP package</a:t>
            </a:r>
          </a:p>
          <a:p>
            <a:pPr lvl="2"/>
            <a:r>
              <a:rPr lang="en-US" sz="2400" dirty="0" smtClean="0"/>
              <a:t>Are you just trying to get piece parts Released?</a:t>
            </a:r>
          </a:p>
          <a:p>
            <a:pPr lvl="2"/>
            <a:r>
              <a:rPr lang="en-US" sz="2400" dirty="0" smtClean="0"/>
              <a:t>Are you encompassing the whole of your project in one promotion?</a:t>
            </a:r>
          </a:p>
          <a:p>
            <a:r>
              <a:rPr lang="en-US" sz="3200" dirty="0" smtClean="0"/>
              <a:t>You cannot think of it as “</a:t>
            </a:r>
            <a:r>
              <a:rPr lang="en-US" sz="3200" i="1" dirty="0" smtClean="0"/>
              <a:t>Pushing to Pending</a:t>
            </a:r>
            <a:r>
              <a:rPr lang="en-US" sz="3200" dirty="0" smtClean="0"/>
              <a:t>” anymore</a:t>
            </a:r>
          </a:p>
          <a:p>
            <a:endParaRPr lang="en-US" sz="3200" dirty="0" smtClean="0"/>
          </a:p>
          <a:p>
            <a:pPr lvl="2"/>
            <a:endParaRPr lang="en-US" sz="2400" dirty="0" smtClean="0"/>
          </a:p>
          <a:p>
            <a:endParaRPr lang="en-US" sz="3200" dirty="0"/>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10</a:t>
            </a:fld>
            <a:endParaRPr lang="en-US"/>
          </a:p>
        </p:txBody>
      </p:sp>
    </p:spTree>
    <p:extLst>
      <p:ext uri="{BB962C8B-B14F-4D97-AF65-F5344CB8AC3E}">
        <p14:creationId xmlns:p14="http://schemas.microsoft.com/office/powerpoint/2010/main" val="1743121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82972" y="1143001"/>
            <a:ext cx="4214136" cy="2473650"/>
            <a:chOff x="4882972" y="1143001"/>
            <a:chExt cx="4214136" cy="247365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514" y="1143001"/>
              <a:ext cx="4022417" cy="24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7291011" y="3167768"/>
              <a:ext cx="1806097" cy="234629"/>
            </a:xfrm>
            <a:prstGeom prst="round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bwMode="auto">
            <a:xfrm>
              <a:off x="4882972" y="2179122"/>
              <a:ext cx="449049" cy="2553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9" name="Rectangle 8"/>
            <p:cNvSpPr/>
            <p:nvPr/>
          </p:nvSpPr>
          <p:spPr bwMode="auto">
            <a:xfrm>
              <a:off x="4882972" y="3262321"/>
              <a:ext cx="449049" cy="2553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grpSp>
      <p:sp>
        <p:nvSpPr>
          <p:cNvPr id="2" name="Title 1"/>
          <p:cNvSpPr>
            <a:spLocks noGrp="1"/>
          </p:cNvSpPr>
          <p:nvPr>
            <p:ph type="title"/>
          </p:nvPr>
        </p:nvSpPr>
        <p:spPr/>
        <p:txBody>
          <a:bodyPr/>
          <a:lstStyle/>
          <a:p>
            <a:r>
              <a:rPr lang="en-US" dirty="0" smtClean="0"/>
              <a:t>1</a:t>
            </a:r>
            <a:r>
              <a:rPr lang="en-US" baseline="30000" dirty="0" smtClean="0"/>
              <a:t>st</a:t>
            </a:r>
            <a:r>
              <a:rPr lang="en-US" dirty="0" smtClean="0"/>
              <a:t> Step:  New Promotion Request</a:t>
            </a:r>
            <a:endParaRPr lang="en-US" dirty="0"/>
          </a:p>
        </p:txBody>
      </p:sp>
      <p:sp>
        <p:nvSpPr>
          <p:cNvPr id="6" name="Content Placeholder 5"/>
          <p:cNvSpPr>
            <a:spLocks noGrp="1"/>
          </p:cNvSpPr>
          <p:nvPr>
            <p:ph idx="1"/>
          </p:nvPr>
        </p:nvSpPr>
        <p:spPr>
          <a:xfrm>
            <a:off x="457199" y="1600200"/>
            <a:ext cx="5214027" cy="4525963"/>
          </a:xfrm>
        </p:spPr>
        <p:txBody>
          <a:bodyPr/>
          <a:lstStyle/>
          <a:p>
            <a:pPr marL="0" indent="0">
              <a:buNone/>
            </a:pPr>
            <a:r>
              <a:rPr lang="en-US" dirty="0" smtClean="0"/>
              <a:t>Several </a:t>
            </a:r>
            <a:r>
              <a:rPr lang="en-US" dirty="0"/>
              <a:t>ways to do </a:t>
            </a:r>
            <a:r>
              <a:rPr lang="en-US" dirty="0" smtClean="0"/>
              <a:t>this:</a:t>
            </a:r>
          </a:p>
          <a:p>
            <a:r>
              <a:rPr lang="en-US" dirty="0" smtClean="0"/>
              <a:t>Promotion </a:t>
            </a:r>
            <a:r>
              <a:rPr lang="en-US" dirty="0"/>
              <a:t>Requests </a:t>
            </a:r>
            <a:r>
              <a:rPr lang="en-US" i="1" dirty="0" smtClean="0"/>
              <a:t>can </a:t>
            </a:r>
            <a:r>
              <a:rPr lang="en-US" dirty="0" smtClean="0"/>
              <a:t>be a </a:t>
            </a:r>
            <a:r>
              <a:rPr lang="en-US" dirty="0"/>
              <a:t>group </a:t>
            </a:r>
            <a:r>
              <a:rPr lang="en-US" dirty="0" smtClean="0"/>
              <a:t>function</a:t>
            </a:r>
          </a:p>
          <a:p>
            <a:pPr lvl="1"/>
            <a:r>
              <a:rPr lang="en-US" dirty="0" smtClean="0"/>
              <a:t>Use the </a:t>
            </a:r>
            <a:r>
              <a:rPr lang="en-US" i="1" dirty="0">
                <a:effectLst>
                  <a:outerShdw blurRad="38100" dist="38100" dir="2700000" algn="tl">
                    <a:srgbClr val="000000">
                      <a:alpha val="43137"/>
                    </a:srgbClr>
                  </a:outerShdw>
                </a:effectLst>
              </a:rPr>
              <a:t>Multi-Filename </a:t>
            </a:r>
            <a:r>
              <a:rPr lang="en-US" i="1" dirty="0" smtClean="0">
                <a:effectLst>
                  <a:outerShdw blurRad="38100" dist="38100" dir="2700000" algn="tl">
                    <a:srgbClr val="000000">
                      <a:alpha val="43137"/>
                    </a:srgbClr>
                  </a:outerShdw>
                </a:effectLst>
              </a:rPr>
              <a:t>Search</a:t>
            </a:r>
          </a:p>
          <a:p>
            <a:pPr lvl="1"/>
            <a:r>
              <a:rPr lang="en-US" dirty="0" smtClean="0"/>
              <a:t>Include all pertinent files in your search criteria</a:t>
            </a:r>
          </a:p>
          <a:p>
            <a:pPr lvl="1"/>
            <a:r>
              <a:rPr lang="en-US" dirty="0" smtClean="0"/>
              <a:t>Then select all, click on</a:t>
            </a:r>
          </a:p>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272" y="3855848"/>
            <a:ext cx="1028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Content Placeholder 5"/>
          <p:cNvSpPr txBox="1">
            <a:spLocks/>
          </p:cNvSpPr>
          <p:nvPr/>
        </p:nvSpPr>
        <p:spPr>
          <a:xfrm>
            <a:off x="453947" y="4231521"/>
            <a:ext cx="8388496" cy="18573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base">
              <a:spcAft>
                <a:spcPct val="0"/>
              </a:spcAft>
              <a:buClr>
                <a:srgbClr val="1F497D"/>
              </a:buClr>
              <a:buSzPct val="90000"/>
              <a:buBlip>
                <a:blip r:embed="rId5"/>
              </a:buBlip>
            </a:pPr>
            <a:r>
              <a:rPr lang="en-US" sz="2000" dirty="0">
                <a:latin typeface="+mn-lt"/>
              </a:rPr>
              <a:t>Select </a:t>
            </a:r>
            <a:r>
              <a:rPr lang="en-US" sz="2000" i="1" dirty="0">
                <a:effectLst>
                  <a:outerShdw blurRad="38100" dist="38100" dir="2700000" algn="tl">
                    <a:srgbClr val="000000">
                      <a:alpha val="43137"/>
                    </a:srgbClr>
                  </a:outerShdw>
                </a:effectLst>
                <a:latin typeface="+mn-lt"/>
              </a:rPr>
              <a:t>New</a:t>
            </a:r>
            <a:r>
              <a:rPr lang="en-US" sz="2000" dirty="0">
                <a:effectLst>
                  <a:outerShdw blurRad="38100" dist="38100" dir="2700000" algn="tl">
                    <a:srgbClr val="000000">
                      <a:alpha val="43137"/>
                    </a:srgbClr>
                  </a:outerShdw>
                </a:effectLst>
                <a:latin typeface="+mn-lt"/>
              </a:rPr>
              <a:t> </a:t>
            </a:r>
            <a:r>
              <a:rPr lang="en-US" sz="2000" dirty="0">
                <a:latin typeface="+mn-lt"/>
              </a:rPr>
              <a:t>and then </a:t>
            </a:r>
            <a:r>
              <a:rPr lang="en-US" sz="2000" i="1" dirty="0">
                <a:effectLst>
                  <a:outerShdw blurRad="38100" dist="38100" dir="2700000" algn="tl">
                    <a:srgbClr val="000000">
                      <a:alpha val="43137"/>
                    </a:srgbClr>
                  </a:outerShdw>
                </a:effectLst>
                <a:latin typeface="+mn-lt"/>
              </a:rPr>
              <a:t>New Promotion Request</a:t>
            </a:r>
          </a:p>
          <a:p>
            <a:pPr>
              <a:buSzPct val="80000"/>
              <a:buBlip>
                <a:blip r:embed="rId6"/>
              </a:buBlip>
            </a:pPr>
            <a:r>
              <a:rPr lang="en-US" sz="2400" dirty="0" smtClean="0">
                <a:latin typeface="+mn-lt"/>
              </a:rPr>
              <a:t>Or handle all your files in the Promotion Request window itself</a:t>
            </a:r>
            <a:endParaRPr lang="en-US" dirty="0"/>
          </a:p>
        </p:txBody>
      </p:sp>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p>
            <a:fld id="{E42FD6D2-C10D-4747-96EF-734CB6B3503C}" type="slidenum">
              <a:rPr lang="en-US" smtClean="0"/>
              <a:t>11</a:t>
            </a:fld>
            <a:endParaRPr lang="en-US"/>
          </a:p>
        </p:txBody>
      </p:sp>
    </p:spTree>
    <p:extLst>
      <p:ext uri="{BB962C8B-B14F-4D97-AF65-F5344CB8AC3E}">
        <p14:creationId xmlns:p14="http://schemas.microsoft.com/office/powerpoint/2010/main" val="399463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343" y="1167320"/>
            <a:ext cx="4550654" cy="2831782"/>
            <a:chOff x="1019719" y="1637847"/>
            <a:chExt cx="7296150" cy="454025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719" y="1637847"/>
              <a:ext cx="7296150"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283015" y="5454629"/>
              <a:ext cx="2032853" cy="343056"/>
            </a:xfrm>
            <a:prstGeom prst="round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52490" y="4725054"/>
              <a:ext cx="1239898" cy="224041"/>
            </a:xfrm>
            <a:prstGeom prst="round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1</a:t>
            </a:r>
            <a:r>
              <a:rPr lang="en-US" baseline="30000" dirty="0" smtClean="0"/>
              <a:t>st</a:t>
            </a:r>
            <a:r>
              <a:rPr lang="en-US" dirty="0" smtClean="0"/>
              <a:t> Step: </a:t>
            </a:r>
            <a:r>
              <a:rPr lang="en-US" sz="2400" i="1" dirty="0" smtClean="0"/>
              <a:t>(continued…)</a:t>
            </a:r>
            <a:endParaRPr lang="en-US" sz="3200" i="1" dirty="0"/>
          </a:p>
        </p:txBody>
      </p:sp>
      <p:sp>
        <p:nvSpPr>
          <p:cNvPr id="11" name="TextBox 10"/>
          <p:cNvSpPr txBox="1"/>
          <p:nvPr/>
        </p:nvSpPr>
        <p:spPr>
          <a:xfrm>
            <a:off x="4385599" y="2507849"/>
            <a:ext cx="3693576" cy="369332"/>
          </a:xfrm>
          <a:prstGeom prst="rect">
            <a:avLst/>
          </a:prstGeom>
          <a:noFill/>
        </p:spPr>
        <p:txBody>
          <a:bodyPr wrap="square" rtlCol="0">
            <a:spAutoFit/>
          </a:bodyPr>
          <a:lstStyle/>
          <a:p>
            <a:r>
              <a:rPr lang="en-US" dirty="0" smtClean="0"/>
              <a:t>Finding a File in a Folder…</a:t>
            </a:r>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0897"/>
          <a:stretch/>
        </p:blipFill>
        <p:spPr bwMode="auto">
          <a:xfrm>
            <a:off x="4208481" y="3895805"/>
            <a:ext cx="4702060" cy="278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48925" y="5181886"/>
            <a:ext cx="2724429" cy="646331"/>
          </a:xfrm>
          <a:prstGeom prst="rect">
            <a:avLst/>
          </a:prstGeom>
          <a:noFill/>
        </p:spPr>
        <p:txBody>
          <a:bodyPr wrap="square" rtlCol="0">
            <a:spAutoFit/>
          </a:bodyPr>
          <a:lstStyle/>
          <a:p>
            <a:pPr algn="r"/>
            <a:r>
              <a:rPr lang="en-US" dirty="0" smtClean="0"/>
              <a:t>Using                      in a</a:t>
            </a:r>
          </a:p>
          <a:p>
            <a:pPr algn="r"/>
            <a:r>
              <a:rPr lang="en-US" dirty="0" smtClean="0"/>
              <a:t>Multi-Filename Search…</a:t>
            </a:r>
            <a:endParaRPr lang="en-US" dirty="0"/>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050" y="5130385"/>
            <a:ext cx="1028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456164" y="4964177"/>
            <a:ext cx="3186281" cy="308122"/>
          </a:xfrm>
          <a:prstGeom prst="round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12</a:t>
            </a:fld>
            <a:endParaRPr lang="en-US"/>
          </a:p>
        </p:txBody>
      </p:sp>
    </p:spTree>
    <p:extLst>
      <p:ext uri="{BB962C8B-B14F-4D97-AF65-F5344CB8AC3E}">
        <p14:creationId xmlns:p14="http://schemas.microsoft.com/office/powerpoint/2010/main" val="2945257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078" cy="827769"/>
          </a:xfrm>
        </p:spPr>
        <p:txBody>
          <a:bodyPr/>
          <a:lstStyle/>
          <a:p>
            <a:r>
              <a:rPr lang="en-US" dirty="0" smtClean="0"/>
              <a:t>2</a:t>
            </a:r>
            <a:r>
              <a:rPr lang="en-US" baseline="30000" dirty="0" smtClean="0"/>
              <a:t>nd</a:t>
            </a:r>
            <a:r>
              <a:rPr lang="en-US" dirty="0" smtClean="0"/>
              <a:t> Step:  ‘New Promotion Request’ Window Type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21" y="1671145"/>
            <a:ext cx="5022376" cy="16172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923" y="2993723"/>
            <a:ext cx="4565176" cy="2251881"/>
          </a:xfrm>
          <a:prstGeom prst="rect">
            <a:avLst/>
          </a:prstGeom>
        </p:spPr>
      </p:pic>
      <p:sp>
        <p:nvSpPr>
          <p:cNvPr id="5" name="Oval 4"/>
          <p:cNvSpPr/>
          <p:nvPr/>
        </p:nvSpPr>
        <p:spPr>
          <a:xfrm>
            <a:off x="1420227" y="1848251"/>
            <a:ext cx="3906329" cy="797668"/>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65232" y="3239763"/>
            <a:ext cx="3906329" cy="797668"/>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69757" y="1848251"/>
            <a:ext cx="2020419" cy="369332"/>
          </a:xfrm>
          <a:prstGeom prst="rect">
            <a:avLst/>
          </a:prstGeom>
          <a:noFill/>
        </p:spPr>
        <p:txBody>
          <a:bodyPr wrap="square" rtlCol="0">
            <a:spAutoFit/>
          </a:bodyPr>
          <a:lstStyle/>
          <a:p>
            <a:r>
              <a:rPr lang="en-US" dirty="0" smtClean="0"/>
              <a:t>4-Step window…</a:t>
            </a:r>
            <a:endParaRPr lang="en-US" dirty="0"/>
          </a:p>
        </p:txBody>
      </p:sp>
      <p:sp>
        <p:nvSpPr>
          <p:cNvPr id="10" name="TextBox 9"/>
          <p:cNvSpPr txBox="1"/>
          <p:nvPr/>
        </p:nvSpPr>
        <p:spPr>
          <a:xfrm>
            <a:off x="3107209" y="5370726"/>
            <a:ext cx="3472757" cy="369332"/>
          </a:xfrm>
          <a:prstGeom prst="rect">
            <a:avLst/>
          </a:prstGeom>
          <a:noFill/>
        </p:spPr>
        <p:txBody>
          <a:bodyPr wrap="square" rtlCol="0">
            <a:spAutoFit/>
          </a:bodyPr>
          <a:lstStyle/>
          <a:p>
            <a:r>
              <a:rPr lang="en-US" dirty="0" smtClean="0"/>
              <a:t>More common 3-Step window…</a:t>
            </a:r>
            <a:endParaRPr lang="en-US" dirty="0"/>
          </a:p>
        </p:txBody>
      </p:sp>
      <p:cxnSp>
        <p:nvCxnSpPr>
          <p:cNvPr id="11" name="Straight Arrow Connector 10"/>
          <p:cNvCxnSpPr/>
          <p:nvPr/>
        </p:nvCxnSpPr>
        <p:spPr>
          <a:xfrm flipV="1">
            <a:off x="2227634" y="2840478"/>
            <a:ext cx="486383" cy="1750977"/>
          </a:xfrm>
          <a:prstGeom prst="straightConnector1">
            <a:avLst/>
          </a:prstGeom>
          <a:ln w="31750">
            <a:solidFill>
              <a:srgbClr val="C00000"/>
            </a:solidFill>
            <a:tailEnd type="stealth" w="med" len="lg"/>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1651334" y="2840477"/>
            <a:ext cx="819492" cy="744934"/>
          </a:xfrm>
          <a:prstGeom prst="straightConnector1">
            <a:avLst/>
          </a:prstGeom>
          <a:ln w="31750">
            <a:solidFill>
              <a:srgbClr val="C00000"/>
            </a:solidFill>
            <a:tailEnd type="stealth" w="med" len="lg"/>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66826" y="3516859"/>
            <a:ext cx="2304000" cy="369332"/>
          </a:xfrm>
          <a:prstGeom prst="rect">
            <a:avLst/>
          </a:prstGeom>
          <a:noFill/>
        </p:spPr>
        <p:txBody>
          <a:bodyPr wrap="square" rtlCol="0">
            <a:spAutoFit/>
          </a:bodyPr>
          <a:lstStyle/>
          <a:p>
            <a:r>
              <a:rPr lang="en-US" dirty="0" smtClean="0"/>
              <a:t>Pick “APS Product”</a:t>
            </a:r>
            <a:endParaRPr lang="en-US" dirty="0"/>
          </a:p>
        </p:txBody>
      </p:sp>
      <p:sp>
        <p:nvSpPr>
          <p:cNvPr id="17" name="TextBox 16"/>
          <p:cNvSpPr txBox="1"/>
          <p:nvPr/>
        </p:nvSpPr>
        <p:spPr>
          <a:xfrm>
            <a:off x="343399" y="4160172"/>
            <a:ext cx="2020419" cy="1200329"/>
          </a:xfrm>
          <a:prstGeom prst="rect">
            <a:avLst/>
          </a:prstGeom>
          <a:noFill/>
        </p:spPr>
        <p:txBody>
          <a:bodyPr wrap="square" rtlCol="0">
            <a:spAutoFit/>
          </a:bodyPr>
          <a:lstStyle/>
          <a:p>
            <a:r>
              <a:rPr lang="en-US" dirty="0" smtClean="0"/>
              <a:t>Only necessary if you don’t see “APS Product” in the dropdown</a:t>
            </a:r>
            <a:endParaRPr lang="en-US" dirty="0"/>
          </a:p>
        </p:txBody>
      </p:sp>
      <p:sp>
        <p:nvSpPr>
          <p:cNvPr id="6" name="Footer Placeholder 5"/>
          <p:cNvSpPr>
            <a:spLocks noGrp="1"/>
          </p:cNvSpPr>
          <p:nvPr>
            <p:ph type="ftr" sz="quarter" idx="11"/>
          </p:nvPr>
        </p:nvSpPr>
        <p:spPr/>
        <p:txBody>
          <a:body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p>
            <a:fld id="{E42FD6D2-C10D-4747-96EF-734CB6B3503C}" type="slidenum">
              <a:rPr lang="en-US" smtClean="0"/>
              <a:t>13</a:t>
            </a:fld>
            <a:endParaRPr lang="en-US"/>
          </a:p>
        </p:txBody>
      </p:sp>
    </p:spTree>
    <p:extLst>
      <p:ext uri="{BB962C8B-B14F-4D97-AF65-F5344CB8AC3E}">
        <p14:creationId xmlns:p14="http://schemas.microsoft.com/office/powerpoint/2010/main" val="282652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0" t="1559" r="28328" b="6523"/>
          <a:stretch/>
        </p:blipFill>
        <p:spPr bwMode="auto">
          <a:xfrm>
            <a:off x="41252" y="1629427"/>
            <a:ext cx="4552296" cy="429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3</a:t>
            </a:r>
            <a:r>
              <a:rPr lang="en-US" baseline="30000" dirty="0" smtClean="0"/>
              <a:t>rd</a:t>
            </a:r>
            <a:r>
              <a:rPr lang="en-US" dirty="0" smtClean="0"/>
              <a:t> Step:  Setting Attributes</a:t>
            </a:r>
            <a:endParaRPr lang="en-US" dirty="0"/>
          </a:p>
        </p:txBody>
      </p:sp>
      <p:sp>
        <p:nvSpPr>
          <p:cNvPr id="3" name="Content Placeholder 2"/>
          <p:cNvSpPr>
            <a:spLocks noGrp="1"/>
          </p:cNvSpPr>
          <p:nvPr>
            <p:ph idx="1"/>
          </p:nvPr>
        </p:nvSpPr>
        <p:spPr>
          <a:xfrm>
            <a:off x="4581728" y="1600200"/>
            <a:ext cx="4562271" cy="5024336"/>
          </a:xfrm>
        </p:spPr>
        <p:txBody>
          <a:bodyPr>
            <a:normAutofit/>
          </a:bodyPr>
          <a:lstStyle/>
          <a:p>
            <a:pPr marL="0" indent="0">
              <a:buNone/>
            </a:pPr>
            <a:r>
              <a:rPr lang="en-US" sz="2400" dirty="0" smtClean="0"/>
              <a:t>Important Stuff</a:t>
            </a:r>
          </a:p>
          <a:p>
            <a:pPr marL="233363" indent="-233363"/>
            <a:r>
              <a:rPr lang="en-US" sz="2400" i="1" dirty="0" smtClean="0">
                <a:effectLst>
                  <a:outerShdw blurRad="38100" dist="38100" dir="2700000" algn="tl">
                    <a:srgbClr val="000000">
                      <a:alpha val="43137"/>
                    </a:srgbClr>
                  </a:outerShdw>
                </a:effectLst>
              </a:rPr>
              <a:t>Name</a:t>
            </a:r>
            <a:r>
              <a:rPr lang="en-US" sz="2400" dirty="0" smtClean="0"/>
              <a:t>:</a:t>
            </a:r>
          </a:p>
          <a:p>
            <a:pPr marL="635000" lvl="1"/>
            <a:r>
              <a:rPr lang="en-US" sz="2000" dirty="0"/>
              <a:t>t</a:t>
            </a:r>
            <a:r>
              <a:rPr lang="en-US" sz="2000" dirty="0" smtClean="0"/>
              <a:t>his gives an Approver an idea of what your package is all about</a:t>
            </a:r>
          </a:p>
          <a:p>
            <a:pPr marL="233363" indent="-233363"/>
            <a:r>
              <a:rPr lang="en-US" sz="2400" i="1" dirty="0" smtClean="0">
                <a:effectLst>
                  <a:outerShdw blurRad="38100" dist="38100" dir="2700000" algn="tl">
                    <a:srgbClr val="000000">
                      <a:alpha val="43137"/>
                    </a:srgbClr>
                  </a:outerShdw>
                </a:effectLst>
              </a:rPr>
              <a:t>Description</a:t>
            </a:r>
            <a:r>
              <a:rPr lang="en-US" sz="2400" dirty="0" smtClean="0"/>
              <a:t>:</a:t>
            </a:r>
          </a:p>
          <a:p>
            <a:pPr marL="635000" lvl="1"/>
            <a:r>
              <a:rPr lang="en-US" sz="2000" dirty="0" smtClean="0"/>
              <a:t>Optional, but again it’s more info for an Approver</a:t>
            </a:r>
          </a:p>
          <a:p>
            <a:pPr marL="233363" indent="-233363"/>
            <a:r>
              <a:rPr lang="en-US" sz="2400" i="1" dirty="0" smtClean="0">
                <a:effectLst>
                  <a:outerShdw blurRad="38100" dist="38100" dir="2700000" algn="tl">
                    <a:srgbClr val="000000">
                      <a:alpha val="43137"/>
                    </a:srgbClr>
                  </a:outerShdw>
                </a:effectLst>
              </a:rPr>
              <a:t>Apply default collection</a:t>
            </a:r>
            <a:r>
              <a:rPr lang="en-US" sz="2400" dirty="0" smtClean="0"/>
              <a:t>:</a:t>
            </a:r>
          </a:p>
          <a:p>
            <a:pPr marL="635000" lvl="1"/>
            <a:r>
              <a:rPr lang="en-US" sz="2000" dirty="0" smtClean="0"/>
              <a:t>This is the old Dependency property</a:t>
            </a:r>
          </a:p>
          <a:p>
            <a:pPr marL="635000" lvl="1"/>
            <a:r>
              <a:rPr lang="en-US" sz="2000" dirty="0" smtClean="0"/>
              <a:t>Our default is “All”</a:t>
            </a:r>
          </a:p>
          <a:p>
            <a:pPr marL="1035050" lvl="2"/>
            <a:r>
              <a:rPr lang="en-US" sz="1600" dirty="0" smtClean="0"/>
              <a:t>Includes all parts, sub-assemblies, and drawings</a:t>
            </a:r>
          </a:p>
          <a:p>
            <a:endParaRPr lang="en-US" sz="2400" dirty="0"/>
          </a:p>
        </p:txBody>
      </p:sp>
      <p:cxnSp>
        <p:nvCxnSpPr>
          <p:cNvPr id="6" name="Straight Arrow Connector 5"/>
          <p:cNvCxnSpPr/>
          <p:nvPr/>
        </p:nvCxnSpPr>
        <p:spPr bwMode="auto">
          <a:xfrm flipH="1">
            <a:off x="3309730" y="2504661"/>
            <a:ext cx="1620079" cy="1272209"/>
          </a:xfrm>
          <a:prstGeom prst="straightConnector1">
            <a:avLst/>
          </a:prstGeom>
          <a:ln>
            <a:solidFill>
              <a:srgbClr val="C00000"/>
            </a:solidFill>
            <a:headEnd type="none" w="med" len="med"/>
            <a:tailEnd type="triangle" w="med" len="med"/>
          </a:ln>
          <a:extLst/>
        </p:spPr>
        <p:style>
          <a:lnRef idx="3">
            <a:schemeClr val="accent2"/>
          </a:lnRef>
          <a:fillRef idx="0">
            <a:schemeClr val="accent2"/>
          </a:fillRef>
          <a:effectRef idx="2">
            <a:schemeClr val="accent2"/>
          </a:effectRef>
          <a:fontRef idx="minor">
            <a:schemeClr val="tx1"/>
          </a:fontRef>
        </p:style>
      </p:cxnSp>
      <p:sp>
        <p:nvSpPr>
          <p:cNvPr id="8" name="Arc 7"/>
          <p:cNvSpPr/>
          <p:nvPr/>
        </p:nvSpPr>
        <p:spPr bwMode="auto">
          <a:xfrm flipV="1">
            <a:off x="1409555" y="3992796"/>
            <a:ext cx="3619644" cy="1032077"/>
          </a:xfrm>
          <a:prstGeom prst="arc">
            <a:avLst>
              <a:gd name="adj1" fmla="val 12084354"/>
              <a:gd name="adj2" fmla="val 21118417"/>
            </a:avLst>
          </a:prstGeom>
          <a:noFill/>
          <a:ln w="38100" cap="flat" cmpd="sng" algn="ctr">
            <a:solidFill>
              <a:srgbClr val="C00000"/>
            </a:solidFill>
            <a:prstDash val="solid"/>
            <a:round/>
            <a:headEnd type="triangle" w="med" len="med"/>
            <a:tailEnd type="none" w="med" len="me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cxnSp>
        <p:nvCxnSpPr>
          <p:cNvPr id="18" name="Straight Arrow Connector 17"/>
          <p:cNvCxnSpPr/>
          <p:nvPr/>
        </p:nvCxnSpPr>
        <p:spPr bwMode="auto">
          <a:xfrm flipH="1" flipV="1">
            <a:off x="4297018" y="4204252"/>
            <a:ext cx="536712" cy="102705"/>
          </a:xfrm>
          <a:prstGeom prst="straightConnector1">
            <a:avLst/>
          </a:prstGeom>
          <a:ln>
            <a:solidFill>
              <a:srgbClr val="C00000"/>
            </a:solidFill>
            <a:headEnd type="none" w="med" len="me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bwMode="auto">
          <a:xfrm flipV="1">
            <a:off x="4833730" y="3551467"/>
            <a:ext cx="142402" cy="755490"/>
          </a:xfrm>
          <a:prstGeom prst="line">
            <a:avLst/>
          </a:prstGeom>
          <a:ln>
            <a:solidFill>
              <a:srgbClr val="C0000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37939" y="1033671"/>
            <a:ext cx="7225747" cy="400110"/>
          </a:xfrm>
          <a:prstGeom prst="rect">
            <a:avLst/>
          </a:prstGeom>
          <a:noFill/>
        </p:spPr>
        <p:txBody>
          <a:bodyPr wrap="square" rtlCol="0">
            <a:spAutoFit/>
          </a:bodyPr>
          <a:lstStyle/>
          <a:p>
            <a:r>
              <a:rPr lang="en-US" sz="2000" dirty="0" smtClean="0"/>
              <a:t>The first of 3 (</a:t>
            </a:r>
            <a:r>
              <a:rPr lang="en-US" sz="2000" i="1" dirty="0" smtClean="0"/>
              <a:t>or the 2</a:t>
            </a:r>
            <a:r>
              <a:rPr lang="en-US" sz="2000" i="1" baseline="30000" dirty="0" smtClean="0"/>
              <a:t>nd</a:t>
            </a:r>
            <a:r>
              <a:rPr lang="en-US" sz="2000" i="1" dirty="0" smtClean="0"/>
              <a:t> of 4</a:t>
            </a:r>
            <a:r>
              <a:rPr lang="en-US" sz="2000" dirty="0" smtClean="0"/>
              <a:t>) pages of the Promotion Window</a:t>
            </a:r>
            <a:endParaRPr lang="en-US" sz="2000" dirty="0"/>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14</a:t>
            </a:fld>
            <a:endParaRPr lang="en-US"/>
          </a:p>
        </p:txBody>
      </p:sp>
    </p:spTree>
    <p:extLst>
      <p:ext uri="{BB962C8B-B14F-4D97-AF65-F5344CB8AC3E}">
        <p14:creationId xmlns:p14="http://schemas.microsoft.com/office/powerpoint/2010/main" val="2494771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a:t>
            </a:r>
            <a:r>
              <a:rPr lang="en-US" baseline="30000" dirty="0" smtClean="0"/>
              <a:t>th</a:t>
            </a:r>
            <a:r>
              <a:rPr lang="en-US" dirty="0" smtClean="0"/>
              <a:t> Step:  Selecting Promotion Objects</a:t>
            </a:r>
            <a:endParaRPr lang="en-US" dirty="0"/>
          </a:p>
        </p:txBody>
      </p:sp>
      <p:sp>
        <p:nvSpPr>
          <p:cNvPr id="3" name="Content Placeholder 2"/>
          <p:cNvSpPr>
            <a:spLocks noGrp="1"/>
          </p:cNvSpPr>
          <p:nvPr>
            <p:ph idx="1"/>
          </p:nvPr>
        </p:nvSpPr>
        <p:spPr>
          <a:xfrm>
            <a:off x="4309354" y="1600200"/>
            <a:ext cx="4610910" cy="4525963"/>
          </a:xfrm>
        </p:spPr>
        <p:txBody>
          <a:bodyPr/>
          <a:lstStyle/>
          <a:p>
            <a:pPr marL="0" indent="0">
              <a:buNone/>
            </a:pPr>
            <a:r>
              <a:rPr lang="en-US" u="sng" dirty="0" smtClean="0"/>
              <a:t>The All-Important page!</a:t>
            </a:r>
          </a:p>
          <a:p>
            <a:r>
              <a:rPr lang="en-US" dirty="0" smtClean="0"/>
              <a:t>Select only those objects for promotion</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435" r="46981" b="36339"/>
          <a:stretch/>
        </p:blipFill>
        <p:spPr>
          <a:xfrm>
            <a:off x="173671" y="1721795"/>
            <a:ext cx="4174594" cy="3764605"/>
          </a:xfrm>
          <a:prstGeom prst="rect">
            <a:avLst/>
          </a:prstGeom>
        </p:spPr>
      </p:pic>
      <p:cxnSp>
        <p:nvCxnSpPr>
          <p:cNvPr id="9" name="Straight Arrow Connector 8"/>
          <p:cNvCxnSpPr/>
          <p:nvPr/>
        </p:nvCxnSpPr>
        <p:spPr>
          <a:xfrm flipH="1" flipV="1">
            <a:off x="865762" y="5262664"/>
            <a:ext cx="846306" cy="894946"/>
          </a:xfrm>
          <a:prstGeom prst="straightConnector1">
            <a:avLst/>
          </a:prstGeom>
          <a:ln w="31750">
            <a:solidFill>
              <a:srgbClr val="C00000"/>
            </a:solidFill>
            <a:tailEnd type="stealth" w="lg" len="lg"/>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337939" y="1033671"/>
            <a:ext cx="7225747" cy="400110"/>
          </a:xfrm>
          <a:prstGeom prst="rect">
            <a:avLst/>
          </a:prstGeom>
          <a:noFill/>
        </p:spPr>
        <p:txBody>
          <a:bodyPr wrap="square" rtlCol="0">
            <a:spAutoFit/>
          </a:bodyPr>
          <a:lstStyle/>
          <a:p>
            <a:r>
              <a:rPr lang="en-US" sz="2000" dirty="0" smtClean="0"/>
              <a:t>The second of 3 (</a:t>
            </a:r>
            <a:r>
              <a:rPr lang="en-US" sz="2000" i="1" dirty="0" smtClean="0"/>
              <a:t>or the 3</a:t>
            </a:r>
            <a:r>
              <a:rPr lang="en-US" sz="2000" i="1" baseline="30000" dirty="0" smtClean="0"/>
              <a:t>rd</a:t>
            </a:r>
            <a:r>
              <a:rPr lang="en-US" sz="2000" i="1" dirty="0" smtClean="0"/>
              <a:t> of 4</a:t>
            </a:r>
            <a:r>
              <a:rPr lang="en-US" sz="2000" dirty="0" smtClean="0"/>
              <a:t>) pages of the Promotion Window</a:t>
            </a:r>
            <a:endParaRPr lang="en-US" sz="2000" dirty="0"/>
          </a:p>
        </p:txBody>
      </p:sp>
      <p:sp>
        <p:nvSpPr>
          <p:cNvPr id="4" name="Oval 3"/>
          <p:cNvSpPr/>
          <p:nvPr/>
        </p:nvSpPr>
        <p:spPr bwMode="auto">
          <a:xfrm>
            <a:off x="477561" y="2874742"/>
            <a:ext cx="1306815" cy="616227"/>
          </a:xfrm>
          <a:prstGeom prst="ellipse">
            <a:avLst/>
          </a:prstGeom>
          <a:noFill/>
          <a:ln w="38100">
            <a:solidFill>
              <a:srgbClr val="FF000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76" y="5938535"/>
            <a:ext cx="3905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514" y="5710137"/>
            <a:ext cx="5074126" cy="5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15</a:t>
            </a:fld>
            <a:endParaRPr lang="en-US"/>
          </a:p>
        </p:txBody>
      </p:sp>
    </p:spTree>
    <p:extLst>
      <p:ext uri="{BB962C8B-B14F-4D97-AF65-F5344CB8AC3E}">
        <p14:creationId xmlns:p14="http://schemas.microsoft.com/office/powerpoint/2010/main" val="134596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a:t>
            </a:r>
            <a:r>
              <a:rPr lang="en-US" baseline="30000" dirty="0" smtClean="0"/>
              <a:t>th</a:t>
            </a:r>
            <a:r>
              <a:rPr lang="en-US" dirty="0" smtClean="0"/>
              <a:t> Step:  Selecting Promotion Objects</a:t>
            </a:r>
            <a:endParaRPr lang="en-US" dirty="0"/>
          </a:p>
        </p:txBody>
      </p:sp>
      <p:sp>
        <p:nvSpPr>
          <p:cNvPr id="3" name="Content Placeholder 2"/>
          <p:cNvSpPr>
            <a:spLocks noGrp="1"/>
          </p:cNvSpPr>
          <p:nvPr>
            <p:ph idx="1"/>
          </p:nvPr>
        </p:nvSpPr>
        <p:spPr>
          <a:xfrm>
            <a:off x="4309354" y="1600200"/>
            <a:ext cx="4610910" cy="4525963"/>
          </a:xfrm>
        </p:spPr>
        <p:txBody>
          <a:bodyPr/>
          <a:lstStyle/>
          <a:p>
            <a:pPr marL="0" indent="0">
              <a:buNone/>
            </a:pPr>
            <a:r>
              <a:rPr lang="en-US" u="sng" dirty="0" smtClean="0"/>
              <a:t>The All-Important page!</a:t>
            </a:r>
          </a:p>
          <a:p>
            <a:r>
              <a:rPr lang="en-US" dirty="0" smtClean="0"/>
              <a:t>Select only those objects for promotion</a:t>
            </a:r>
          </a:p>
          <a:p>
            <a:r>
              <a:rPr lang="en-US" dirty="0" smtClean="0"/>
              <a:t>Nice feature is the Table View called “Promotion Candidates”</a:t>
            </a:r>
          </a:p>
          <a:p>
            <a:pPr lvl="1"/>
            <a:r>
              <a:rPr lang="en-US" dirty="0" smtClean="0"/>
              <a:t>This will show you only what you are going to promote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t="1274" r="47057" b="38389"/>
          <a:stretch/>
        </p:blipFill>
        <p:spPr>
          <a:xfrm>
            <a:off x="173673" y="1721796"/>
            <a:ext cx="4135683" cy="3764611"/>
          </a:xfrm>
          <a:prstGeom prst="rect">
            <a:avLst/>
          </a:prstGeom>
        </p:spPr>
      </p:pic>
      <p:sp>
        <p:nvSpPr>
          <p:cNvPr id="8" name="Oval 7"/>
          <p:cNvSpPr/>
          <p:nvPr/>
        </p:nvSpPr>
        <p:spPr>
          <a:xfrm>
            <a:off x="1525165" y="2636647"/>
            <a:ext cx="2132453" cy="398834"/>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p>
            <a:fld id="{E42FD6D2-C10D-4747-96EF-734CB6B3503C}" type="slidenum">
              <a:rPr lang="en-US" smtClean="0"/>
              <a:t>16</a:t>
            </a:fld>
            <a:endParaRPr lang="en-US"/>
          </a:p>
        </p:txBody>
      </p:sp>
    </p:spTree>
    <p:extLst>
      <p:ext uri="{BB962C8B-B14F-4D97-AF65-F5344CB8AC3E}">
        <p14:creationId xmlns:p14="http://schemas.microsoft.com/office/powerpoint/2010/main" val="296224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The Actual Workflow:  Approvers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 y="1293178"/>
            <a:ext cx="9026259" cy="4382063"/>
          </a:xfrm>
          <a:prstGeom prst="rect">
            <a:avLst/>
          </a:prstGeom>
        </p:spPr>
      </p:pic>
      <p:sp>
        <p:nvSpPr>
          <p:cNvPr id="4" name="Oval 3"/>
          <p:cNvSpPr/>
          <p:nvPr/>
        </p:nvSpPr>
        <p:spPr bwMode="auto">
          <a:xfrm>
            <a:off x="2465549" y="2328573"/>
            <a:ext cx="559006" cy="559006"/>
          </a:xfrm>
          <a:prstGeom prst="ellipse">
            <a:avLst/>
          </a:prstGeom>
          <a:noFill/>
          <a:ln w="28575">
            <a:solidFill>
              <a:srgbClr val="C00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7" name="Oval 6"/>
          <p:cNvSpPr/>
          <p:nvPr/>
        </p:nvSpPr>
        <p:spPr bwMode="auto">
          <a:xfrm>
            <a:off x="2472953" y="3943273"/>
            <a:ext cx="559006" cy="559006"/>
          </a:xfrm>
          <a:prstGeom prst="ellipse">
            <a:avLst/>
          </a:prstGeom>
          <a:solidFill>
            <a:srgbClr val="FFFFCC">
              <a:alpha val="38000"/>
            </a:srgbClr>
          </a:solidFill>
          <a:ln w="19050">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8" name="Oval 7"/>
          <p:cNvSpPr/>
          <p:nvPr/>
        </p:nvSpPr>
        <p:spPr bwMode="auto">
          <a:xfrm>
            <a:off x="5332149" y="3085020"/>
            <a:ext cx="559006" cy="559006"/>
          </a:xfrm>
          <a:prstGeom prst="ellipse">
            <a:avLst/>
          </a:prstGeom>
          <a:solidFill>
            <a:srgbClr val="FFFFCC">
              <a:alpha val="38000"/>
            </a:srgbClr>
          </a:solidFill>
          <a:ln w="19050">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chemeClr val="tx1"/>
              </a:solidFill>
              <a:latin typeface="Calibri" pitchFamily="-128" charset="0"/>
            </a:endParaRPr>
          </a:p>
        </p:txBody>
      </p:sp>
      <p:sp>
        <p:nvSpPr>
          <p:cNvPr id="9" name="Oval 8"/>
          <p:cNvSpPr/>
          <p:nvPr/>
        </p:nvSpPr>
        <p:spPr bwMode="auto">
          <a:xfrm>
            <a:off x="3510137" y="2805517"/>
            <a:ext cx="559006" cy="559006"/>
          </a:xfrm>
          <a:prstGeom prst="ellipse">
            <a:avLst/>
          </a:prstGeom>
          <a:noFill/>
          <a:ln w="28575">
            <a:solidFill>
              <a:srgbClr val="92D05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10" name="Oval 9"/>
          <p:cNvSpPr/>
          <p:nvPr/>
        </p:nvSpPr>
        <p:spPr bwMode="auto">
          <a:xfrm>
            <a:off x="4206735" y="3410181"/>
            <a:ext cx="559006" cy="559006"/>
          </a:xfrm>
          <a:prstGeom prst="ellipse">
            <a:avLst/>
          </a:prstGeom>
          <a:solidFill>
            <a:srgbClr val="FFFFCC">
              <a:alpha val="38000"/>
            </a:srgbClr>
          </a:solidFill>
          <a:ln w="19050">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chemeClr val="tx1"/>
              </a:solidFill>
              <a:latin typeface="Calibri" pitchFamily="-128" charset="0"/>
            </a:endParaRPr>
          </a:p>
        </p:txBody>
      </p:sp>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17</a:t>
            </a:fld>
            <a:endParaRPr lang="en-US"/>
          </a:p>
        </p:txBody>
      </p:sp>
    </p:spTree>
    <p:extLst>
      <p:ext uri="{BB962C8B-B14F-4D97-AF65-F5344CB8AC3E}">
        <p14:creationId xmlns:p14="http://schemas.microsoft.com/office/powerpoint/2010/main" val="3863451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Step: Choosing Approvers</a:t>
            </a:r>
            <a:endParaRPr lang="en-US" dirty="0"/>
          </a:p>
        </p:txBody>
      </p:sp>
      <p:sp>
        <p:nvSpPr>
          <p:cNvPr id="3" name="Content Placeholder 2"/>
          <p:cNvSpPr>
            <a:spLocks noGrp="1"/>
          </p:cNvSpPr>
          <p:nvPr>
            <p:ph idx="1"/>
          </p:nvPr>
        </p:nvSpPr>
        <p:spPr>
          <a:xfrm>
            <a:off x="4513632" y="1600200"/>
            <a:ext cx="4630368" cy="4985426"/>
          </a:xfrm>
        </p:spPr>
        <p:txBody>
          <a:bodyPr>
            <a:normAutofit/>
          </a:bodyPr>
          <a:lstStyle/>
          <a:p>
            <a:pPr marL="0" indent="0">
              <a:buNone/>
            </a:pPr>
            <a:r>
              <a:rPr lang="en-US" dirty="0" smtClean="0"/>
              <a:t>“Participants” = Approvers</a:t>
            </a:r>
          </a:p>
          <a:p>
            <a:pPr marL="233363" indent="-233363"/>
            <a:r>
              <a:rPr lang="en-US" dirty="0" smtClean="0"/>
              <a:t>You only have to pick 2</a:t>
            </a:r>
          </a:p>
          <a:p>
            <a:pPr lvl="1"/>
            <a:r>
              <a:rPr lang="en-US" dirty="0" smtClean="0"/>
              <a:t>Responsible Engineer</a:t>
            </a:r>
          </a:p>
          <a:p>
            <a:pPr lvl="1"/>
            <a:r>
              <a:rPr lang="en-US" dirty="0" smtClean="0"/>
              <a:t>Group Leader\Project Leader\CAM</a:t>
            </a:r>
          </a:p>
          <a:p>
            <a:pPr lvl="2"/>
            <a:r>
              <a:rPr lang="en-US" dirty="0" smtClean="0"/>
              <a:t>Not Brian, the engineer’s Group Leader</a:t>
            </a:r>
          </a:p>
          <a:p>
            <a:pPr marL="233363" indent="-233363"/>
            <a:r>
              <a:rPr lang="en-US" dirty="0" smtClean="0"/>
              <a:t>Note column headings !</a:t>
            </a:r>
          </a:p>
          <a:p>
            <a:pPr marL="233363" indent="-233363"/>
            <a:r>
              <a:rPr lang="en-US" dirty="0" smtClean="0"/>
              <a:t>Put a check mark next to the name of the person to fill that role</a:t>
            </a:r>
          </a:p>
          <a:p>
            <a:pPr marL="633413" lvl="1" indent="-233363"/>
            <a:r>
              <a:rPr lang="en-US" dirty="0" smtClean="0"/>
              <a:t>Easiest way: use the Find in Table box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42" y="1405453"/>
            <a:ext cx="4436165" cy="4732700"/>
          </a:xfrm>
          <a:prstGeom prst="rect">
            <a:avLst/>
          </a:prstGeom>
        </p:spPr>
      </p:pic>
      <p:sp>
        <p:nvSpPr>
          <p:cNvPr id="6" name="Oval 5"/>
          <p:cNvSpPr/>
          <p:nvPr/>
        </p:nvSpPr>
        <p:spPr>
          <a:xfrm>
            <a:off x="1680807" y="2865246"/>
            <a:ext cx="2511815" cy="283881"/>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3862699" y="3396954"/>
            <a:ext cx="734938" cy="786213"/>
          </a:xfrm>
          <a:prstGeom prst="straightConnector1">
            <a:avLst/>
          </a:prstGeom>
          <a:ln w="31750">
            <a:solidFill>
              <a:srgbClr val="00B0F0"/>
            </a:solidFill>
            <a:tailEnd type="stealth" w="lg" len="lg"/>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flipV="1">
            <a:off x="2905570" y="3396954"/>
            <a:ext cx="1692068" cy="786214"/>
          </a:xfrm>
          <a:prstGeom prst="straightConnector1">
            <a:avLst/>
          </a:prstGeom>
          <a:ln w="31750">
            <a:solidFill>
              <a:srgbClr val="00B0F0"/>
            </a:solidFill>
            <a:tailEnd type="stealth" w="lg" len="lg"/>
          </a:ln>
        </p:spPr>
        <p:style>
          <a:lnRef idx="2">
            <a:schemeClr val="accent2"/>
          </a:lnRef>
          <a:fillRef idx="0">
            <a:schemeClr val="accent2"/>
          </a:fillRef>
          <a:effectRef idx="1">
            <a:schemeClr val="accent2"/>
          </a:effectRef>
          <a:fontRef idx="minor">
            <a:schemeClr val="tx1"/>
          </a:fontRef>
        </p:style>
      </p:cxnSp>
      <p:sp>
        <p:nvSpPr>
          <p:cNvPr id="17" name="Freeform 16"/>
          <p:cNvSpPr/>
          <p:nvPr/>
        </p:nvSpPr>
        <p:spPr>
          <a:xfrm>
            <a:off x="1910619" y="3107987"/>
            <a:ext cx="3046434" cy="2947785"/>
          </a:xfrm>
          <a:custGeom>
            <a:avLst/>
            <a:gdLst>
              <a:gd name="connsiteX0" fmla="*/ 2657475 w 2657475"/>
              <a:gd name="connsiteY0" fmla="*/ 2771775 h 2773538"/>
              <a:gd name="connsiteX1" fmla="*/ 533400 w 2657475"/>
              <a:gd name="connsiteY1" fmla="*/ 2324100 h 2773538"/>
              <a:gd name="connsiteX2" fmla="*/ 0 w 2657475"/>
              <a:gd name="connsiteY2" fmla="*/ 0 h 2773538"/>
              <a:gd name="connsiteX0" fmla="*/ 2852018 w 2852018"/>
              <a:gd name="connsiteY0" fmla="*/ 2771775 h 2773538"/>
              <a:gd name="connsiteX1" fmla="*/ 727943 w 2852018"/>
              <a:gd name="connsiteY1" fmla="*/ 2324100 h 2773538"/>
              <a:gd name="connsiteX2" fmla="*/ 194543 w 2852018"/>
              <a:gd name="connsiteY2" fmla="*/ 0 h 2773538"/>
              <a:gd name="connsiteX0" fmla="*/ 2830619 w 2830619"/>
              <a:gd name="connsiteY0" fmla="*/ 2771775 h 2778923"/>
              <a:gd name="connsiteX1" fmla="*/ 837868 w 2830619"/>
              <a:gd name="connsiteY1" fmla="*/ 2382466 h 2778923"/>
              <a:gd name="connsiteX2" fmla="*/ 173144 w 2830619"/>
              <a:gd name="connsiteY2" fmla="*/ 0 h 2778923"/>
              <a:gd name="connsiteX0" fmla="*/ 2770861 w 2770861"/>
              <a:gd name="connsiteY0" fmla="*/ 2771775 h 2778923"/>
              <a:gd name="connsiteX1" fmla="*/ 778110 w 2770861"/>
              <a:gd name="connsiteY1" fmla="*/ 2382466 h 2778923"/>
              <a:gd name="connsiteX2" fmla="*/ 113386 w 2770861"/>
              <a:gd name="connsiteY2" fmla="*/ 0 h 2778923"/>
              <a:gd name="connsiteX0" fmla="*/ 2775375 w 2775375"/>
              <a:gd name="connsiteY0" fmla="*/ 2771775 h 2772766"/>
              <a:gd name="connsiteX1" fmla="*/ 782624 w 2775375"/>
              <a:gd name="connsiteY1" fmla="*/ 2382466 h 2772766"/>
              <a:gd name="connsiteX2" fmla="*/ 117900 w 2775375"/>
              <a:gd name="connsiteY2" fmla="*/ 0 h 2772766"/>
              <a:gd name="connsiteX0" fmla="*/ 2752489 w 2752489"/>
              <a:gd name="connsiteY0" fmla="*/ 2771775 h 2771959"/>
              <a:gd name="connsiteX1" fmla="*/ 759738 w 2752489"/>
              <a:gd name="connsiteY1" fmla="*/ 2382466 h 2771959"/>
              <a:gd name="connsiteX2" fmla="*/ 95014 w 2752489"/>
              <a:gd name="connsiteY2" fmla="*/ 0 h 2771959"/>
              <a:gd name="connsiteX0" fmla="*/ 2753302 w 2753302"/>
              <a:gd name="connsiteY0" fmla="*/ 2771775 h 2771933"/>
              <a:gd name="connsiteX1" fmla="*/ 760551 w 2753302"/>
              <a:gd name="connsiteY1" fmla="*/ 2382466 h 2771933"/>
              <a:gd name="connsiteX2" fmla="*/ 95827 w 2753302"/>
              <a:gd name="connsiteY2" fmla="*/ 0 h 2771933"/>
              <a:gd name="connsiteX0" fmla="*/ 2969155 w 2969155"/>
              <a:gd name="connsiteY0" fmla="*/ 2893371 h 2894108"/>
              <a:gd name="connsiteX1" fmla="*/ 781851 w 2969155"/>
              <a:gd name="connsiteY1" fmla="*/ 2382466 h 2894108"/>
              <a:gd name="connsiteX2" fmla="*/ 117127 w 2969155"/>
              <a:gd name="connsiteY2" fmla="*/ 0 h 2894108"/>
              <a:gd name="connsiteX0" fmla="*/ 2973915 w 2973915"/>
              <a:gd name="connsiteY0" fmla="*/ 2893371 h 2893868"/>
              <a:gd name="connsiteX1" fmla="*/ 786611 w 2973915"/>
              <a:gd name="connsiteY1" fmla="*/ 2382466 h 2893868"/>
              <a:gd name="connsiteX2" fmla="*/ 121887 w 2973915"/>
              <a:gd name="connsiteY2" fmla="*/ 0 h 2893868"/>
              <a:gd name="connsiteX0" fmla="*/ 2960496 w 2960496"/>
              <a:gd name="connsiteY0" fmla="*/ 2893371 h 2893584"/>
              <a:gd name="connsiteX1" fmla="*/ 773192 w 2960496"/>
              <a:gd name="connsiteY1" fmla="*/ 2382466 h 2893584"/>
              <a:gd name="connsiteX2" fmla="*/ 108468 w 2960496"/>
              <a:gd name="connsiteY2" fmla="*/ 0 h 2893584"/>
              <a:gd name="connsiteX0" fmla="*/ 2983707 w 2983707"/>
              <a:gd name="connsiteY0" fmla="*/ 2893371 h 2893584"/>
              <a:gd name="connsiteX1" fmla="*/ 796403 w 2983707"/>
              <a:gd name="connsiteY1" fmla="*/ 2382466 h 2893584"/>
              <a:gd name="connsiteX2" fmla="*/ 131679 w 2983707"/>
              <a:gd name="connsiteY2" fmla="*/ 0 h 2893584"/>
              <a:gd name="connsiteX0" fmla="*/ 2993685 w 2993685"/>
              <a:gd name="connsiteY0" fmla="*/ 2893371 h 2893672"/>
              <a:gd name="connsiteX1" fmla="*/ 806381 w 2993685"/>
              <a:gd name="connsiteY1" fmla="*/ 2382466 h 2893672"/>
              <a:gd name="connsiteX2" fmla="*/ 141657 w 2993685"/>
              <a:gd name="connsiteY2" fmla="*/ 0 h 2893672"/>
              <a:gd name="connsiteX0" fmla="*/ 3081037 w 3081037"/>
              <a:gd name="connsiteY0" fmla="*/ 2893371 h 2893442"/>
              <a:gd name="connsiteX1" fmla="*/ 490035 w 3081037"/>
              <a:gd name="connsiteY1" fmla="*/ 1973904 h 2893442"/>
              <a:gd name="connsiteX2" fmla="*/ 229009 w 3081037"/>
              <a:gd name="connsiteY2" fmla="*/ 0 h 2893442"/>
              <a:gd name="connsiteX0" fmla="*/ 3088938 w 3088938"/>
              <a:gd name="connsiteY0" fmla="*/ 2893371 h 2893627"/>
              <a:gd name="connsiteX1" fmla="*/ 497936 w 3088938"/>
              <a:gd name="connsiteY1" fmla="*/ 1973904 h 2893627"/>
              <a:gd name="connsiteX2" fmla="*/ 236910 w 3088938"/>
              <a:gd name="connsiteY2" fmla="*/ 0 h 2893627"/>
              <a:gd name="connsiteX0" fmla="*/ 3063532 w 3063532"/>
              <a:gd name="connsiteY0" fmla="*/ 2893371 h 2893627"/>
              <a:gd name="connsiteX1" fmla="*/ 472530 w 3063532"/>
              <a:gd name="connsiteY1" fmla="*/ 1973904 h 2893627"/>
              <a:gd name="connsiteX2" fmla="*/ 211504 w 3063532"/>
              <a:gd name="connsiteY2" fmla="*/ 0 h 2893627"/>
              <a:gd name="connsiteX0" fmla="*/ 3035461 w 3035461"/>
              <a:gd name="connsiteY0" fmla="*/ 2893371 h 2893473"/>
              <a:gd name="connsiteX1" fmla="*/ 444459 w 3035461"/>
              <a:gd name="connsiteY1" fmla="*/ 1973904 h 2893473"/>
              <a:gd name="connsiteX2" fmla="*/ 183433 w 3035461"/>
              <a:gd name="connsiteY2" fmla="*/ 0 h 2893473"/>
              <a:gd name="connsiteX0" fmla="*/ 3046434 w 3046434"/>
              <a:gd name="connsiteY0" fmla="*/ 2893371 h 2893472"/>
              <a:gd name="connsiteX1" fmla="*/ 455432 w 3046434"/>
              <a:gd name="connsiteY1" fmla="*/ 1973904 h 2893472"/>
              <a:gd name="connsiteX2" fmla="*/ 194406 w 3046434"/>
              <a:gd name="connsiteY2" fmla="*/ 0 h 2893472"/>
            </a:gdLst>
            <a:ahLst/>
            <a:cxnLst>
              <a:cxn ang="0">
                <a:pos x="connsiteX0" y="connsiteY0"/>
              </a:cxn>
              <a:cxn ang="0">
                <a:pos x="connsiteX1" y="connsiteY1"/>
              </a:cxn>
              <a:cxn ang="0">
                <a:pos x="connsiteX2" y="connsiteY2"/>
              </a:cxn>
            </a:cxnLst>
            <a:rect l="l" t="t" r="r" b="b"/>
            <a:pathLst>
              <a:path w="3046434" h="2893472">
                <a:moveTo>
                  <a:pt x="3046434" y="2893371"/>
                </a:moveTo>
                <a:cubicBezTo>
                  <a:pt x="2205853" y="2900515"/>
                  <a:pt x="901587" y="2529089"/>
                  <a:pt x="455432" y="1973904"/>
                </a:cubicBezTo>
                <a:cubicBezTo>
                  <a:pt x="9277" y="1418719"/>
                  <a:pt x="-168152" y="591462"/>
                  <a:pt x="194406" y="0"/>
                </a:cubicBezTo>
              </a:path>
            </a:pathLst>
          </a:custGeom>
          <a:ln w="31750">
            <a:solidFill>
              <a:srgbClr val="FF0000"/>
            </a:solidFill>
            <a:tailEnd type="stealth" w="lg" len="lg"/>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TextBox 8"/>
          <p:cNvSpPr txBox="1"/>
          <p:nvPr/>
        </p:nvSpPr>
        <p:spPr>
          <a:xfrm>
            <a:off x="447268" y="914403"/>
            <a:ext cx="7225747" cy="400110"/>
          </a:xfrm>
          <a:prstGeom prst="rect">
            <a:avLst/>
          </a:prstGeom>
          <a:noFill/>
        </p:spPr>
        <p:txBody>
          <a:bodyPr wrap="square" rtlCol="0">
            <a:spAutoFit/>
          </a:bodyPr>
          <a:lstStyle/>
          <a:p>
            <a:pPr algn="ctr"/>
            <a:r>
              <a:rPr lang="en-US" sz="2000" dirty="0" smtClean="0"/>
              <a:t>The last of the pages of the Promotion Window</a:t>
            </a:r>
            <a:endParaRPr lang="en-US" sz="2000" dirty="0"/>
          </a:p>
        </p:txBody>
      </p:sp>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18</a:t>
            </a:fld>
            <a:endParaRPr lang="en-US"/>
          </a:p>
        </p:txBody>
      </p:sp>
    </p:spTree>
    <p:extLst>
      <p:ext uri="{BB962C8B-B14F-4D97-AF65-F5344CB8AC3E}">
        <p14:creationId xmlns:p14="http://schemas.microsoft.com/office/powerpoint/2010/main" val="1779499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Step: Choosing Approvers</a:t>
            </a:r>
            <a:endParaRPr lang="en-US" dirty="0"/>
          </a:p>
        </p:txBody>
      </p:sp>
      <p:sp>
        <p:nvSpPr>
          <p:cNvPr id="3" name="Content Placeholder 2"/>
          <p:cNvSpPr>
            <a:spLocks noGrp="1"/>
          </p:cNvSpPr>
          <p:nvPr>
            <p:ph idx="1"/>
          </p:nvPr>
        </p:nvSpPr>
        <p:spPr/>
        <p:txBody>
          <a:bodyPr>
            <a:normAutofit/>
          </a:bodyPr>
          <a:lstStyle/>
          <a:p>
            <a:pPr marL="233363" indent="-233363"/>
            <a:r>
              <a:rPr lang="en-US" dirty="0" smtClean="0"/>
              <a:t>Using the Find in Table box…</a:t>
            </a:r>
          </a:p>
          <a:p>
            <a:pPr lvl="1"/>
            <a:r>
              <a:rPr lang="en-US" dirty="0" smtClean="0"/>
              <a:t>Responsible Engineer</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22" y="2755221"/>
            <a:ext cx="78962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346062" y="4233310"/>
            <a:ext cx="1891318" cy="319209"/>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rot="15107713" flipH="1">
            <a:off x="5752789" y="3248557"/>
            <a:ext cx="855884" cy="2471565"/>
          </a:xfrm>
          <a:prstGeom prst="arc">
            <a:avLst>
              <a:gd name="adj1" fmla="val 14819449"/>
              <a:gd name="adj2" fmla="val 17451804"/>
            </a:avLst>
          </a:prstGeom>
          <a:ln w="38100">
            <a:solidFill>
              <a:srgbClr val="C00000"/>
            </a:solidFill>
            <a:tailEnd type="stealth" w="med" len="med"/>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8" name="Straight Connector 7"/>
          <p:cNvCxnSpPr/>
          <p:nvPr/>
        </p:nvCxnSpPr>
        <p:spPr>
          <a:xfrm>
            <a:off x="1670213" y="5146243"/>
            <a:ext cx="1605064" cy="0"/>
          </a:xfrm>
          <a:prstGeom prst="line">
            <a:avLst/>
          </a:prstGeom>
          <a:ln w="38100">
            <a:solidFill>
              <a:srgbClr val="C00000"/>
            </a:solidFill>
            <a:tailEnd type="none" w="med" len="med"/>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a:off x="3294570" y="4109198"/>
            <a:ext cx="1094550" cy="884375"/>
          </a:xfrm>
          <a:prstGeom prst="straightConnector1">
            <a:avLst/>
          </a:prstGeom>
          <a:ln w="31750">
            <a:solidFill>
              <a:srgbClr val="C00000"/>
            </a:solidFill>
            <a:tailEnd type="stealth" w="lg" len="lg"/>
          </a:ln>
        </p:spPr>
        <p:style>
          <a:lnRef idx="2">
            <a:schemeClr val="accent2"/>
          </a:lnRef>
          <a:fillRef idx="0">
            <a:schemeClr val="accent2"/>
          </a:fillRef>
          <a:effectRef idx="1">
            <a:schemeClr val="accent2"/>
          </a:effectRef>
          <a:fontRef idx="minor">
            <a:schemeClr val="tx1"/>
          </a:fontRef>
        </p:style>
      </p:cxn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p>
            <a:fld id="{E42FD6D2-C10D-4747-96EF-734CB6B3503C}" type="slidenum">
              <a:rPr lang="en-US" smtClean="0"/>
              <a:t>19</a:t>
            </a:fld>
            <a:endParaRPr lang="en-US"/>
          </a:p>
        </p:txBody>
      </p:sp>
    </p:spTree>
    <p:extLst>
      <p:ext uri="{BB962C8B-B14F-4D97-AF65-F5344CB8AC3E}">
        <p14:creationId xmlns:p14="http://schemas.microsoft.com/office/powerpoint/2010/main" val="56578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Initiator’s POV</a:t>
            </a:r>
          </a:p>
          <a:p>
            <a:pPr lvl="1"/>
            <a:r>
              <a:rPr lang="en-US" dirty="0" smtClean="0"/>
              <a:t>“Swim-Lane” view of the electronic workflow</a:t>
            </a:r>
          </a:p>
          <a:p>
            <a:pPr lvl="1"/>
            <a:r>
              <a:rPr lang="en-US" dirty="0" smtClean="0"/>
              <a:t>General steps taken by Initiator</a:t>
            </a:r>
          </a:p>
          <a:p>
            <a:pPr lvl="1"/>
            <a:r>
              <a:rPr lang="en-US" dirty="0" smtClean="0"/>
              <a:t>‘New Promotion Request’</a:t>
            </a:r>
          </a:p>
          <a:p>
            <a:pPr lvl="2"/>
            <a:r>
              <a:rPr lang="en-US" dirty="0" smtClean="0"/>
              <a:t>The 3 (or 4) Pages</a:t>
            </a:r>
          </a:p>
          <a:p>
            <a:pPr lvl="1"/>
            <a:r>
              <a:rPr lang="en-US" dirty="0" smtClean="0"/>
              <a:t>The ‘Rework’ idea</a:t>
            </a:r>
          </a:p>
          <a:p>
            <a:r>
              <a:rPr lang="en-US" dirty="0" smtClean="0"/>
              <a:t>Approver’s POV</a:t>
            </a:r>
          </a:p>
          <a:p>
            <a:pPr lvl="1"/>
            <a:r>
              <a:rPr lang="en-US" dirty="0" smtClean="0"/>
              <a:t>Notifications</a:t>
            </a:r>
          </a:p>
          <a:p>
            <a:pPr lvl="1"/>
            <a:r>
              <a:rPr lang="en-US" dirty="0" smtClean="0"/>
              <a:t>Task Page</a:t>
            </a:r>
          </a:p>
          <a:p>
            <a:pPr lvl="1"/>
            <a:r>
              <a:rPr lang="en-US" dirty="0" smtClean="0"/>
              <a:t>Promotion Request Page</a:t>
            </a:r>
          </a:p>
          <a:p>
            <a:pPr lvl="1"/>
            <a:r>
              <a:rPr lang="en-US" dirty="0" smtClean="0"/>
              <a:t>How to get to the Drawings</a:t>
            </a:r>
          </a:p>
          <a:p>
            <a:pPr lvl="1"/>
            <a:r>
              <a:rPr lang="en-US" dirty="0" smtClean="0"/>
              <a:t>Choices available</a:t>
            </a:r>
          </a:p>
          <a:p>
            <a:r>
              <a:rPr lang="en-US" dirty="0" smtClean="0"/>
              <a:t>Summary</a:t>
            </a:r>
            <a:endParaRPr lang="en-US" dirty="0"/>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2</a:t>
            </a:fld>
            <a:endParaRPr lang="en-US"/>
          </a:p>
        </p:txBody>
      </p:sp>
    </p:spTree>
    <p:extLst>
      <p:ext uri="{BB962C8B-B14F-4D97-AF65-F5344CB8AC3E}">
        <p14:creationId xmlns:p14="http://schemas.microsoft.com/office/powerpoint/2010/main" val="123561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Step: Choosing Approvers</a:t>
            </a:r>
            <a:endParaRPr lang="en-US" dirty="0"/>
          </a:p>
        </p:txBody>
      </p:sp>
      <p:sp>
        <p:nvSpPr>
          <p:cNvPr id="3" name="Content Placeholder 2"/>
          <p:cNvSpPr>
            <a:spLocks noGrp="1"/>
          </p:cNvSpPr>
          <p:nvPr>
            <p:ph idx="1"/>
          </p:nvPr>
        </p:nvSpPr>
        <p:spPr>
          <a:xfrm>
            <a:off x="457200" y="1271016"/>
            <a:ext cx="8229600" cy="1776103"/>
          </a:xfrm>
        </p:spPr>
        <p:txBody>
          <a:bodyPr>
            <a:normAutofit/>
          </a:bodyPr>
          <a:lstStyle/>
          <a:p>
            <a:pPr marL="233363" indent="-233363"/>
            <a:r>
              <a:rPr lang="en-US" dirty="0"/>
              <a:t>Using the Find in Table box…</a:t>
            </a:r>
          </a:p>
          <a:p>
            <a:pPr lvl="1"/>
            <a:r>
              <a:rPr lang="en-US" dirty="0" smtClean="0">
                <a:solidFill>
                  <a:schemeClr val="bg1">
                    <a:lumMod val="75000"/>
                  </a:schemeClr>
                </a:solidFill>
              </a:rPr>
              <a:t>Responsible Engineer</a:t>
            </a:r>
          </a:p>
          <a:p>
            <a:pPr lvl="1"/>
            <a:r>
              <a:rPr lang="en-US" dirty="0" err="1" smtClean="0"/>
              <a:t>Eng</a:t>
            </a:r>
            <a:r>
              <a:rPr lang="en-US" dirty="0" smtClean="0"/>
              <a:t> Group Leader Approver (Project Leader/CAM)</a:t>
            </a:r>
          </a:p>
        </p:txBody>
      </p:sp>
      <p:grpSp>
        <p:nvGrpSpPr>
          <p:cNvPr id="4" name="Group 3"/>
          <p:cNvGrpSpPr/>
          <p:nvPr/>
        </p:nvGrpSpPr>
        <p:grpSpPr>
          <a:xfrm>
            <a:off x="555018" y="2770024"/>
            <a:ext cx="7839075" cy="2886075"/>
            <a:chOff x="654408" y="3396181"/>
            <a:chExt cx="7839075" cy="2886075"/>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08" y="3396181"/>
              <a:ext cx="78390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412851" y="4816014"/>
              <a:ext cx="2322188" cy="387946"/>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rot="7608531">
              <a:off x="3055476" y="3863298"/>
              <a:ext cx="855884" cy="2471565"/>
            </a:xfrm>
            <a:prstGeom prst="arc">
              <a:avLst>
                <a:gd name="adj1" fmla="val 14412441"/>
                <a:gd name="adj2" fmla="val 17451804"/>
              </a:avLst>
            </a:prstGeom>
            <a:noFill/>
            <a:ln w="38100">
              <a:solidFill>
                <a:srgbClr val="FF0000"/>
              </a:solidFill>
              <a:tailEnd type="stealth" w="med" len="med"/>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8" name="Straight Connector 7"/>
            <p:cNvCxnSpPr/>
            <p:nvPr/>
          </p:nvCxnSpPr>
          <p:spPr>
            <a:xfrm>
              <a:off x="1867368" y="5964189"/>
              <a:ext cx="1189719" cy="0"/>
            </a:xfrm>
            <a:prstGeom prst="line">
              <a:avLst/>
            </a:prstGeom>
            <a:ln w="38100">
              <a:solidFill>
                <a:srgbClr val="C00000"/>
              </a:solidFill>
              <a:tailEnd type="none" w="med" len="med"/>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a:off x="3025309" y="4639080"/>
              <a:ext cx="437738" cy="1066508"/>
            </a:xfrm>
            <a:prstGeom prst="straightConnector1">
              <a:avLst/>
            </a:prstGeom>
            <a:ln w="31750">
              <a:solidFill>
                <a:srgbClr val="C00000"/>
              </a:solidFill>
              <a:tailEnd type="stealth" w="lg" len="lg"/>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3459516" y="4649673"/>
              <a:ext cx="960672" cy="0"/>
            </a:xfrm>
            <a:prstGeom prst="line">
              <a:avLst/>
            </a:prstGeom>
            <a:ln w="38100">
              <a:solidFill>
                <a:srgbClr val="C00000"/>
              </a:solidFill>
              <a:tailEnd type="none" w="med" len="med"/>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7" name="Footer Placeholder 6"/>
          <p:cNvSpPr>
            <a:spLocks noGrp="1"/>
          </p:cNvSpPr>
          <p:nvPr>
            <p:ph type="ftr" sz="quarter" idx="11"/>
          </p:nvPr>
        </p:nvSpPr>
        <p:spPr/>
        <p:txBody>
          <a:bodyPr/>
          <a:lstStyle/>
          <a:p>
            <a:r>
              <a:rPr lang="en-US" smtClean="0"/>
              <a:t>WC_Release_Process.pptx</a:t>
            </a:r>
            <a:endParaRPr lang="en-US"/>
          </a:p>
        </p:txBody>
      </p:sp>
      <p:sp>
        <p:nvSpPr>
          <p:cNvPr id="9" name="Slide Number Placeholder 8"/>
          <p:cNvSpPr>
            <a:spLocks noGrp="1"/>
          </p:cNvSpPr>
          <p:nvPr>
            <p:ph type="sldNum" sz="quarter" idx="12"/>
          </p:nvPr>
        </p:nvSpPr>
        <p:spPr/>
        <p:txBody>
          <a:bodyPr/>
          <a:lstStyle/>
          <a:p>
            <a:fld id="{E42FD6D2-C10D-4747-96EF-734CB6B3503C}" type="slidenum">
              <a:rPr lang="en-US" smtClean="0"/>
              <a:t>20</a:t>
            </a:fld>
            <a:endParaRPr lang="en-US"/>
          </a:p>
        </p:txBody>
      </p:sp>
    </p:spTree>
    <p:extLst>
      <p:ext uri="{BB962C8B-B14F-4D97-AF65-F5344CB8AC3E}">
        <p14:creationId xmlns:p14="http://schemas.microsoft.com/office/powerpoint/2010/main" val="56578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466" b="4961"/>
          <a:stretch/>
        </p:blipFill>
        <p:spPr bwMode="auto">
          <a:xfrm>
            <a:off x="2218237" y="2114875"/>
            <a:ext cx="6750712" cy="449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5</a:t>
            </a:r>
            <a:r>
              <a:rPr lang="en-US" baseline="30000" dirty="0" smtClean="0"/>
              <a:t>th</a:t>
            </a:r>
            <a:r>
              <a:rPr lang="en-US" dirty="0" smtClean="0"/>
              <a:t> Step: Choosing Approvers</a:t>
            </a:r>
            <a:endParaRPr lang="en-US" dirty="0"/>
          </a:p>
        </p:txBody>
      </p:sp>
      <p:sp>
        <p:nvSpPr>
          <p:cNvPr id="3" name="Content Placeholder 2"/>
          <p:cNvSpPr>
            <a:spLocks noGrp="1"/>
          </p:cNvSpPr>
          <p:nvPr>
            <p:ph idx="1"/>
          </p:nvPr>
        </p:nvSpPr>
        <p:spPr>
          <a:xfrm>
            <a:off x="457199" y="1600200"/>
            <a:ext cx="8482519" cy="1776103"/>
          </a:xfrm>
        </p:spPr>
        <p:txBody>
          <a:bodyPr>
            <a:normAutofit/>
          </a:bodyPr>
          <a:lstStyle/>
          <a:p>
            <a:pPr marL="233363" indent="-233363"/>
            <a:r>
              <a:rPr lang="en-US" sz="2300" dirty="0" smtClean="0"/>
              <a:t>As a check, use the Table View called “Selected Participants” </a:t>
            </a:r>
          </a:p>
        </p:txBody>
      </p:sp>
      <p:sp>
        <p:nvSpPr>
          <p:cNvPr id="6" name="Oval 5"/>
          <p:cNvSpPr/>
          <p:nvPr/>
        </p:nvSpPr>
        <p:spPr>
          <a:xfrm>
            <a:off x="4320026" y="2509737"/>
            <a:ext cx="1934888" cy="46659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7280" y="4793509"/>
            <a:ext cx="1819069" cy="646331"/>
          </a:xfrm>
          <a:prstGeom prst="rect">
            <a:avLst/>
          </a:prstGeom>
          <a:noFill/>
        </p:spPr>
        <p:txBody>
          <a:bodyPr wrap="square" rtlCol="0">
            <a:spAutoFit/>
          </a:bodyPr>
          <a:lstStyle/>
          <a:p>
            <a:pPr algn="r"/>
            <a:r>
              <a:rPr lang="en-US" dirty="0" smtClean="0"/>
              <a:t>The two or more people you chose</a:t>
            </a:r>
            <a:endParaRPr lang="en-US" dirty="0"/>
          </a:p>
        </p:txBody>
      </p:sp>
      <p:sp>
        <p:nvSpPr>
          <p:cNvPr id="14" name="TextBox 13"/>
          <p:cNvSpPr txBox="1"/>
          <p:nvPr/>
        </p:nvSpPr>
        <p:spPr>
          <a:xfrm>
            <a:off x="29514" y="2680962"/>
            <a:ext cx="1886835" cy="1200329"/>
          </a:xfrm>
          <a:prstGeom prst="rect">
            <a:avLst/>
          </a:prstGeom>
          <a:noFill/>
        </p:spPr>
        <p:txBody>
          <a:bodyPr wrap="square" rtlCol="0">
            <a:spAutoFit/>
          </a:bodyPr>
          <a:lstStyle/>
          <a:p>
            <a:pPr algn="r"/>
            <a:r>
              <a:rPr lang="en-US" dirty="0" smtClean="0"/>
              <a:t>The roles themselves may show up but will be greyed out.</a:t>
            </a:r>
            <a:endParaRPr lang="en-US" dirty="0"/>
          </a:p>
        </p:txBody>
      </p:sp>
      <p:cxnSp>
        <p:nvCxnSpPr>
          <p:cNvPr id="17" name="Straight Arrow Connector 16"/>
          <p:cNvCxnSpPr>
            <a:stCxn id="12" idx="3"/>
          </p:cNvCxnSpPr>
          <p:nvPr/>
        </p:nvCxnSpPr>
        <p:spPr>
          <a:xfrm flipV="1">
            <a:off x="1916349" y="4833743"/>
            <a:ext cx="786060" cy="282932"/>
          </a:xfrm>
          <a:prstGeom prst="straightConnector1">
            <a:avLst/>
          </a:prstGeom>
          <a:ln w="31750">
            <a:solidFill>
              <a:srgbClr val="C00000"/>
            </a:solidFill>
            <a:tailEnd type="stealth" w="lg" len="lg"/>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1774412" y="3859383"/>
            <a:ext cx="985784" cy="311505"/>
          </a:xfrm>
          <a:prstGeom prst="straightConnector1">
            <a:avLst/>
          </a:prstGeom>
          <a:ln w="31750">
            <a:solidFill>
              <a:srgbClr val="00B050"/>
            </a:solidFill>
            <a:tailEnd type="stealth" w="lg" len="lg"/>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1774412" y="3859383"/>
            <a:ext cx="985784" cy="654830"/>
          </a:xfrm>
          <a:prstGeom prst="straightConnector1">
            <a:avLst/>
          </a:prstGeom>
          <a:ln w="31750">
            <a:solidFill>
              <a:srgbClr val="00B050"/>
            </a:solidFill>
            <a:tailEnd type="stealth" w="lg" len="lg"/>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12" idx="3"/>
          </p:cNvCxnSpPr>
          <p:nvPr/>
        </p:nvCxnSpPr>
        <p:spPr>
          <a:xfrm flipV="1">
            <a:off x="1916349" y="3810567"/>
            <a:ext cx="816653" cy="1306108"/>
          </a:xfrm>
          <a:prstGeom prst="straightConnector1">
            <a:avLst/>
          </a:prstGeom>
          <a:ln w="31750">
            <a:solidFill>
              <a:srgbClr val="C00000"/>
            </a:solidFill>
            <a:tailEnd type="stealth" w="lg" len="lg"/>
          </a:ln>
        </p:spPr>
        <p:style>
          <a:lnRef idx="2">
            <a:schemeClr val="accent2"/>
          </a:lnRef>
          <a:fillRef idx="0">
            <a:schemeClr val="accent2"/>
          </a:fillRef>
          <a:effectRef idx="1">
            <a:schemeClr val="accent2"/>
          </a:effectRef>
          <a:fontRef idx="minor">
            <a:schemeClr val="tx1"/>
          </a:fontRef>
        </p:style>
      </p:cxnSp>
      <p:sp>
        <p:nvSpPr>
          <p:cNvPr id="4" name="Rounded Rectangle 3"/>
          <p:cNvSpPr/>
          <p:nvPr/>
        </p:nvSpPr>
        <p:spPr bwMode="auto">
          <a:xfrm>
            <a:off x="4890051" y="3379304"/>
            <a:ext cx="3607905" cy="268357"/>
          </a:xfrm>
          <a:prstGeom prst="roundRect">
            <a:avLst/>
          </a:prstGeom>
          <a:noFill/>
          <a:ln w="38100">
            <a:solidFill>
              <a:srgbClr val="FF000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7" name="Slide Number Placeholder 6"/>
          <p:cNvSpPr>
            <a:spLocks noGrp="1"/>
          </p:cNvSpPr>
          <p:nvPr>
            <p:ph type="sldNum" sz="quarter" idx="12"/>
          </p:nvPr>
        </p:nvSpPr>
        <p:spPr/>
        <p:txBody>
          <a:bodyPr/>
          <a:lstStyle/>
          <a:p>
            <a:fld id="{E42FD6D2-C10D-4747-96EF-734CB6B3503C}" type="slidenum">
              <a:rPr lang="en-US" smtClean="0"/>
              <a:t>21</a:t>
            </a:fld>
            <a:endParaRPr lang="en-US"/>
          </a:p>
        </p:txBody>
      </p:sp>
    </p:spTree>
    <p:extLst>
      <p:ext uri="{BB962C8B-B14F-4D97-AF65-F5344CB8AC3E}">
        <p14:creationId xmlns:p14="http://schemas.microsoft.com/office/powerpoint/2010/main" val="3007121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Step:  Set it in Motion</a:t>
            </a:r>
            <a:endParaRPr lang="en-US" dirty="0"/>
          </a:p>
        </p:txBody>
      </p:sp>
      <p:sp>
        <p:nvSpPr>
          <p:cNvPr id="3" name="Content Placeholder 2"/>
          <p:cNvSpPr>
            <a:spLocks noGrp="1"/>
          </p:cNvSpPr>
          <p:nvPr>
            <p:ph idx="1"/>
          </p:nvPr>
        </p:nvSpPr>
        <p:spPr/>
        <p:txBody>
          <a:bodyPr/>
          <a:lstStyle/>
          <a:p>
            <a:r>
              <a:rPr lang="en-US" dirty="0" smtClean="0"/>
              <a:t>Just click the </a:t>
            </a:r>
            <a:r>
              <a:rPr lang="en-US" i="1" dirty="0" smtClean="0">
                <a:effectLst>
                  <a:outerShdw blurRad="38100" dist="38100" dir="2700000" algn="tl">
                    <a:srgbClr val="000000">
                      <a:alpha val="43137"/>
                    </a:srgbClr>
                  </a:outerShdw>
                </a:effectLst>
              </a:rPr>
              <a:t>Finish</a:t>
            </a:r>
            <a:r>
              <a:rPr lang="en-US" dirty="0" smtClean="0"/>
              <a:t> button on the bottom</a:t>
            </a:r>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759" b="1"/>
          <a:stretch/>
        </p:blipFill>
        <p:spPr bwMode="auto">
          <a:xfrm>
            <a:off x="486658" y="2295714"/>
            <a:ext cx="8199927" cy="196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438715" y="3249023"/>
            <a:ext cx="1934888" cy="622234"/>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r="28478" b="78214"/>
          <a:stretch/>
        </p:blipFill>
        <p:spPr>
          <a:xfrm>
            <a:off x="347867" y="4640289"/>
            <a:ext cx="8379065" cy="1720752"/>
          </a:xfrm>
          <a:prstGeom prst="rect">
            <a:avLst/>
          </a:prstGeom>
        </p:spPr>
      </p:pic>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p>
            <a:fld id="{E42FD6D2-C10D-4747-96EF-734CB6B3503C}" type="slidenum">
              <a:rPr lang="en-US" smtClean="0"/>
              <a:t>22</a:t>
            </a:fld>
            <a:endParaRPr lang="en-US"/>
          </a:p>
        </p:txBody>
      </p:sp>
    </p:spTree>
    <p:extLst>
      <p:ext uri="{BB962C8B-B14F-4D97-AF65-F5344CB8AC3E}">
        <p14:creationId xmlns:p14="http://schemas.microsoft.com/office/powerpoint/2010/main" val="1453085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the Plight of a Promotion Request</a:t>
            </a:r>
            <a:endParaRPr lang="en-US" dirty="0"/>
          </a:p>
        </p:txBody>
      </p:sp>
      <p:sp>
        <p:nvSpPr>
          <p:cNvPr id="3" name="Content Placeholder 2"/>
          <p:cNvSpPr>
            <a:spLocks noGrp="1"/>
          </p:cNvSpPr>
          <p:nvPr>
            <p:ph idx="1"/>
          </p:nvPr>
        </p:nvSpPr>
        <p:spPr>
          <a:xfrm>
            <a:off x="301083" y="1016851"/>
            <a:ext cx="8575287" cy="4846320"/>
          </a:xfrm>
        </p:spPr>
        <p:txBody>
          <a:bodyPr/>
          <a:lstStyle/>
          <a:p>
            <a:pPr marL="0" indent="0">
              <a:buNone/>
            </a:pPr>
            <a:r>
              <a:rPr lang="en-US" dirty="0" smtClean="0"/>
              <a:t>How do you find out the status of an entered Promotion Request?</a:t>
            </a:r>
          </a:p>
          <a:p>
            <a:r>
              <a:rPr lang="en-US" dirty="0" smtClean="0"/>
              <a:t>Anyone can do this (Initiator, Approver, Admin…)</a:t>
            </a:r>
          </a:p>
          <a:p>
            <a:pPr marL="3432175" lvl="1"/>
            <a:r>
              <a:rPr lang="en-US" dirty="0" smtClean="0"/>
              <a:t>Go to the Promotion Request’s Info Page</a:t>
            </a:r>
          </a:p>
          <a:p>
            <a:pPr marL="3432175" lvl="1"/>
            <a:r>
              <a:rPr lang="en-US" dirty="0" smtClean="0"/>
              <a:t>Go to the </a:t>
            </a:r>
            <a:r>
              <a:rPr lang="en-US" i="1" dirty="0" smtClean="0">
                <a:effectLst>
                  <a:outerShdw blurRad="38100" dist="38100" dir="2700000" algn="tl">
                    <a:srgbClr val="000000">
                      <a:alpha val="43137"/>
                    </a:srgbClr>
                  </a:outerShdw>
                </a:effectLst>
              </a:rPr>
              <a:t>Process</a:t>
            </a:r>
            <a:r>
              <a:rPr lang="en-US" dirty="0" smtClean="0"/>
              <a:t> Tab</a:t>
            </a:r>
          </a:p>
          <a:p>
            <a:pPr marL="3432175" lvl="1"/>
            <a:r>
              <a:rPr lang="en-US" dirty="0" smtClean="0"/>
              <a:t>Cursory glance, use </a:t>
            </a:r>
            <a:r>
              <a:rPr lang="en-US" i="1" dirty="0" smtClean="0">
                <a:effectLst>
                  <a:outerShdw blurRad="38100" dist="38100" dir="2700000" algn="tl">
                    <a:srgbClr val="000000">
                      <a:alpha val="43137"/>
                    </a:srgbClr>
                  </a:outerShdw>
                </a:effectLst>
              </a:rPr>
              <a:t>Process Status</a:t>
            </a:r>
          </a:p>
          <a:p>
            <a:pPr marL="3432175" lvl="1"/>
            <a:r>
              <a:rPr lang="en-US" dirty="0" smtClean="0"/>
              <a:t>In-Depth (and graphical), use </a:t>
            </a:r>
            <a:r>
              <a:rPr lang="en-US" i="1" dirty="0" smtClean="0">
                <a:effectLst>
                  <a:outerShdw blurRad="38100" dist="38100" dir="2700000" algn="tl">
                    <a:srgbClr val="000000">
                      <a:alpha val="43137"/>
                    </a:srgbClr>
                  </a:outerShdw>
                </a:effectLst>
              </a:rPr>
              <a:t>Routing/Process History</a:t>
            </a:r>
          </a:p>
          <a:p>
            <a:pPr marL="3830637" lvl="2"/>
            <a:r>
              <a:rPr lang="en-US" dirty="0" smtClean="0"/>
              <a:t>Right-Click on the orange line and choose </a:t>
            </a:r>
            <a:r>
              <a:rPr lang="en-US" i="1" dirty="0" smtClean="0">
                <a:effectLst>
                  <a:outerShdw blurRad="38100" dist="38100" dir="2700000" algn="tl">
                    <a:srgbClr val="000000">
                      <a:alpha val="43137"/>
                    </a:srgbClr>
                  </a:outerShdw>
                </a:effectLst>
              </a:rPr>
              <a:t>Open Process Monitor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3" y="1977041"/>
            <a:ext cx="3344982" cy="169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78606" y="2951098"/>
            <a:ext cx="897973" cy="29897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70" y="4237317"/>
            <a:ext cx="8318810" cy="226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1977933" y="5096107"/>
            <a:ext cx="2081112" cy="365760"/>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smtClean="0"/>
              <a:t>Approver’s Decision</a:t>
            </a:r>
            <a:endParaRPr lang="en-US" dirty="0"/>
          </a:p>
        </p:txBody>
      </p:sp>
      <p:cxnSp>
        <p:nvCxnSpPr>
          <p:cNvPr id="10" name="Straight Arrow Connector 9"/>
          <p:cNvCxnSpPr/>
          <p:nvPr/>
        </p:nvCxnSpPr>
        <p:spPr bwMode="auto">
          <a:xfrm>
            <a:off x="2982155" y="5480028"/>
            <a:ext cx="296304" cy="318606"/>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sp>
        <p:nvSpPr>
          <p:cNvPr id="15" name="Rounded Rectangle 14"/>
          <p:cNvSpPr/>
          <p:nvPr/>
        </p:nvSpPr>
        <p:spPr bwMode="auto">
          <a:xfrm>
            <a:off x="4416333" y="5185855"/>
            <a:ext cx="2286000" cy="365760"/>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smtClean="0"/>
              <a:t>Approver’s Comments</a:t>
            </a:r>
            <a:endParaRPr lang="en-US" dirty="0"/>
          </a:p>
        </p:txBody>
      </p:sp>
      <p:cxnSp>
        <p:nvCxnSpPr>
          <p:cNvPr id="16" name="Straight Arrow Connector 15"/>
          <p:cNvCxnSpPr/>
          <p:nvPr/>
        </p:nvCxnSpPr>
        <p:spPr bwMode="auto">
          <a:xfrm flipH="1">
            <a:off x="4635062" y="5551615"/>
            <a:ext cx="751490" cy="399419"/>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pic>
        <p:nvPicPr>
          <p:cNvPr id="1024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5" t="4544"/>
          <a:stretch/>
        </p:blipFill>
        <p:spPr bwMode="auto">
          <a:xfrm>
            <a:off x="6595659" y="4804093"/>
            <a:ext cx="914417" cy="29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p>
            <a:fld id="{E42FD6D2-C10D-4747-96EF-734CB6B3503C}" type="slidenum">
              <a:rPr lang="en-US" smtClean="0"/>
              <a:t>23</a:t>
            </a:fld>
            <a:endParaRPr lang="en-US"/>
          </a:p>
        </p:txBody>
      </p:sp>
    </p:spTree>
    <p:extLst>
      <p:ext uri="{BB962C8B-B14F-4D97-AF65-F5344CB8AC3E}">
        <p14:creationId xmlns:p14="http://schemas.microsoft.com/office/powerpoint/2010/main" val="304042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the Plight of a Promotion Request</a:t>
            </a:r>
          </a:p>
        </p:txBody>
      </p:sp>
      <p:sp>
        <p:nvSpPr>
          <p:cNvPr id="3" name="Content Placeholder 2"/>
          <p:cNvSpPr>
            <a:spLocks noGrp="1"/>
          </p:cNvSpPr>
          <p:nvPr>
            <p:ph idx="1"/>
          </p:nvPr>
        </p:nvSpPr>
        <p:spPr/>
        <p:txBody>
          <a:bodyPr/>
          <a:lstStyle/>
          <a:p>
            <a:r>
              <a:rPr lang="en-US" dirty="0" smtClean="0"/>
              <a:t>The Process Manager looks like this:</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912" y="1779084"/>
            <a:ext cx="7372931" cy="461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24</a:t>
            </a:fld>
            <a:endParaRPr lang="en-US"/>
          </a:p>
        </p:txBody>
      </p:sp>
    </p:spTree>
    <p:extLst>
      <p:ext uri="{BB962C8B-B14F-4D97-AF65-F5344CB8AC3E}">
        <p14:creationId xmlns:p14="http://schemas.microsoft.com/office/powerpoint/2010/main" val="166029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The Actual Workflow:  Rework Section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 y="1293178"/>
            <a:ext cx="9026259" cy="4382063"/>
          </a:xfrm>
          <a:prstGeom prst="rect">
            <a:avLst/>
          </a:prstGeom>
        </p:spPr>
      </p:pic>
      <p:sp>
        <p:nvSpPr>
          <p:cNvPr id="7" name="Oval 6"/>
          <p:cNvSpPr/>
          <p:nvPr/>
        </p:nvSpPr>
        <p:spPr bwMode="auto">
          <a:xfrm>
            <a:off x="1677822" y="4363278"/>
            <a:ext cx="5498230" cy="1838739"/>
          </a:xfrm>
          <a:prstGeom prst="ellipse">
            <a:avLst/>
          </a:prstGeom>
          <a:noFill/>
          <a:ln w="19050">
            <a:solidFill>
              <a:srgbClr val="C00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4" name="Slide Number Placeholder 3"/>
          <p:cNvSpPr>
            <a:spLocks noGrp="1"/>
          </p:cNvSpPr>
          <p:nvPr>
            <p:ph type="sldNum" sz="quarter" idx="12"/>
          </p:nvPr>
        </p:nvSpPr>
        <p:spPr/>
        <p:txBody>
          <a:bodyPr/>
          <a:lstStyle/>
          <a:p>
            <a:fld id="{E42FD6D2-C10D-4747-96EF-734CB6B3503C}" type="slidenum">
              <a:rPr lang="en-US" smtClean="0"/>
              <a:t>25</a:t>
            </a:fld>
            <a:endParaRPr lang="en-US"/>
          </a:p>
        </p:txBody>
      </p:sp>
    </p:spTree>
    <p:extLst>
      <p:ext uri="{BB962C8B-B14F-4D97-AF65-F5344CB8AC3E}">
        <p14:creationId xmlns:p14="http://schemas.microsoft.com/office/powerpoint/2010/main" val="4272046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4" y="832607"/>
            <a:ext cx="8835887" cy="5957098"/>
          </a:xfrm>
          <a:prstGeom prst="rect">
            <a:avLst/>
          </a:prstGeom>
        </p:spPr>
      </p:pic>
      <p:sp>
        <p:nvSpPr>
          <p:cNvPr id="2" name="Title 1"/>
          <p:cNvSpPr>
            <a:spLocks noGrp="1"/>
          </p:cNvSpPr>
          <p:nvPr>
            <p:ph type="title"/>
          </p:nvPr>
        </p:nvSpPr>
        <p:spPr>
          <a:xfrm>
            <a:off x="457200" y="-65842"/>
            <a:ext cx="8229600" cy="1143000"/>
          </a:xfrm>
        </p:spPr>
        <p:txBody>
          <a:bodyPr/>
          <a:lstStyle/>
          <a:p>
            <a:r>
              <a:rPr lang="en-US" dirty="0" smtClean="0"/>
              <a:t>What about Rework?</a:t>
            </a:r>
            <a:endParaRPr lang="en-US" dirty="0"/>
          </a:p>
        </p:txBody>
      </p:sp>
      <p:sp>
        <p:nvSpPr>
          <p:cNvPr id="53" name="Oval 52"/>
          <p:cNvSpPr/>
          <p:nvPr/>
        </p:nvSpPr>
        <p:spPr>
          <a:xfrm>
            <a:off x="4850313" y="1052224"/>
            <a:ext cx="1610103" cy="962235"/>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bwMode="auto">
          <a:xfrm>
            <a:off x="5948916" y="2413591"/>
            <a:ext cx="1398181" cy="850604"/>
          </a:xfrm>
          <a:prstGeom prst="ellipse">
            <a:avLst/>
          </a:prstGeom>
          <a:solidFill>
            <a:schemeClr val="bg1">
              <a:alpha val="30000"/>
            </a:schemeClr>
          </a:solidFill>
          <a:ln w="50800" cap="flat">
            <a:solidFill>
              <a:schemeClr val="bg1"/>
            </a:solidFill>
            <a:prstDash val="sysDot"/>
            <a:roun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59" name="Oval 58"/>
          <p:cNvSpPr/>
          <p:nvPr/>
        </p:nvSpPr>
        <p:spPr bwMode="auto">
          <a:xfrm>
            <a:off x="5948916" y="5038060"/>
            <a:ext cx="1398181" cy="850604"/>
          </a:xfrm>
          <a:prstGeom prst="ellipse">
            <a:avLst/>
          </a:prstGeom>
          <a:solidFill>
            <a:schemeClr val="bg1">
              <a:alpha val="30000"/>
            </a:schemeClr>
          </a:solidFill>
          <a:ln w="50800" cap="flat">
            <a:solidFill>
              <a:schemeClr val="bg1"/>
            </a:solidFill>
            <a:prstDash val="sysDot"/>
            <a:roun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en-US">
              <a:solidFill>
                <a:schemeClr val="tx1"/>
              </a:solidFill>
              <a:latin typeface="Calibri" pitchFamily="-128" charset="0"/>
            </a:endParaRPr>
          </a:p>
        </p:txBody>
      </p:sp>
      <p:sp>
        <p:nvSpPr>
          <p:cNvPr id="60" name="Oval 59"/>
          <p:cNvSpPr/>
          <p:nvPr/>
        </p:nvSpPr>
        <p:spPr bwMode="auto">
          <a:xfrm>
            <a:off x="5954231" y="3755066"/>
            <a:ext cx="1398181" cy="850604"/>
          </a:xfrm>
          <a:prstGeom prst="ellipse">
            <a:avLst/>
          </a:prstGeom>
          <a:solidFill>
            <a:schemeClr val="bg1">
              <a:alpha val="30000"/>
            </a:schemeClr>
          </a:solidFill>
          <a:ln w="50800" cap="flat">
            <a:solidFill>
              <a:schemeClr val="bg1"/>
            </a:solidFill>
            <a:prstDash val="sysDot"/>
            <a:roun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en-US">
              <a:solidFill>
                <a:schemeClr val="tx1"/>
              </a:solidFill>
              <a:latin typeface="Calibri" pitchFamily="-128" charset="0"/>
            </a:endParaRPr>
          </a:p>
        </p:txBody>
      </p:sp>
      <p:sp>
        <p:nvSpPr>
          <p:cNvPr id="3" name="Footer Placeholder 2"/>
          <p:cNvSpPr>
            <a:spLocks noGrp="1"/>
          </p:cNvSpPr>
          <p:nvPr>
            <p:ph type="ftr" sz="quarter" idx="11"/>
          </p:nvPr>
        </p:nvSpPr>
        <p:spPr/>
        <p:txBody>
          <a:bodyPr/>
          <a:lstStyle/>
          <a:p>
            <a:r>
              <a:rPr lang="en-US" smtClean="0"/>
              <a:t>WC_Release_Process.pptx</a:t>
            </a:r>
            <a:endParaRPr lang="en-US"/>
          </a:p>
        </p:txBody>
      </p:sp>
      <p:sp>
        <p:nvSpPr>
          <p:cNvPr id="4" name="Slide Number Placeholder 3"/>
          <p:cNvSpPr>
            <a:spLocks noGrp="1"/>
          </p:cNvSpPr>
          <p:nvPr>
            <p:ph type="sldNum" sz="quarter" idx="12"/>
          </p:nvPr>
        </p:nvSpPr>
        <p:spPr/>
        <p:txBody>
          <a:bodyPr/>
          <a:lstStyle/>
          <a:p>
            <a:fld id="{E42FD6D2-C10D-4747-96EF-734CB6B3503C}" type="slidenum">
              <a:rPr lang="en-US" smtClean="0"/>
              <a:t>26</a:t>
            </a:fld>
            <a:endParaRPr lang="en-US"/>
          </a:p>
        </p:txBody>
      </p:sp>
    </p:spTree>
    <p:extLst>
      <p:ext uri="{BB962C8B-B14F-4D97-AF65-F5344CB8AC3E}">
        <p14:creationId xmlns:p14="http://schemas.microsoft.com/office/powerpoint/2010/main" val="390557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Rework</a:t>
            </a:r>
            <a:endParaRPr lang="en-US" dirty="0"/>
          </a:p>
        </p:txBody>
      </p:sp>
      <p:sp>
        <p:nvSpPr>
          <p:cNvPr id="3" name="Content Placeholder 2"/>
          <p:cNvSpPr>
            <a:spLocks noGrp="1"/>
          </p:cNvSpPr>
          <p:nvPr>
            <p:ph idx="1"/>
          </p:nvPr>
        </p:nvSpPr>
        <p:spPr>
          <a:xfrm>
            <a:off x="321007" y="1600200"/>
            <a:ext cx="8443609" cy="4525963"/>
          </a:xfrm>
        </p:spPr>
        <p:txBody>
          <a:bodyPr>
            <a:normAutofit lnSpcReduction="10000"/>
          </a:bodyPr>
          <a:lstStyle/>
          <a:p>
            <a:r>
              <a:rPr lang="en-US" dirty="0" smtClean="0"/>
              <a:t>Purpose: It’s for </a:t>
            </a:r>
            <a:r>
              <a:rPr lang="en-US" i="1" dirty="0" smtClean="0"/>
              <a:t>simple</a:t>
            </a:r>
            <a:r>
              <a:rPr lang="en-US" dirty="0" smtClean="0"/>
              <a:t> changes</a:t>
            </a:r>
          </a:p>
          <a:p>
            <a:pPr lvl="1"/>
            <a:r>
              <a:rPr lang="en-US" dirty="0" smtClean="0"/>
              <a:t>You forgot a note</a:t>
            </a:r>
          </a:p>
          <a:p>
            <a:pPr lvl="1"/>
            <a:r>
              <a:rPr lang="en-US" dirty="0" smtClean="0"/>
              <a:t>You </a:t>
            </a:r>
            <a:r>
              <a:rPr lang="en-US" dirty="0" err="1" smtClean="0"/>
              <a:t>missspelled</a:t>
            </a:r>
            <a:r>
              <a:rPr lang="en-US" dirty="0" smtClean="0"/>
              <a:t> something</a:t>
            </a:r>
          </a:p>
          <a:p>
            <a:pPr lvl="1"/>
            <a:r>
              <a:rPr lang="en-US" dirty="0" smtClean="0"/>
              <a:t>A dimension is missing</a:t>
            </a:r>
          </a:p>
          <a:p>
            <a:pPr lvl="1"/>
            <a:r>
              <a:rPr lang="en-US" dirty="0" smtClean="0"/>
              <a:t>A drawing (and model) need a title change</a:t>
            </a:r>
          </a:p>
          <a:p>
            <a:r>
              <a:rPr lang="en-US" dirty="0" smtClean="0"/>
              <a:t>What it is NOT for:</a:t>
            </a:r>
          </a:p>
          <a:p>
            <a:pPr lvl="1"/>
            <a:r>
              <a:rPr lang="en-US" dirty="0" smtClean="0"/>
              <a:t>Anything that involves an addition or deletion to the collection of initially chosen items</a:t>
            </a:r>
          </a:p>
          <a:p>
            <a:pPr lvl="2"/>
            <a:r>
              <a:rPr lang="en-US" dirty="0" smtClean="0"/>
              <a:t>No renaming anything</a:t>
            </a:r>
          </a:p>
          <a:p>
            <a:pPr lvl="2"/>
            <a:r>
              <a:rPr lang="en-US" dirty="0" smtClean="0"/>
              <a:t>No adding a component or drawing or even a weldment piece</a:t>
            </a:r>
          </a:p>
          <a:p>
            <a:r>
              <a:rPr lang="en-US" dirty="0" smtClean="0"/>
              <a:t>As an Initiator, you have the ability to reject your own request</a:t>
            </a:r>
          </a:p>
          <a:p>
            <a:pPr lvl="1"/>
            <a:r>
              <a:rPr lang="en-US" dirty="0" smtClean="0"/>
              <a:t>If you find the changes require a reorganization of your assembly or a brand new part, you have a </a:t>
            </a:r>
            <a:r>
              <a:rPr lang="en-US" i="1" dirty="0" smtClean="0">
                <a:effectLst>
                  <a:outerShdw blurRad="38100" dist="38100" dir="2700000" algn="tl">
                    <a:srgbClr val="000000">
                      <a:alpha val="43137"/>
                    </a:srgbClr>
                  </a:outerShdw>
                </a:effectLst>
              </a:rPr>
              <a:t>Reject</a:t>
            </a:r>
            <a:r>
              <a:rPr lang="en-US" dirty="0" smtClean="0"/>
              <a:t> on your task page</a:t>
            </a:r>
          </a:p>
          <a:p>
            <a:pPr lvl="1"/>
            <a:endParaRPr lang="en-US" dirty="0"/>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27</a:t>
            </a:fld>
            <a:endParaRPr lang="en-US"/>
          </a:p>
        </p:txBody>
      </p:sp>
    </p:spTree>
    <p:extLst>
      <p:ext uri="{BB962C8B-B14F-4D97-AF65-F5344CB8AC3E}">
        <p14:creationId xmlns:p14="http://schemas.microsoft.com/office/powerpoint/2010/main" val="99508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Rework:  What Happens…</a:t>
            </a:r>
            <a:endParaRPr lang="en-US" dirty="0"/>
          </a:p>
        </p:txBody>
      </p:sp>
      <p:sp>
        <p:nvSpPr>
          <p:cNvPr id="3" name="Content Placeholder 2"/>
          <p:cNvSpPr>
            <a:spLocks noGrp="1"/>
          </p:cNvSpPr>
          <p:nvPr>
            <p:ph idx="1"/>
          </p:nvPr>
        </p:nvSpPr>
        <p:spPr>
          <a:xfrm>
            <a:off x="457200" y="1273323"/>
            <a:ext cx="8229600" cy="5346137"/>
          </a:xfrm>
        </p:spPr>
        <p:txBody>
          <a:bodyPr/>
          <a:lstStyle/>
          <a:p>
            <a:pPr marL="0" indent="0">
              <a:buNone/>
            </a:pPr>
            <a:r>
              <a:rPr lang="en-US" dirty="0" smtClean="0"/>
              <a:t>In the middle of approvals, a </a:t>
            </a:r>
            <a:r>
              <a:rPr lang="en-US" i="1" dirty="0" smtClean="0">
                <a:effectLst>
                  <a:outerShdw blurRad="38100" dist="38100" dir="2700000" algn="tl">
                    <a:srgbClr val="000000">
                      <a:alpha val="43137"/>
                    </a:srgbClr>
                  </a:outerShdw>
                </a:effectLst>
              </a:rPr>
              <a:t>Rework</a:t>
            </a:r>
            <a:r>
              <a:rPr lang="en-US" dirty="0" smtClean="0"/>
              <a:t> is deemed necessary</a:t>
            </a:r>
          </a:p>
          <a:p>
            <a:r>
              <a:rPr lang="en-US" dirty="0" smtClean="0"/>
              <a:t>1</a:t>
            </a:r>
            <a:r>
              <a:rPr lang="en-US" baseline="30000" dirty="0" smtClean="0"/>
              <a:t>st</a:t>
            </a:r>
            <a:r>
              <a:rPr lang="en-US" dirty="0" smtClean="0"/>
              <a:t> event to happen:  tasks yanked </a:t>
            </a:r>
            <a:r>
              <a:rPr lang="en-US" sz="2000" i="1" dirty="0" smtClean="0"/>
              <a:t>(not e-mails unfortunately…)</a:t>
            </a:r>
          </a:p>
          <a:p>
            <a:r>
              <a:rPr lang="en-US" dirty="0" smtClean="0"/>
              <a:t>2</a:t>
            </a:r>
            <a:r>
              <a:rPr lang="en-US" baseline="30000" dirty="0" smtClean="0"/>
              <a:t>nd</a:t>
            </a:r>
            <a:r>
              <a:rPr lang="en-US" dirty="0" smtClean="0"/>
              <a:t> event:  all objects are demoted back to WIP</a:t>
            </a:r>
          </a:p>
          <a:p>
            <a:r>
              <a:rPr lang="en-US" dirty="0" smtClean="0"/>
              <a:t>3</a:t>
            </a:r>
            <a:r>
              <a:rPr lang="en-US" baseline="30000" dirty="0" smtClean="0"/>
              <a:t>rd</a:t>
            </a:r>
            <a:r>
              <a:rPr lang="en-US" dirty="0" smtClean="0"/>
              <a:t> event: </a:t>
            </a:r>
            <a:r>
              <a:rPr lang="en-US" dirty="0"/>
              <a:t>Tasks and </a:t>
            </a:r>
            <a:r>
              <a:rPr lang="en-US" dirty="0" smtClean="0"/>
              <a:t>E-mails</a:t>
            </a:r>
          </a:p>
          <a:p>
            <a:r>
              <a:rPr lang="en-US" dirty="0" smtClean="0"/>
              <a:t>4</a:t>
            </a:r>
            <a:r>
              <a:rPr lang="en-US" baseline="30000" dirty="0" smtClean="0"/>
              <a:t>th</a:t>
            </a:r>
            <a:r>
              <a:rPr lang="en-US" dirty="0" smtClean="0"/>
              <a:t> event:  the workflow waits for user input</a:t>
            </a:r>
          </a:p>
          <a:p>
            <a:pPr lvl="1"/>
            <a:r>
              <a:rPr lang="en-US" dirty="0" smtClean="0"/>
              <a:t>It suspends until you handle your Rework Task</a:t>
            </a:r>
          </a:p>
          <a:p>
            <a:r>
              <a:rPr lang="en-US" dirty="0" smtClean="0"/>
              <a:t>5</a:t>
            </a:r>
            <a:r>
              <a:rPr lang="en-US" baseline="30000" dirty="0" smtClean="0"/>
              <a:t>th</a:t>
            </a:r>
            <a:r>
              <a:rPr lang="en-US" dirty="0" smtClean="0"/>
              <a:t> event:  you’ve done the editing AND YOU’VE CHECKED-IN THE WORK!  In the Rework Task, hit </a:t>
            </a:r>
            <a:r>
              <a:rPr lang="en-US" i="1" dirty="0" smtClean="0">
                <a:effectLst>
                  <a:outerShdw blurRad="38100" dist="38100" dir="2700000" algn="tl">
                    <a:srgbClr val="000000">
                      <a:alpha val="43137"/>
                    </a:srgbClr>
                  </a:outerShdw>
                </a:effectLst>
              </a:rPr>
              <a:t>Submit</a:t>
            </a:r>
          </a:p>
          <a:p>
            <a:r>
              <a:rPr lang="en-US" dirty="0" smtClean="0"/>
              <a:t>6</a:t>
            </a:r>
            <a:r>
              <a:rPr lang="en-US" baseline="30000" dirty="0" smtClean="0"/>
              <a:t>th</a:t>
            </a:r>
            <a:r>
              <a:rPr lang="en-US" dirty="0" smtClean="0"/>
              <a:t> event:  all objects returned to PENDING state</a:t>
            </a:r>
          </a:p>
          <a:p>
            <a:r>
              <a:rPr lang="en-US" dirty="0" smtClean="0"/>
              <a:t>7</a:t>
            </a:r>
            <a:r>
              <a:rPr lang="en-US" baseline="30000" dirty="0" smtClean="0"/>
              <a:t>th</a:t>
            </a:r>
            <a:r>
              <a:rPr lang="en-US" dirty="0" smtClean="0"/>
              <a:t> event: begins the Approval part of the workflow over again</a:t>
            </a:r>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28</a:t>
            </a:fld>
            <a:endParaRPr lang="en-US"/>
          </a:p>
        </p:txBody>
      </p:sp>
    </p:spTree>
    <p:extLst>
      <p:ext uri="{BB962C8B-B14F-4D97-AF65-F5344CB8AC3E}">
        <p14:creationId xmlns:p14="http://schemas.microsoft.com/office/powerpoint/2010/main" val="3918155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Approvers</a:t>
            </a:r>
            <a:endParaRPr lang="en-US" dirty="0"/>
          </a:p>
        </p:txBody>
      </p:sp>
      <p:sp>
        <p:nvSpPr>
          <p:cNvPr id="9" name="Subtitle 8"/>
          <p:cNvSpPr>
            <a:spLocks noGrp="1"/>
          </p:cNvSpPr>
          <p:nvPr>
            <p:ph type="body" idx="1"/>
          </p:nvPr>
        </p:nvSpPr>
        <p:spPr/>
        <p:txBody>
          <a:bodyPr/>
          <a:lstStyle/>
          <a:p>
            <a:r>
              <a:rPr lang="en-US" dirty="0" smtClean="0"/>
              <a:t>Bare minimum, 5 people to review the drawings included in a Promotion Request.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720" y="1371600"/>
            <a:ext cx="2092813" cy="1645920"/>
          </a:xfrm>
          <a:prstGeom prst="rect">
            <a:avLst/>
          </a:prstGeom>
        </p:spPr>
      </p:pic>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3" name="Slide Number Placeholder 2"/>
          <p:cNvSpPr>
            <a:spLocks noGrp="1"/>
          </p:cNvSpPr>
          <p:nvPr>
            <p:ph type="sldNum" sz="quarter" idx="12"/>
          </p:nvPr>
        </p:nvSpPr>
        <p:spPr/>
        <p:txBody>
          <a:bodyPr/>
          <a:lstStyle/>
          <a:p>
            <a:fld id="{E42FD6D2-C10D-4747-96EF-734CB6B3503C}" type="slidenum">
              <a:rPr lang="en-US" smtClean="0"/>
              <a:t>29</a:t>
            </a:fld>
            <a:endParaRPr lang="en-US"/>
          </a:p>
        </p:txBody>
      </p:sp>
    </p:spTree>
    <p:extLst>
      <p:ext uri="{BB962C8B-B14F-4D97-AF65-F5344CB8AC3E}">
        <p14:creationId xmlns:p14="http://schemas.microsoft.com/office/powerpoint/2010/main" val="220663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Initiators</a:t>
            </a:r>
            <a:endParaRPr lang="en-US" dirty="0"/>
          </a:p>
        </p:txBody>
      </p:sp>
      <p:sp>
        <p:nvSpPr>
          <p:cNvPr id="5" name="Subtitle 4"/>
          <p:cNvSpPr>
            <a:spLocks noGrp="1"/>
          </p:cNvSpPr>
          <p:nvPr>
            <p:ph type="body" idx="1"/>
          </p:nvPr>
        </p:nvSpPr>
        <p:spPr/>
        <p:txBody>
          <a:bodyPr/>
          <a:lstStyle/>
          <a:p>
            <a:r>
              <a:rPr lang="en-US" dirty="0" smtClean="0"/>
              <a:t>Called Initiators because they begin the Promotion Process.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371600"/>
            <a:ext cx="1428005" cy="1828800"/>
          </a:xfrm>
          <a:prstGeom prst="rect">
            <a:avLst/>
          </a:prstGeom>
        </p:spPr>
      </p:pic>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3" name="Slide Number Placeholder 2"/>
          <p:cNvSpPr>
            <a:spLocks noGrp="1"/>
          </p:cNvSpPr>
          <p:nvPr>
            <p:ph type="sldNum" sz="quarter" idx="12"/>
          </p:nvPr>
        </p:nvSpPr>
        <p:spPr/>
        <p:txBody>
          <a:bodyPr/>
          <a:lstStyle/>
          <a:p>
            <a:fld id="{E42FD6D2-C10D-4747-96EF-734CB6B3503C}" type="slidenum">
              <a:rPr lang="en-US" smtClean="0"/>
              <a:t>3</a:t>
            </a:fld>
            <a:endParaRPr lang="en-US"/>
          </a:p>
        </p:txBody>
      </p:sp>
    </p:spTree>
    <p:extLst>
      <p:ext uri="{BB962C8B-B14F-4D97-AF65-F5344CB8AC3E}">
        <p14:creationId xmlns:p14="http://schemas.microsoft.com/office/powerpoint/2010/main" val="1224373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The Actual Workflow:  Approvers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 y="1293178"/>
            <a:ext cx="9026259" cy="4382063"/>
          </a:xfrm>
          <a:prstGeom prst="rect">
            <a:avLst/>
          </a:prstGeom>
        </p:spPr>
      </p:pic>
      <p:sp>
        <p:nvSpPr>
          <p:cNvPr id="4" name="Oval 3"/>
          <p:cNvSpPr/>
          <p:nvPr/>
        </p:nvSpPr>
        <p:spPr bwMode="auto">
          <a:xfrm>
            <a:off x="2465549" y="2328573"/>
            <a:ext cx="559006" cy="559006"/>
          </a:xfrm>
          <a:prstGeom prst="ellipse">
            <a:avLst/>
          </a:prstGeom>
          <a:noFill/>
          <a:ln w="19050">
            <a:solidFill>
              <a:srgbClr val="C00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7" name="Oval 6"/>
          <p:cNvSpPr/>
          <p:nvPr/>
        </p:nvSpPr>
        <p:spPr bwMode="auto">
          <a:xfrm>
            <a:off x="2472953" y="3943273"/>
            <a:ext cx="559006" cy="559006"/>
          </a:xfrm>
          <a:prstGeom prst="ellipse">
            <a:avLst/>
          </a:prstGeom>
          <a:noFill/>
          <a:ln w="19050">
            <a:solidFill>
              <a:srgbClr val="C00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8" name="Oval 7"/>
          <p:cNvSpPr/>
          <p:nvPr/>
        </p:nvSpPr>
        <p:spPr bwMode="auto">
          <a:xfrm>
            <a:off x="5332149" y="3085020"/>
            <a:ext cx="559006" cy="559006"/>
          </a:xfrm>
          <a:prstGeom prst="ellipse">
            <a:avLst/>
          </a:prstGeom>
          <a:noFill/>
          <a:ln w="19050">
            <a:solidFill>
              <a:srgbClr val="FFC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9" name="Oval 8"/>
          <p:cNvSpPr/>
          <p:nvPr/>
        </p:nvSpPr>
        <p:spPr bwMode="auto">
          <a:xfrm>
            <a:off x="3510137" y="2805517"/>
            <a:ext cx="559006" cy="559006"/>
          </a:xfrm>
          <a:prstGeom prst="ellipse">
            <a:avLst/>
          </a:prstGeom>
          <a:noFill/>
          <a:ln w="19050">
            <a:solidFill>
              <a:srgbClr val="92D05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10" name="Oval 9"/>
          <p:cNvSpPr/>
          <p:nvPr/>
        </p:nvSpPr>
        <p:spPr bwMode="auto">
          <a:xfrm>
            <a:off x="4206735" y="3410181"/>
            <a:ext cx="559006" cy="559006"/>
          </a:xfrm>
          <a:prstGeom prst="ellipse">
            <a:avLst/>
          </a:prstGeom>
          <a:noFill/>
          <a:ln w="19050">
            <a:solidFill>
              <a:srgbClr val="92D05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30</a:t>
            </a:fld>
            <a:endParaRPr lang="en-US"/>
          </a:p>
        </p:txBody>
      </p:sp>
    </p:spTree>
    <p:extLst>
      <p:ext uri="{BB962C8B-B14F-4D97-AF65-F5344CB8AC3E}">
        <p14:creationId xmlns:p14="http://schemas.microsoft.com/office/powerpoint/2010/main" val="1874380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04" y="1872816"/>
            <a:ext cx="6495429" cy="463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a:off x="4124322" y="1459783"/>
            <a:ext cx="3225519"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t>Role you are called upon to play</a:t>
            </a:r>
          </a:p>
        </p:txBody>
      </p:sp>
      <p:sp>
        <p:nvSpPr>
          <p:cNvPr id="2" name="Title 1"/>
          <p:cNvSpPr>
            <a:spLocks noGrp="1"/>
          </p:cNvSpPr>
          <p:nvPr>
            <p:ph type="title"/>
          </p:nvPr>
        </p:nvSpPr>
        <p:spPr/>
        <p:txBody>
          <a:bodyPr/>
          <a:lstStyle/>
          <a:p>
            <a:r>
              <a:rPr lang="en-US" dirty="0" smtClean="0"/>
              <a:t>Approver Notifications</a:t>
            </a:r>
            <a:endParaRPr lang="en-US" dirty="0"/>
          </a:p>
        </p:txBody>
      </p:sp>
      <p:sp>
        <p:nvSpPr>
          <p:cNvPr id="3" name="Content Placeholder 2"/>
          <p:cNvSpPr>
            <a:spLocks noGrp="1"/>
          </p:cNvSpPr>
          <p:nvPr>
            <p:ph idx="1"/>
          </p:nvPr>
        </p:nvSpPr>
        <p:spPr>
          <a:xfrm>
            <a:off x="457200" y="978408"/>
            <a:ext cx="8229600" cy="4846320"/>
          </a:xfrm>
        </p:spPr>
        <p:txBody>
          <a:bodyPr/>
          <a:lstStyle/>
          <a:p>
            <a:r>
              <a:rPr lang="en-US" dirty="0" smtClean="0"/>
              <a:t>Typical E-mail</a:t>
            </a:r>
            <a:endParaRPr lang="en-US" dirty="0"/>
          </a:p>
        </p:txBody>
      </p:sp>
      <p:sp>
        <p:nvSpPr>
          <p:cNvPr id="6" name="Oval 5"/>
          <p:cNvSpPr/>
          <p:nvPr/>
        </p:nvSpPr>
        <p:spPr>
          <a:xfrm>
            <a:off x="1442126" y="2058316"/>
            <a:ext cx="1610103" cy="292806"/>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bwMode="auto">
          <a:xfrm>
            <a:off x="4625086" y="1932023"/>
            <a:ext cx="2686659"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r>
              <a:rPr lang="en-US" dirty="0">
                <a:solidFill>
                  <a:schemeClr val="tx1"/>
                </a:solidFill>
                <a:latin typeface="Calibri" pitchFamily="-128" charset="0"/>
              </a:rPr>
              <a:t>Link to the Windchill Task</a:t>
            </a:r>
          </a:p>
        </p:txBody>
      </p:sp>
      <p:sp>
        <p:nvSpPr>
          <p:cNvPr id="19" name="Rounded Rectangle 18"/>
          <p:cNvSpPr/>
          <p:nvPr/>
        </p:nvSpPr>
        <p:spPr bwMode="auto">
          <a:xfrm>
            <a:off x="5073873" y="3941334"/>
            <a:ext cx="1414158"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128" charset="0"/>
              </a:rPr>
              <a:t>The Initiator</a:t>
            </a:r>
          </a:p>
        </p:txBody>
      </p:sp>
      <p:sp>
        <p:nvSpPr>
          <p:cNvPr id="26" name="Rounded Rectangle 25"/>
          <p:cNvSpPr/>
          <p:nvPr/>
        </p:nvSpPr>
        <p:spPr bwMode="auto">
          <a:xfrm>
            <a:off x="3052228" y="4947599"/>
            <a:ext cx="2458765" cy="28755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1" dirty="0" smtClean="0">
                <a:solidFill>
                  <a:schemeClr val="tx1"/>
                </a:solidFill>
                <a:latin typeface="Calibri" pitchFamily="-128" charset="0"/>
              </a:rPr>
              <a:t>(your name will appear here…)</a:t>
            </a:r>
            <a:endParaRPr kumimoji="0" lang="en-US" sz="1400" b="0" i="1" u="none" strike="noStrike" cap="none" normalizeH="0" baseline="0" dirty="0" smtClean="0">
              <a:ln>
                <a:noFill/>
              </a:ln>
              <a:solidFill>
                <a:schemeClr val="tx1"/>
              </a:solidFill>
              <a:effectLst/>
              <a:latin typeface="Calibri" pitchFamily="-128" charset="0"/>
            </a:endParaRPr>
          </a:p>
        </p:txBody>
      </p:sp>
      <p:sp>
        <p:nvSpPr>
          <p:cNvPr id="30" name="Rounded Rectangle 29"/>
          <p:cNvSpPr/>
          <p:nvPr/>
        </p:nvSpPr>
        <p:spPr bwMode="auto">
          <a:xfrm>
            <a:off x="5554259" y="4531050"/>
            <a:ext cx="1568435"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pitchFamily="-128" charset="0"/>
              </a:rPr>
              <a:t>Your Due Date</a:t>
            </a:r>
            <a:endParaRPr kumimoji="0" lang="en-US" sz="1800" b="0" i="0" u="none" strike="noStrike" cap="none" normalizeH="0" baseline="0" dirty="0" smtClean="0">
              <a:ln>
                <a:noFill/>
              </a:ln>
              <a:solidFill>
                <a:schemeClr val="tx1"/>
              </a:solidFill>
              <a:effectLst/>
              <a:latin typeface="Calibri" pitchFamily="-128" charset="0"/>
            </a:endParaRPr>
          </a:p>
        </p:txBody>
      </p:sp>
      <p:cxnSp>
        <p:nvCxnSpPr>
          <p:cNvPr id="7" name="Straight Arrow Connector 6"/>
          <p:cNvCxnSpPr/>
          <p:nvPr/>
        </p:nvCxnSpPr>
        <p:spPr bwMode="auto">
          <a:xfrm flipH="1">
            <a:off x="3112257" y="1712293"/>
            <a:ext cx="1066396" cy="439461"/>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bwMode="auto">
          <a:xfrm flipH="1">
            <a:off x="3645455" y="2151754"/>
            <a:ext cx="1017666" cy="493061"/>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bwMode="auto">
          <a:xfrm flipH="1">
            <a:off x="3807995" y="4150883"/>
            <a:ext cx="1332497" cy="276738"/>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bwMode="auto">
          <a:xfrm flipH="1" flipV="1">
            <a:off x="3831984" y="4636835"/>
            <a:ext cx="1768438" cy="111786"/>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31</a:t>
            </a:fld>
            <a:endParaRPr lang="en-US"/>
          </a:p>
        </p:txBody>
      </p:sp>
    </p:spTree>
    <p:extLst>
      <p:ext uri="{BB962C8B-B14F-4D97-AF65-F5344CB8AC3E}">
        <p14:creationId xmlns:p14="http://schemas.microsoft.com/office/powerpoint/2010/main" val="2099878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97" y="1591222"/>
            <a:ext cx="815975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a:off x="2621078" y="1424693"/>
            <a:ext cx="2358426"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smtClean="0"/>
              <a:t>Shortcuts to the tables</a:t>
            </a:r>
            <a:endParaRPr lang="en-US" dirty="0"/>
          </a:p>
        </p:txBody>
      </p:sp>
      <p:sp>
        <p:nvSpPr>
          <p:cNvPr id="2" name="Title 1"/>
          <p:cNvSpPr>
            <a:spLocks noGrp="1"/>
          </p:cNvSpPr>
          <p:nvPr>
            <p:ph type="title"/>
          </p:nvPr>
        </p:nvSpPr>
        <p:spPr/>
        <p:txBody>
          <a:bodyPr/>
          <a:lstStyle/>
          <a:p>
            <a:r>
              <a:rPr lang="en-US" dirty="0" smtClean="0"/>
              <a:t>Approver Notifications</a:t>
            </a:r>
            <a:endParaRPr lang="en-US" dirty="0"/>
          </a:p>
        </p:txBody>
      </p:sp>
      <p:sp>
        <p:nvSpPr>
          <p:cNvPr id="3" name="Content Placeholder 2"/>
          <p:cNvSpPr>
            <a:spLocks noGrp="1"/>
          </p:cNvSpPr>
          <p:nvPr>
            <p:ph idx="1"/>
          </p:nvPr>
        </p:nvSpPr>
        <p:spPr>
          <a:xfrm>
            <a:off x="457200" y="975154"/>
            <a:ext cx="8229600" cy="4846320"/>
          </a:xfrm>
        </p:spPr>
        <p:txBody>
          <a:bodyPr/>
          <a:lstStyle/>
          <a:p>
            <a:r>
              <a:rPr lang="en-US" dirty="0" smtClean="0"/>
              <a:t>Windchill Task</a:t>
            </a:r>
            <a:endParaRPr lang="en-US" dirty="0"/>
          </a:p>
        </p:txBody>
      </p:sp>
      <p:sp>
        <p:nvSpPr>
          <p:cNvPr id="6" name="Oval 5"/>
          <p:cNvSpPr/>
          <p:nvPr/>
        </p:nvSpPr>
        <p:spPr>
          <a:xfrm>
            <a:off x="858015" y="2011150"/>
            <a:ext cx="398817" cy="382210"/>
          </a:xfrm>
          <a:prstGeom prst="ellipse">
            <a:avLst/>
          </a:prstGeom>
          <a:no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bwMode="auto">
          <a:xfrm>
            <a:off x="2799794" y="4477345"/>
            <a:ext cx="2340698"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r>
              <a:rPr lang="en-US" dirty="0">
                <a:solidFill>
                  <a:schemeClr val="tx1"/>
                </a:solidFill>
                <a:latin typeface="Calibri" pitchFamily="-128" charset="0"/>
              </a:rPr>
              <a:t>Link to the </a:t>
            </a:r>
            <a:r>
              <a:rPr lang="en-US" dirty="0" smtClean="0">
                <a:solidFill>
                  <a:schemeClr val="tx1"/>
                </a:solidFill>
                <a:latin typeface="Calibri" pitchFamily="-128" charset="0"/>
              </a:rPr>
              <a:t>actual Task</a:t>
            </a:r>
            <a:endParaRPr lang="en-US" dirty="0">
              <a:solidFill>
                <a:schemeClr val="tx1"/>
              </a:solidFill>
              <a:latin typeface="Calibri" pitchFamily="-128" charset="0"/>
            </a:endParaRPr>
          </a:p>
        </p:txBody>
      </p:sp>
      <p:sp>
        <p:nvSpPr>
          <p:cNvPr id="19" name="Rounded Rectangle 18"/>
          <p:cNvSpPr/>
          <p:nvPr/>
        </p:nvSpPr>
        <p:spPr bwMode="auto">
          <a:xfrm>
            <a:off x="5140492" y="6157760"/>
            <a:ext cx="3049351"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pitchFamily="-128" charset="0"/>
              </a:rPr>
              <a:t>Promotion Request’s Number</a:t>
            </a:r>
            <a:endParaRPr kumimoji="0" lang="en-US" sz="1800" b="0" i="0" u="none" strike="noStrike" cap="none" normalizeH="0" baseline="0" dirty="0" smtClean="0">
              <a:ln>
                <a:noFill/>
              </a:ln>
              <a:solidFill>
                <a:schemeClr val="tx1"/>
              </a:solidFill>
              <a:effectLst/>
              <a:latin typeface="Calibri" pitchFamily="-128" charset="0"/>
            </a:endParaRPr>
          </a:p>
        </p:txBody>
      </p:sp>
      <p:sp>
        <p:nvSpPr>
          <p:cNvPr id="30" name="Rounded Rectangle 29"/>
          <p:cNvSpPr/>
          <p:nvPr/>
        </p:nvSpPr>
        <p:spPr bwMode="auto">
          <a:xfrm>
            <a:off x="5554259" y="4531050"/>
            <a:ext cx="2635584" cy="419099"/>
          </a:xfrm>
          <a:prstGeom prst="roundRect">
            <a:avLst/>
          </a:prstGeom>
          <a:solidFill>
            <a:schemeClr val="bg1"/>
          </a:solidFill>
          <a:ln>
            <a:solidFill>
              <a:schemeClr val="tx2">
                <a:lumMod val="60000"/>
                <a:lumOff val="40000"/>
              </a:schemeClr>
            </a:solidFill>
          </a:ln>
          <a:ex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pitchFamily="-128" charset="0"/>
              </a:rPr>
              <a:t>The Request’s subject line</a:t>
            </a:r>
            <a:endParaRPr kumimoji="0" lang="en-US" sz="1800" b="0" i="0" u="none" strike="noStrike" cap="none" normalizeH="0" baseline="0" dirty="0" smtClean="0">
              <a:ln>
                <a:noFill/>
              </a:ln>
              <a:solidFill>
                <a:schemeClr val="tx1"/>
              </a:solidFill>
              <a:effectLst/>
              <a:latin typeface="Calibri" pitchFamily="-128" charset="0"/>
            </a:endParaRPr>
          </a:p>
        </p:txBody>
      </p:sp>
      <p:cxnSp>
        <p:nvCxnSpPr>
          <p:cNvPr id="7" name="Straight Arrow Connector 6"/>
          <p:cNvCxnSpPr/>
          <p:nvPr/>
        </p:nvCxnSpPr>
        <p:spPr bwMode="auto">
          <a:xfrm flipH="1">
            <a:off x="2022601" y="1760417"/>
            <a:ext cx="891755" cy="743326"/>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bwMode="auto">
          <a:xfrm flipH="1">
            <a:off x="2456384" y="4813629"/>
            <a:ext cx="739278" cy="914590"/>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bwMode="auto">
          <a:xfrm flipH="1" flipV="1">
            <a:off x="4822526" y="5894080"/>
            <a:ext cx="387481" cy="368524"/>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bwMode="auto">
          <a:xfrm flipH="1">
            <a:off x="5748035" y="4854777"/>
            <a:ext cx="406987" cy="873442"/>
          </a:xfrm>
          <a:prstGeom prst="straightConnector1">
            <a:avLst/>
          </a:prstGeom>
          <a:ln w="31750">
            <a:solidFill>
              <a:srgbClr val="C00000"/>
            </a:solidFill>
            <a:tailEnd type="stealth" w="lg" len="lg"/>
          </a:ln>
          <a:extLst/>
        </p:spPr>
        <p:style>
          <a:lnRef idx="2">
            <a:schemeClr val="accent2"/>
          </a:lnRef>
          <a:fillRef idx="0">
            <a:schemeClr val="accent2"/>
          </a:fillRef>
          <a:effectRef idx="1">
            <a:schemeClr val="accent2"/>
          </a:effectRef>
          <a:fontRef idx="minor">
            <a:schemeClr val="tx1"/>
          </a:fontRef>
        </p:style>
      </p:cxnSp>
      <p:sp>
        <p:nvSpPr>
          <p:cNvPr id="18" name="Arc 17"/>
          <p:cNvSpPr/>
          <p:nvPr/>
        </p:nvSpPr>
        <p:spPr bwMode="auto">
          <a:xfrm rot="17939440" flipV="1">
            <a:off x="-157194" y="3328267"/>
            <a:ext cx="3619644" cy="1032077"/>
          </a:xfrm>
          <a:prstGeom prst="arc">
            <a:avLst>
              <a:gd name="adj1" fmla="val 12084354"/>
              <a:gd name="adj2" fmla="val 466808"/>
            </a:avLst>
          </a:prstGeom>
          <a:ln w="31750">
            <a:solidFill>
              <a:srgbClr val="C00000"/>
            </a:solidFill>
            <a:headEnd type="triangle" w="med" len="med"/>
            <a:tailEnd type="none" w="med" len="med"/>
          </a:ln>
          <a:extLst/>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17" name="Rounded Rectangle 16"/>
          <p:cNvSpPr/>
          <p:nvPr/>
        </p:nvSpPr>
        <p:spPr bwMode="auto">
          <a:xfrm>
            <a:off x="7579194" y="2427744"/>
            <a:ext cx="1139525" cy="317764"/>
          </a:xfrm>
          <a:prstGeom prst="roundRect">
            <a:avLst/>
          </a:prstGeom>
          <a:noFill/>
          <a:ln w="38100">
            <a:solidFill>
              <a:srgbClr val="00206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32</a:t>
            </a:fld>
            <a:endParaRPr lang="en-US"/>
          </a:p>
        </p:txBody>
      </p:sp>
    </p:spTree>
    <p:extLst>
      <p:ext uri="{BB962C8B-B14F-4D97-AF65-F5344CB8AC3E}">
        <p14:creationId xmlns:p14="http://schemas.microsoft.com/office/powerpoint/2010/main" val="2240616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5" y="958416"/>
            <a:ext cx="6495429" cy="463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3128755"/>
            <a:ext cx="81597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Approver Notifications</a:t>
            </a:r>
            <a:endParaRPr lang="en-US" dirty="0"/>
          </a:p>
        </p:txBody>
      </p:sp>
      <p:sp>
        <p:nvSpPr>
          <p:cNvPr id="22" name="Oval 21"/>
          <p:cNvSpPr/>
          <p:nvPr/>
        </p:nvSpPr>
        <p:spPr>
          <a:xfrm>
            <a:off x="1322856" y="1630934"/>
            <a:ext cx="1610103" cy="292806"/>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72822" y="5480283"/>
            <a:ext cx="1610103" cy="292806"/>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TextBox 6146"/>
          <p:cNvSpPr txBox="1"/>
          <p:nvPr/>
        </p:nvSpPr>
        <p:spPr>
          <a:xfrm>
            <a:off x="6336402" y="1084839"/>
            <a:ext cx="2280824" cy="1384995"/>
          </a:xfrm>
          <a:prstGeom prst="rect">
            <a:avLst/>
          </a:prstGeom>
          <a:noFill/>
        </p:spPr>
        <p:txBody>
          <a:bodyPr wrap="square" rtlCol="0">
            <a:spAutoFit/>
          </a:bodyPr>
          <a:lstStyle/>
          <a:p>
            <a:pPr algn="ctr"/>
            <a:r>
              <a:rPr lang="en-US" sz="2800" i="1" dirty="0" smtClean="0">
                <a:effectLst>
                  <a:outerShdw blurRad="38100" dist="38100" dir="2700000" algn="tl">
                    <a:srgbClr val="000000">
                      <a:alpha val="43137"/>
                    </a:srgbClr>
                  </a:outerShdw>
                </a:effectLst>
              </a:rPr>
              <a:t>Either one gets you to the Task Page</a:t>
            </a:r>
            <a:endParaRPr lang="en-US" sz="2800"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smtClean="0"/>
              <a:t>WC_Release_Process.pptx</a:t>
            </a:r>
            <a:endParaRPr lang="en-US"/>
          </a:p>
        </p:txBody>
      </p:sp>
      <p:sp>
        <p:nvSpPr>
          <p:cNvPr id="4" name="Slide Number Placeholder 3"/>
          <p:cNvSpPr>
            <a:spLocks noGrp="1"/>
          </p:cNvSpPr>
          <p:nvPr>
            <p:ph type="sldNum" sz="quarter" idx="12"/>
          </p:nvPr>
        </p:nvSpPr>
        <p:spPr/>
        <p:txBody>
          <a:bodyPr/>
          <a:lstStyle/>
          <a:p>
            <a:fld id="{E42FD6D2-C10D-4747-96EF-734CB6B3503C}" type="slidenum">
              <a:rPr lang="en-US" smtClean="0"/>
              <a:t>33</a:t>
            </a:fld>
            <a:endParaRPr lang="en-US"/>
          </a:p>
        </p:txBody>
      </p:sp>
    </p:spTree>
    <p:extLst>
      <p:ext uri="{BB962C8B-B14F-4D97-AF65-F5344CB8AC3E}">
        <p14:creationId xmlns:p14="http://schemas.microsoft.com/office/powerpoint/2010/main" val="1779588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Approver’s Task Page</a:t>
            </a:r>
            <a:endParaRPr lang="en-US" dirty="0"/>
          </a:p>
        </p:txBody>
      </p:sp>
      <p:sp>
        <p:nvSpPr>
          <p:cNvPr id="3" name="Content Placeholder 2"/>
          <p:cNvSpPr>
            <a:spLocks noGrp="1"/>
          </p:cNvSpPr>
          <p:nvPr>
            <p:ph idx="1"/>
          </p:nvPr>
        </p:nvSpPr>
        <p:spPr>
          <a:xfrm>
            <a:off x="457200" y="1067129"/>
            <a:ext cx="8229600" cy="4846320"/>
          </a:xfrm>
        </p:spPr>
        <p:txBody>
          <a:bodyPr/>
          <a:lstStyle/>
          <a:p>
            <a:r>
              <a:rPr lang="en-US" dirty="0" smtClean="0"/>
              <a:t>Where an Approver actually makes the decision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19" y="1550863"/>
            <a:ext cx="6435356" cy="282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284"/>
          <a:stretch/>
        </p:blipFill>
        <p:spPr bwMode="auto">
          <a:xfrm>
            <a:off x="1300278" y="4558142"/>
            <a:ext cx="6035040" cy="1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2042293" y="5190565"/>
            <a:ext cx="950259" cy="950259"/>
          </a:xfrm>
          <a:prstGeom prst="ellipse">
            <a:avLst/>
          </a:prstGeom>
          <a:noFill/>
          <a:ln w="38100">
            <a:solidFill>
              <a:srgbClr val="FF000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Flowchart: Alternate Process 5"/>
          <p:cNvSpPr/>
          <p:nvPr/>
        </p:nvSpPr>
        <p:spPr bwMode="auto">
          <a:xfrm>
            <a:off x="1866626" y="3756991"/>
            <a:ext cx="3652533" cy="311427"/>
          </a:xfrm>
          <a:prstGeom prst="flowChartAlternateProcess">
            <a:avLst/>
          </a:prstGeom>
          <a:noFill/>
          <a:ln w="38100">
            <a:solidFill>
              <a:srgbClr val="FF000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 name="TextBox 6"/>
          <p:cNvSpPr txBox="1"/>
          <p:nvPr/>
        </p:nvSpPr>
        <p:spPr>
          <a:xfrm>
            <a:off x="6950303" y="2756667"/>
            <a:ext cx="2157598" cy="1323439"/>
          </a:xfrm>
          <a:prstGeom prst="rect">
            <a:avLst/>
          </a:prstGeom>
          <a:noFill/>
        </p:spPr>
        <p:txBody>
          <a:bodyPr wrap="square" rtlCol="0">
            <a:spAutoFit/>
          </a:bodyPr>
          <a:lstStyle/>
          <a:p>
            <a:pPr algn="ctr"/>
            <a:r>
              <a:rPr lang="en-US" sz="2000" b="1" dirty="0" smtClean="0">
                <a:solidFill>
                  <a:srgbClr val="0000CC"/>
                </a:solidFill>
                <a:effectLst>
                  <a:outerShdw blurRad="38100" dist="38100" dir="2700000" algn="tl">
                    <a:srgbClr val="000000">
                      <a:alpha val="43137"/>
                    </a:srgbClr>
                  </a:outerShdw>
                </a:effectLst>
              </a:rPr>
              <a:t>The way to get to the actual Promotion Objects!</a:t>
            </a:r>
            <a:endParaRPr lang="en-US" sz="2000" b="1" dirty="0">
              <a:solidFill>
                <a:srgbClr val="0000CC"/>
              </a:solidFill>
              <a:effectLst>
                <a:outerShdw blurRad="38100" dist="38100" dir="2700000" algn="tl">
                  <a:srgbClr val="000000">
                    <a:alpha val="43137"/>
                  </a:srgbClr>
                </a:outerShdw>
              </a:effectLst>
            </a:endParaRPr>
          </a:p>
        </p:txBody>
      </p:sp>
      <p:cxnSp>
        <p:nvCxnSpPr>
          <p:cNvPr id="10" name="Straight Arrow Connector 9"/>
          <p:cNvCxnSpPr/>
          <p:nvPr/>
        </p:nvCxnSpPr>
        <p:spPr bwMode="auto">
          <a:xfrm flipH="1">
            <a:off x="5519160" y="3585411"/>
            <a:ext cx="1711819" cy="327293"/>
          </a:xfrm>
          <a:prstGeom prst="straightConnector1">
            <a:avLst/>
          </a:prstGeom>
          <a:ln w="5715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34</a:t>
            </a:fld>
            <a:endParaRPr lang="en-US"/>
          </a:p>
        </p:txBody>
      </p:sp>
    </p:spTree>
    <p:extLst>
      <p:ext uri="{BB962C8B-B14F-4D97-AF65-F5344CB8AC3E}">
        <p14:creationId xmlns:p14="http://schemas.microsoft.com/office/powerpoint/2010/main" val="1181886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Review Practice</a:t>
            </a:r>
            <a:endParaRPr lang="en-US" dirty="0"/>
          </a:p>
        </p:txBody>
      </p:sp>
      <p:sp>
        <p:nvSpPr>
          <p:cNvPr id="3" name="Content Placeholder 2"/>
          <p:cNvSpPr>
            <a:spLocks noGrp="1"/>
          </p:cNvSpPr>
          <p:nvPr>
            <p:ph idx="1"/>
          </p:nvPr>
        </p:nvSpPr>
        <p:spPr/>
        <p:txBody>
          <a:bodyPr/>
          <a:lstStyle/>
          <a:p>
            <a:r>
              <a:rPr lang="en-US" dirty="0" smtClean="0"/>
              <a:t>You have to come back to the Task Page, Duplicate the browser tab so that you can</a:t>
            </a:r>
          </a:p>
          <a:p>
            <a:pPr lvl="1"/>
            <a:r>
              <a:rPr lang="en-US" dirty="0" smtClean="0"/>
              <a:t>You can always go back to your e-mails or Home Page Task link to get back here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07" y="3096139"/>
            <a:ext cx="6920330" cy="33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bwMode="auto">
          <a:xfrm>
            <a:off x="1960120" y="4188052"/>
            <a:ext cx="2256099" cy="262701"/>
          </a:xfrm>
          <a:prstGeom prst="flowChartAlternateProcess">
            <a:avLst/>
          </a:prstGeom>
          <a:noFill/>
          <a:ln w="38100">
            <a:solidFill>
              <a:srgbClr val="FF000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35</a:t>
            </a:fld>
            <a:endParaRPr lang="en-US"/>
          </a:p>
        </p:txBody>
      </p:sp>
    </p:spTree>
    <p:extLst>
      <p:ext uri="{BB962C8B-B14F-4D97-AF65-F5344CB8AC3E}">
        <p14:creationId xmlns:p14="http://schemas.microsoft.com/office/powerpoint/2010/main" val="4125456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Promotion Request Page</a:t>
            </a:r>
            <a:endParaRPr lang="en-US" dirty="0"/>
          </a:p>
        </p:txBody>
      </p:sp>
      <p:sp>
        <p:nvSpPr>
          <p:cNvPr id="3" name="Content Placeholder 2"/>
          <p:cNvSpPr>
            <a:spLocks noGrp="1"/>
          </p:cNvSpPr>
          <p:nvPr>
            <p:ph idx="1"/>
          </p:nvPr>
        </p:nvSpPr>
        <p:spPr/>
        <p:txBody>
          <a:bodyPr/>
          <a:lstStyle/>
          <a:p>
            <a:r>
              <a:rPr lang="en-US" i="1" dirty="0" smtClean="0">
                <a:effectLst>
                  <a:outerShdw blurRad="38100" dist="38100" dir="2700000" algn="tl">
                    <a:srgbClr val="000000">
                      <a:alpha val="43137"/>
                    </a:srgbClr>
                  </a:outerShdw>
                </a:effectLst>
              </a:rPr>
              <a:t>Details</a:t>
            </a:r>
            <a:r>
              <a:rPr lang="en-US" dirty="0" smtClean="0">
                <a:effectLst>
                  <a:outerShdw blurRad="38100" dist="38100" dir="2700000" algn="tl">
                    <a:srgbClr val="000000">
                      <a:alpha val="43137"/>
                    </a:srgbClr>
                  </a:outerShdw>
                </a:effectLst>
              </a:rPr>
              <a:t> </a:t>
            </a:r>
            <a:r>
              <a:rPr lang="en-US" dirty="0" smtClean="0"/>
              <a:t>Tab</a:t>
            </a:r>
          </a:p>
          <a:p>
            <a:pPr lvl="1"/>
            <a:r>
              <a:rPr lang="en-US" dirty="0" smtClean="0"/>
              <a:t>In the Attributes Section, you find the </a:t>
            </a:r>
            <a:r>
              <a:rPr lang="en-US" dirty="0" err="1" smtClean="0"/>
              <a:t>Pkg</a:t>
            </a:r>
            <a:r>
              <a:rPr lang="en-US" dirty="0" smtClean="0"/>
              <a:t> Description</a:t>
            </a:r>
          </a:p>
          <a:p>
            <a:pPr lvl="1"/>
            <a:r>
              <a:rPr lang="en-US" dirty="0" smtClean="0"/>
              <a:t>Where to find the actual Promotion Objects</a:t>
            </a:r>
          </a:p>
          <a:p>
            <a:r>
              <a:rPr lang="en-US" i="1" dirty="0" smtClean="0">
                <a:effectLst>
                  <a:outerShdw blurRad="38100" dist="38100" dir="2700000" algn="tl">
                    <a:srgbClr val="000000">
                      <a:alpha val="43137"/>
                    </a:srgbClr>
                  </a:outerShdw>
                </a:effectLst>
              </a:rPr>
              <a:t>Process</a:t>
            </a:r>
            <a:r>
              <a:rPr lang="en-US" dirty="0" smtClean="0">
                <a:effectLst>
                  <a:outerShdw blurRad="38100" dist="38100" dir="2700000" algn="tl">
                    <a:srgbClr val="000000">
                      <a:alpha val="43137"/>
                    </a:srgbClr>
                  </a:outerShdw>
                </a:effectLst>
              </a:rPr>
              <a:t> </a:t>
            </a:r>
            <a:r>
              <a:rPr lang="en-US" dirty="0" smtClean="0"/>
              <a:t>Tab</a:t>
            </a:r>
          </a:p>
          <a:p>
            <a:pPr lvl="1"/>
            <a:r>
              <a:rPr lang="en-US" sz="1800" dirty="0" smtClean="0"/>
              <a:t>Members –place to find who was chosen for what role</a:t>
            </a:r>
          </a:p>
          <a:p>
            <a:pPr lvl="1"/>
            <a:r>
              <a:rPr lang="en-US" sz="1800" dirty="0" smtClean="0"/>
              <a:t>Routing/Process History  -tons of info with a graphical representation that steps you through your live workflow</a:t>
            </a:r>
          </a:p>
          <a:p>
            <a:pPr lvl="1"/>
            <a:r>
              <a:rPr lang="en-US" sz="1800" dirty="0" smtClean="0"/>
              <a:t>Discussions</a:t>
            </a:r>
          </a:p>
          <a:p>
            <a:r>
              <a:rPr lang="en-US" i="1" dirty="0" smtClean="0">
                <a:effectLst>
                  <a:outerShdw blurRad="38100" dist="38100" dir="2700000" algn="tl">
                    <a:srgbClr val="000000">
                      <a:alpha val="43137"/>
                    </a:srgbClr>
                  </a:outerShdw>
                </a:effectLst>
              </a:rPr>
              <a:t>History</a:t>
            </a:r>
            <a:r>
              <a:rPr lang="en-US" dirty="0" smtClean="0">
                <a:effectLst>
                  <a:outerShdw blurRad="38100" dist="38100" dir="2700000" algn="tl">
                    <a:srgbClr val="000000">
                      <a:alpha val="43137"/>
                    </a:srgbClr>
                  </a:outerShdw>
                </a:effectLst>
              </a:rPr>
              <a:t> </a:t>
            </a:r>
            <a:r>
              <a:rPr lang="en-US" dirty="0" smtClean="0"/>
              <a:t>Tab</a:t>
            </a:r>
          </a:p>
          <a:p>
            <a:pPr lvl="1"/>
            <a:r>
              <a:rPr lang="en-US" dirty="0" smtClean="0"/>
              <a:t>Ignore this</a:t>
            </a:r>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510" y="3924607"/>
            <a:ext cx="5805692" cy="243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36</a:t>
            </a:fld>
            <a:endParaRPr lang="en-US"/>
          </a:p>
        </p:txBody>
      </p:sp>
    </p:spTree>
    <p:extLst>
      <p:ext uri="{BB962C8B-B14F-4D97-AF65-F5344CB8AC3E}">
        <p14:creationId xmlns:p14="http://schemas.microsoft.com/office/powerpoint/2010/main" val="1318897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Promotion Objects</a:t>
            </a:r>
            <a:endParaRPr lang="en-US" dirty="0"/>
          </a:p>
        </p:txBody>
      </p:sp>
      <p:sp>
        <p:nvSpPr>
          <p:cNvPr id="3" name="Content Placeholder 2"/>
          <p:cNvSpPr>
            <a:spLocks noGrp="1"/>
          </p:cNvSpPr>
          <p:nvPr>
            <p:ph idx="1"/>
          </p:nvPr>
        </p:nvSpPr>
        <p:spPr/>
        <p:txBody>
          <a:bodyPr/>
          <a:lstStyle/>
          <a:p>
            <a:r>
              <a:rPr lang="en-US" dirty="0" smtClean="0"/>
              <a:t>On the </a:t>
            </a:r>
            <a:r>
              <a:rPr lang="en-US" i="1" dirty="0" smtClean="0">
                <a:effectLst>
                  <a:outerShdw blurRad="38100" dist="38100" dir="2700000" algn="tl">
                    <a:srgbClr val="000000">
                      <a:alpha val="43137"/>
                    </a:srgbClr>
                  </a:outerShdw>
                </a:effectLst>
              </a:rPr>
              <a:t>Details</a:t>
            </a:r>
            <a:r>
              <a:rPr lang="en-US" dirty="0" smtClean="0">
                <a:effectLst>
                  <a:outerShdw blurRad="38100" dist="38100" dir="2700000" algn="tl">
                    <a:srgbClr val="000000">
                      <a:alpha val="43137"/>
                    </a:srgbClr>
                  </a:outerShdw>
                </a:effectLst>
              </a:rPr>
              <a:t> </a:t>
            </a:r>
            <a:r>
              <a:rPr lang="en-US" dirty="0" smtClean="0"/>
              <a:t>Tab and all the way on the bottom</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54" y="2009157"/>
            <a:ext cx="4341562" cy="28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551" y="3910156"/>
            <a:ext cx="5061400" cy="254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78116" y="2009157"/>
            <a:ext cx="3176337" cy="923330"/>
          </a:xfrm>
          <a:prstGeom prst="rect">
            <a:avLst/>
          </a:prstGeom>
          <a:noFill/>
        </p:spPr>
        <p:txBody>
          <a:bodyPr wrap="square" rtlCol="0">
            <a:spAutoFit/>
          </a:bodyPr>
          <a:lstStyle/>
          <a:p>
            <a:r>
              <a:rPr lang="en-US" dirty="0" smtClean="0"/>
              <a:t>Table View</a:t>
            </a:r>
          </a:p>
          <a:p>
            <a:r>
              <a:rPr lang="en-US" dirty="0" smtClean="0"/>
              <a:t>“Promotion Objects” (default)</a:t>
            </a:r>
          </a:p>
          <a:p>
            <a:r>
              <a:rPr lang="en-US" dirty="0" smtClean="0"/>
              <a:t>Shows all objects</a:t>
            </a:r>
            <a:endParaRPr lang="en-US" dirty="0"/>
          </a:p>
        </p:txBody>
      </p:sp>
      <p:sp>
        <p:nvSpPr>
          <p:cNvPr id="7" name="TextBox 6"/>
          <p:cNvSpPr txBox="1"/>
          <p:nvPr/>
        </p:nvSpPr>
        <p:spPr>
          <a:xfrm>
            <a:off x="0" y="5494190"/>
            <a:ext cx="3844089" cy="923330"/>
          </a:xfrm>
          <a:prstGeom prst="rect">
            <a:avLst/>
          </a:prstGeom>
          <a:noFill/>
        </p:spPr>
        <p:txBody>
          <a:bodyPr wrap="square" rtlCol="0">
            <a:spAutoFit/>
          </a:bodyPr>
          <a:lstStyle/>
          <a:p>
            <a:pPr algn="r"/>
            <a:r>
              <a:rPr lang="en-US" dirty="0" smtClean="0"/>
              <a:t>Table View</a:t>
            </a:r>
          </a:p>
          <a:p>
            <a:pPr algn="r"/>
            <a:r>
              <a:rPr lang="en-US" dirty="0" smtClean="0"/>
              <a:t>“Promotion Objects – but only DRW’s”  (filter)</a:t>
            </a:r>
            <a:endParaRPr lang="en-US" dirty="0"/>
          </a:p>
        </p:txBody>
      </p:sp>
      <p:cxnSp>
        <p:nvCxnSpPr>
          <p:cNvPr id="6" name="Straight Arrow Connector 5"/>
          <p:cNvCxnSpPr>
            <a:stCxn id="4" idx="1"/>
          </p:cNvCxnSpPr>
          <p:nvPr/>
        </p:nvCxnSpPr>
        <p:spPr bwMode="auto">
          <a:xfrm flipH="1">
            <a:off x="2310064" y="2470822"/>
            <a:ext cx="3068052" cy="184666"/>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bwMode="auto">
          <a:xfrm flipV="1">
            <a:off x="3561347" y="4766378"/>
            <a:ext cx="1495230" cy="727813"/>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8" name="Slide Number Placeholder 7"/>
          <p:cNvSpPr>
            <a:spLocks noGrp="1"/>
          </p:cNvSpPr>
          <p:nvPr>
            <p:ph type="sldNum" sz="quarter" idx="12"/>
          </p:nvPr>
        </p:nvSpPr>
        <p:spPr/>
        <p:txBody>
          <a:bodyPr/>
          <a:lstStyle/>
          <a:p>
            <a:fld id="{E42FD6D2-C10D-4747-96EF-734CB6B3503C}" type="slidenum">
              <a:rPr lang="en-US" smtClean="0"/>
              <a:t>37</a:t>
            </a:fld>
            <a:endParaRPr lang="en-US"/>
          </a:p>
        </p:txBody>
      </p:sp>
    </p:spTree>
    <p:extLst>
      <p:ext uri="{BB962C8B-B14F-4D97-AF65-F5344CB8AC3E}">
        <p14:creationId xmlns:p14="http://schemas.microsoft.com/office/powerpoint/2010/main" val="427562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Drawings</a:t>
            </a:r>
            <a:endParaRPr lang="en-US" dirty="0"/>
          </a:p>
        </p:txBody>
      </p:sp>
      <p:sp>
        <p:nvSpPr>
          <p:cNvPr id="3" name="Content Placeholder 2"/>
          <p:cNvSpPr>
            <a:spLocks noGrp="1"/>
          </p:cNvSpPr>
          <p:nvPr>
            <p:ph idx="1"/>
          </p:nvPr>
        </p:nvSpPr>
        <p:spPr/>
        <p:txBody>
          <a:bodyPr/>
          <a:lstStyle/>
          <a:p>
            <a:r>
              <a:rPr lang="en-US" dirty="0" smtClean="0"/>
              <a:t>Right-Click on each one, choose </a:t>
            </a:r>
            <a:r>
              <a:rPr lang="en-US" i="1" dirty="0" smtClean="0">
                <a:effectLst>
                  <a:outerShdw blurRad="38100" dist="38100" dir="2700000" algn="tl">
                    <a:srgbClr val="000000">
                      <a:alpha val="43137"/>
                    </a:srgbClr>
                  </a:outerShdw>
                </a:effectLst>
              </a:rPr>
              <a:t>Open in </a:t>
            </a:r>
            <a:r>
              <a:rPr lang="en-US" i="1" dirty="0" err="1" smtClean="0">
                <a:effectLst>
                  <a:outerShdw blurRad="38100" dist="38100" dir="2700000" algn="tl">
                    <a:srgbClr val="000000">
                      <a:alpha val="43137"/>
                    </a:srgbClr>
                  </a:outerShdw>
                </a:effectLst>
              </a:rPr>
              <a:t>Creo</a:t>
            </a:r>
            <a:r>
              <a:rPr lang="en-US" i="1" dirty="0" smtClean="0">
                <a:effectLst>
                  <a:outerShdw blurRad="38100" dist="38100" dir="2700000" algn="tl">
                    <a:srgbClr val="000000">
                      <a:alpha val="43137"/>
                    </a:srgbClr>
                  </a:outerShdw>
                </a:effectLst>
              </a:rPr>
              <a:t> View</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36" y="1882203"/>
            <a:ext cx="7781101" cy="43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bwMode="auto">
          <a:xfrm>
            <a:off x="2623954" y="5125231"/>
            <a:ext cx="1645415" cy="262701"/>
          </a:xfrm>
          <a:prstGeom prst="flowChartAlternateProcess">
            <a:avLst/>
          </a:prstGeom>
          <a:noFill/>
          <a:ln w="38100">
            <a:solidFill>
              <a:srgbClr val="FF0000"/>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p>
            <a:fld id="{E42FD6D2-C10D-4747-96EF-734CB6B3503C}" type="slidenum">
              <a:rPr lang="en-US" smtClean="0"/>
              <a:t>38</a:t>
            </a:fld>
            <a:endParaRPr lang="en-US"/>
          </a:p>
        </p:txBody>
      </p:sp>
    </p:spTree>
    <p:extLst>
      <p:ext uri="{BB962C8B-B14F-4D97-AF65-F5344CB8AC3E}">
        <p14:creationId xmlns:p14="http://schemas.microsoft.com/office/powerpoint/2010/main" val="1922370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CreoView</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54" y="1108546"/>
            <a:ext cx="8118088" cy="513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WC_Release_Process.pptx</a:t>
            </a:r>
            <a:endParaRPr lang="en-US"/>
          </a:p>
        </p:txBody>
      </p:sp>
      <p:sp>
        <p:nvSpPr>
          <p:cNvPr id="4" name="Slide Number Placeholder 3"/>
          <p:cNvSpPr>
            <a:spLocks noGrp="1"/>
          </p:cNvSpPr>
          <p:nvPr>
            <p:ph type="sldNum" sz="quarter" idx="12"/>
          </p:nvPr>
        </p:nvSpPr>
        <p:spPr/>
        <p:txBody>
          <a:bodyPr/>
          <a:lstStyle/>
          <a:p>
            <a:fld id="{E42FD6D2-C10D-4747-96EF-734CB6B3503C}" type="slidenum">
              <a:rPr lang="en-US" smtClean="0"/>
              <a:t>39</a:t>
            </a:fld>
            <a:endParaRPr lang="en-US"/>
          </a:p>
        </p:txBody>
      </p:sp>
    </p:spTree>
    <p:extLst>
      <p:ext uri="{BB962C8B-B14F-4D97-AF65-F5344CB8AC3E}">
        <p14:creationId xmlns:p14="http://schemas.microsoft.com/office/powerpoint/2010/main" val="423554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No Longer Necessary</a:t>
            </a:r>
            <a:endParaRPr lang="en-US" dirty="0"/>
          </a:p>
        </p:txBody>
      </p:sp>
      <p:sp>
        <p:nvSpPr>
          <p:cNvPr id="3" name="Content Placeholder 2"/>
          <p:cNvSpPr>
            <a:spLocks noGrp="1"/>
          </p:cNvSpPr>
          <p:nvPr>
            <p:ph idx="1"/>
          </p:nvPr>
        </p:nvSpPr>
        <p:spPr>
          <a:xfrm>
            <a:off x="457200" y="1252330"/>
            <a:ext cx="7072009" cy="4846320"/>
          </a:xfrm>
        </p:spPr>
        <p:txBody>
          <a:bodyPr>
            <a:normAutofit/>
          </a:bodyPr>
          <a:lstStyle/>
          <a:p>
            <a:r>
              <a:rPr lang="en-US" sz="2800" dirty="0" smtClean="0"/>
              <a:t>No more publishing to </a:t>
            </a:r>
            <a:r>
              <a:rPr lang="en-US" sz="2800" dirty="0" err="1" smtClean="0"/>
              <a:t>pdf’s</a:t>
            </a:r>
            <a:r>
              <a:rPr lang="en-US" sz="2800" dirty="0" smtClean="0"/>
              <a:t> or combining them</a:t>
            </a:r>
          </a:p>
          <a:p>
            <a:r>
              <a:rPr lang="en-US" sz="2800" dirty="0" smtClean="0"/>
              <a:t>No more pulling back down into a Workspace after final check-in</a:t>
            </a:r>
          </a:p>
          <a:p>
            <a:r>
              <a:rPr lang="en-US" sz="2800" dirty="0" smtClean="0"/>
              <a:t>No more exported text files and Excel cover sheets</a:t>
            </a:r>
          </a:p>
          <a:p>
            <a:r>
              <a:rPr lang="en-US" sz="2800" dirty="0" smtClean="0"/>
              <a:t>No more </a:t>
            </a:r>
            <a:r>
              <a:rPr lang="en-US" sz="2800" dirty="0" err="1" smtClean="0"/>
              <a:t>regen’ing</a:t>
            </a:r>
            <a:r>
              <a:rPr lang="en-US" sz="2800" dirty="0" smtClean="0"/>
              <a:t> to make sure the drawing shows a state it really isn’t in yet</a:t>
            </a:r>
          </a:p>
          <a:p>
            <a:r>
              <a:rPr lang="en-US" sz="2800" dirty="0" smtClean="0"/>
              <a:t>No more ICMS data entry</a:t>
            </a:r>
          </a:p>
          <a:p>
            <a:r>
              <a:rPr lang="en-US" sz="2800" dirty="0" smtClean="0"/>
              <a:t>No more PRINT_REL !!</a:t>
            </a:r>
            <a:endParaRPr lang="en-US" sz="2800" dirty="0"/>
          </a:p>
        </p:txBody>
      </p:sp>
      <p:pic>
        <p:nvPicPr>
          <p:cNvPr id="2054" name="Picture 6"/>
          <p:cNvPicPr>
            <a:picLocks noChangeAspect="1" noChangeArrowheads="1"/>
          </p:cNvPicPr>
          <p:nvPr/>
        </p:nvPicPr>
        <p:blipFill>
          <a:blip r:embed="rId3">
            <a:clrChange>
              <a:clrFrom>
                <a:srgbClr val="F1B360"/>
              </a:clrFrom>
              <a:clrTo>
                <a:srgbClr val="F1B360">
                  <a:alpha val="0"/>
                </a:srgbClr>
              </a:clrTo>
            </a:clrChange>
            <a:extLst>
              <a:ext uri="{28A0092B-C50C-407E-A947-70E740481C1C}">
                <a14:useLocalDpi xmlns:a14="http://schemas.microsoft.com/office/drawing/2010/main" val="0"/>
              </a:ext>
            </a:extLst>
          </a:blip>
          <a:srcRect/>
          <a:stretch>
            <a:fillRect/>
          </a:stretch>
        </p:blipFill>
        <p:spPr bwMode="auto">
          <a:xfrm>
            <a:off x="7685061" y="1835926"/>
            <a:ext cx="941190" cy="119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clrChange>
              <a:clrFrom>
                <a:srgbClr val="F1B360"/>
              </a:clrFrom>
              <a:clrTo>
                <a:srgbClr val="F1B360">
                  <a:alpha val="0"/>
                </a:srgbClr>
              </a:clrTo>
            </a:clrChange>
            <a:extLst>
              <a:ext uri="{28A0092B-C50C-407E-A947-70E740481C1C}">
                <a14:useLocalDpi xmlns:a14="http://schemas.microsoft.com/office/drawing/2010/main" val="0"/>
              </a:ext>
            </a:extLst>
          </a:blip>
          <a:srcRect/>
          <a:stretch>
            <a:fillRect/>
          </a:stretch>
        </p:blipFill>
        <p:spPr bwMode="auto">
          <a:xfrm>
            <a:off x="7785263" y="3463047"/>
            <a:ext cx="1125274" cy="115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clrChange>
              <a:clrFrom>
                <a:srgbClr val="F1B360"/>
              </a:clrFrom>
              <a:clrTo>
                <a:srgbClr val="F1B360">
                  <a:alpha val="0"/>
                </a:srgbClr>
              </a:clrTo>
            </a:clrChange>
            <a:extLst>
              <a:ext uri="{28A0092B-C50C-407E-A947-70E740481C1C}">
                <a14:useLocalDpi xmlns:a14="http://schemas.microsoft.com/office/drawing/2010/main" val="0"/>
              </a:ext>
            </a:extLst>
          </a:blip>
          <a:srcRect/>
          <a:stretch>
            <a:fillRect/>
          </a:stretch>
        </p:blipFill>
        <p:spPr bwMode="auto">
          <a:xfrm>
            <a:off x="6765781" y="4973562"/>
            <a:ext cx="1220628" cy="17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4</a:t>
            </a:fld>
            <a:endParaRPr lang="en-US"/>
          </a:p>
        </p:txBody>
      </p:sp>
    </p:spTree>
    <p:extLst>
      <p:ext uri="{BB962C8B-B14F-4D97-AF65-F5344CB8AC3E}">
        <p14:creationId xmlns:p14="http://schemas.microsoft.com/office/powerpoint/2010/main" val="4241692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Section</a:t>
            </a:r>
            <a:endParaRPr lang="en-US" dirty="0"/>
          </a:p>
        </p:txBody>
      </p:sp>
      <p:sp>
        <p:nvSpPr>
          <p:cNvPr id="3" name="Content Placeholder 2"/>
          <p:cNvSpPr>
            <a:spLocks noGrp="1"/>
          </p:cNvSpPr>
          <p:nvPr>
            <p:ph idx="1"/>
          </p:nvPr>
        </p:nvSpPr>
        <p:spPr/>
        <p:txBody>
          <a:bodyPr/>
          <a:lstStyle/>
          <a:p>
            <a:r>
              <a:rPr lang="en-US" dirty="0" smtClean="0"/>
              <a:t>Use it for </a:t>
            </a:r>
            <a:r>
              <a:rPr lang="en-US" i="1" dirty="0" smtClean="0">
                <a:effectLst>
                  <a:outerShdw blurRad="38100" dist="38100" dir="2700000" algn="tl">
                    <a:srgbClr val="000000">
                      <a:alpha val="43137"/>
                    </a:srgbClr>
                  </a:outerShdw>
                </a:effectLst>
              </a:rPr>
              <a:t>Rework</a:t>
            </a:r>
            <a:r>
              <a:rPr lang="en-US" dirty="0" smtClean="0">
                <a:effectLst>
                  <a:outerShdw blurRad="38100" dist="38100" dir="2700000" algn="tl">
                    <a:srgbClr val="000000">
                      <a:alpha val="43137"/>
                    </a:srgbClr>
                  </a:outerShdw>
                </a:effectLst>
              </a:rPr>
              <a:t> </a:t>
            </a:r>
            <a:r>
              <a:rPr lang="en-US" dirty="0" smtClean="0"/>
              <a:t>directions and </a:t>
            </a:r>
            <a:r>
              <a:rPr lang="en-US" i="1" dirty="0" smtClean="0">
                <a:effectLst>
                  <a:outerShdw blurRad="38100" dist="38100" dir="2700000" algn="tl">
                    <a:srgbClr val="000000">
                      <a:alpha val="43137"/>
                    </a:srgbClr>
                  </a:outerShdw>
                </a:effectLst>
              </a:rPr>
              <a:t>Reject</a:t>
            </a:r>
            <a:r>
              <a:rPr lang="en-US" dirty="0" smtClean="0">
                <a:effectLst>
                  <a:outerShdw blurRad="38100" dist="38100" dir="2700000" algn="tl">
                    <a:srgbClr val="000000">
                      <a:alpha val="43137"/>
                    </a:srgbClr>
                  </a:outerShdw>
                </a:effectLst>
              </a:rPr>
              <a:t> </a:t>
            </a:r>
            <a:r>
              <a:rPr lang="en-US" dirty="0" smtClean="0"/>
              <a:t>complaints </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039" y="2719785"/>
            <a:ext cx="6043961" cy="382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16" y="2073889"/>
            <a:ext cx="6153537" cy="404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flipH="1">
            <a:off x="4181707" y="4098574"/>
            <a:ext cx="669072" cy="531295"/>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40</a:t>
            </a:fld>
            <a:endParaRPr lang="en-US"/>
          </a:p>
        </p:txBody>
      </p:sp>
    </p:spTree>
    <p:extLst>
      <p:ext uri="{BB962C8B-B14F-4D97-AF65-F5344CB8AC3E}">
        <p14:creationId xmlns:p14="http://schemas.microsoft.com/office/powerpoint/2010/main" val="361450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16" y="2123720"/>
            <a:ext cx="8408804" cy="366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Completing the Task</a:t>
            </a:r>
            <a:endParaRPr lang="en-US" dirty="0"/>
          </a:p>
        </p:txBody>
      </p:sp>
      <p:sp>
        <p:nvSpPr>
          <p:cNvPr id="3" name="Content Placeholder 2"/>
          <p:cNvSpPr>
            <a:spLocks noGrp="1"/>
          </p:cNvSpPr>
          <p:nvPr>
            <p:ph idx="1"/>
          </p:nvPr>
        </p:nvSpPr>
        <p:spPr/>
        <p:txBody>
          <a:bodyPr/>
          <a:lstStyle/>
          <a:p>
            <a:r>
              <a:rPr lang="en-US" dirty="0" smtClean="0"/>
              <a:t>This happens at the bottom of the Task Page</a:t>
            </a:r>
            <a:endParaRPr lang="en-US" dirty="0"/>
          </a:p>
        </p:txBody>
      </p:sp>
      <p:cxnSp>
        <p:nvCxnSpPr>
          <p:cNvPr id="9" name="Straight Arrow Connector 8"/>
          <p:cNvCxnSpPr/>
          <p:nvPr/>
        </p:nvCxnSpPr>
        <p:spPr bwMode="auto">
          <a:xfrm flipV="1">
            <a:off x="5820937" y="5508694"/>
            <a:ext cx="1795346" cy="646770"/>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grpSp>
        <p:nvGrpSpPr>
          <p:cNvPr id="18" name="Group 17"/>
          <p:cNvGrpSpPr/>
          <p:nvPr/>
        </p:nvGrpSpPr>
        <p:grpSpPr>
          <a:xfrm>
            <a:off x="3419061" y="3986659"/>
            <a:ext cx="1584118" cy="408096"/>
            <a:chOff x="3419061" y="3663280"/>
            <a:chExt cx="1584118" cy="408096"/>
          </a:xfrm>
        </p:grpSpPr>
        <p:cxnSp>
          <p:nvCxnSpPr>
            <p:cNvPr id="8" name="Straight Arrow Connector 7"/>
            <p:cNvCxnSpPr/>
            <p:nvPr/>
          </p:nvCxnSpPr>
          <p:spPr bwMode="auto">
            <a:xfrm flipH="1" flipV="1">
              <a:off x="3419061" y="3853543"/>
              <a:ext cx="1584118" cy="217833"/>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bwMode="auto">
            <a:xfrm flipH="1">
              <a:off x="3460410" y="3927376"/>
              <a:ext cx="526601" cy="143999"/>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bwMode="auto">
            <a:xfrm flipH="1" flipV="1">
              <a:off x="3481535" y="3663280"/>
              <a:ext cx="505476" cy="264095"/>
            </a:xfrm>
            <a:prstGeom prst="straightConnector1">
              <a:avLst/>
            </a:prstGeom>
            <a:ln w="38100">
              <a:solidFill>
                <a:srgbClr val="0000CC"/>
              </a:solidFill>
              <a:tailEnd type="stealth" w="lg" len="lg"/>
            </a:ln>
            <a:extLst/>
          </p:spPr>
          <p:style>
            <a:lnRef idx="2">
              <a:schemeClr val="accent2"/>
            </a:lnRef>
            <a:fillRef idx="0">
              <a:schemeClr val="accent2"/>
            </a:fillRef>
            <a:effectRef idx="1">
              <a:schemeClr val="accent2"/>
            </a:effectRef>
            <a:fontRef idx="minor">
              <a:schemeClr val="tx1"/>
            </a:fontRef>
          </p:style>
        </p:cxnSp>
      </p:grpSp>
      <p:sp>
        <p:nvSpPr>
          <p:cNvPr id="20" name="TextBox 19"/>
          <p:cNvSpPr txBox="1"/>
          <p:nvPr/>
        </p:nvSpPr>
        <p:spPr>
          <a:xfrm>
            <a:off x="5070087" y="4210089"/>
            <a:ext cx="1439818" cy="400110"/>
          </a:xfrm>
          <a:prstGeom prst="rect">
            <a:avLst/>
          </a:prstGeom>
          <a:noFill/>
        </p:spPr>
        <p:txBody>
          <a:bodyPr wrap="none" rtlCol="0">
            <a:spAutoFit/>
          </a:bodyPr>
          <a:lstStyle/>
          <a:p>
            <a:r>
              <a:rPr lang="en-US" sz="2000" dirty="0" smtClean="0">
                <a:solidFill>
                  <a:srgbClr val="0000CC"/>
                </a:solidFill>
              </a:rPr>
              <a:t>Choose One</a:t>
            </a:r>
            <a:endParaRPr lang="en-US" sz="2000" dirty="0">
              <a:solidFill>
                <a:srgbClr val="0000CC"/>
              </a:solidFill>
            </a:endParaRPr>
          </a:p>
        </p:txBody>
      </p:sp>
      <p:sp>
        <p:nvSpPr>
          <p:cNvPr id="22" name="TextBox 21"/>
          <p:cNvSpPr txBox="1"/>
          <p:nvPr/>
        </p:nvSpPr>
        <p:spPr>
          <a:xfrm>
            <a:off x="4133063" y="5955409"/>
            <a:ext cx="1717288" cy="400110"/>
          </a:xfrm>
          <a:prstGeom prst="rect">
            <a:avLst/>
          </a:prstGeom>
          <a:noFill/>
        </p:spPr>
        <p:txBody>
          <a:bodyPr wrap="square" rtlCol="0">
            <a:spAutoFit/>
          </a:bodyPr>
          <a:lstStyle/>
          <a:p>
            <a:pPr algn="r"/>
            <a:r>
              <a:rPr lang="en-US" sz="2000" dirty="0" smtClean="0">
                <a:solidFill>
                  <a:srgbClr val="0000CC"/>
                </a:solidFill>
              </a:rPr>
              <a:t>Click to Finish</a:t>
            </a:r>
            <a:endParaRPr lang="en-US" sz="2000" dirty="0">
              <a:solidFill>
                <a:srgbClr val="0000CC"/>
              </a:solidFill>
            </a:endParaRPr>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41</a:t>
            </a:fld>
            <a:endParaRPr lang="en-US"/>
          </a:p>
        </p:txBody>
      </p:sp>
    </p:spTree>
    <p:extLst>
      <p:ext uri="{BB962C8B-B14F-4D97-AF65-F5344CB8AC3E}">
        <p14:creationId xmlns:p14="http://schemas.microsoft.com/office/powerpoint/2010/main" val="987192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In Summary…</a:t>
            </a:r>
            <a:endParaRPr lang="en-US" dirty="0"/>
          </a:p>
        </p:txBody>
      </p:sp>
      <p:sp>
        <p:nvSpPr>
          <p:cNvPr id="5" name="Text Placeholder 4"/>
          <p:cNvSpPr>
            <a:spLocks noGrp="1"/>
          </p:cNvSpPr>
          <p:nvPr>
            <p:ph idx="1"/>
          </p:nvPr>
        </p:nvSpPr>
        <p:spPr>
          <a:xfrm>
            <a:off x="4322167" y="763694"/>
            <a:ext cx="4621096" cy="5213355"/>
          </a:xfrm>
        </p:spPr>
        <p:txBody>
          <a:bodyPr/>
          <a:lstStyle/>
          <a:p>
            <a:r>
              <a:rPr lang="en-US" sz="2800" u="sng" dirty="0" smtClean="0"/>
              <a:t>Initiators</a:t>
            </a:r>
          </a:p>
          <a:p>
            <a:pPr lvl="1"/>
            <a:r>
              <a:rPr lang="en-US" sz="2400" dirty="0" smtClean="0"/>
              <a:t>It’s all about the Promotion Request</a:t>
            </a:r>
          </a:p>
          <a:p>
            <a:pPr lvl="1"/>
            <a:r>
              <a:rPr lang="en-US" sz="2400" dirty="0" smtClean="0"/>
              <a:t>All </a:t>
            </a:r>
            <a:r>
              <a:rPr lang="en-US" sz="2400" dirty="0" err="1"/>
              <a:t>d</a:t>
            </a:r>
            <a:r>
              <a:rPr lang="en-US" sz="2400" dirty="0" err="1" smtClean="0"/>
              <a:t>rw’s</a:t>
            </a:r>
            <a:r>
              <a:rPr lang="en-US" sz="2400" dirty="0" smtClean="0"/>
              <a:t> and files necessary</a:t>
            </a:r>
          </a:p>
          <a:p>
            <a:r>
              <a:rPr lang="en-US" sz="2800" u="sng" dirty="0" smtClean="0"/>
              <a:t>Approvers</a:t>
            </a:r>
          </a:p>
          <a:p>
            <a:pPr lvl="1"/>
            <a:r>
              <a:rPr lang="en-US" sz="2400" dirty="0" smtClean="0"/>
              <a:t>Links, links, links…</a:t>
            </a:r>
          </a:p>
          <a:p>
            <a:pPr lvl="2"/>
            <a:r>
              <a:rPr lang="en-US" sz="2000" dirty="0" smtClean="0"/>
              <a:t>Link to the Task</a:t>
            </a:r>
          </a:p>
          <a:p>
            <a:pPr lvl="2"/>
            <a:r>
              <a:rPr lang="en-US" sz="2000" dirty="0" smtClean="0"/>
              <a:t>Link to the Promotion Request</a:t>
            </a:r>
          </a:p>
          <a:p>
            <a:pPr lvl="2"/>
            <a:r>
              <a:rPr lang="en-US" sz="2000" dirty="0" smtClean="0"/>
              <a:t>Links to the Drawings</a:t>
            </a:r>
          </a:p>
          <a:p>
            <a:pPr lvl="1"/>
            <a:r>
              <a:rPr lang="en-US" sz="2400" dirty="0" smtClean="0"/>
              <a:t>3-Choices</a:t>
            </a:r>
          </a:p>
          <a:p>
            <a:pPr lvl="2"/>
            <a:r>
              <a:rPr lang="en-US" sz="2000" dirty="0" smtClean="0"/>
              <a:t>Approve, Reject, Rework</a:t>
            </a:r>
            <a:endParaRPr lang="en-US" sz="2000" dirty="0"/>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76" y="1073785"/>
            <a:ext cx="3749835" cy="51374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3" name="Slide Number Placeholder 2"/>
          <p:cNvSpPr>
            <a:spLocks noGrp="1"/>
          </p:cNvSpPr>
          <p:nvPr>
            <p:ph type="sldNum" sz="quarter" idx="12"/>
          </p:nvPr>
        </p:nvSpPr>
        <p:spPr/>
        <p:txBody>
          <a:bodyPr/>
          <a:lstStyle/>
          <a:p>
            <a:fld id="{E42FD6D2-C10D-4747-96EF-734CB6B3503C}" type="slidenum">
              <a:rPr lang="en-US" smtClean="0"/>
              <a:t>42</a:t>
            </a:fld>
            <a:endParaRPr lang="en-US"/>
          </a:p>
        </p:txBody>
      </p:sp>
    </p:spTree>
    <p:extLst>
      <p:ext uri="{BB962C8B-B14F-4D97-AF65-F5344CB8AC3E}">
        <p14:creationId xmlns:p14="http://schemas.microsoft.com/office/powerpoint/2010/main" val="210485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 for your attention . . .</a:t>
            </a:r>
            <a:endParaRPr lang="en-US" dirty="0"/>
          </a:p>
        </p:txBody>
      </p:sp>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3" name="Slide Number Placeholder 2"/>
          <p:cNvSpPr>
            <a:spLocks noGrp="1"/>
          </p:cNvSpPr>
          <p:nvPr>
            <p:ph type="sldNum" sz="quarter" idx="12"/>
          </p:nvPr>
        </p:nvSpPr>
        <p:spPr/>
        <p:txBody>
          <a:bodyPr/>
          <a:lstStyle/>
          <a:p>
            <a:fld id="{E42FD6D2-C10D-4747-96EF-734CB6B3503C}" type="slidenum">
              <a:rPr lang="en-US" smtClean="0"/>
              <a:t>43</a:t>
            </a:fld>
            <a:endParaRPr lang="en-US"/>
          </a:p>
        </p:txBody>
      </p:sp>
    </p:spTree>
    <p:extLst>
      <p:ext uri="{BB962C8B-B14F-4D97-AF65-F5344CB8AC3E}">
        <p14:creationId xmlns:p14="http://schemas.microsoft.com/office/powerpoint/2010/main" val="106311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Workflow, at a glance…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4" y="832607"/>
            <a:ext cx="8835887" cy="5957098"/>
          </a:xfrm>
          <a:prstGeom prst="rect">
            <a:avLst/>
          </a:prstGeom>
        </p:spPr>
      </p:pic>
      <p:sp>
        <p:nvSpPr>
          <p:cNvPr id="3" name="TextBox 2"/>
          <p:cNvSpPr txBox="1"/>
          <p:nvPr/>
        </p:nvSpPr>
        <p:spPr>
          <a:xfrm>
            <a:off x="6534990" y="2193684"/>
            <a:ext cx="546143"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Yes</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5" name="TextBox 4"/>
          <p:cNvSpPr txBox="1"/>
          <p:nvPr/>
        </p:nvSpPr>
        <p:spPr>
          <a:xfrm>
            <a:off x="7049923" y="2528685"/>
            <a:ext cx="502451"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No</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7" name="TextBox 6"/>
          <p:cNvSpPr txBox="1"/>
          <p:nvPr/>
        </p:nvSpPr>
        <p:spPr>
          <a:xfrm>
            <a:off x="6538111" y="4886430"/>
            <a:ext cx="546143"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Yes</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8" name="TextBox 7"/>
          <p:cNvSpPr txBox="1"/>
          <p:nvPr/>
        </p:nvSpPr>
        <p:spPr>
          <a:xfrm>
            <a:off x="7049923" y="5193342"/>
            <a:ext cx="502451"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No</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9" name="TextBox 8"/>
          <p:cNvSpPr txBox="1"/>
          <p:nvPr/>
        </p:nvSpPr>
        <p:spPr>
          <a:xfrm>
            <a:off x="6537066" y="3550199"/>
            <a:ext cx="546143"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Yes</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0" name="TextBox 9"/>
          <p:cNvSpPr txBox="1"/>
          <p:nvPr/>
        </p:nvSpPr>
        <p:spPr>
          <a:xfrm>
            <a:off x="7049923" y="3885200"/>
            <a:ext cx="502451"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No</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1" name="TextBox 10"/>
          <p:cNvSpPr txBox="1"/>
          <p:nvPr/>
        </p:nvSpPr>
        <p:spPr>
          <a:xfrm>
            <a:off x="5032625" y="4453443"/>
            <a:ext cx="546143"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Yes</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2" name="TextBox 11"/>
          <p:cNvSpPr txBox="1"/>
          <p:nvPr/>
        </p:nvSpPr>
        <p:spPr>
          <a:xfrm>
            <a:off x="5035472" y="3106056"/>
            <a:ext cx="546143"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Yes</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3" name="TextBox 12"/>
          <p:cNvSpPr txBox="1"/>
          <p:nvPr/>
        </p:nvSpPr>
        <p:spPr>
          <a:xfrm>
            <a:off x="5038715" y="5783738"/>
            <a:ext cx="546143"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Yes</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4" name="TextBox 13"/>
          <p:cNvSpPr txBox="1"/>
          <p:nvPr/>
        </p:nvSpPr>
        <p:spPr>
          <a:xfrm>
            <a:off x="5582265" y="2529526"/>
            <a:ext cx="502451"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No</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5" name="TextBox 14"/>
          <p:cNvSpPr txBox="1"/>
          <p:nvPr/>
        </p:nvSpPr>
        <p:spPr>
          <a:xfrm>
            <a:off x="5582265" y="5194183"/>
            <a:ext cx="502451"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No</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6" name="TextBox 15"/>
          <p:cNvSpPr txBox="1"/>
          <p:nvPr/>
        </p:nvSpPr>
        <p:spPr>
          <a:xfrm>
            <a:off x="5582265" y="3886041"/>
            <a:ext cx="502451" cy="307777"/>
          </a:xfrm>
          <a:prstGeom prst="rect">
            <a:avLst/>
          </a:prstGeom>
          <a:noFill/>
        </p:spPr>
        <p:txBody>
          <a:bodyPr wrap="square" rtlCol="0">
            <a:spAutoFit/>
          </a:bodyPr>
          <a:lstStyle/>
          <a:p>
            <a:pPr algn="ctr"/>
            <a:r>
              <a:rPr lang="en-US" sz="1400" b="1" dirty="0" smtClean="0">
                <a:solidFill>
                  <a:schemeClr val="tx2">
                    <a:lumMod val="75000"/>
                  </a:schemeClr>
                </a:solidFill>
                <a:effectLst>
                  <a:outerShdw blurRad="38100" dist="38100" dir="2700000" algn="tl">
                    <a:srgbClr val="000000">
                      <a:alpha val="43137"/>
                    </a:srgbClr>
                  </a:outerShdw>
                </a:effectLst>
                <a:latin typeface="+mj-lt"/>
              </a:rPr>
              <a:t>No</a:t>
            </a:r>
            <a:endParaRPr lang="en-US" sz="1400" b="1" dirty="0">
              <a:solidFill>
                <a:schemeClr val="tx2">
                  <a:lumMod val="75000"/>
                </a:schemeClr>
              </a:solidFill>
              <a:effectLst>
                <a:outerShdw blurRad="38100" dist="38100" dir="2700000" algn="tl">
                  <a:srgbClr val="000000">
                    <a:alpha val="43137"/>
                  </a:srgbClr>
                </a:outerShdw>
              </a:effectLst>
              <a:latin typeface="+mj-lt"/>
            </a:endParaRPr>
          </a:p>
        </p:txBody>
      </p:sp>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17" name="Slide Number Placeholder 16"/>
          <p:cNvSpPr>
            <a:spLocks noGrp="1"/>
          </p:cNvSpPr>
          <p:nvPr>
            <p:ph type="sldNum" sz="quarter" idx="12"/>
          </p:nvPr>
        </p:nvSpPr>
        <p:spPr/>
        <p:txBody>
          <a:bodyPr/>
          <a:lstStyle/>
          <a:p>
            <a:fld id="{E42FD6D2-C10D-4747-96EF-734CB6B3503C}" type="slidenum">
              <a:rPr lang="en-US" smtClean="0"/>
              <a:t>5</a:t>
            </a:fld>
            <a:endParaRPr lang="en-US"/>
          </a:p>
        </p:txBody>
      </p:sp>
    </p:spTree>
    <p:extLst>
      <p:ext uri="{BB962C8B-B14F-4D97-AF65-F5344CB8AC3E}">
        <p14:creationId xmlns:p14="http://schemas.microsoft.com/office/powerpoint/2010/main" val="3028790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The Actual Workflow:  Approvers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 y="1293178"/>
            <a:ext cx="9026259" cy="4382063"/>
          </a:xfrm>
          <a:prstGeom prst="rect">
            <a:avLst/>
          </a:prstGeom>
        </p:spPr>
      </p:pic>
      <p:sp>
        <p:nvSpPr>
          <p:cNvPr id="4" name="Oval 3"/>
          <p:cNvSpPr/>
          <p:nvPr/>
        </p:nvSpPr>
        <p:spPr bwMode="auto">
          <a:xfrm>
            <a:off x="2465549" y="2328573"/>
            <a:ext cx="559006" cy="559006"/>
          </a:xfrm>
          <a:prstGeom prst="ellipse">
            <a:avLst/>
          </a:prstGeom>
          <a:noFill/>
          <a:ln w="19050">
            <a:solidFill>
              <a:srgbClr val="C00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7" name="Oval 6"/>
          <p:cNvSpPr/>
          <p:nvPr/>
        </p:nvSpPr>
        <p:spPr bwMode="auto">
          <a:xfrm>
            <a:off x="2472953" y="3943273"/>
            <a:ext cx="559006" cy="559006"/>
          </a:xfrm>
          <a:prstGeom prst="ellipse">
            <a:avLst/>
          </a:prstGeom>
          <a:noFill/>
          <a:ln w="19050">
            <a:solidFill>
              <a:srgbClr val="C00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8" name="Oval 7"/>
          <p:cNvSpPr/>
          <p:nvPr/>
        </p:nvSpPr>
        <p:spPr bwMode="auto">
          <a:xfrm>
            <a:off x="5332149" y="3085020"/>
            <a:ext cx="559006" cy="559006"/>
          </a:xfrm>
          <a:prstGeom prst="ellipse">
            <a:avLst/>
          </a:prstGeom>
          <a:noFill/>
          <a:ln w="19050">
            <a:solidFill>
              <a:srgbClr val="FFC00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9" name="Oval 8"/>
          <p:cNvSpPr/>
          <p:nvPr/>
        </p:nvSpPr>
        <p:spPr bwMode="auto">
          <a:xfrm>
            <a:off x="3510137" y="2805517"/>
            <a:ext cx="559006" cy="559006"/>
          </a:xfrm>
          <a:prstGeom prst="ellipse">
            <a:avLst/>
          </a:prstGeom>
          <a:noFill/>
          <a:ln w="19050">
            <a:solidFill>
              <a:srgbClr val="92D05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10" name="Oval 9"/>
          <p:cNvSpPr/>
          <p:nvPr/>
        </p:nvSpPr>
        <p:spPr bwMode="auto">
          <a:xfrm>
            <a:off x="4206735" y="3410181"/>
            <a:ext cx="559006" cy="559006"/>
          </a:xfrm>
          <a:prstGeom prst="ellipse">
            <a:avLst/>
          </a:prstGeom>
          <a:noFill/>
          <a:ln w="19050">
            <a:solidFill>
              <a:srgbClr val="92D050"/>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2" name="Footer Placeholder 1"/>
          <p:cNvSpPr>
            <a:spLocks noGrp="1"/>
          </p:cNvSpPr>
          <p:nvPr>
            <p:ph type="ftr" sz="quarter" idx="11"/>
          </p:nvPr>
        </p:nvSpPr>
        <p:spPr/>
        <p:txBody>
          <a:bodyPr/>
          <a:lstStyle/>
          <a:p>
            <a:r>
              <a:rPr lang="en-US" smtClean="0"/>
              <a:t>WC_Release_Process.pptx</a:t>
            </a:r>
            <a:endParaRPr lang="en-US"/>
          </a:p>
        </p:txBody>
      </p:sp>
      <p:sp>
        <p:nvSpPr>
          <p:cNvPr id="5" name="Slide Number Placeholder 4"/>
          <p:cNvSpPr>
            <a:spLocks noGrp="1"/>
          </p:cNvSpPr>
          <p:nvPr>
            <p:ph type="sldNum" sz="quarter" idx="12"/>
          </p:nvPr>
        </p:nvSpPr>
        <p:spPr/>
        <p:txBody>
          <a:bodyPr/>
          <a:lstStyle/>
          <a:p>
            <a:fld id="{E42FD6D2-C10D-4747-96EF-734CB6B3503C}" type="slidenum">
              <a:rPr lang="en-US" smtClean="0"/>
              <a:t>6</a:t>
            </a:fld>
            <a:endParaRPr lang="en-US"/>
          </a:p>
        </p:txBody>
      </p:sp>
    </p:spTree>
    <p:extLst>
      <p:ext uri="{BB962C8B-B14F-4D97-AF65-F5344CB8AC3E}">
        <p14:creationId xmlns:p14="http://schemas.microsoft.com/office/powerpoint/2010/main" val="221108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“initiators” do?</a:t>
            </a:r>
            <a:endParaRPr lang="en-US" dirty="0"/>
          </a:p>
        </p:txBody>
      </p:sp>
      <p:sp>
        <p:nvSpPr>
          <p:cNvPr id="3" name="Content Placeholder 2"/>
          <p:cNvSpPr>
            <a:spLocks noGrp="1"/>
          </p:cNvSpPr>
          <p:nvPr>
            <p:ph idx="1"/>
          </p:nvPr>
        </p:nvSpPr>
        <p:spPr>
          <a:xfrm>
            <a:off x="457200" y="1064605"/>
            <a:ext cx="8229600" cy="4846320"/>
          </a:xfrm>
        </p:spPr>
        <p:txBody>
          <a:bodyPr/>
          <a:lstStyle/>
          <a:p>
            <a:r>
              <a:rPr lang="en-US" dirty="0" smtClean="0"/>
              <a:t>Make sure your files are ready</a:t>
            </a:r>
          </a:p>
          <a:p>
            <a:r>
              <a:rPr lang="en-US" dirty="0" smtClean="0"/>
              <a:t>Make sure the Promotion Request contains all pertinent files for that Approval</a:t>
            </a:r>
          </a:p>
          <a:p>
            <a:r>
              <a:rPr lang="en-US" dirty="0" smtClean="0"/>
              <a:t>Make sure those files are chosen for Promotion</a:t>
            </a:r>
          </a:p>
          <a:p>
            <a:r>
              <a:rPr lang="en-US" dirty="0" smtClean="0"/>
              <a:t>Make sure you choose a Responsible Engineer</a:t>
            </a:r>
          </a:p>
          <a:p>
            <a:pPr>
              <a:spcAft>
                <a:spcPts val="600"/>
              </a:spcAft>
            </a:pPr>
            <a:r>
              <a:rPr lang="en-US" dirty="0" smtClean="0"/>
              <a:t>Make sure you choose his/her Group Leader/Project Leader/CAM</a:t>
            </a:r>
          </a:p>
          <a:p>
            <a:pPr>
              <a:spcAft>
                <a:spcPts val="600"/>
              </a:spcAft>
            </a:pPr>
            <a:r>
              <a:rPr lang="en-US" dirty="0" smtClean="0"/>
              <a:t>Handle the Rework if necessary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8478" b="78214"/>
          <a:stretch/>
        </p:blipFill>
        <p:spPr>
          <a:xfrm>
            <a:off x="347867" y="4640289"/>
            <a:ext cx="8379065" cy="1720752"/>
          </a:xfrm>
          <a:prstGeom prst="rect">
            <a:avLst/>
          </a:prstGeom>
        </p:spPr>
      </p:pic>
      <p:pic>
        <p:nvPicPr>
          <p:cNvPr id="3076" name="Picture 4" descr="C:\Program Files (x86)\Microsoft Office\MEDIA\OFFICE14\Lines\BD10219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57" y="4058280"/>
            <a:ext cx="8686800" cy="2790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p>
            <a:fld id="{E42FD6D2-C10D-4747-96EF-734CB6B3503C}" type="slidenum">
              <a:rPr lang="en-US" smtClean="0"/>
              <a:t>7</a:t>
            </a:fld>
            <a:endParaRPr lang="en-US"/>
          </a:p>
        </p:txBody>
      </p:sp>
    </p:spTree>
    <p:extLst>
      <p:ext uri="{BB962C8B-B14F-4D97-AF65-F5344CB8AC3E}">
        <p14:creationId xmlns:p14="http://schemas.microsoft.com/office/powerpoint/2010/main" val="315375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Files Ready? </a:t>
            </a:r>
            <a:r>
              <a:rPr lang="en-US" sz="3200" i="1" dirty="0" smtClean="0"/>
              <a:t>(Pre-Promotion)</a:t>
            </a:r>
            <a:endParaRPr lang="en-US" i="1" dirty="0"/>
          </a:p>
        </p:txBody>
      </p:sp>
      <p:sp>
        <p:nvSpPr>
          <p:cNvPr id="3" name="Content Placeholder 2"/>
          <p:cNvSpPr>
            <a:spLocks noGrp="1"/>
          </p:cNvSpPr>
          <p:nvPr>
            <p:ph idx="1"/>
          </p:nvPr>
        </p:nvSpPr>
        <p:spPr>
          <a:xfrm>
            <a:off x="359920" y="1687752"/>
            <a:ext cx="5622596" cy="4525963"/>
          </a:xfrm>
        </p:spPr>
        <p:txBody>
          <a:bodyPr>
            <a:normAutofit fontScale="85000" lnSpcReduction="10000"/>
          </a:bodyPr>
          <a:lstStyle/>
          <a:p>
            <a:pPr marL="233363" indent="-233363"/>
            <a:r>
              <a:rPr lang="en-US" sz="2400" dirty="0" smtClean="0"/>
              <a:t>First of all, is the work done?</a:t>
            </a:r>
          </a:p>
          <a:p>
            <a:pPr lvl="1"/>
            <a:r>
              <a:rPr lang="en-US" sz="2000" i="1" dirty="0" smtClean="0"/>
              <a:t>The Standards </a:t>
            </a:r>
            <a:r>
              <a:rPr lang="en-US" sz="2000" dirty="0" smtClean="0"/>
              <a:t>is a checklist for actual presentation</a:t>
            </a:r>
          </a:p>
          <a:p>
            <a:pPr marL="233363" indent="-233363"/>
            <a:r>
              <a:rPr lang="en-US" sz="2400" dirty="0" smtClean="0"/>
              <a:t>Using the new </a:t>
            </a:r>
            <a:r>
              <a:rPr lang="en-US" sz="2400" dirty="0" err="1" smtClean="0"/>
              <a:t>titleblocks</a:t>
            </a:r>
            <a:r>
              <a:rPr lang="en-US" sz="2400" dirty="0" smtClean="0"/>
              <a:t>?</a:t>
            </a:r>
          </a:p>
          <a:p>
            <a:pPr marL="233363" indent="-233363"/>
            <a:r>
              <a:rPr lang="en-US" sz="2400" dirty="0" smtClean="0"/>
              <a:t>Drawing Program:  does it exist in every </a:t>
            </a:r>
            <a:r>
              <a:rPr lang="en-US" sz="2400" dirty="0" err="1" smtClean="0"/>
              <a:t>drw</a:t>
            </a:r>
            <a:r>
              <a:rPr lang="en-US" sz="2400" dirty="0" smtClean="0"/>
              <a:t>?</a:t>
            </a:r>
          </a:p>
          <a:p>
            <a:pPr marL="233363" indent="-233363"/>
            <a:r>
              <a:rPr lang="en-US" sz="2400" dirty="0" smtClean="0"/>
              <a:t>Do-Not-Tool Symbol: visible in every </a:t>
            </a:r>
            <a:r>
              <a:rPr lang="en-US" sz="2400" dirty="0" err="1" smtClean="0"/>
              <a:t>drw</a:t>
            </a:r>
            <a:r>
              <a:rPr lang="en-US" sz="2400" dirty="0" smtClean="0"/>
              <a:t>?</a:t>
            </a:r>
          </a:p>
          <a:p>
            <a:pPr marL="233363" indent="-233363"/>
            <a:r>
              <a:rPr lang="en-US" sz="2400" dirty="0" smtClean="0"/>
              <a:t>Are all </a:t>
            </a:r>
            <a:r>
              <a:rPr lang="en-US" sz="2400" dirty="0" err="1" smtClean="0"/>
              <a:t>drw’s</a:t>
            </a:r>
            <a:r>
              <a:rPr lang="en-US" sz="2400" dirty="0" smtClean="0"/>
              <a:t> Published?</a:t>
            </a:r>
          </a:p>
          <a:p>
            <a:pPr marL="633413" lvl="1" indent="-233363"/>
            <a:r>
              <a:rPr lang="en-US" sz="2000" dirty="0" smtClean="0"/>
              <a:t>If you can’t see it, neither can an Approver</a:t>
            </a:r>
          </a:p>
          <a:p>
            <a:pPr marL="233363" indent="-233363"/>
            <a:r>
              <a:rPr lang="en-US" sz="2400" dirty="0" smtClean="0"/>
              <a:t>Metadata</a:t>
            </a:r>
          </a:p>
          <a:p>
            <a:pPr lvl="1"/>
            <a:r>
              <a:rPr lang="en-US" sz="2000" dirty="0" smtClean="0"/>
              <a:t>Does the drawing’s match the model’s?</a:t>
            </a:r>
          </a:p>
          <a:p>
            <a:pPr lvl="1"/>
            <a:r>
              <a:rPr lang="en-US" sz="2000" dirty="0" smtClean="0"/>
              <a:t>Is everything filled out?</a:t>
            </a:r>
          </a:p>
          <a:p>
            <a:pPr lvl="1"/>
            <a:r>
              <a:rPr lang="en-US" sz="2000" dirty="0" smtClean="0"/>
              <a:t>Are they the same Revision?</a:t>
            </a:r>
          </a:p>
          <a:p>
            <a:pPr marL="233363" indent="-233363"/>
            <a:r>
              <a:rPr lang="en-US" sz="2400" dirty="0" smtClean="0"/>
              <a:t>Check-In</a:t>
            </a:r>
          </a:p>
          <a:p>
            <a:pPr lvl="1"/>
            <a:r>
              <a:rPr lang="en-US" sz="2000" dirty="0" smtClean="0"/>
              <a:t>All files must be checked in</a:t>
            </a:r>
          </a:p>
          <a:p>
            <a:pPr lvl="1"/>
            <a:r>
              <a:rPr lang="en-US" sz="2000" dirty="0" smtClean="0"/>
              <a:t>Windchill will watch iterations!</a:t>
            </a:r>
          </a:p>
          <a:p>
            <a:endParaRPr lang="en-US" sz="2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42098">
            <a:off x="6617105" y="4071835"/>
            <a:ext cx="2328533" cy="84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704"/>
          <a:stretch/>
        </p:blipFill>
        <p:spPr bwMode="auto">
          <a:xfrm>
            <a:off x="5913782" y="1425437"/>
            <a:ext cx="3230217"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WC_Release_Process.pptx</a:t>
            </a:r>
            <a:endParaRPr lang="en-US"/>
          </a:p>
        </p:txBody>
      </p:sp>
      <p:sp>
        <p:nvSpPr>
          <p:cNvPr id="6" name="Slide Number Placeholder 5"/>
          <p:cNvSpPr>
            <a:spLocks noGrp="1"/>
          </p:cNvSpPr>
          <p:nvPr>
            <p:ph type="sldNum" sz="quarter" idx="12"/>
          </p:nvPr>
        </p:nvSpPr>
        <p:spPr/>
        <p:txBody>
          <a:bodyPr/>
          <a:lstStyle/>
          <a:p>
            <a:fld id="{E42FD6D2-C10D-4747-96EF-734CB6B3503C}" type="slidenum">
              <a:rPr lang="en-US" smtClean="0"/>
              <a:t>8</a:t>
            </a:fld>
            <a:endParaRPr lang="en-US"/>
          </a:p>
        </p:txBody>
      </p:sp>
    </p:spTree>
    <p:extLst>
      <p:ext uri="{BB962C8B-B14F-4D97-AF65-F5344CB8AC3E}">
        <p14:creationId xmlns:p14="http://schemas.microsoft.com/office/powerpoint/2010/main" val="136143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2053"/>
          <p:cNvPicPr>
            <a:picLocks noChangeAspect="1"/>
          </p:cNvPicPr>
          <p:nvPr/>
        </p:nvPicPr>
        <p:blipFill rotWithShape="1">
          <a:blip r:embed="rId3">
            <a:extLst>
              <a:ext uri="{28A0092B-C50C-407E-A947-70E740481C1C}">
                <a14:useLocalDpi xmlns:a14="http://schemas.microsoft.com/office/drawing/2010/main" val="0"/>
              </a:ext>
            </a:extLst>
          </a:blip>
          <a:srcRect b="10327"/>
          <a:stretch/>
        </p:blipFill>
        <p:spPr>
          <a:xfrm>
            <a:off x="4379712" y="1377392"/>
            <a:ext cx="4786982" cy="2518747"/>
          </a:xfrm>
          <a:prstGeom prst="rect">
            <a:avLst/>
          </a:prstGeom>
        </p:spPr>
      </p:pic>
      <p:sp>
        <p:nvSpPr>
          <p:cNvPr id="2" name="Title 1"/>
          <p:cNvSpPr>
            <a:spLocks noGrp="1"/>
          </p:cNvSpPr>
          <p:nvPr>
            <p:ph type="title"/>
          </p:nvPr>
        </p:nvSpPr>
        <p:spPr/>
        <p:txBody>
          <a:bodyPr/>
          <a:lstStyle/>
          <a:p>
            <a:r>
              <a:rPr lang="en-US" dirty="0" smtClean="0"/>
              <a:t>Workspace icons …</a:t>
            </a:r>
            <a:endParaRPr lang="en-US" dirty="0"/>
          </a:p>
        </p:txBody>
      </p:sp>
      <p:sp>
        <p:nvSpPr>
          <p:cNvPr id="3" name="Content Placeholder 2"/>
          <p:cNvSpPr>
            <a:spLocks noGrp="1"/>
          </p:cNvSpPr>
          <p:nvPr>
            <p:ph idx="1"/>
          </p:nvPr>
        </p:nvSpPr>
        <p:spPr>
          <a:xfrm>
            <a:off x="457200" y="1084483"/>
            <a:ext cx="8229600" cy="4846320"/>
          </a:xfrm>
        </p:spPr>
        <p:txBody>
          <a:bodyPr/>
          <a:lstStyle/>
          <a:p>
            <a:r>
              <a:rPr lang="en-US" dirty="0" smtClean="0"/>
              <a:t>Assembly</a:t>
            </a:r>
          </a:p>
          <a:p>
            <a:pPr lvl="1"/>
            <a:r>
              <a:rPr lang="en-US" dirty="0" smtClean="0"/>
              <a:t>Part</a:t>
            </a:r>
          </a:p>
          <a:p>
            <a:pPr lvl="2"/>
            <a:r>
              <a:rPr lang="en-US" dirty="0" smtClean="0"/>
              <a:t>Drawing</a:t>
            </a:r>
          </a:p>
          <a:p>
            <a:pPr lvl="3"/>
            <a:r>
              <a:rPr lang="en-US" dirty="0" smtClean="0"/>
              <a:t>Format</a:t>
            </a:r>
          </a:p>
          <a:p>
            <a:pPr lvl="3"/>
            <a:endParaRPr lang="en-US" dirty="0" smtClean="0"/>
          </a:p>
          <a:p>
            <a:pPr lvl="3"/>
            <a:endParaRPr lang="en-US" dirty="0"/>
          </a:p>
          <a:p>
            <a:r>
              <a:rPr lang="en-US" dirty="0" smtClean="0"/>
              <a:t>There’s also: </a:t>
            </a:r>
            <a:endParaRPr lang="en-US" dirty="0"/>
          </a:p>
        </p:txBody>
      </p:sp>
      <p:sp>
        <p:nvSpPr>
          <p:cNvPr id="14" name="TextBox 13"/>
          <p:cNvSpPr txBox="1"/>
          <p:nvPr/>
        </p:nvSpPr>
        <p:spPr>
          <a:xfrm rot="20460973">
            <a:off x="7416363" y="859248"/>
            <a:ext cx="1242392" cy="338554"/>
          </a:xfrm>
          <a:prstGeom prst="rect">
            <a:avLst/>
          </a:prstGeom>
          <a:noFill/>
        </p:spPr>
        <p:txBody>
          <a:bodyPr wrap="square" rtlCol="0">
            <a:spAutoFit/>
          </a:bodyPr>
          <a:lstStyle/>
          <a:p>
            <a:r>
              <a:rPr lang="en-US" sz="1600" dirty="0" smtClean="0"/>
              <a:t>Out-of-Date</a:t>
            </a:r>
            <a:endParaRPr lang="en-US" sz="1600" dirty="0"/>
          </a:p>
        </p:txBody>
      </p:sp>
      <p:sp>
        <p:nvSpPr>
          <p:cNvPr id="16" name="TextBox 15"/>
          <p:cNvSpPr txBox="1"/>
          <p:nvPr/>
        </p:nvSpPr>
        <p:spPr>
          <a:xfrm rot="20460973">
            <a:off x="4554967" y="380351"/>
            <a:ext cx="2047242" cy="338554"/>
          </a:xfrm>
          <a:prstGeom prst="rect">
            <a:avLst/>
          </a:prstGeom>
          <a:noFill/>
        </p:spPr>
        <p:txBody>
          <a:bodyPr wrap="square" rtlCol="0">
            <a:spAutoFit/>
          </a:bodyPr>
          <a:lstStyle/>
          <a:p>
            <a:r>
              <a:rPr lang="en-US" sz="1600" dirty="0" smtClean="0"/>
              <a:t>Modified Status</a:t>
            </a:r>
            <a:endParaRPr lang="en-US" sz="1600" dirty="0"/>
          </a:p>
        </p:txBody>
      </p:sp>
      <p:sp>
        <p:nvSpPr>
          <p:cNvPr id="17" name="TextBox 16"/>
          <p:cNvSpPr txBox="1"/>
          <p:nvPr/>
        </p:nvSpPr>
        <p:spPr>
          <a:xfrm rot="20460973">
            <a:off x="5164104" y="554409"/>
            <a:ext cx="2001322" cy="338554"/>
          </a:xfrm>
          <a:prstGeom prst="rect">
            <a:avLst/>
          </a:prstGeom>
          <a:noFill/>
        </p:spPr>
        <p:txBody>
          <a:bodyPr wrap="square" rtlCol="0">
            <a:spAutoFit/>
          </a:bodyPr>
          <a:lstStyle/>
          <a:p>
            <a:r>
              <a:rPr lang="en-US" sz="1600" dirty="0" smtClean="0"/>
              <a:t>Local WS Status</a:t>
            </a:r>
            <a:endParaRPr lang="en-US" sz="1600" dirty="0"/>
          </a:p>
        </p:txBody>
      </p:sp>
      <p:sp>
        <p:nvSpPr>
          <p:cNvPr id="18" name="TextBox 17"/>
          <p:cNvSpPr txBox="1"/>
          <p:nvPr/>
        </p:nvSpPr>
        <p:spPr>
          <a:xfrm rot="20460973">
            <a:off x="5726918" y="735808"/>
            <a:ext cx="2001322" cy="338554"/>
          </a:xfrm>
          <a:prstGeom prst="rect">
            <a:avLst/>
          </a:prstGeom>
          <a:noFill/>
        </p:spPr>
        <p:txBody>
          <a:bodyPr wrap="square" rtlCol="0">
            <a:spAutoFit/>
          </a:bodyPr>
          <a:lstStyle/>
          <a:p>
            <a:r>
              <a:rPr lang="en-US" sz="1600" dirty="0" smtClean="0"/>
              <a:t>General Status</a:t>
            </a:r>
            <a:endParaRPr lang="en-US" sz="1600" dirty="0"/>
          </a:p>
        </p:txBody>
      </p:sp>
      <p:cxnSp>
        <p:nvCxnSpPr>
          <p:cNvPr id="19" name="Straight Arrow Connector 18"/>
          <p:cNvCxnSpPr/>
          <p:nvPr/>
        </p:nvCxnSpPr>
        <p:spPr bwMode="auto">
          <a:xfrm flipH="1">
            <a:off x="4745995" y="944016"/>
            <a:ext cx="111061" cy="510880"/>
          </a:xfrm>
          <a:prstGeom prst="straightConnector1">
            <a:avLst/>
          </a:prstGeom>
          <a:noFill/>
          <a:ln w="38100" cap="flat" cmpd="sng" algn="ctr">
            <a:solidFill>
              <a:srgbClr val="C00000"/>
            </a:solidFill>
            <a:prstDash val="solid"/>
            <a:round/>
            <a:headEnd type="none" w="med" len="med"/>
            <a:tailEnd type="triangle" w="med" len="me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cxnSp>
      <p:cxnSp>
        <p:nvCxnSpPr>
          <p:cNvPr id="23" name="Straight Arrow Connector 22"/>
          <p:cNvCxnSpPr/>
          <p:nvPr/>
        </p:nvCxnSpPr>
        <p:spPr bwMode="auto">
          <a:xfrm flipH="1">
            <a:off x="4953309" y="1042683"/>
            <a:ext cx="318374" cy="412213"/>
          </a:xfrm>
          <a:prstGeom prst="straightConnector1">
            <a:avLst/>
          </a:prstGeom>
          <a:noFill/>
          <a:ln w="38100" cap="flat" cmpd="sng" algn="ctr">
            <a:solidFill>
              <a:srgbClr val="C00000"/>
            </a:solidFill>
            <a:prstDash val="solid"/>
            <a:round/>
            <a:headEnd type="none" w="med" len="med"/>
            <a:tailEnd type="triangle" w="med" len="me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cxnSp>
      <p:cxnSp>
        <p:nvCxnSpPr>
          <p:cNvPr id="28" name="Straight Arrow Connector 27"/>
          <p:cNvCxnSpPr>
            <a:stCxn id="18" idx="1"/>
          </p:cNvCxnSpPr>
          <p:nvPr/>
        </p:nvCxnSpPr>
        <p:spPr bwMode="auto">
          <a:xfrm flipH="1">
            <a:off x="5163463" y="1230601"/>
            <a:ext cx="617880" cy="198380"/>
          </a:xfrm>
          <a:prstGeom prst="straightConnector1">
            <a:avLst/>
          </a:prstGeom>
          <a:noFill/>
          <a:ln w="38100" cap="flat" cmpd="sng" algn="ctr">
            <a:solidFill>
              <a:srgbClr val="C00000"/>
            </a:solidFill>
            <a:prstDash val="solid"/>
            <a:round/>
            <a:headEnd type="none" w="med" len="med"/>
            <a:tailEnd type="triangle" w="med" len="me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cxnSp>
      <p:cxnSp>
        <p:nvCxnSpPr>
          <p:cNvPr id="31" name="Straight Arrow Connector 30"/>
          <p:cNvCxnSpPr/>
          <p:nvPr/>
        </p:nvCxnSpPr>
        <p:spPr bwMode="auto">
          <a:xfrm flipH="1">
            <a:off x="7559534" y="1248789"/>
            <a:ext cx="99954" cy="235723"/>
          </a:xfrm>
          <a:prstGeom prst="straightConnector1">
            <a:avLst/>
          </a:prstGeom>
          <a:noFill/>
          <a:ln w="38100" cap="flat" cmpd="sng" algn="ctr">
            <a:solidFill>
              <a:srgbClr val="C00000"/>
            </a:solidFill>
            <a:prstDash val="solid"/>
            <a:round/>
            <a:headEnd type="none" w="med" len="med"/>
            <a:tailEnd type="triangle" w="med" len="me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cxnSp>
      <p:grpSp>
        <p:nvGrpSpPr>
          <p:cNvPr id="4" name="Group 3"/>
          <p:cNvGrpSpPr/>
          <p:nvPr/>
        </p:nvGrpSpPr>
        <p:grpSpPr>
          <a:xfrm>
            <a:off x="1360063" y="3679762"/>
            <a:ext cx="6515516" cy="2862322"/>
            <a:chOff x="1727806" y="3679762"/>
            <a:chExt cx="6515516" cy="286232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806" y="5500083"/>
              <a:ext cx="252374" cy="274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806" y="4845983"/>
              <a:ext cx="252374"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7806" y="4490955"/>
              <a:ext cx="252374" cy="27432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7806" y="4135927"/>
              <a:ext cx="252374" cy="27432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7806" y="5855111"/>
              <a:ext cx="252374" cy="27432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7806" y="6210141"/>
              <a:ext cx="252374" cy="274320"/>
            </a:xfrm>
            <a:prstGeom prst="rect">
              <a:avLst/>
            </a:prstGeom>
          </p:spPr>
        </p:pic>
        <p:sp>
          <p:nvSpPr>
            <p:cNvPr id="2052" name="TextBox 2051"/>
            <p:cNvSpPr txBox="1"/>
            <p:nvPr/>
          </p:nvSpPr>
          <p:spPr>
            <a:xfrm>
              <a:off x="1981669" y="3679762"/>
              <a:ext cx="6261653" cy="2862322"/>
            </a:xfrm>
            <a:prstGeom prst="rect">
              <a:avLst/>
            </a:prstGeom>
            <a:noFill/>
          </p:spPr>
          <p:txBody>
            <a:bodyPr wrap="square" rtlCol="0">
              <a:spAutoFit/>
            </a:bodyPr>
            <a:lstStyle/>
            <a:p>
              <a:pPr marL="285750" indent="-285750">
                <a:lnSpc>
                  <a:spcPts val="2700"/>
                </a:lnSpc>
                <a:buFontTx/>
                <a:buChar char="-"/>
              </a:pPr>
              <a:r>
                <a:rPr lang="en-US" dirty="0"/>
                <a:t>File is Ineligible for Upload</a:t>
              </a:r>
            </a:p>
            <a:p>
              <a:pPr marL="285750" indent="-285750">
                <a:lnSpc>
                  <a:spcPts val="2700"/>
                </a:lnSpc>
                <a:buFontTx/>
                <a:buChar char="-"/>
              </a:pPr>
              <a:r>
                <a:rPr lang="en-US" dirty="0" smtClean="0"/>
                <a:t>File </a:t>
              </a:r>
              <a:r>
                <a:rPr lang="en-US" dirty="0"/>
                <a:t>needs to be Uploaded</a:t>
              </a:r>
            </a:p>
            <a:p>
              <a:pPr marL="285750" indent="-285750">
                <a:lnSpc>
                  <a:spcPts val="2700"/>
                </a:lnSpc>
                <a:buFontTx/>
                <a:buChar char="-"/>
              </a:pPr>
              <a:r>
                <a:rPr lang="en-US" dirty="0" smtClean="0"/>
                <a:t>File is locked (read-only) in the workspace</a:t>
              </a:r>
            </a:p>
            <a:p>
              <a:pPr marL="285750" indent="-285750">
                <a:lnSpc>
                  <a:spcPts val="2700"/>
                </a:lnSpc>
                <a:buFontTx/>
                <a:buChar char="-"/>
              </a:pPr>
              <a:r>
                <a:rPr lang="en-US" dirty="0" smtClean="0"/>
                <a:t>File is checked-out to YOU</a:t>
              </a:r>
            </a:p>
            <a:p>
              <a:pPr marL="285750" indent="-285750">
                <a:lnSpc>
                  <a:spcPts val="2700"/>
                </a:lnSpc>
                <a:buFontTx/>
                <a:buChar char="-"/>
              </a:pPr>
              <a:r>
                <a:rPr lang="en-US" dirty="0" smtClean="0"/>
                <a:t>File is checked-out to YOU but in a different workspace</a:t>
              </a:r>
            </a:p>
            <a:p>
              <a:pPr marL="285750" indent="-285750">
                <a:lnSpc>
                  <a:spcPts val="2700"/>
                </a:lnSpc>
                <a:buFontTx/>
                <a:buChar char="-"/>
              </a:pPr>
              <a:r>
                <a:rPr lang="en-US" dirty="0" smtClean="0"/>
                <a:t>File is checked-out by someone else</a:t>
              </a:r>
            </a:p>
            <a:p>
              <a:pPr marL="285750" indent="-285750">
                <a:lnSpc>
                  <a:spcPts val="2700"/>
                </a:lnSpc>
                <a:buFontTx/>
                <a:buChar char="-"/>
              </a:pPr>
              <a:r>
                <a:rPr lang="en-US" dirty="0" smtClean="0"/>
                <a:t>File is brand new</a:t>
              </a:r>
            </a:p>
            <a:p>
              <a:pPr marL="285750" indent="-285750">
                <a:lnSpc>
                  <a:spcPts val="2700"/>
                </a:lnSpc>
                <a:buFontTx/>
                <a:buChar char="-"/>
              </a:pPr>
              <a:r>
                <a:rPr lang="en-US" dirty="0" smtClean="0"/>
                <a:t>File is Out-of-Date, a new iteration exists in Commonspace</a:t>
              </a:r>
            </a:p>
          </p:txBody>
        </p:sp>
        <p:pic>
          <p:nvPicPr>
            <p:cNvPr id="2053" name="Picture 20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1871" y="5201011"/>
              <a:ext cx="184245" cy="218364"/>
            </a:xfrm>
            <a:prstGeom prst="rect">
              <a:avLst/>
            </a:prstGeom>
          </p:spPr>
        </p:pic>
        <p:pic>
          <p:nvPicPr>
            <p:cNvPr id="2055" name="Picture 2054"/>
            <p:cNvPicPr>
              <a:picLocks noChangeAspect="1"/>
            </p:cNvPicPr>
            <p:nvPr/>
          </p:nvPicPr>
          <p:blipFill rotWithShape="1">
            <a:blip r:embed="rId11">
              <a:extLst>
                <a:ext uri="{28A0092B-C50C-407E-A947-70E740481C1C}">
                  <a14:useLocalDpi xmlns:a14="http://schemas.microsoft.com/office/drawing/2010/main" val="0"/>
                </a:ext>
              </a:extLst>
            </a:blip>
            <a:srcRect l="1" t="-1" r="-2" b="28400"/>
            <a:stretch/>
          </p:blipFill>
          <p:spPr>
            <a:xfrm>
              <a:off x="1730414" y="3793614"/>
              <a:ext cx="247158" cy="261605"/>
            </a:xfrm>
            <a:prstGeom prst="rect">
              <a:avLst/>
            </a:prstGeom>
          </p:spPr>
        </p:pic>
      </p:grpSp>
      <p:sp>
        <p:nvSpPr>
          <p:cNvPr id="11" name="TextBox 10"/>
          <p:cNvSpPr txBox="1"/>
          <p:nvPr/>
        </p:nvSpPr>
        <p:spPr>
          <a:xfrm>
            <a:off x="5854149" y="3871749"/>
            <a:ext cx="3312546" cy="338554"/>
          </a:xfrm>
          <a:prstGeom prst="rect">
            <a:avLst/>
          </a:prstGeom>
          <a:noFill/>
        </p:spPr>
        <p:txBody>
          <a:bodyPr wrap="square" rtlCol="0">
            <a:spAutoFit/>
          </a:bodyPr>
          <a:lstStyle/>
          <a:p>
            <a:pPr algn="r"/>
            <a:r>
              <a:rPr lang="en-US" sz="1600" i="1" dirty="0" smtClean="0"/>
              <a:t>(using the “</a:t>
            </a:r>
            <a:r>
              <a:rPr lang="en-US" sz="1600" i="1" dirty="0" err="1" smtClean="0"/>
              <a:t>Atrribute_Vu</a:t>
            </a:r>
            <a:r>
              <a:rPr lang="en-US" sz="1600" i="1" dirty="0" smtClean="0"/>
              <a:t>” Table View)</a:t>
            </a:r>
            <a:endParaRPr lang="en-US" sz="1600" i="1" dirty="0"/>
          </a:p>
        </p:txBody>
      </p:sp>
      <p:sp>
        <p:nvSpPr>
          <p:cNvPr id="12" name="Footer Placeholder 11"/>
          <p:cNvSpPr>
            <a:spLocks noGrp="1"/>
          </p:cNvSpPr>
          <p:nvPr>
            <p:ph type="ftr" sz="quarter" idx="11"/>
          </p:nvPr>
        </p:nvSpPr>
        <p:spPr/>
        <p:txBody>
          <a:bodyPr/>
          <a:lstStyle/>
          <a:p>
            <a:r>
              <a:rPr lang="en-US" smtClean="0"/>
              <a:t>WC_Release_Process.pptx</a:t>
            </a:r>
            <a:endParaRPr lang="en-US"/>
          </a:p>
        </p:txBody>
      </p:sp>
      <p:sp>
        <p:nvSpPr>
          <p:cNvPr id="13" name="Slide Number Placeholder 12"/>
          <p:cNvSpPr>
            <a:spLocks noGrp="1"/>
          </p:cNvSpPr>
          <p:nvPr>
            <p:ph type="sldNum" sz="quarter" idx="12"/>
          </p:nvPr>
        </p:nvSpPr>
        <p:spPr/>
        <p:txBody>
          <a:bodyPr/>
          <a:lstStyle/>
          <a:p>
            <a:fld id="{E42FD6D2-C10D-4747-96EF-734CB6B3503C}" type="slidenum">
              <a:rPr lang="en-US" smtClean="0"/>
              <a:t>9</a:t>
            </a:fld>
            <a:endParaRPr lang="en-US"/>
          </a:p>
        </p:txBody>
      </p:sp>
    </p:spTree>
    <p:extLst>
      <p:ext uri="{BB962C8B-B14F-4D97-AF65-F5344CB8AC3E}">
        <p14:creationId xmlns:p14="http://schemas.microsoft.com/office/powerpoint/2010/main" val="2039216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_2003">
  <a:themeElements>
    <a:clrScheme name="">
      <a:dk1>
        <a:srgbClr val="404040"/>
      </a:dk1>
      <a:lt1>
        <a:srgbClr val="FFFFFF"/>
      </a:lt1>
      <a:dk2>
        <a:srgbClr val="1F497D"/>
      </a:dk2>
      <a:lt2>
        <a:srgbClr val="D2D2D2"/>
      </a:lt2>
      <a:accent1>
        <a:srgbClr val="A6C4DE"/>
      </a:accent1>
      <a:accent2>
        <a:srgbClr val="9D7D9E"/>
      </a:accent2>
      <a:accent3>
        <a:srgbClr val="FFFFFF"/>
      </a:accent3>
      <a:accent4>
        <a:srgbClr val="353535"/>
      </a:accent4>
      <a:accent5>
        <a:srgbClr val="D0DEEC"/>
      </a:accent5>
      <a:accent6>
        <a:srgbClr val="8E718F"/>
      </a:accent6>
      <a:hlink>
        <a:srgbClr val="7AB800"/>
      </a:hlink>
      <a:folHlink>
        <a:srgbClr val="BF5C28"/>
      </a:folHlink>
    </a:clrScheme>
    <a:fontScheme name="Office Theme">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Calibri" pitchFamily="-128" charset="0"/>
          </a:defRPr>
        </a:defPPr>
      </a:lstStyle>
      <a:style>
        <a:lnRef idx="1">
          <a:schemeClr val="accent6"/>
        </a:lnRef>
        <a:fillRef idx="2">
          <a:schemeClr val="accent6"/>
        </a:fillRef>
        <a:effectRef idx="1">
          <a:schemeClr val="accent6"/>
        </a:effectRef>
        <a:fontRef idx="minor">
          <a:schemeClr val="dk1"/>
        </a:fontRef>
      </a: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128" charset="0"/>
          </a:defRPr>
        </a:defPPr>
      </a:lstStyle>
    </a:lnDef>
  </a:objectDefaults>
  <a:extraClrSchemeLst>
    <a:extraClrScheme>
      <a:clrScheme name="Office Theme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orange_2003</Template>
  <TotalTime>12494</TotalTime>
  <Words>4209</Words>
  <Application>Microsoft Office PowerPoint</Application>
  <PresentationFormat>On-screen Show (4:3)</PresentationFormat>
  <Paragraphs>422</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orange_2003</vt:lpstr>
      <vt:lpstr>Windchill Release Process</vt:lpstr>
      <vt:lpstr>Agenda…</vt:lpstr>
      <vt:lpstr>Initiators</vt:lpstr>
      <vt:lpstr>Things No Longer Necessary</vt:lpstr>
      <vt:lpstr>Workflow, at a glance…</vt:lpstr>
      <vt:lpstr>The Actual Workflow:  Approvers</vt:lpstr>
      <vt:lpstr>So what DO “initiators” do?</vt:lpstr>
      <vt:lpstr>Files Ready? (Pre-Promotion)</vt:lpstr>
      <vt:lpstr>Workspace icons …</vt:lpstr>
      <vt:lpstr>Criteria for Promotion</vt:lpstr>
      <vt:lpstr>1st Step:  New Promotion Request</vt:lpstr>
      <vt:lpstr>1st Step: (continued…)</vt:lpstr>
      <vt:lpstr>2nd Step:  ‘New Promotion Request’ Window Type</vt:lpstr>
      <vt:lpstr>3rd Step:  Setting Attributes</vt:lpstr>
      <vt:lpstr>4th Step:  Selecting Promotion Objects</vt:lpstr>
      <vt:lpstr>4th Step:  Selecting Promotion Objects</vt:lpstr>
      <vt:lpstr>The Actual Workflow:  Approvers</vt:lpstr>
      <vt:lpstr>5th Step: Choosing Approvers</vt:lpstr>
      <vt:lpstr>5th Step: Choosing Approvers</vt:lpstr>
      <vt:lpstr>5th Step: Choosing Approvers</vt:lpstr>
      <vt:lpstr>5th Step: Choosing Approvers</vt:lpstr>
      <vt:lpstr>6th Step:  Set it in Motion</vt:lpstr>
      <vt:lpstr>Monitoring the Plight of a Promotion Request</vt:lpstr>
      <vt:lpstr>Monitoring the Plight of a Promotion Request</vt:lpstr>
      <vt:lpstr>The Actual Workflow:  Rework Section</vt:lpstr>
      <vt:lpstr>What about Rework?</vt:lpstr>
      <vt:lpstr>Rework</vt:lpstr>
      <vt:lpstr>Rework:  What Happens…</vt:lpstr>
      <vt:lpstr>Approvers</vt:lpstr>
      <vt:lpstr>The Actual Workflow:  Approvers</vt:lpstr>
      <vt:lpstr>Approver Notifications</vt:lpstr>
      <vt:lpstr>Approver Notifications</vt:lpstr>
      <vt:lpstr>Approver Notifications</vt:lpstr>
      <vt:lpstr>Approver’s Task Page</vt:lpstr>
      <vt:lpstr>Actual Review Practice</vt:lpstr>
      <vt:lpstr>The Promotion Request Page</vt:lpstr>
      <vt:lpstr>The Promotion Objects</vt:lpstr>
      <vt:lpstr>Viewing the Drawings</vt:lpstr>
      <vt:lpstr>CreoView</vt:lpstr>
      <vt:lpstr>Comments Section</vt:lpstr>
      <vt:lpstr>Completing the Task</vt:lpstr>
      <vt:lpstr>In Summary…</vt:lpstr>
      <vt:lpstr>Thank you for your attention . . .</vt:lpstr>
    </vt:vector>
  </TitlesOfParts>
  <Company>Argonne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Workflow</dc:title>
  <dc:creator>Thalia</dc:creator>
  <cp:lastModifiedBy>Thalia</cp:lastModifiedBy>
  <cp:revision>170</cp:revision>
  <cp:lastPrinted>2013-02-05T02:22:52Z</cp:lastPrinted>
  <dcterms:created xsi:type="dcterms:W3CDTF">2013-01-21T17:10:29Z</dcterms:created>
  <dcterms:modified xsi:type="dcterms:W3CDTF">2013-08-23T18:41:39Z</dcterms:modified>
</cp:coreProperties>
</file>