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9" r:id="rId3"/>
    <p:sldId id="261" r:id="rId4"/>
    <p:sldId id="262" r:id="rId5"/>
    <p:sldId id="266" r:id="rId6"/>
    <p:sldId id="267" r:id="rId7"/>
    <p:sldId id="260" r:id="rId8"/>
    <p:sldId id="263" r:id="rId9"/>
    <p:sldId id="264" r:id="rId10"/>
    <p:sldId id="265" r:id="rId11"/>
    <p:sldId id="268" r:id="rId12"/>
    <p:sldId id="269" r:id="rId13"/>
    <p:sldId id="258" r:id="rId14"/>
    <p:sldId id="271" r:id="rId15"/>
    <p:sldId id="270" r:id="rId16"/>
    <p:sldId id="257" r:id="rId17"/>
    <p:sldId id="272" r:id="rId18"/>
    <p:sldId id="273" r:id="rId1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D92D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93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308" y="-77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FCB2984-C750-4BD2-A61E-29A5024795DF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C4F0DC2-F91D-459F-9732-BAB1C7DF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62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" descr="title header_maroon_74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6" descr="title footer_maroon_742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43145-CF12-4F0A-9518-653A5955F23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258B4-DDA6-4753-A705-635CFAC1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3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43145-CF12-4F0A-9518-653A5955F23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258B4-DDA6-4753-A705-635CFAC1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7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59043145-CF12-4F0A-9518-653A5955F235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DFD258B4-DDA6-4753-A705-635CFAC1E6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43145-CF12-4F0A-9518-653A5955F23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258B4-DDA6-4753-A705-635CFAC1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0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43145-CF12-4F0A-9518-653A5955F23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258B4-DDA6-4753-A705-635CFAC1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43145-CF12-4F0A-9518-653A5955F23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258B4-DDA6-4753-A705-635CFAC1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1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43145-CF12-4F0A-9518-653A5955F23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258B4-DDA6-4753-A705-635CFAC1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3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43145-CF12-4F0A-9518-653A5955F23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258B4-DDA6-4753-A705-635CFAC1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6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43145-CF12-4F0A-9518-653A5955F23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258B4-DDA6-4753-A705-635CFAC1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43145-CF12-4F0A-9518-653A5955F23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258B4-DDA6-4753-A705-635CFAC1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8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6" descr="slide footer_maroon_742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9043145-CF12-4F0A-9518-653A5955F235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DFD258B4-DDA6-4753-A705-635CFAC1E666}" type="slidenum">
              <a:rPr lang="en-US" smtClean="0"/>
              <a:t>‹#›</a:t>
            </a:fld>
            <a:endParaRPr lang="en-US"/>
          </a:p>
        </p:txBody>
      </p:sp>
      <p:pic>
        <p:nvPicPr>
          <p:cNvPr id="1036" name="Picture 4" descr="slide header_maroon_7421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-12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-12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-12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-12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-12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-12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-12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5C0426"/>
          </a:solidFill>
          <a:latin typeface="Trebuchet MS" pitchFamily="-12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3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halia@aps.anl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en-US" dirty="0" smtClean="0"/>
              <a:t> Basics of Windchill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746">
            <a:off x="5070075" y="3496535"/>
            <a:ext cx="1747183" cy="17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Windchill Actions:  Home Page Customizing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080"/>
            <a:ext cx="8229600" cy="4525963"/>
          </a:xfrm>
        </p:spPr>
        <p:txBody>
          <a:bodyPr/>
          <a:lstStyle/>
          <a:p>
            <a:r>
              <a:rPr lang="en-US" dirty="0" smtClean="0"/>
              <a:t>Once customizations are set, they’re ‘sticky’ (they stay put until changed)</a:t>
            </a:r>
          </a:p>
          <a:p>
            <a:r>
              <a:rPr lang="en-US" dirty="0" smtClean="0"/>
              <a:t>All sections have little pluses and minuses for collapsibility</a:t>
            </a:r>
          </a:p>
          <a:p>
            <a:r>
              <a:rPr lang="en-US" dirty="0" smtClean="0"/>
              <a:t>the dark blue links at the top are shortcuts and are </a:t>
            </a:r>
            <a:r>
              <a:rPr lang="en-US" dirty="0" err="1" smtClean="0"/>
              <a:t>draggable</a:t>
            </a:r>
            <a:r>
              <a:rPr lang="en-US" dirty="0" smtClean="0"/>
              <a:t> to change the order in which things are listed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16" y="2672343"/>
            <a:ext cx="4899654" cy="350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9977" y="4720107"/>
            <a:ext cx="6667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closed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 bwMode="auto">
          <a:xfrm>
            <a:off x="3126694" y="4827829"/>
            <a:ext cx="1144031" cy="10919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482905" y="3407849"/>
            <a:ext cx="6667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opened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 bwMode="auto">
          <a:xfrm>
            <a:off x="3149622" y="3515571"/>
            <a:ext cx="1144031" cy="10919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014624" y="3731770"/>
            <a:ext cx="180163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these are </a:t>
            </a:r>
            <a:r>
              <a:rPr lang="en-US" dirty="0" err="1" smtClean="0"/>
              <a:t>draggable</a:t>
            </a:r>
            <a:r>
              <a:rPr lang="en-US" dirty="0" smtClean="0"/>
              <a:t> if you need more page real estate for that table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 bwMode="auto">
          <a:xfrm>
            <a:off x="2816263" y="4162657"/>
            <a:ext cx="3463180" cy="52722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7927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61" y="1371600"/>
            <a:ext cx="4672946" cy="223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Windchill Actions:  </a:t>
            </a:r>
            <a:r>
              <a:rPr lang="en-US" dirty="0" smtClean="0"/>
              <a:t>Creating a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4" y="1373875"/>
            <a:ext cx="3784349" cy="4525963"/>
          </a:xfrm>
        </p:spPr>
        <p:txBody>
          <a:bodyPr/>
          <a:lstStyle/>
          <a:p>
            <a:r>
              <a:rPr lang="en-US" dirty="0" smtClean="0"/>
              <a:t>go to the My Workspaces section of your Home Page and Click on the New Workspace icon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 within Creo, you can: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FILE</a:t>
            </a:r>
            <a:r>
              <a:rPr lang="en-US" dirty="0" smtClean="0"/>
              <a:t> (menu choice)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Manage Session </a:t>
            </a:r>
            <a:r>
              <a:rPr lang="en-US" dirty="0" smtClean="0"/>
              <a:t>(list choice)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Server Management </a:t>
            </a:r>
            <a:r>
              <a:rPr lang="en-US" dirty="0" smtClean="0"/>
              <a:t>(</a:t>
            </a:r>
            <a:r>
              <a:rPr lang="en-US" dirty="0" err="1" smtClean="0"/>
              <a:t>flyout</a:t>
            </a:r>
            <a:r>
              <a:rPr lang="en-US" dirty="0" smtClean="0"/>
              <a:t> choice)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Workspace</a:t>
            </a:r>
            <a:r>
              <a:rPr lang="en-US" dirty="0" smtClean="0"/>
              <a:t> (top menu choice)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New</a:t>
            </a:r>
            <a:r>
              <a:rPr lang="en-US" dirty="0" smtClean="0"/>
              <a:t> (list choice)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28" y="2238803"/>
            <a:ext cx="3905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3431263" y="2344848"/>
            <a:ext cx="2172832" cy="36213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79" y="3811510"/>
            <a:ext cx="2444436" cy="270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3865830" y="4164594"/>
            <a:ext cx="1629623" cy="65185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8897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 word about New 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186"/>
            <a:ext cx="4802863" cy="4525963"/>
          </a:xfrm>
        </p:spPr>
        <p:txBody>
          <a:bodyPr/>
          <a:lstStyle/>
          <a:p>
            <a:r>
              <a:rPr lang="en-US" dirty="0" smtClean="0"/>
              <a:t>Please tie them to the proper context</a:t>
            </a:r>
          </a:p>
          <a:p>
            <a:pPr lvl="1"/>
            <a:r>
              <a:rPr lang="en-US" dirty="0" smtClean="0"/>
              <a:t>we only have two</a:t>
            </a:r>
          </a:p>
          <a:p>
            <a:pPr lvl="2"/>
            <a:r>
              <a:rPr lang="en-US" dirty="0" smtClean="0"/>
              <a:t>one’s the Library</a:t>
            </a:r>
          </a:p>
          <a:p>
            <a:pPr lvl="3"/>
            <a:r>
              <a:rPr lang="en-US" dirty="0" smtClean="0"/>
              <a:t>we have several for purchased </a:t>
            </a:r>
            <a:r>
              <a:rPr lang="en-US" dirty="0"/>
              <a:t>parts and setup </a:t>
            </a:r>
            <a:r>
              <a:rPr lang="en-US" dirty="0" smtClean="0"/>
              <a:t>files</a:t>
            </a:r>
          </a:p>
          <a:p>
            <a:pPr lvl="2"/>
            <a:r>
              <a:rPr lang="en-US" sz="1400" dirty="0" smtClean="0">
                <a:latin typeface="+mj-lt"/>
              </a:rPr>
              <a:t>the </a:t>
            </a:r>
            <a:r>
              <a:rPr lang="en-US" sz="1400" dirty="0">
                <a:latin typeface="+mj-lt"/>
              </a:rPr>
              <a:t>other is the </a:t>
            </a:r>
            <a:r>
              <a:rPr lang="en-US" sz="1400" dirty="0" smtClean="0">
                <a:latin typeface="+mj-lt"/>
              </a:rPr>
              <a:t>Product</a:t>
            </a:r>
          </a:p>
          <a:p>
            <a:pPr lvl="3"/>
            <a:r>
              <a:rPr lang="en-US" dirty="0" smtClean="0"/>
              <a:t>you’ll see several, but we keep all work in APS Product</a:t>
            </a:r>
            <a:endParaRPr lang="en-US" dirty="0" smtClean="0">
              <a:latin typeface="+mj-lt"/>
            </a:endParaRPr>
          </a:p>
          <a:p>
            <a:pPr lvl="1"/>
            <a:r>
              <a:rPr lang="en-US" sz="1600" dirty="0" smtClean="0"/>
              <a:t>unless you’re going to be making nothing but bought parts, make the Workspace’s context be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APS Product</a:t>
            </a:r>
          </a:p>
          <a:p>
            <a:r>
              <a:rPr lang="en-US" sz="1800" dirty="0" smtClean="0">
                <a:latin typeface="+mj-lt"/>
              </a:rPr>
              <a:t>use the Description box</a:t>
            </a:r>
          </a:p>
          <a:p>
            <a:pPr lvl="1"/>
            <a:r>
              <a:rPr lang="en-US" dirty="0" smtClean="0">
                <a:latin typeface="+mj-lt"/>
              </a:rPr>
              <a:t>it’s optional, but it’s more informative</a:t>
            </a:r>
            <a:endParaRPr lang="en-US" sz="1800" dirty="0">
              <a:latin typeface="+mj-lt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7387" r="1826" b="9087"/>
          <a:stretch/>
        </p:blipFill>
        <p:spPr bwMode="auto">
          <a:xfrm>
            <a:off x="5377758" y="955600"/>
            <a:ext cx="3639494" cy="31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69" y="4146488"/>
            <a:ext cx="2335040" cy="258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46" y="487780"/>
            <a:ext cx="3905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8029117" y="822098"/>
            <a:ext cx="278055" cy="31968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676343" y="5660158"/>
            <a:ext cx="180163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Creo method…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8036" y="556271"/>
            <a:ext cx="8292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method…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462035" y="1919336"/>
            <a:ext cx="3174155" cy="2414814"/>
            <a:chOff x="3462035" y="1919336"/>
            <a:chExt cx="3174155" cy="2414814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V="1">
              <a:off x="4834550" y="1919336"/>
              <a:ext cx="1801640" cy="2227152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lg"/>
            </a:ln>
            <a:effectLst>
              <a:outerShdw blurRad="38100"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3462035" y="4146488"/>
              <a:ext cx="1372515" cy="187662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lg"/>
            </a:ln>
            <a:effectLst>
              <a:outerShdw blurRad="38100"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5507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6164426" y="1312506"/>
            <a:ext cx="1140560" cy="290493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  <a:alpha val="0"/>
                </a:schemeClr>
              </a:gs>
              <a:gs pos="28000">
                <a:schemeClr val="dk1">
                  <a:tint val="37000"/>
                  <a:satMod val="300000"/>
                </a:schemeClr>
              </a:gs>
              <a:gs pos="100000">
                <a:srgbClr val="92D050"/>
              </a:gs>
            </a:gsLst>
          </a:gradFill>
          <a:ln>
            <a:prstDash val="dash"/>
            <a:headEnd type="none" w="med" len="med"/>
            <a:tailEnd type="stealth" w="med" len="lg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Better…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7374290" y="1312506"/>
            <a:ext cx="1110346" cy="290493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  <a:alpha val="0"/>
                </a:schemeClr>
              </a:gs>
              <a:gs pos="9000">
                <a:schemeClr val="dk1">
                  <a:tint val="37000"/>
                  <a:satMod val="300000"/>
                </a:schemeClr>
              </a:gs>
              <a:gs pos="100000">
                <a:srgbClr val="7BD92D"/>
              </a:gs>
            </a:gsLst>
          </a:gradFill>
          <a:ln>
            <a:prstDash val="dash"/>
            <a:headEnd type="none" w="med" len="med"/>
            <a:tailEnd type="stealth" w="med" len="lg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Best!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4242316" y="1312506"/>
            <a:ext cx="1225420" cy="2904931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  <a:alpha val="0"/>
                </a:schemeClr>
              </a:gs>
              <a:gs pos="64000">
                <a:schemeClr val="dk1">
                  <a:tint val="37000"/>
                  <a:satMod val="300000"/>
                </a:schemeClr>
              </a:gs>
              <a:gs pos="100000">
                <a:srgbClr val="92D050"/>
              </a:gs>
            </a:gsLst>
          </a:gradFill>
          <a:ln>
            <a:prstDash val="dash"/>
            <a:headEnd type="none" w="med" len="med"/>
            <a:tailEnd type="stealth" w="med" len="lg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Good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Everyday Windchill Actions: Differences…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9" t="22669" r="8916" b="39187"/>
          <a:stretch/>
        </p:blipFill>
        <p:spPr>
          <a:xfrm>
            <a:off x="1561538" y="2360141"/>
            <a:ext cx="7132071" cy="38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Everyday Windchill </a:t>
            </a:r>
            <a:r>
              <a:rPr lang="en-US" sz="2400" dirty="0" smtClean="0"/>
              <a:t>Actions: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Update</a:t>
            </a:r>
            <a:r>
              <a:rPr lang="en-US" sz="2400" dirty="0" smtClean="0"/>
              <a:t> vs.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Synchronize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367"/>
            <a:ext cx="8229600" cy="4525963"/>
          </a:xfrm>
        </p:spPr>
        <p:txBody>
          <a:bodyPr/>
          <a:lstStyle/>
          <a:p>
            <a:r>
              <a:rPr lang="en-US" dirty="0"/>
              <a:t>both are Workspace functions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Synchronize</a:t>
            </a:r>
            <a:r>
              <a:rPr lang="en-US" dirty="0" smtClean="0"/>
              <a:t> (</a:t>
            </a:r>
            <a:r>
              <a:rPr lang="en-US" sz="1600" i="1" dirty="0" smtClean="0"/>
              <a:t>found under the </a:t>
            </a:r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</a:rPr>
              <a:t>Tools</a:t>
            </a:r>
            <a:r>
              <a:rPr lang="en-US" sz="1600" i="1" dirty="0" smtClean="0"/>
              <a:t> dropdown</a:t>
            </a:r>
            <a:r>
              <a:rPr lang="en-US" dirty="0" smtClean="0"/>
              <a:t>) is strictly a coordination of filenames and metadata betwixt Commonspace and your Workspace</a:t>
            </a:r>
          </a:p>
          <a:p>
            <a:pPr lvl="1"/>
            <a:r>
              <a:rPr lang="en-US" dirty="0" smtClean="0"/>
              <a:t>it does NOT touch geometry</a:t>
            </a:r>
          </a:p>
          <a:p>
            <a:pPr lvl="1"/>
            <a:r>
              <a:rPr lang="en-US" dirty="0" smtClean="0"/>
              <a:t>if you select objects in your workspace table, then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Synchronize</a:t>
            </a:r>
            <a:r>
              <a:rPr lang="en-US" dirty="0" smtClean="0"/>
              <a:t> will only act on those objects selected</a:t>
            </a:r>
          </a:p>
          <a:p>
            <a:pPr lvl="1"/>
            <a:r>
              <a:rPr lang="en-US" dirty="0" smtClean="0"/>
              <a:t>if you select nothing in the table, it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Synchronizes</a:t>
            </a:r>
            <a:r>
              <a:rPr lang="en-US" dirty="0" smtClean="0"/>
              <a:t> the entire workspace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Update</a:t>
            </a:r>
            <a:r>
              <a:rPr lang="en-US" dirty="0" smtClean="0"/>
              <a:t> works on Out-of-Date objects and CAN affect geometry</a:t>
            </a:r>
          </a:p>
          <a:p>
            <a:pPr lvl="1"/>
            <a:r>
              <a:rPr lang="en-US" dirty="0" smtClean="0"/>
              <a:t>if nothing is selected in the workspace,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Update</a:t>
            </a:r>
            <a:r>
              <a:rPr lang="en-US" dirty="0" smtClean="0"/>
              <a:t> will gather ALL items that are out of date and attempt to update them via a download (overwriting what’s in your workspace!)</a:t>
            </a:r>
          </a:p>
          <a:p>
            <a:pPr lvl="1"/>
            <a:r>
              <a:rPr lang="en-US" dirty="0" smtClean="0"/>
              <a:t>NOT to be confused with </a:t>
            </a:r>
            <a:r>
              <a:rPr lang="en-US" dirty="0" err="1" smtClean="0"/>
              <a:t>Creo’s</a:t>
            </a:r>
            <a:r>
              <a:rPr lang="en-US" dirty="0" smtClean="0"/>
              <a:t> Update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18" y="4237848"/>
            <a:ext cx="2942378" cy="189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8" y="3617708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6401988" y="5294422"/>
            <a:ext cx="1497165" cy="21976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50800" dist="254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libri" pitchFamily="-12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8" y="5027549"/>
            <a:ext cx="3621858" cy="6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1669596" y="5197810"/>
            <a:ext cx="284519" cy="60927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50800" dist="254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libri" pitchFamily="-12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1191" y="6014471"/>
            <a:ext cx="8613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Update</a:t>
            </a:r>
            <a:endParaRPr lang="en-US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0966" y="6229915"/>
            <a:ext cx="113648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Synchronize</a:t>
            </a:r>
            <a:endParaRPr lang="en-US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90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Everyday Windchill Actions:  Add to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Download</a:t>
            </a:r>
          </a:p>
          <a:p>
            <a:r>
              <a:rPr lang="en-US" dirty="0" smtClean="0"/>
              <a:t>Can be done from Commonspace</a:t>
            </a:r>
          </a:p>
          <a:p>
            <a:pPr marL="1828800" lvl="4" indent="0">
              <a:buNone/>
            </a:pPr>
            <a:r>
              <a:rPr lang="en-US" sz="1800" dirty="0" smtClean="0"/>
              <a:t>      Workspace</a:t>
            </a:r>
          </a:p>
          <a:p>
            <a:pPr marL="1828800" lvl="4" indent="0">
              <a:buNone/>
            </a:pPr>
            <a:r>
              <a:rPr lang="en-US" sz="1800" dirty="0" smtClean="0"/>
              <a:t>      or directly in Creo</a:t>
            </a:r>
          </a:p>
          <a:p>
            <a:r>
              <a:rPr lang="en-US" dirty="0" smtClean="0"/>
              <a:t>Easiest method (if you know the exact name):  in Creo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File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Open</a:t>
            </a:r>
            <a:r>
              <a:rPr lang="en-US" dirty="0" smtClean="0"/>
              <a:t> and simply type it in (right down to the extension!)</a:t>
            </a:r>
          </a:p>
          <a:p>
            <a:pPr lvl="1"/>
            <a:r>
              <a:rPr lang="en-US" dirty="0" smtClean="0"/>
              <a:t>this retrieves the file (and any non-drawing dependents) out of Commonspace and puts it in your Workspace</a:t>
            </a:r>
          </a:p>
          <a:p>
            <a:pPr lvl="2"/>
            <a:r>
              <a:rPr lang="en-US" dirty="0" smtClean="0"/>
              <a:t>as a note, whether or not you Save or modify the file, it’s been Added</a:t>
            </a:r>
          </a:p>
          <a:p>
            <a:r>
              <a:rPr lang="en-US" dirty="0" smtClean="0"/>
              <a:t>Mostly, you’ll be in Commonspace, use a Search window or find it in the folder structure, and then use the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Adding to Workspace </a:t>
            </a:r>
            <a:r>
              <a:rPr lang="en-US" dirty="0" smtClean="0"/>
              <a:t>from the Workspace is actually a cheat, but it’s a good way to collect drawings associated with objects already in the Workspace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63" y="1535054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5"/>
          <a:stretch/>
        </p:blipFill>
        <p:spPr>
          <a:xfrm>
            <a:off x="4784545" y="2290056"/>
            <a:ext cx="515655" cy="341123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11266" idx="1"/>
          </p:cNvCxnSpPr>
          <p:nvPr/>
        </p:nvCxnSpPr>
        <p:spPr bwMode="auto">
          <a:xfrm flipV="1">
            <a:off x="4295024" y="1754129"/>
            <a:ext cx="646339" cy="37820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8" name="Straight Arrow Connector 7"/>
          <p:cNvCxnSpPr>
            <a:endCxn id="4" idx="1"/>
          </p:cNvCxnSpPr>
          <p:nvPr/>
        </p:nvCxnSpPr>
        <p:spPr bwMode="auto">
          <a:xfrm>
            <a:off x="3975735" y="2460618"/>
            <a:ext cx="808810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13" y="4653239"/>
            <a:ext cx="4857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58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Everyday Windchill Actions:  </a:t>
            </a:r>
            <a:r>
              <a:rPr lang="en-US" dirty="0" err="1" smtClean="0"/>
              <a:t>Check-OUT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Places you can do that:</a:t>
            </a:r>
          </a:p>
          <a:p>
            <a:pPr lvl="1"/>
            <a:r>
              <a:rPr lang="en-US" dirty="0" smtClean="0"/>
              <a:t>Commonspace  (an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Actions</a:t>
            </a:r>
            <a:r>
              <a:rPr lang="en-US" dirty="0" smtClean="0"/>
              <a:t> dropdown)</a:t>
            </a:r>
          </a:p>
          <a:p>
            <a:pPr lvl="1"/>
            <a:r>
              <a:rPr lang="en-US" dirty="0" smtClean="0"/>
              <a:t>Workspace   </a:t>
            </a:r>
          </a:p>
          <a:p>
            <a:pPr lvl="1"/>
            <a:r>
              <a:rPr lang="en-US" dirty="0" smtClean="0"/>
              <a:t>Creo</a:t>
            </a:r>
          </a:p>
          <a:p>
            <a:pPr lvl="2"/>
            <a:r>
              <a:rPr lang="en-US" dirty="0" smtClean="0"/>
              <a:t>easiest place to check something out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Reasons why it might Fail</a:t>
            </a:r>
          </a:p>
          <a:p>
            <a:pPr lvl="1"/>
            <a:r>
              <a:rPr lang="en-US" dirty="0" smtClean="0"/>
              <a:t>object is not WIP</a:t>
            </a:r>
          </a:p>
          <a:p>
            <a:pPr lvl="1"/>
            <a:r>
              <a:rPr lang="en-US" dirty="0" smtClean="0"/>
              <a:t>object is brand new</a:t>
            </a:r>
          </a:p>
          <a:p>
            <a:pPr lvl="1"/>
            <a:r>
              <a:rPr lang="en-US" dirty="0" smtClean="0"/>
              <a:t>object is out-of-date in your workspace</a:t>
            </a:r>
          </a:p>
          <a:p>
            <a:pPr lvl="1"/>
            <a:r>
              <a:rPr lang="en-US" dirty="0" smtClean="0"/>
              <a:t>Checked-Out by someone else </a:t>
            </a:r>
            <a:r>
              <a:rPr lang="en-US" i="1" dirty="0" smtClean="0"/>
              <a:t>(might even be YOU!)</a:t>
            </a:r>
            <a:endParaRPr lang="en-US" sz="1800" i="1" dirty="0" smtClean="0"/>
          </a:p>
          <a:p>
            <a:pPr lvl="1"/>
            <a:r>
              <a:rPr lang="en-US" dirty="0" smtClean="0"/>
              <a:t>Already in your workspace, but locked</a:t>
            </a:r>
          </a:p>
          <a:p>
            <a:pPr lvl="2"/>
            <a:r>
              <a:rPr lang="en-US" dirty="0" smtClean="0"/>
              <a:t>easily remedied, just unlock it 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File</a:t>
            </a:r>
            <a:r>
              <a:rPr lang="en-US" dirty="0" smtClean="0"/>
              <a:t> dropdown –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Unlock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28" y="4599424"/>
            <a:ext cx="252374" cy="274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763" y="4863872"/>
            <a:ext cx="252374" cy="27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24" y="3964853"/>
            <a:ext cx="252374" cy="27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01" y="4239173"/>
            <a:ext cx="252374" cy="274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79" y="4627402"/>
            <a:ext cx="184245" cy="218364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178" y="2230024"/>
            <a:ext cx="3621858" cy="6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 bwMode="auto">
          <a:xfrm>
            <a:off x="5834202" y="2472709"/>
            <a:ext cx="284519" cy="42779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50800" dist="254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libri" pitchFamily="-12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362954" y="2390115"/>
            <a:ext cx="2046084" cy="8757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284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Everyday Windchill Actions:  </a:t>
            </a:r>
            <a:r>
              <a:rPr lang="en-US" dirty="0" err="1" smtClean="0"/>
              <a:t>Check-IN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961297" y="905347"/>
            <a:ext cx="4037846" cy="5341544"/>
            <a:chOff x="4925085" y="1078321"/>
            <a:chExt cx="3820566" cy="51685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25085" y="1078321"/>
              <a:ext cx="3820566" cy="516857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4925086" y="5314384"/>
              <a:ext cx="362138" cy="93250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stealth" w="med" len="lg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Calibri" pitchFamily="-128" charset="0"/>
              </a:endParaRPr>
            </a:p>
          </p:txBody>
        </p: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1" y="1600200"/>
            <a:ext cx="4695464" cy="4755333"/>
          </a:xfrm>
        </p:spPr>
        <p:txBody>
          <a:bodyPr/>
          <a:lstStyle/>
          <a:p>
            <a:r>
              <a:rPr lang="en-US" dirty="0" smtClean="0"/>
              <a:t>it IS inordinately difficult</a:t>
            </a:r>
          </a:p>
          <a:p>
            <a:pPr lvl="1"/>
            <a:r>
              <a:rPr lang="en-US" dirty="0" smtClean="0"/>
              <a:t>it’s </a:t>
            </a:r>
            <a:r>
              <a:rPr lang="en-US" i="1" dirty="0" smtClean="0"/>
              <a:t>meant</a:t>
            </a:r>
            <a:r>
              <a:rPr lang="en-US" dirty="0" smtClean="0"/>
              <a:t> to be</a:t>
            </a:r>
          </a:p>
          <a:p>
            <a:r>
              <a:rPr lang="en-US" dirty="0" smtClean="0"/>
              <a:t>check your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Event Manager </a:t>
            </a:r>
            <a:r>
              <a:rPr lang="en-US" dirty="0" smtClean="0"/>
              <a:t>for pertinent messages</a:t>
            </a:r>
          </a:p>
          <a:p>
            <a:r>
              <a:rPr lang="en-US" dirty="0" smtClean="0"/>
              <a:t>possible reasons:</a:t>
            </a:r>
          </a:p>
          <a:p>
            <a:pPr lvl="1"/>
            <a:r>
              <a:rPr lang="en-US" dirty="0" smtClean="0"/>
              <a:t>look to the flowchart, each step has a possible reason</a:t>
            </a:r>
          </a:p>
          <a:p>
            <a:pPr lvl="1"/>
            <a:r>
              <a:rPr lang="en-US" dirty="0" smtClean="0"/>
              <a:t>usual cause is a dependent fastener or other RELEASED item that got inadvertently modified</a:t>
            </a:r>
          </a:p>
          <a:p>
            <a:pPr lvl="1"/>
            <a:r>
              <a:rPr lang="en-US" dirty="0" smtClean="0"/>
              <a:t>another common reason is </a:t>
            </a:r>
            <a:r>
              <a:rPr lang="en-US" dirty="0" err="1" smtClean="0"/>
              <a:t>Windchill’s</a:t>
            </a:r>
            <a:r>
              <a:rPr lang="en-US" dirty="0" smtClean="0"/>
              <a:t> three-pronged naming convention  -if you don’t make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Name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Number</a:t>
            </a:r>
            <a:r>
              <a:rPr lang="en-US" dirty="0" smtClean="0"/>
              <a:t> be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exactly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the same as </a:t>
            </a:r>
            <a:r>
              <a:rPr lang="en-US" dirty="0" err="1" smtClean="0"/>
              <a:t>Creo’s</a:t>
            </a:r>
            <a:r>
              <a:rPr lang="en-US" dirty="0" smtClean="0"/>
              <a:t> filename, a check-in of the drawing may fail</a:t>
            </a:r>
          </a:p>
          <a:p>
            <a:pPr lvl="2"/>
            <a:r>
              <a:rPr lang="en-US" dirty="0" smtClean="0"/>
              <a:t>in other words, all the way out, include the extension!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62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85838" y="3125788"/>
            <a:ext cx="6400800" cy="2460200"/>
          </a:xfrm>
        </p:spPr>
        <p:txBody>
          <a:bodyPr/>
          <a:lstStyle/>
          <a:p>
            <a:r>
              <a:rPr lang="en-US" dirty="0" smtClean="0"/>
              <a:t>Any subjects you want me to cover in future classes, please let me know . . .</a:t>
            </a:r>
          </a:p>
          <a:p>
            <a:endParaRPr lang="en-US" dirty="0"/>
          </a:p>
          <a:p>
            <a:r>
              <a:rPr lang="en-US" dirty="0" smtClean="0"/>
              <a:t>m. givens (Design-n-Drafting Group)</a:t>
            </a:r>
          </a:p>
          <a:p>
            <a:r>
              <a:rPr lang="en-US" dirty="0" smtClean="0">
                <a:hlinkClick r:id="rId2"/>
              </a:rPr>
              <a:t>thalia@aps.anl.gov</a:t>
            </a:r>
            <a:endParaRPr lang="en-US" dirty="0" smtClean="0"/>
          </a:p>
          <a:p>
            <a:r>
              <a:rPr lang="en-US" dirty="0" smtClean="0"/>
              <a:t>2-9235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0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basic Windchill stuff</a:t>
            </a:r>
          </a:p>
          <a:p>
            <a:r>
              <a:rPr lang="en-US" dirty="0" smtClean="0"/>
              <a:t>Why do we need it?  What’s it for?</a:t>
            </a:r>
          </a:p>
          <a:p>
            <a:r>
              <a:rPr lang="en-US" dirty="0" smtClean="0"/>
              <a:t>Common Starting Point</a:t>
            </a:r>
          </a:p>
          <a:p>
            <a:pPr lvl="1"/>
            <a:r>
              <a:rPr lang="en-US" dirty="0" smtClean="0"/>
              <a:t>Syntax</a:t>
            </a:r>
          </a:p>
          <a:p>
            <a:r>
              <a:rPr lang="en-US" dirty="0" smtClean="0"/>
              <a:t>Connection?</a:t>
            </a:r>
          </a:p>
          <a:p>
            <a:r>
              <a:rPr lang="en-US" dirty="0" smtClean="0"/>
              <a:t>Initial Windchill Actions</a:t>
            </a:r>
          </a:p>
          <a:p>
            <a:pPr lvl="1"/>
            <a:r>
              <a:rPr lang="en-US" dirty="0" smtClean="0"/>
              <a:t>Customizing your Home Page</a:t>
            </a:r>
          </a:p>
          <a:p>
            <a:pPr lvl="1"/>
            <a:r>
              <a:rPr lang="en-US" dirty="0" smtClean="0"/>
              <a:t>Creating a Workspace</a:t>
            </a:r>
          </a:p>
          <a:p>
            <a:r>
              <a:rPr lang="en-US" dirty="0" smtClean="0"/>
              <a:t>Everyday Windchill Actions</a:t>
            </a:r>
          </a:p>
          <a:p>
            <a:pPr lvl="1"/>
            <a:r>
              <a:rPr lang="en-US" dirty="0" smtClean="0"/>
              <a:t>Add to Workspace</a:t>
            </a:r>
          </a:p>
          <a:p>
            <a:pPr lvl="1"/>
            <a:r>
              <a:rPr lang="en-US" dirty="0" smtClean="0"/>
              <a:t>Checking-Out</a:t>
            </a:r>
          </a:p>
          <a:p>
            <a:pPr lvl="1"/>
            <a:r>
              <a:rPr lang="en-US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Checking-In</a:t>
            </a:r>
            <a:endParaRPr lang="en-US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8" b="10582"/>
          <a:stretch/>
        </p:blipFill>
        <p:spPr bwMode="auto">
          <a:xfrm>
            <a:off x="4984215" y="2833734"/>
            <a:ext cx="3547454" cy="697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7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Windchill?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19" y="1316356"/>
            <a:ext cx="1086085" cy="108608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481873" cy="4525963"/>
          </a:xfrm>
        </p:spPr>
        <p:txBody>
          <a:bodyPr/>
          <a:lstStyle/>
          <a:p>
            <a:r>
              <a:rPr lang="en-US" dirty="0" smtClean="0"/>
              <a:t>It’s all about…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Creo is the program that creates the </a:t>
            </a:r>
            <a:r>
              <a:rPr lang="en-US" dirty="0" err="1" smtClean="0"/>
              <a:t>prt’s</a:t>
            </a:r>
            <a:r>
              <a:rPr lang="en-US" dirty="0" smtClean="0"/>
              <a:t>, </a:t>
            </a:r>
            <a:r>
              <a:rPr lang="en-US" dirty="0" err="1" smtClean="0"/>
              <a:t>asm’s</a:t>
            </a:r>
            <a:r>
              <a:rPr lang="en-US" dirty="0" smtClean="0"/>
              <a:t>, and </a:t>
            </a:r>
            <a:r>
              <a:rPr lang="en-US" dirty="0" err="1" smtClean="0"/>
              <a:t>drw’s</a:t>
            </a:r>
            <a:r>
              <a:rPr lang="en-US" dirty="0" smtClean="0"/>
              <a:t> . . 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… but Windchill is the one that manages the database of all those files</a:t>
            </a:r>
          </a:p>
        </p:txBody>
      </p:sp>
      <p:sp>
        <p:nvSpPr>
          <p:cNvPr id="27" name="Circular Arrow 26"/>
          <p:cNvSpPr/>
          <p:nvPr/>
        </p:nvSpPr>
        <p:spPr bwMode="auto">
          <a:xfrm rot="17750731">
            <a:off x="5963156" y="2048162"/>
            <a:ext cx="2073642" cy="2209182"/>
          </a:xfrm>
          <a:prstGeom prst="circularArrow">
            <a:avLst>
              <a:gd name="adj1" fmla="val 15437"/>
              <a:gd name="adj2" fmla="val 978961"/>
              <a:gd name="adj3" fmla="val 18158760"/>
              <a:gd name="adj4" fmla="val 9402291"/>
              <a:gd name="adj5" fmla="val 17313"/>
            </a:avLst>
          </a:prstGeom>
          <a:gradFill>
            <a:gsLst>
              <a:gs pos="0">
                <a:srgbClr val="00B050"/>
              </a:gs>
              <a:gs pos="100000">
                <a:srgbClr val="C00000"/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-12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296392" y="3719986"/>
            <a:ext cx="2530869" cy="2530869"/>
            <a:chOff x="3296392" y="3719986"/>
            <a:chExt cx="2530869" cy="2530869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58" b="10582"/>
            <a:stretch/>
          </p:blipFill>
          <p:spPr bwMode="auto">
            <a:xfrm>
              <a:off x="4550629" y="5149058"/>
              <a:ext cx="775524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392" y="3719986"/>
              <a:ext cx="2530869" cy="253086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539904" y="5040592"/>
              <a:ext cx="762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skt’s</a:t>
              </a:r>
              <a:endParaRPr lang="en-US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00894" y="5302773"/>
              <a:ext cx="762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frm’s</a:t>
              </a:r>
              <a:endParaRPr lang="en-US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88847" y="5250634"/>
              <a:ext cx="762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drw’s</a:t>
              </a:r>
              <a:endParaRPr lang="en-US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82641" y="5445811"/>
              <a:ext cx="762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asm’s</a:t>
              </a:r>
              <a:endParaRPr lang="en-US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00894" y="4785930"/>
              <a:ext cx="697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</a:rPr>
                <a:t>prt’s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88737" y="1738099"/>
            <a:ext cx="3002668" cy="3629562"/>
            <a:chOff x="6088737" y="1738099"/>
            <a:chExt cx="3002668" cy="3629562"/>
          </a:xfrm>
        </p:grpSpPr>
        <p:grpSp>
          <p:nvGrpSpPr>
            <p:cNvPr id="35" name="Group 34"/>
            <p:cNvGrpSpPr/>
            <p:nvPr/>
          </p:nvGrpSpPr>
          <p:grpSpPr>
            <a:xfrm>
              <a:off x="6912464" y="2522695"/>
              <a:ext cx="2091768" cy="2844966"/>
              <a:chOff x="6912464" y="2522695"/>
              <a:chExt cx="2091768" cy="2844966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0828" y="2522695"/>
                <a:ext cx="707450" cy="63453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0115" y="3248609"/>
                <a:ext cx="707450" cy="63453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8877" y="4599188"/>
                <a:ext cx="707450" cy="63453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8549" y="4056899"/>
                <a:ext cx="707450" cy="63453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175152" y="3849828"/>
                <a:ext cx="707450" cy="63453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912464" y="3052805"/>
                <a:ext cx="707450" cy="63453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96782" y="4733126"/>
                <a:ext cx="707450" cy="634535"/>
              </a:xfrm>
              <a:prstGeom prst="rect">
                <a:avLst/>
              </a:prstGeom>
            </p:spPr>
          </p:pic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58" b="10582"/>
            <a:stretch/>
          </p:blipFill>
          <p:spPr bwMode="auto">
            <a:xfrm>
              <a:off x="6088737" y="1738099"/>
              <a:ext cx="2764246" cy="543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3144">
              <a:off x="7290002" y="2621353"/>
              <a:ext cx="425634" cy="21281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2349">
              <a:off x="6973564" y="3167763"/>
              <a:ext cx="429768" cy="214884"/>
            </a:xfrm>
            <a:prstGeom prst="rect">
              <a:avLst/>
            </a:prstGeom>
          </p:spPr>
        </p:pic>
        <p:sp>
          <p:nvSpPr>
            <p:cNvPr id="26" name="Circular Arrow 25"/>
            <p:cNvSpPr/>
            <p:nvPr/>
          </p:nvSpPr>
          <p:spPr bwMode="auto">
            <a:xfrm rot="6904573">
              <a:off x="6949993" y="1972525"/>
              <a:ext cx="2073642" cy="2209182"/>
            </a:xfrm>
            <a:prstGeom prst="circularArrow">
              <a:avLst>
                <a:gd name="adj1" fmla="val 15437"/>
                <a:gd name="adj2" fmla="val 978961"/>
                <a:gd name="adj3" fmla="val 18158760"/>
                <a:gd name="adj4" fmla="val 9402291"/>
                <a:gd name="adj5" fmla="val 17313"/>
              </a:avLst>
            </a:prstGeom>
            <a:gradFill>
              <a:gsLst>
                <a:gs pos="0">
                  <a:srgbClr val="00B050"/>
                </a:gs>
                <a:gs pos="100000">
                  <a:srgbClr val="C00000"/>
                </a:gs>
              </a:gsLst>
              <a:lin ang="5400000" scaled="0"/>
            </a:gra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-128" charset="0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3144">
              <a:off x="7664770" y="3353196"/>
              <a:ext cx="425634" cy="21281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3144">
              <a:off x="7771962" y="4706890"/>
              <a:ext cx="425634" cy="21281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3144">
              <a:off x="8003743" y="4173724"/>
              <a:ext cx="425634" cy="21281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2349">
              <a:off x="7237097" y="3973729"/>
              <a:ext cx="429768" cy="21488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2349">
              <a:off x="8357886" y="4854008"/>
              <a:ext cx="429768" cy="214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36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how does it control?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966490"/>
            <a:ext cx="4793810" cy="4525963"/>
          </a:xfrm>
        </p:spPr>
        <p:txBody>
          <a:bodyPr/>
          <a:lstStyle/>
          <a:p>
            <a:r>
              <a:rPr lang="en-US" dirty="0" smtClean="0"/>
              <a:t>Windchill is a server</a:t>
            </a:r>
          </a:p>
          <a:p>
            <a:r>
              <a:rPr lang="en-US" dirty="0" smtClean="0"/>
              <a:t>it’s secure</a:t>
            </a:r>
          </a:p>
          <a:p>
            <a:r>
              <a:rPr lang="en-US" dirty="0" smtClean="0"/>
              <a:t>its database is backed-up</a:t>
            </a:r>
          </a:p>
          <a:p>
            <a:r>
              <a:rPr lang="en-US" dirty="0" smtClean="0"/>
              <a:t>it oversees your Workspaces</a:t>
            </a:r>
          </a:p>
          <a:p>
            <a:r>
              <a:rPr lang="en-US" dirty="0" smtClean="0"/>
              <a:t>it keeps track of its files (</a:t>
            </a:r>
            <a:r>
              <a:rPr lang="en-US" sz="1600" i="1" dirty="0" smtClean="0"/>
              <a:t>objects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iterations   </a:t>
            </a:r>
            <a:r>
              <a:rPr lang="en-US" sz="1400" i="1" dirty="0" smtClean="0"/>
              <a:t>(00.</a:t>
            </a:r>
            <a:r>
              <a:rPr lang="en-US" sz="1400" i="1" u="sng" dirty="0" smtClean="0">
                <a:solidFill>
                  <a:srgbClr val="C00000"/>
                </a:solidFill>
              </a:rPr>
              <a:t>2</a:t>
            </a:r>
            <a:r>
              <a:rPr lang="en-US" sz="1400" i="1" dirty="0" smtClean="0"/>
              <a:t>, 05.</a:t>
            </a:r>
            <a:r>
              <a:rPr lang="en-US" sz="1400" i="1" u="sng" dirty="0">
                <a:solidFill>
                  <a:srgbClr val="C00000"/>
                </a:solidFill>
              </a:rPr>
              <a:t>4</a:t>
            </a:r>
            <a:r>
              <a:rPr lang="en-US" sz="1400" i="1" dirty="0" smtClean="0"/>
              <a:t>, 02.</a:t>
            </a:r>
            <a:r>
              <a:rPr lang="en-US" sz="1400" i="1" u="sng" dirty="0" smtClean="0">
                <a:solidFill>
                  <a:srgbClr val="C00000"/>
                </a:solidFill>
              </a:rPr>
              <a:t>20</a:t>
            </a:r>
            <a:r>
              <a:rPr lang="en-US" sz="1400" i="1" dirty="0"/>
              <a:t>)</a:t>
            </a:r>
            <a:endParaRPr lang="en-US" sz="1400" i="1" dirty="0"/>
          </a:p>
          <a:p>
            <a:pPr lvl="1"/>
            <a:r>
              <a:rPr lang="en-US" dirty="0" smtClean="0"/>
              <a:t>lifecycle states </a:t>
            </a:r>
            <a:r>
              <a:rPr lang="en-US" sz="1400" i="1" dirty="0" smtClean="0"/>
              <a:t> (WIP, PENDING, RELEASED)</a:t>
            </a:r>
            <a:endParaRPr lang="en-US" i="1" dirty="0" smtClean="0"/>
          </a:p>
          <a:p>
            <a:pPr lvl="1"/>
            <a:r>
              <a:rPr lang="en-US" dirty="0" smtClean="0"/>
              <a:t>promotions </a:t>
            </a:r>
            <a:r>
              <a:rPr lang="en-US" sz="1400" i="1" dirty="0" smtClean="0"/>
              <a:t>(Approvals, Reworks, Rejects)</a:t>
            </a:r>
            <a:endParaRPr lang="en-US" i="1" dirty="0" smtClean="0"/>
          </a:p>
          <a:p>
            <a:r>
              <a:rPr lang="en-US" dirty="0" smtClean="0"/>
              <a:t>it’s browser-based</a:t>
            </a: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2"/>
          <a:stretch/>
        </p:blipFill>
        <p:spPr bwMode="auto">
          <a:xfrm>
            <a:off x="5305332" y="3503692"/>
            <a:ext cx="3743424" cy="307610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32" y="398353"/>
            <a:ext cx="3763301" cy="30130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66"/>
          <a:stretch/>
        </p:blipFill>
        <p:spPr bwMode="auto">
          <a:xfrm>
            <a:off x="343372" y="3997614"/>
            <a:ext cx="4835211" cy="22924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92158" y="4653481"/>
            <a:ext cx="198270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‘outside’ browser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(IE)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734" y="5202983"/>
            <a:ext cx="198270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‘outside’ browser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FireFox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2158" y="793686"/>
            <a:ext cx="23810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‘embedded’ browser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(IE)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6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Windchill is all about data and TABLES…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55" y="2223759"/>
            <a:ext cx="7570552" cy="32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69738" y="1662003"/>
            <a:ext cx="18821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Table View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(sticky!!!)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 bwMode="auto">
          <a:xfrm>
            <a:off x="4310835" y="1877447"/>
            <a:ext cx="750045" cy="150855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025718" y="1886863"/>
            <a:ext cx="18821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Breadcrumb Trail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 bwMode="auto">
          <a:xfrm flipH="1">
            <a:off x="2827281" y="2102307"/>
            <a:ext cx="139534" cy="57875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155014" y="1822597"/>
            <a:ext cx="18821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Search WITHIN Table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 bwMode="auto">
          <a:xfrm flipH="1">
            <a:off x="7749759" y="2038041"/>
            <a:ext cx="346352" cy="163767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6040742" y="1230952"/>
            <a:ext cx="18821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Simple Search (Keyword Search)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>
            <a:stCxn id="26" idx="2"/>
          </p:cNvCxnSpPr>
          <p:nvPr/>
        </p:nvCxnSpPr>
        <p:spPr bwMode="auto">
          <a:xfrm flipH="1">
            <a:off x="6871573" y="1661839"/>
            <a:ext cx="110266" cy="72968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6549826" y="5472987"/>
            <a:ext cx="188219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Shows how many object in the table (has a limit of 2000)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>
            <a:stCxn id="30" idx="0"/>
          </p:cNvCxnSpPr>
          <p:nvPr/>
        </p:nvCxnSpPr>
        <p:spPr bwMode="auto">
          <a:xfrm flipV="1">
            <a:off x="7490923" y="3594235"/>
            <a:ext cx="941096" cy="187875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4498346" y="5688431"/>
            <a:ext cx="19658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Shows how many objects you’ve selected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 flipV="1">
            <a:off x="4101212" y="5252224"/>
            <a:ext cx="610178" cy="57922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2428642" y="5831451"/>
            <a:ext cx="167257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the means to select individual objects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 bwMode="auto">
          <a:xfrm flipV="1">
            <a:off x="3264927" y="4780243"/>
            <a:ext cx="575360" cy="105120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923447" y="5678875"/>
            <a:ext cx="14977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the means to select ALL objects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Straight Arrow Connector 45"/>
          <p:cNvCxnSpPr>
            <a:stCxn id="45" idx="0"/>
          </p:cNvCxnSpPr>
          <p:nvPr/>
        </p:nvCxnSpPr>
        <p:spPr bwMode="auto">
          <a:xfrm flipV="1">
            <a:off x="1672331" y="3965427"/>
            <a:ext cx="2102957" cy="171344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36212" y="3696403"/>
            <a:ext cx="1330859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the Navigator Bar, for Searching and/or Browsing (shown closed)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Straight Arrow Connector 50"/>
          <p:cNvCxnSpPr>
            <a:stCxn id="50" idx="3"/>
          </p:cNvCxnSpPr>
          <p:nvPr/>
        </p:nvCxnSpPr>
        <p:spPr bwMode="auto">
          <a:xfrm>
            <a:off x="1367071" y="4235012"/>
            <a:ext cx="253497" cy="239829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902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Windchill Welcome Page…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7" y="824159"/>
            <a:ext cx="7749765" cy="57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17693" y="823577"/>
            <a:ext cx="6502557" cy="5071081"/>
            <a:chOff x="117693" y="823577"/>
            <a:chExt cx="6502557" cy="50710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93" y="823577"/>
              <a:ext cx="6502557" cy="5071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84" b="22266"/>
            <a:stretch/>
          </p:blipFill>
          <p:spPr bwMode="auto">
            <a:xfrm>
              <a:off x="4270266" y="5673907"/>
              <a:ext cx="502920" cy="168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Syntax:  Typical Creo/Workspace 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89435" y="1741004"/>
            <a:ext cx="1578042" cy="338554"/>
          </a:xfrm>
          <a:prstGeom prst="rect">
            <a:avLst/>
          </a:prstGeom>
          <a:solidFill>
            <a:srgbClr val="FFFFCC">
              <a:alpha val="58039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Folder Browser</a:t>
            </a:r>
            <a:endParaRPr lang="en-US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0866" y="2079558"/>
            <a:ext cx="2329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“Embedded” Browser</a:t>
            </a:r>
            <a:endParaRPr lang="en-US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7655" y="6012721"/>
            <a:ext cx="1572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Message Lines</a:t>
            </a:r>
            <a:endParaRPr lang="en-US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1140" y="1118103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Ribbon 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(hack-</a:t>
            </a:r>
            <a:r>
              <a:rPr lang="en-US" sz="12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ptooey</a:t>
            </a:r>
            <a:r>
              <a:rPr lang="en-US" sz="12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!)</a:t>
            </a:r>
            <a:endParaRPr lang="en-US" sz="1200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1140" y="3787087"/>
            <a:ext cx="1602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Icon Line</a:t>
            </a:r>
            <a:endParaRPr lang="en-US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052" y="5823591"/>
            <a:ext cx="1602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Browser Toggle</a:t>
            </a:r>
            <a:endParaRPr lang="en-US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231042" y="5847605"/>
            <a:ext cx="149687" cy="325409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05885" y="6120950"/>
            <a:ext cx="204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 Tree Toggle</a:t>
            </a:r>
            <a:endParaRPr lang="en-US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6" name="Straight Arrow Connector 15"/>
          <p:cNvCxnSpPr>
            <a:stCxn id="10" idx="1"/>
          </p:cNvCxnSpPr>
          <p:nvPr/>
        </p:nvCxnSpPr>
        <p:spPr bwMode="auto">
          <a:xfrm flipH="1" flipV="1">
            <a:off x="380730" y="5847605"/>
            <a:ext cx="260322" cy="14526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grpSp>
        <p:nvGrpSpPr>
          <p:cNvPr id="1050" name="Group 1049"/>
          <p:cNvGrpSpPr/>
          <p:nvPr/>
        </p:nvGrpSpPr>
        <p:grpSpPr>
          <a:xfrm>
            <a:off x="2712145" y="5483661"/>
            <a:ext cx="616876" cy="468704"/>
            <a:chOff x="2712145" y="5483661"/>
            <a:chExt cx="616876" cy="468704"/>
          </a:xfrm>
        </p:grpSpPr>
        <p:sp>
          <p:nvSpPr>
            <p:cNvPr id="18" name="Right Brace 17"/>
            <p:cNvSpPr/>
            <p:nvPr/>
          </p:nvSpPr>
          <p:spPr bwMode="auto">
            <a:xfrm rot="1344982">
              <a:off x="2712145" y="5483661"/>
              <a:ext cx="231020" cy="416794"/>
            </a:xfrm>
            <a:prstGeom prst="rightBrace">
              <a:avLst>
                <a:gd name="adj1" fmla="val 28332"/>
                <a:gd name="adj2" fmla="val 64535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lg"/>
            </a:ln>
            <a:effectLst>
              <a:outerShdw blurRad="38100"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647988">
              <a:off x="2888649" y="5832364"/>
              <a:ext cx="440372" cy="12000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lg"/>
            </a:ln>
            <a:effectLst>
              <a:outerShdw blurRad="38100"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cxnSp>
        <p:nvCxnSpPr>
          <p:cNvPr id="25" name="Straight Arrow Connector 24"/>
          <p:cNvCxnSpPr/>
          <p:nvPr/>
        </p:nvCxnSpPr>
        <p:spPr bwMode="auto">
          <a:xfrm flipH="1">
            <a:off x="1207994" y="1910281"/>
            <a:ext cx="711341" cy="47078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956078" y="3359117"/>
            <a:ext cx="1602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DropDown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Line</a:t>
            </a:r>
            <a:endParaRPr lang="en-US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 bwMode="auto">
          <a:xfrm flipH="1">
            <a:off x="2926954" y="3528394"/>
            <a:ext cx="4029124" cy="30173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5685576" y="2298071"/>
            <a:ext cx="1155828" cy="106104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35" name="Straight Arrow Connector 34"/>
          <p:cNvCxnSpPr>
            <a:stCxn id="9" idx="1"/>
          </p:cNvCxnSpPr>
          <p:nvPr/>
        </p:nvCxnSpPr>
        <p:spPr bwMode="auto">
          <a:xfrm flipH="1">
            <a:off x="4521726" y="3956364"/>
            <a:ext cx="2529414" cy="8148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4421876" y="5842893"/>
            <a:ext cx="370194" cy="43507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4732379" y="6105209"/>
            <a:ext cx="241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Event Manager Shortcut</a:t>
            </a:r>
            <a:endParaRPr lang="en-US" sz="1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49" name="Straight Arrow Connector 48"/>
          <p:cNvCxnSpPr>
            <a:stCxn id="8" idx="1"/>
          </p:cNvCxnSpPr>
          <p:nvPr/>
        </p:nvCxnSpPr>
        <p:spPr bwMode="auto">
          <a:xfrm flipH="1">
            <a:off x="3757188" y="1287380"/>
            <a:ext cx="3293952" cy="16927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1040" name="Oval 1039"/>
          <p:cNvSpPr/>
          <p:nvPr/>
        </p:nvSpPr>
        <p:spPr bwMode="auto">
          <a:xfrm>
            <a:off x="278227" y="2082978"/>
            <a:ext cx="205006" cy="21509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-128" charset="0"/>
            </a:endParaRPr>
          </a:p>
        </p:txBody>
      </p:sp>
      <p:cxnSp>
        <p:nvCxnSpPr>
          <p:cNvPr id="1044" name="Straight Connector 1043"/>
          <p:cNvCxnSpPr>
            <a:stCxn id="4" idx="1"/>
          </p:cNvCxnSpPr>
          <p:nvPr/>
        </p:nvCxnSpPr>
        <p:spPr bwMode="auto">
          <a:xfrm flipH="1">
            <a:off x="453211" y="1910281"/>
            <a:ext cx="1436224" cy="20419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21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0" y="3666653"/>
            <a:ext cx="9144000" cy="513693"/>
          </a:xfrm>
          <a:prstGeom prst="rect">
            <a:avLst/>
          </a:prstGeom>
          <a:ln>
            <a:noFill/>
            <a:headEnd type="none" w="med" len="med"/>
            <a:tailEnd type="stealth" w="med" len="lg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libri" pitchFamily="-12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how do you know you’re even connected?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You’re in Creo, but are you hooked up to Windchill?</a:t>
            </a:r>
          </a:p>
          <a:p>
            <a:r>
              <a:rPr lang="en-US" dirty="0" smtClean="0"/>
              <a:t>Several ways to tell: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1"/>
          <a:stretch/>
        </p:blipFill>
        <p:spPr bwMode="auto">
          <a:xfrm>
            <a:off x="344025" y="1999123"/>
            <a:ext cx="4116215" cy="178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2"/>
          <a:stretch/>
        </p:blipFill>
        <p:spPr bwMode="auto">
          <a:xfrm>
            <a:off x="4909145" y="1960434"/>
            <a:ext cx="3723141" cy="182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217010" y="3203373"/>
            <a:ext cx="849775" cy="14630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50800" dist="254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libri" pitchFamily="-12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52724" y="3060062"/>
            <a:ext cx="849775" cy="14630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50800" dist="254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libri" pitchFamily="-12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858908">
            <a:off x="7568696" y="2308827"/>
            <a:ext cx="67448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7" y="3976959"/>
            <a:ext cx="2608297" cy="219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03" y="4313734"/>
            <a:ext cx="1978575" cy="212903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 bwMode="auto">
          <a:xfrm rot="19915754">
            <a:off x="2595189" y="5415898"/>
            <a:ext cx="1013988" cy="407406"/>
          </a:xfrm>
          <a:prstGeom prst="rightArrow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50800" dist="254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libri" pitchFamily="-12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5669" y="4344776"/>
            <a:ext cx="142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tells you you’re working Offline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 bwMode="auto">
          <a:xfrm flipH="1">
            <a:off x="5065108" y="4606386"/>
            <a:ext cx="720561" cy="53648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20" y="5103942"/>
            <a:ext cx="1909246" cy="133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22"/>
          <p:cNvSpPr/>
          <p:nvPr/>
        </p:nvSpPr>
        <p:spPr bwMode="auto">
          <a:xfrm>
            <a:off x="515288" y="4088253"/>
            <a:ext cx="551497" cy="18418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-12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18528" y="5613236"/>
            <a:ext cx="733394" cy="206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-12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336211" y="5799066"/>
            <a:ext cx="811055" cy="22777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-12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5402" y="5863208"/>
            <a:ext cx="5990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Toggle</a:t>
            </a:r>
          </a:p>
        </p:txBody>
      </p:sp>
      <p:cxnSp>
        <p:nvCxnSpPr>
          <p:cNvPr id="28" name="Straight Arrow Connector 27"/>
          <p:cNvCxnSpPr>
            <a:stCxn id="20" idx="3"/>
          </p:cNvCxnSpPr>
          <p:nvPr/>
        </p:nvCxnSpPr>
        <p:spPr bwMode="auto">
          <a:xfrm>
            <a:off x="7204479" y="5970930"/>
            <a:ext cx="262279" cy="29094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7466758" y="4705715"/>
            <a:ext cx="1563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sz="1200" dirty="0" smtClean="0"/>
              <a:t>Right-Mouse-Button Menu on “Windchill”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98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Windchill Actions:  Home Page Customizing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921"/>
            <a:ext cx="8229600" cy="4525963"/>
          </a:xfrm>
        </p:spPr>
        <p:txBody>
          <a:bodyPr/>
          <a:lstStyle/>
          <a:p>
            <a:r>
              <a:rPr lang="en-US" dirty="0" smtClean="0"/>
              <a:t>Logging-In:  APS LDAP username and password  </a:t>
            </a:r>
            <a:r>
              <a:rPr lang="en-US" sz="1400" i="1" dirty="0" smtClean="0"/>
              <a:t>(ICMS, Green Sheets, etc.)</a:t>
            </a:r>
            <a:endParaRPr lang="en-US" sz="14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5" y="3601308"/>
            <a:ext cx="3167863" cy="286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7" y="1709806"/>
            <a:ext cx="1571201" cy="155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33255" y="1813298"/>
            <a:ext cx="13250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Your Username</a:t>
            </a:r>
            <a:endParaRPr lang="en-US" dirty="0"/>
          </a:p>
        </p:txBody>
      </p:sp>
      <p:cxnSp>
        <p:nvCxnSpPr>
          <p:cNvPr id="5" name="Straight Arrow Connector 4"/>
          <p:cNvCxnSpPr>
            <a:stCxn id="6" idx="1"/>
          </p:cNvCxnSpPr>
          <p:nvPr/>
        </p:nvCxnSpPr>
        <p:spPr bwMode="auto">
          <a:xfrm flipH="1">
            <a:off x="1087245" y="1921020"/>
            <a:ext cx="1446010" cy="2005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725999" y="2727143"/>
            <a:ext cx="13250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Shortcut to your Home Page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1" idx="1"/>
          </p:cNvCxnSpPr>
          <p:nvPr/>
        </p:nvCxnSpPr>
        <p:spPr bwMode="auto">
          <a:xfrm flipH="1" flipV="1">
            <a:off x="1197429" y="2452914"/>
            <a:ext cx="528570" cy="48967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308647" y="5080305"/>
            <a:ext cx="176407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When you 1</a:t>
            </a:r>
            <a:r>
              <a:rPr lang="en-US" baseline="30000" dirty="0" smtClean="0"/>
              <a:t>st</a:t>
            </a:r>
            <a:r>
              <a:rPr lang="en-US" dirty="0" smtClean="0"/>
              <a:t> log-on, it may be blank.  Click here…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 bwMode="auto">
          <a:xfrm flipV="1">
            <a:off x="3072721" y="4599163"/>
            <a:ext cx="539612" cy="80430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38100"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54" y="1754636"/>
            <a:ext cx="287655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triped Right Arrow 16"/>
          <p:cNvSpPr/>
          <p:nvPr/>
        </p:nvSpPr>
        <p:spPr bwMode="auto">
          <a:xfrm rot="20578203">
            <a:off x="3895678" y="4119328"/>
            <a:ext cx="1086416" cy="417768"/>
          </a:xfrm>
          <a:prstGeom prst="stripedRightArrow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>
            <a:outerShdw blurRad="50800" dist="254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libri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27516"/>
      </p:ext>
    </p:extLst>
  </p:cSld>
  <p:clrMapOvr>
    <a:masterClrMapping/>
  </p:clrMapOvr>
</p:sld>
</file>

<file path=ppt/theme/theme1.xml><?xml version="1.0" encoding="utf-8"?>
<a:theme xmlns:a="http://schemas.openxmlformats.org/drawingml/2006/main" name="aps_maroon_theme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Office Theme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stealth" w="med" len="lg"/>
        </a:ln>
        <a:effectLst>
          <a:outerShdw blurRad="50800" dist="25400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fontAlgn="base">
          <a:spcBef>
            <a:spcPct val="0"/>
          </a:spcBef>
          <a:spcAft>
            <a:spcPct val="0"/>
          </a:spcAft>
          <a:defRPr>
            <a:latin typeface="Calibri" pitchFamily="-128" charset="0"/>
          </a:defRPr>
        </a:defPPr>
      </a:lstStyle>
    </a:spDef>
    <a:lnDef>
      <a:spPr bwMode="auto"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stealth" w="med" len="lg"/>
        </a:ln>
        <a:effectLst>
          <a:outerShdw blurRad="38100" dist="35921" dir="2700000" algn="ctr" rotWithShape="0">
            <a:srgbClr val="808080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/>
      <a:lstStyle/>
    </a:lnDef>
  </a:objectDefaults>
  <a:extraClrSchemeLst>
    <a:extraClrScheme>
      <a:clrScheme name="Office Theme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aps_maroon_template_2003</Template>
  <TotalTime>824</TotalTime>
  <Words>1014</Words>
  <Application>Microsoft Office PowerPoint</Application>
  <PresentationFormat>On-screen Show (4:3)</PresentationFormat>
  <Paragraphs>160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aps_maroon_theme_2003</vt:lpstr>
      <vt:lpstr>The Very Basics of Windchill</vt:lpstr>
      <vt:lpstr>Agenda</vt:lpstr>
      <vt:lpstr>Why Windchill?</vt:lpstr>
      <vt:lpstr>So… how does it control?</vt:lpstr>
      <vt:lpstr>Windchill is all about data and TABLES…</vt:lpstr>
      <vt:lpstr>The Windchill Welcome Page…</vt:lpstr>
      <vt:lpstr>Syntax:  Typical Creo/Workspace View</vt:lpstr>
      <vt:lpstr>So, how do you know you’re even connected?</vt:lpstr>
      <vt:lpstr>Initial Windchill Actions:  Home Page Customizing</vt:lpstr>
      <vt:lpstr>Initial Windchill Actions:  Home Page Customizing</vt:lpstr>
      <vt:lpstr>Initial Windchill Actions:  Creating a Workspace</vt:lpstr>
      <vt:lpstr>… a word about New Workspaces</vt:lpstr>
      <vt:lpstr>Everyday Windchill Actions: Differences…</vt:lpstr>
      <vt:lpstr>Everyday Windchill Actions:  Update vs. Synchronize</vt:lpstr>
      <vt:lpstr>Everyday Windchill Actions:  Add to Workspace</vt:lpstr>
      <vt:lpstr>Everyday Windchill Actions:  Check-OUT</vt:lpstr>
      <vt:lpstr>Everyday Windchill Actions:  Check-IN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Thalia</dc:creator>
  <cp:lastModifiedBy>Thalia</cp:lastModifiedBy>
  <cp:revision>61</cp:revision>
  <cp:lastPrinted>2013-03-06T06:38:43Z</cp:lastPrinted>
  <dcterms:created xsi:type="dcterms:W3CDTF">2013-03-05T16:57:36Z</dcterms:created>
  <dcterms:modified xsi:type="dcterms:W3CDTF">2013-03-06T06:41:45Z</dcterms:modified>
</cp:coreProperties>
</file>