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handoutMasterIdLst>
    <p:handoutMasterId r:id="rId51"/>
  </p:handoutMasterIdLst>
  <p:sldIdLst>
    <p:sldId id="256" r:id="rId3"/>
    <p:sldId id="295" r:id="rId4"/>
    <p:sldId id="257" r:id="rId5"/>
    <p:sldId id="267" r:id="rId6"/>
    <p:sldId id="268" r:id="rId7"/>
    <p:sldId id="269" r:id="rId8"/>
    <p:sldId id="272" r:id="rId9"/>
    <p:sldId id="273" r:id="rId10"/>
    <p:sldId id="266" r:id="rId11"/>
    <p:sldId id="274" r:id="rId12"/>
    <p:sldId id="271" r:id="rId13"/>
    <p:sldId id="275" r:id="rId14"/>
    <p:sldId id="276" r:id="rId15"/>
    <p:sldId id="270" r:id="rId16"/>
    <p:sldId id="277" r:id="rId17"/>
    <p:sldId id="278" r:id="rId18"/>
    <p:sldId id="258" r:id="rId19"/>
    <p:sldId id="259" r:id="rId20"/>
    <p:sldId id="260" r:id="rId21"/>
    <p:sldId id="282" r:id="rId22"/>
    <p:sldId id="296" r:id="rId23"/>
    <p:sldId id="285" r:id="rId24"/>
    <p:sldId id="286" r:id="rId25"/>
    <p:sldId id="287" r:id="rId26"/>
    <p:sldId id="288" r:id="rId27"/>
    <p:sldId id="281" r:id="rId28"/>
    <p:sldId id="261" r:id="rId29"/>
    <p:sldId id="262" r:id="rId30"/>
    <p:sldId id="263" r:id="rId31"/>
    <p:sldId id="264" r:id="rId32"/>
    <p:sldId id="265" r:id="rId33"/>
    <p:sldId id="279" r:id="rId34"/>
    <p:sldId id="280" r:id="rId35"/>
    <p:sldId id="294" r:id="rId36"/>
    <p:sldId id="289" r:id="rId37"/>
    <p:sldId id="307" r:id="rId38"/>
    <p:sldId id="299" r:id="rId39"/>
    <p:sldId id="300" r:id="rId40"/>
    <p:sldId id="301" r:id="rId41"/>
    <p:sldId id="302" r:id="rId42"/>
    <p:sldId id="303" r:id="rId43"/>
    <p:sldId id="304" r:id="rId44"/>
    <p:sldId id="305" r:id="rId45"/>
    <p:sldId id="298" r:id="rId46"/>
    <p:sldId id="308" r:id="rId47"/>
    <p:sldId id="310" r:id="rId48"/>
    <p:sldId id="311" r:id="rId4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2" autoAdjust="0"/>
    <p:restoredTop sz="94689" autoAdjust="0"/>
  </p:normalViewPr>
  <p:slideViewPr>
    <p:cSldViewPr>
      <p:cViewPr varScale="1">
        <p:scale>
          <a:sx n="87" d="100"/>
          <a:sy n="87" d="100"/>
        </p:scale>
        <p:origin x="960" y="77"/>
      </p:cViewPr>
      <p:guideLst>
        <p:guide orient="horz" pos="2160"/>
        <p:guide pos="2880"/>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r>
              <a:rPr lang="en-US" smtClean="0"/>
              <a:t>9/4/2014</a:t>
            </a:r>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r>
              <a:rPr lang="en-US" smtClean="0"/>
              <a:t>Daniel Pasholk</a:t>
            </a: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2F9C7DF-8EC0-4D5A-878D-3C9A0C9056AF}" type="slidenum">
              <a:rPr lang="en-US" smtClean="0"/>
              <a:t>‹#›</a:t>
            </a:fld>
            <a:endParaRPr lang="en-US"/>
          </a:p>
        </p:txBody>
      </p:sp>
    </p:spTree>
    <p:extLst>
      <p:ext uri="{BB962C8B-B14F-4D97-AF65-F5344CB8AC3E}">
        <p14:creationId xmlns:p14="http://schemas.microsoft.com/office/powerpoint/2010/main" val="3100773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r>
              <a:rPr lang="en-US" smtClean="0"/>
              <a:t>9/4/2014</a:t>
            </a:r>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r>
              <a:rPr lang="en-US" smtClean="0"/>
              <a:t>Daniel Pasholk</a:t>
            </a: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4269383-0DB3-4845-B866-F692B7D9E51D}" type="slidenum">
              <a:rPr lang="en-US" smtClean="0"/>
              <a:t>‹#›</a:t>
            </a:fld>
            <a:endParaRPr lang="en-US"/>
          </a:p>
        </p:txBody>
      </p:sp>
    </p:spTree>
    <p:extLst>
      <p:ext uri="{BB962C8B-B14F-4D97-AF65-F5344CB8AC3E}">
        <p14:creationId xmlns:p14="http://schemas.microsoft.com/office/powerpoint/2010/main" val="2055048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269383-0DB3-4845-B866-F692B7D9E51D}" type="slidenum">
              <a:rPr lang="en-US" smtClean="0"/>
              <a:t>1</a:t>
            </a:fld>
            <a:endParaRPr lang="en-US"/>
          </a:p>
        </p:txBody>
      </p:sp>
    </p:spTree>
    <p:extLst>
      <p:ext uri="{BB962C8B-B14F-4D97-AF65-F5344CB8AC3E}">
        <p14:creationId xmlns:p14="http://schemas.microsoft.com/office/powerpoint/2010/main" val="2546237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pPr lvl="0"/>
            <a:r>
              <a:rPr lang="en-US" noProof="0" smtClean="0"/>
              <a:t>Click to edit Master subtitle style</a:t>
            </a:r>
          </a:p>
        </p:txBody>
      </p:sp>
      <p:pic>
        <p:nvPicPr>
          <p:cNvPr id="3080" name="Picture 7" descr="doe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title footer_Blue_64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4" descr="title header_orange_47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descr="title footer_orange_47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84975"/>
            <a:ext cx="91440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870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276169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276633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35200"/>
            <a:ext cx="6858000" cy="147476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1641"/>
            <a:ext cx="6858000" cy="16561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4962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52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8" y="3780210"/>
            <a:ext cx="7886700" cy="782265"/>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4418" y="4589860"/>
            <a:ext cx="7886700" cy="1500188"/>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Tree>
    <p:extLst>
      <p:ext uri="{BB962C8B-B14F-4D97-AF65-F5344CB8AC3E}">
        <p14:creationId xmlns:p14="http://schemas.microsoft.com/office/powerpoint/2010/main" val="929821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22098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781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767" y="729306"/>
            <a:ext cx="7886700" cy="59759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767" y="1681162"/>
            <a:ext cx="386715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767" y="2505075"/>
            <a:ext cx="3867151" cy="36849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2"/>
            <a:ext cx="3888316"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8316" cy="36849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66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618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38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767" y="1228968"/>
            <a:ext cx="2948517" cy="828432"/>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8318" y="987029"/>
            <a:ext cx="4629149" cy="48744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767" y="2057400"/>
            <a:ext cx="2948517"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0179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59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73324"/>
            <a:ext cx="8229600" cy="4846320"/>
          </a:xfrm>
        </p:spPr>
        <p:txBody>
          <a:bodyPr/>
          <a:lstStyle>
            <a:lvl1pPr marL="285750" indent="-285750">
              <a:buSzPct val="80000"/>
              <a:buFontTx/>
              <a:buBlip>
                <a:blip r:embed="rId2"/>
              </a:buBlip>
              <a:defRPr sz="2400"/>
            </a:lvl1pPr>
            <a:lvl2pPr marL="744538" indent="-287338">
              <a:buSzPct val="90000"/>
              <a:buFontTx/>
              <a:buBlip>
                <a:blip r:embed="rId3"/>
              </a:buBlip>
              <a:defRPr sz="2000"/>
            </a:lvl2pPr>
            <a:lvl3pPr marL="1143000" indent="-228600">
              <a:buSzPct val="90000"/>
              <a:buFontTx/>
              <a:buBlip>
                <a:blip r:embed="rId4"/>
              </a:buBlip>
              <a:defRPr sz="1800"/>
            </a:lvl3pPr>
            <a:lvl4pPr marL="1600200" indent="-228600">
              <a:buSzPct val="90000"/>
              <a:buFontTx/>
              <a:buBlip>
                <a:blip r:embed="rId5"/>
              </a:buBlip>
              <a:defRPr sz="1800"/>
            </a:lvl4pPr>
            <a:lvl5pPr marL="2057400" indent="-228600">
              <a:buSzPct val="115000"/>
              <a:buFontTx/>
              <a:buBlip>
                <a:blip r:embed="rId6"/>
              </a:buBlip>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700355" y="6496910"/>
            <a:ext cx="5942013" cy="228600"/>
          </a:xfrm>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65838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767" y="1228968"/>
            <a:ext cx="2948517" cy="828432"/>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8318" y="987029"/>
            <a:ext cx="4629149" cy="48744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767" y="2057400"/>
            <a:ext cx="2948517"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367432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344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1363" y="754857"/>
            <a:ext cx="690575" cy="55697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754857"/>
            <a:ext cx="5626100" cy="556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9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1834" y="996600"/>
            <a:ext cx="6900333" cy="5975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22098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9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93829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71201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WC_Release_Process.pptx</a:t>
            </a:r>
            <a:endParaRPr lang="en-US"/>
          </a:p>
        </p:txBody>
      </p:sp>
      <p:sp>
        <p:nvSpPr>
          <p:cNvPr id="9" name="Slide Number Placeholder 8"/>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44790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48841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WC_Release_Process.pptx</a:t>
            </a:r>
            <a:endParaRPr lang="en-US"/>
          </a:p>
        </p:txBody>
      </p:sp>
      <p:sp>
        <p:nvSpPr>
          <p:cNvPr id="4" name="Slide Number Placeholder 3"/>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79911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351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3103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6" descr="slide footer_orange_471.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27775"/>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82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04958"/>
            <a:ext cx="8229600"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r>
              <a:rPr lang="en-US" smtClean="0"/>
              <a:t>WC_Release_Process.pptx</a:t>
            </a:r>
            <a:endParaRPr lang="en-US"/>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vl1pPr>
          </a:lstStyle>
          <a:p>
            <a:fld id="{E42FD6D2-C10D-4747-96EF-734CB6B3503C}" type="slidenum">
              <a:rPr lang="en-US" smtClean="0"/>
              <a:t>‹#›</a:t>
            </a:fld>
            <a:endParaRPr lang="en-US"/>
          </a:p>
        </p:txBody>
      </p:sp>
      <p:pic>
        <p:nvPicPr>
          <p:cNvPr id="1034" name="Picture 7" descr="slide header_orange_471.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25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Trebuchet MS" pitchFamily="-128" charset="0"/>
        </a:defRPr>
      </a:lvl2pPr>
      <a:lvl3pPr algn="l" rtl="0" eaLnBrk="1" fontAlgn="base" hangingPunct="1">
        <a:spcBef>
          <a:spcPct val="0"/>
        </a:spcBef>
        <a:spcAft>
          <a:spcPct val="0"/>
        </a:spcAft>
        <a:defRPr sz="2600" b="1">
          <a:solidFill>
            <a:schemeClr val="folHlink"/>
          </a:solidFill>
          <a:latin typeface="Trebuchet MS" pitchFamily="-128" charset="0"/>
        </a:defRPr>
      </a:lvl3pPr>
      <a:lvl4pPr algn="l" rtl="0" eaLnBrk="1" fontAlgn="base" hangingPunct="1">
        <a:spcBef>
          <a:spcPct val="0"/>
        </a:spcBef>
        <a:spcAft>
          <a:spcPct val="0"/>
        </a:spcAft>
        <a:defRPr sz="2600" b="1">
          <a:solidFill>
            <a:schemeClr val="folHlink"/>
          </a:solidFill>
          <a:latin typeface="Trebuchet MS" pitchFamily="-128" charset="0"/>
        </a:defRPr>
      </a:lvl4pPr>
      <a:lvl5pPr algn="l" rtl="0" eaLnBrk="1" fontAlgn="base" hangingPunct="1">
        <a:spcBef>
          <a:spcPct val="0"/>
        </a:spcBef>
        <a:spcAft>
          <a:spcPct val="0"/>
        </a:spcAft>
        <a:defRPr sz="2600" b="1">
          <a:solidFill>
            <a:schemeClr val="folHlink"/>
          </a:solidFill>
          <a:latin typeface="Trebuchet MS" pitchFamily="-128" charset="0"/>
        </a:defRPr>
      </a:lvl5pPr>
      <a:lvl6pPr marL="457200" algn="l" rtl="0" eaLnBrk="1" fontAlgn="base" hangingPunct="1">
        <a:spcBef>
          <a:spcPct val="0"/>
        </a:spcBef>
        <a:spcAft>
          <a:spcPct val="0"/>
        </a:spcAft>
        <a:defRPr sz="2600" b="1">
          <a:solidFill>
            <a:schemeClr val="folHlink"/>
          </a:solidFill>
          <a:latin typeface="Trebuchet MS" pitchFamily="-128" charset="0"/>
        </a:defRPr>
      </a:lvl6pPr>
      <a:lvl7pPr marL="914400" algn="l" rtl="0" eaLnBrk="1" fontAlgn="base" hangingPunct="1">
        <a:spcBef>
          <a:spcPct val="0"/>
        </a:spcBef>
        <a:spcAft>
          <a:spcPct val="0"/>
        </a:spcAft>
        <a:defRPr sz="2600" b="1">
          <a:solidFill>
            <a:schemeClr val="folHlink"/>
          </a:solidFill>
          <a:latin typeface="Trebuchet MS" pitchFamily="-128" charset="0"/>
        </a:defRPr>
      </a:lvl7pPr>
      <a:lvl8pPr marL="1371600" algn="l" rtl="0" eaLnBrk="1" fontAlgn="base" hangingPunct="1">
        <a:spcBef>
          <a:spcPct val="0"/>
        </a:spcBef>
        <a:spcAft>
          <a:spcPct val="0"/>
        </a:spcAft>
        <a:defRPr sz="2600" b="1">
          <a:solidFill>
            <a:schemeClr val="folHlink"/>
          </a:solidFill>
          <a:latin typeface="Trebuchet MS" pitchFamily="-128" charset="0"/>
        </a:defRPr>
      </a:lvl8pPr>
      <a:lvl9pPr marL="1828800" algn="l" rtl="0" eaLnBrk="1" fontAlgn="base" hangingPunct="1">
        <a:spcBef>
          <a:spcPct val="0"/>
        </a:spcBef>
        <a:spcAft>
          <a:spcPct val="0"/>
        </a:spcAft>
        <a:defRPr sz="2600" b="1">
          <a:solidFill>
            <a:schemeClr val="folHlink"/>
          </a:solidFill>
          <a:latin typeface="Trebuchet MS" pitchFamily="-128"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8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8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0" y="461963"/>
            <a:ext cx="9144000" cy="6010275"/>
            <a:chOff x="0" y="388"/>
            <a:chExt cx="4320" cy="5048"/>
          </a:xfrm>
        </p:grpSpPr>
        <p:grpSp>
          <p:nvGrpSpPr>
            <p:cNvPr id="1037" name="Group 13"/>
            <p:cNvGrpSpPr>
              <a:grpSpLocks/>
            </p:cNvGrpSpPr>
            <p:nvPr/>
          </p:nvGrpSpPr>
          <p:grpSpPr bwMode="auto">
            <a:xfrm>
              <a:off x="0" y="3600"/>
              <a:ext cx="4320" cy="1280"/>
              <a:chOff x="0" y="3600"/>
              <a:chExt cx="4320" cy="1280"/>
            </a:xfrm>
          </p:grpSpPr>
          <p:sp>
            <p:nvSpPr>
              <p:cNvPr id="1026" name="Line 2"/>
              <p:cNvSpPr>
                <a:spLocks noChangeShapeType="1"/>
              </p:cNvSpPr>
              <p:nvPr/>
            </p:nvSpPr>
            <p:spPr bwMode="auto">
              <a:xfrm flipH="1">
                <a:off x="0" y="3600"/>
                <a:ext cx="432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27" name="Line 3"/>
              <p:cNvSpPr>
                <a:spLocks noChangeShapeType="1"/>
              </p:cNvSpPr>
              <p:nvPr/>
            </p:nvSpPr>
            <p:spPr bwMode="auto">
              <a:xfrm flipH="1">
                <a:off x="0" y="3728"/>
                <a:ext cx="431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28" name="Line 4"/>
              <p:cNvSpPr>
                <a:spLocks noChangeShapeType="1"/>
              </p:cNvSpPr>
              <p:nvPr/>
            </p:nvSpPr>
            <p:spPr bwMode="auto">
              <a:xfrm flipH="1">
                <a:off x="0" y="3856"/>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29" name="Line 5"/>
              <p:cNvSpPr>
                <a:spLocks noChangeShapeType="1"/>
              </p:cNvSpPr>
              <p:nvPr/>
            </p:nvSpPr>
            <p:spPr bwMode="auto">
              <a:xfrm flipH="1">
                <a:off x="0" y="3984"/>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0" name="Line 6"/>
              <p:cNvSpPr>
                <a:spLocks noChangeShapeType="1"/>
              </p:cNvSpPr>
              <p:nvPr/>
            </p:nvSpPr>
            <p:spPr bwMode="auto">
              <a:xfrm flipH="1">
                <a:off x="0" y="4112"/>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1" name="Line 7"/>
              <p:cNvSpPr>
                <a:spLocks noChangeShapeType="1"/>
              </p:cNvSpPr>
              <p:nvPr/>
            </p:nvSpPr>
            <p:spPr bwMode="auto">
              <a:xfrm flipH="1">
                <a:off x="0" y="4240"/>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2" name="Line 8"/>
              <p:cNvSpPr>
                <a:spLocks noChangeShapeType="1"/>
              </p:cNvSpPr>
              <p:nvPr/>
            </p:nvSpPr>
            <p:spPr bwMode="auto">
              <a:xfrm flipH="1">
                <a:off x="0" y="4368"/>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3" name="Line 9"/>
              <p:cNvSpPr>
                <a:spLocks noChangeShapeType="1"/>
              </p:cNvSpPr>
              <p:nvPr/>
            </p:nvSpPr>
            <p:spPr bwMode="auto">
              <a:xfrm flipH="1">
                <a:off x="0" y="4496"/>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4" name="Line 10"/>
              <p:cNvSpPr>
                <a:spLocks noChangeShapeType="1"/>
              </p:cNvSpPr>
              <p:nvPr/>
            </p:nvSpPr>
            <p:spPr bwMode="auto">
              <a:xfrm flipH="1">
                <a:off x="0" y="4624"/>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5" name="Line 11"/>
              <p:cNvSpPr>
                <a:spLocks noChangeShapeType="1"/>
              </p:cNvSpPr>
              <p:nvPr/>
            </p:nvSpPr>
            <p:spPr bwMode="auto">
              <a:xfrm flipH="1">
                <a:off x="0" y="4752"/>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sp>
            <p:nvSpPr>
              <p:cNvPr id="1036" name="Line 12"/>
              <p:cNvSpPr>
                <a:spLocks noChangeShapeType="1"/>
              </p:cNvSpPr>
              <p:nvPr/>
            </p:nvSpPr>
            <p:spPr bwMode="auto">
              <a:xfrm flipH="1">
                <a:off x="0" y="4880"/>
                <a:ext cx="431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grpSp>
        <p:sp useBgFill="1">
          <p:nvSpPr>
            <p:cNvPr id="1038" name="Rectangle 14"/>
            <p:cNvSpPr>
              <a:spLocks noChangeArrowheads="1"/>
            </p:cNvSpPr>
            <p:nvPr/>
          </p:nvSpPr>
          <p:spPr bwMode="auto">
            <a:xfrm>
              <a:off x="220" y="388"/>
              <a:ext cx="3880" cy="5048"/>
            </a:xfrm>
            <a:prstGeom prst="rect">
              <a:avLst/>
            </a:prstGeom>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20000"/>
                </a:spcBef>
                <a:spcAft>
                  <a:spcPct val="0"/>
                </a:spcAft>
                <a:buClr>
                  <a:srgbClr val="000000"/>
                </a:buClr>
                <a:buSzPct val="75000"/>
                <a:buFont typeface="Monotype Sorts" pitchFamily="2" charset="2"/>
                <a:buChar char="n"/>
              </a:pPr>
              <a:endParaRPr lang="en-US" sz="2400" b="1" i="1" smtClean="0">
                <a:solidFill>
                  <a:srgbClr val="000000"/>
                </a:solidFill>
                <a:latin typeface="Times New Roman" panose="02020603050405020304" pitchFamily="18" charset="0"/>
              </a:endParaRPr>
            </a:p>
          </p:txBody>
        </p:sp>
      </p:grpSp>
      <p:sp useBgFill="1">
        <p:nvSpPr>
          <p:cNvPr id="1040" name="Rectangle 16"/>
          <p:cNvSpPr>
            <a:spLocks noGrp="1" noChangeArrowheads="1"/>
          </p:cNvSpPr>
          <p:nvPr>
            <p:ph type="title"/>
          </p:nvPr>
        </p:nvSpPr>
        <p:spPr bwMode="auto">
          <a:xfrm>
            <a:off x="1121834" y="996600"/>
            <a:ext cx="6900333" cy="597599"/>
          </a:xfrm>
          <a:prstGeom prst="rect">
            <a:avLst/>
          </a:prstGeom>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spAutoFit/>
          </a:bodyPr>
          <a:lstStyle/>
          <a:p>
            <a:pPr lvl="0"/>
            <a:r>
              <a:rPr lang="en-US" altLang="en-US" smtClean="0"/>
              <a:t>Click to edit Master title style</a:t>
            </a:r>
          </a:p>
        </p:txBody>
      </p:sp>
      <p:sp>
        <p:nvSpPr>
          <p:cNvPr id="1041" name="Rectangle 17"/>
          <p:cNvSpPr>
            <a:spLocks noGrp="1" noChangeArrowheads="1"/>
          </p:cNvSpPr>
          <p:nvPr>
            <p:ph type="body" idx="1"/>
          </p:nvPr>
        </p:nvSpPr>
        <p:spPr bwMode="auto">
          <a:xfrm>
            <a:off x="685800" y="2209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857519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eaLnBrk="0" fontAlgn="base" hangingPunct="0">
        <a:spcBef>
          <a:spcPct val="0"/>
        </a:spcBef>
        <a:spcAft>
          <a:spcPct val="0"/>
        </a:spcAft>
        <a:defRPr sz="3300">
          <a:solidFill>
            <a:schemeClr val="tx2"/>
          </a:solidFill>
          <a:latin typeface="Arial" panose="020B0604020202020204" pitchFamily="34" charset="0"/>
        </a:defRPr>
      </a:lvl6pPr>
      <a:lvl7pPr marL="685800" algn="ctr" rtl="0" eaLnBrk="0" fontAlgn="base" hangingPunct="0">
        <a:spcBef>
          <a:spcPct val="0"/>
        </a:spcBef>
        <a:spcAft>
          <a:spcPct val="0"/>
        </a:spcAft>
        <a:defRPr sz="3300">
          <a:solidFill>
            <a:schemeClr val="tx2"/>
          </a:solidFill>
          <a:latin typeface="Arial" panose="020B0604020202020204" pitchFamily="34" charset="0"/>
        </a:defRPr>
      </a:lvl7pPr>
      <a:lvl8pPr marL="1028700" algn="ctr" rtl="0" eaLnBrk="0" fontAlgn="base" hangingPunct="0">
        <a:spcBef>
          <a:spcPct val="0"/>
        </a:spcBef>
        <a:spcAft>
          <a:spcPct val="0"/>
        </a:spcAft>
        <a:defRPr sz="3300">
          <a:solidFill>
            <a:schemeClr val="tx2"/>
          </a:solidFill>
          <a:latin typeface="Arial" panose="020B0604020202020204" pitchFamily="34" charset="0"/>
        </a:defRPr>
      </a:lvl8pPr>
      <a:lvl9pPr marL="1371600" algn="ctr" rtl="0" eaLnBrk="0" fontAlgn="base" hangingPunct="0">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lr>
          <a:schemeClr val="tx1"/>
        </a:buClr>
        <a:buSzPct val="75000"/>
        <a:buFont typeface="Monotype Sorts" pitchFamily="2" charset="2"/>
        <a:buChar char="n"/>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SzPct val="10000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SzPct val="10000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chemeClr val="tx1"/>
        </a:buClr>
        <a:buSzPct val="10000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chemeClr val="tx1"/>
        </a:buClr>
        <a:buSzPct val="10000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4724400"/>
          </a:xfrm>
        </p:spPr>
        <p:txBody>
          <a:bodyPr>
            <a:normAutofit/>
          </a:bodyPr>
          <a:lstStyle/>
          <a:p>
            <a:r>
              <a:rPr lang="en-US" b="1" dirty="0" smtClean="0"/>
              <a:t>Datums</a:t>
            </a:r>
            <a:br>
              <a:rPr lang="en-US" b="1" dirty="0" smtClean="0"/>
            </a:br>
            <a:r>
              <a:rPr lang="en-US" dirty="0" smtClean="0"/>
              <a:t/>
            </a:r>
            <a:br>
              <a:rPr lang="en-US" dirty="0" smtClean="0"/>
            </a:br>
            <a:r>
              <a:rPr lang="en-US" b="1" dirty="0" smtClean="0"/>
              <a:t>GD&amp;T</a:t>
            </a:r>
            <a:br>
              <a:rPr lang="en-US" b="1" dirty="0" smtClean="0"/>
            </a:br>
            <a:r>
              <a:rPr lang="en-US" b="1" dirty="0"/>
              <a:t/>
            </a:r>
            <a:br>
              <a:rPr lang="en-US" b="1" dirty="0"/>
            </a:br>
            <a:r>
              <a:rPr lang="en-US" b="1" dirty="0" smtClean="0"/>
              <a:t>Drawing Checking</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dirty="0"/>
          </a:p>
          <a:p>
            <a:endParaRPr lang="en-US" dirty="0"/>
          </a:p>
        </p:txBody>
      </p:sp>
      <p:sp>
        <p:nvSpPr>
          <p:cNvPr id="4" name="Slide Number Placeholder 3"/>
          <p:cNvSpPr>
            <a:spLocks noGrp="1"/>
          </p:cNvSpPr>
          <p:nvPr>
            <p:ph type="sldNum" sz="quarter" idx="4294967295"/>
          </p:nvPr>
        </p:nvSpPr>
        <p:spPr>
          <a:xfrm>
            <a:off x="8763000" y="6356350"/>
            <a:ext cx="381000" cy="365125"/>
          </a:xfrm>
        </p:spPr>
        <p:txBody>
          <a:bodyPr/>
          <a:lstStyle/>
          <a:p>
            <a:fld id="{5E078390-4FDD-48F2-AE59-E6F4716A3D07}" type="slidenum">
              <a:rPr lang="en-US" smtClean="0"/>
              <a:t>1</a:t>
            </a:fld>
            <a:endParaRPr lang="en-US" dirty="0"/>
          </a:p>
        </p:txBody>
      </p:sp>
      <p:sp>
        <p:nvSpPr>
          <p:cNvPr id="5" name="Date Placeholder 4"/>
          <p:cNvSpPr>
            <a:spLocks noGrp="1"/>
          </p:cNvSpPr>
          <p:nvPr>
            <p:ph type="dt" sz="half" idx="4294967295"/>
          </p:nvPr>
        </p:nvSpPr>
        <p:spPr>
          <a:xfrm>
            <a:off x="0" y="6172200"/>
            <a:ext cx="838200" cy="365125"/>
          </a:xfrm>
        </p:spPr>
        <p:txBody>
          <a:bodyPr/>
          <a:lstStyle/>
          <a:p>
            <a:r>
              <a:rPr lang="en-US" dirty="0" smtClean="0"/>
              <a:t>9/4/2014</a:t>
            </a:r>
            <a:endParaRPr lang="en-US" dirty="0"/>
          </a:p>
        </p:txBody>
      </p:sp>
      <p:sp>
        <p:nvSpPr>
          <p:cNvPr id="6" name="Footer Placeholder 5"/>
          <p:cNvSpPr>
            <a:spLocks noGrp="1"/>
          </p:cNvSpPr>
          <p:nvPr>
            <p:ph type="ftr" sz="quarter" idx="4294967295"/>
          </p:nvPr>
        </p:nvSpPr>
        <p:spPr>
          <a:xfrm>
            <a:off x="0" y="6400800"/>
            <a:ext cx="1219200" cy="288925"/>
          </a:xfrm>
        </p:spPr>
        <p:txBody>
          <a:bodyPr/>
          <a:lstStyle/>
          <a:p>
            <a:r>
              <a:rPr lang="en-US" dirty="0" smtClean="0"/>
              <a:t>Daniel Pasholk</a:t>
            </a:r>
            <a:endParaRPr lang="en-US" dirty="0"/>
          </a:p>
        </p:txBody>
      </p:sp>
    </p:spTree>
    <p:extLst>
      <p:ext uri="{BB962C8B-B14F-4D97-AF65-F5344CB8AC3E}">
        <p14:creationId xmlns:p14="http://schemas.microsoft.com/office/powerpoint/2010/main" val="24400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554480"/>
            <a:ext cx="5943600" cy="3749040"/>
          </a:xfrm>
          <a:prstGeom prst="rect">
            <a:avLst/>
          </a:prstGeom>
        </p:spPr>
      </p:pic>
      <p:cxnSp>
        <p:nvCxnSpPr>
          <p:cNvPr id="4" name="Straight Arrow Connector 3"/>
          <p:cNvCxnSpPr/>
          <p:nvPr/>
        </p:nvCxnSpPr>
        <p:spPr>
          <a:xfrm flipV="1">
            <a:off x="1143000" y="4572000"/>
            <a:ext cx="609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962400" y="4648200"/>
            <a:ext cx="38100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E078390-4FDD-48F2-AE59-E6F4716A3D07}" type="slidenum">
              <a:rPr lang="en-US" smtClean="0"/>
              <a:t>10</a:t>
            </a:fld>
            <a:endParaRPr lang="en-US"/>
          </a:p>
        </p:txBody>
      </p:sp>
    </p:spTree>
    <p:extLst>
      <p:ext uri="{BB962C8B-B14F-4D97-AF65-F5344CB8AC3E}">
        <p14:creationId xmlns:p14="http://schemas.microsoft.com/office/powerpoint/2010/main" val="78416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81000" y="381001"/>
            <a:ext cx="6781800" cy="5373052"/>
          </a:xfrm>
          <a:prstGeom prst="rect">
            <a:avLst/>
          </a:prstGeom>
        </p:spPr>
      </p:pic>
      <p:sp>
        <p:nvSpPr>
          <p:cNvPr id="3" name="TextBox 2"/>
          <p:cNvSpPr txBox="1"/>
          <p:nvPr/>
        </p:nvSpPr>
        <p:spPr>
          <a:xfrm>
            <a:off x="3088805" y="5991726"/>
            <a:ext cx="2966389" cy="461665"/>
          </a:xfrm>
          <a:prstGeom prst="rect">
            <a:avLst/>
          </a:prstGeom>
          <a:noFill/>
        </p:spPr>
        <p:txBody>
          <a:bodyPr wrap="none" rtlCol="0">
            <a:spAutoFit/>
          </a:bodyPr>
          <a:lstStyle/>
          <a:p>
            <a:r>
              <a:rPr lang="en-US" sz="2400" b="1" u="sng" dirty="0" smtClean="0">
                <a:solidFill>
                  <a:srgbClr val="FF0000"/>
                </a:solidFill>
              </a:rPr>
              <a:t>Never</a:t>
            </a:r>
            <a:r>
              <a:rPr lang="en-US" sz="2400" dirty="0" smtClean="0"/>
              <a:t> on a center-line</a:t>
            </a:r>
            <a:endParaRPr lang="en-US" sz="2400" dirty="0"/>
          </a:p>
        </p:txBody>
      </p:sp>
      <p:grpSp>
        <p:nvGrpSpPr>
          <p:cNvPr id="9" name="Group 8"/>
          <p:cNvGrpSpPr/>
          <p:nvPr/>
        </p:nvGrpSpPr>
        <p:grpSpPr>
          <a:xfrm>
            <a:off x="3673008" y="413085"/>
            <a:ext cx="5451889" cy="974557"/>
            <a:chOff x="3581400" y="397043"/>
            <a:chExt cx="5528895" cy="974557"/>
          </a:xfrm>
        </p:grpSpPr>
        <p:cxnSp>
          <p:nvCxnSpPr>
            <p:cNvPr id="5" name="Straight Arrow Connector 4"/>
            <p:cNvCxnSpPr>
              <a:stCxn id="7" idx="1"/>
            </p:cNvCxnSpPr>
            <p:nvPr/>
          </p:nvCxnSpPr>
          <p:spPr>
            <a:xfrm flipH="1">
              <a:off x="3581400" y="858708"/>
              <a:ext cx="1371600" cy="5128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397043"/>
              <a:ext cx="4157295" cy="923330"/>
            </a:xfrm>
            <a:prstGeom prst="rect">
              <a:avLst/>
            </a:prstGeom>
            <a:noFill/>
          </p:spPr>
          <p:txBody>
            <a:bodyPr wrap="none" rtlCol="0">
              <a:spAutoFit/>
            </a:bodyPr>
            <a:lstStyle/>
            <a:p>
              <a:r>
                <a:rPr lang="en-US" dirty="0" smtClean="0"/>
                <a:t>MMC, maximum material condition</a:t>
              </a:r>
            </a:p>
            <a:p>
              <a:r>
                <a:rPr lang="en-US" dirty="0" smtClean="0"/>
                <a:t>At its smallest limit, or maximum amount </a:t>
              </a:r>
            </a:p>
            <a:p>
              <a:r>
                <a:rPr lang="en-US" dirty="0" smtClean="0"/>
                <a:t>Material.</a:t>
              </a:r>
              <a:endParaRPr lang="en-US" dirty="0"/>
            </a:p>
          </p:txBody>
        </p:sp>
      </p:grpSp>
      <p:sp>
        <p:nvSpPr>
          <p:cNvPr id="4" name="Slide Number Placeholder 3"/>
          <p:cNvSpPr>
            <a:spLocks noGrp="1"/>
          </p:cNvSpPr>
          <p:nvPr>
            <p:ph type="sldNum" sz="quarter" idx="12"/>
          </p:nvPr>
        </p:nvSpPr>
        <p:spPr/>
        <p:txBody>
          <a:bodyPr/>
          <a:lstStyle/>
          <a:p>
            <a:fld id="{5E078390-4FDD-48F2-AE59-E6F4716A3D07}" type="slidenum">
              <a:rPr lang="en-US" smtClean="0"/>
              <a:t>11</a:t>
            </a:fld>
            <a:endParaRPr lang="en-US"/>
          </a:p>
        </p:txBody>
      </p:sp>
    </p:spTree>
    <p:extLst>
      <p:ext uri="{BB962C8B-B14F-4D97-AF65-F5344CB8AC3E}">
        <p14:creationId xmlns:p14="http://schemas.microsoft.com/office/powerpoint/2010/main" val="4151646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042035"/>
            <a:ext cx="5943600" cy="4773930"/>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12</a:t>
            </a:fld>
            <a:endParaRPr lang="en-US"/>
          </a:p>
        </p:txBody>
      </p:sp>
    </p:spTree>
    <p:extLst>
      <p:ext uri="{BB962C8B-B14F-4D97-AF65-F5344CB8AC3E}">
        <p14:creationId xmlns:p14="http://schemas.microsoft.com/office/powerpoint/2010/main" val="166789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319530"/>
            <a:ext cx="5943600" cy="4218940"/>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13</a:t>
            </a:fld>
            <a:endParaRPr lang="en-US"/>
          </a:p>
        </p:txBody>
      </p:sp>
    </p:spTree>
    <p:extLst>
      <p:ext uri="{BB962C8B-B14F-4D97-AF65-F5344CB8AC3E}">
        <p14:creationId xmlns:p14="http://schemas.microsoft.com/office/powerpoint/2010/main" val="632632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762000"/>
            <a:ext cx="5943600" cy="3624580"/>
          </a:xfrm>
          <a:prstGeom prst="rect">
            <a:avLst/>
          </a:prstGeom>
        </p:spPr>
      </p:pic>
      <p:sp>
        <p:nvSpPr>
          <p:cNvPr id="3" name="TextBox 2"/>
          <p:cNvSpPr txBox="1"/>
          <p:nvPr/>
        </p:nvSpPr>
        <p:spPr>
          <a:xfrm>
            <a:off x="2772693" y="4804139"/>
            <a:ext cx="3598614" cy="584775"/>
          </a:xfrm>
          <a:prstGeom prst="rect">
            <a:avLst/>
          </a:prstGeom>
          <a:noFill/>
        </p:spPr>
        <p:txBody>
          <a:bodyPr wrap="none" rtlCol="0">
            <a:spAutoFit/>
          </a:bodyPr>
          <a:lstStyle/>
          <a:p>
            <a:pPr algn="ctr"/>
            <a:r>
              <a:rPr lang="en-US" sz="3200" b="1" u="sng" dirty="0" smtClean="0">
                <a:solidFill>
                  <a:srgbClr val="FF0000"/>
                </a:solidFill>
              </a:rPr>
              <a:t>Never</a:t>
            </a:r>
            <a:r>
              <a:rPr lang="en-US" sz="2800" dirty="0" smtClean="0"/>
              <a:t> to a Center-line</a:t>
            </a:r>
            <a:r>
              <a:rPr lang="en-US" dirty="0" smtClean="0"/>
              <a:t>.</a:t>
            </a:r>
            <a:endParaRPr lang="en-US" dirty="0"/>
          </a:p>
        </p:txBody>
      </p:sp>
      <p:sp>
        <p:nvSpPr>
          <p:cNvPr id="4" name="Slide Number Placeholder 3"/>
          <p:cNvSpPr>
            <a:spLocks noGrp="1"/>
          </p:cNvSpPr>
          <p:nvPr>
            <p:ph type="sldNum" sz="quarter" idx="12"/>
          </p:nvPr>
        </p:nvSpPr>
        <p:spPr/>
        <p:txBody>
          <a:bodyPr/>
          <a:lstStyle/>
          <a:p>
            <a:fld id="{5E078390-4FDD-48F2-AE59-E6F4716A3D07}" type="slidenum">
              <a:rPr lang="en-US" smtClean="0"/>
              <a:t>14</a:t>
            </a:fld>
            <a:endParaRPr lang="en-US"/>
          </a:p>
        </p:txBody>
      </p:sp>
    </p:spTree>
    <p:extLst>
      <p:ext uri="{BB962C8B-B14F-4D97-AF65-F5344CB8AC3E}">
        <p14:creationId xmlns:p14="http://schemas.microsoft.com/office/powerpoint/2010/main" val="3745801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291590"/>
            <a:ext cx="5943600" cy="4274820"/>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15</a:t>
            </a:fld>
            <a:endParaRPr lang="en-US"/>
          </a:p>
        </p:txBody>
      </p:sp>
    </p:spTree>
    <p:extLst>
      <p:ext uri="{BB962C8B-B14F-4D97-AF65-F5344CB8AC3E}">
        <p14:creationId xmlns:p14="http://schemas.microsoft.com/office/powerpoint/2010/main" val="160495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12232" y="1114742"/>
            <a:ext cx="5943600" cy="4628515"/>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16</a:t>
            </a:fld>
            <a:endParaRPr lang="en-US"/>
          </a:p>
        </p:txBody>
      </p:sp>
    </p:spTree>
    <p:extLst>
      <p:ext uri="{BB962C8B-B14F-4D97-AF65-F5344CB8AC3E}">
        <p14:creationId xmlns:p14="http://schemas.microsoft.com/office/powerpoint/2010/main" val="2570546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33400" y="228600"/>
            <a:ext cx="8229600" cy="1143000"/>
          </a:xfrm>
        </p:spPr>
        <p:txBody>
          <a:bodyPr>
            <a:normAutofit/>
          </a:bodyPr>
          <a:lstStyle/>
          <a:p>
            <a:r>
              <a:rPr lang="en-US" b="1" dirty="0"/>
              <a:t>Watch Where You Put That Triangle!</a:t>
            </a:r>
            <a:r>
              <a:rPr lang="en-US" dirty="0"/>
              <a:t> </a:t>
            </a:r>
            <a:br>
              <a:rPr lang="en-US" dirty="0"/>
            </a:br>
            <a:endParaRPr lang="en-US" dirty="0"/>
          </a:p>
        </p:txBody>
      </p:sp>
      <p:pic>
        <p:nvPicPr>
          <p:cNvPr id="15" name="Content Placeholder 14" descr="http://www.tec-ease.com/images/tips/october-98-1.gi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5000" y="2971800"/>
            <a:ext cx="5425440" cy="3078480"/>
          </a:xfrm>
          <a:prstGeom prst="rect">
            <a:avLst/>
          </a:prstGeom>
          <a:noFill/>
          <a:ln>
            <a:noFill/>
          </a:ln>
        </p:spPr>
      </p:pic>
      <p:sp>
        <p:nvSpPr>
          <p:cNvPr id="2" name="Slide Number Placeholder 1"/>
          <p:cNvSpPr>
            <a:spLocks noGrp="1"/>
          </p:cNvSpPr>
          <p:nvPr>
            <p:ph type="sldNum" sz="quarter" idx="12"/>
          </p:nvPr>
        </p:nvSpPr>
        <p:spPr/>
        <p:txBody>
          <a:bodyPr/>
          <a:lstStyle/>
          <a:p>
            <a:fld id="{5E078390-4FDD-48F2-AE59-E6F4716A3D07}" type="slidenum">
              <a:rPr lang="en-US" smtClean="0"/>
              <a:t>17</a:t>
            </a:fld>
            <a:endParaRPr lang="en-US"/>
          </a:p>
        </p:txBody>
      </p:sp>
      <p:sp>
        <p:nvSpPr>
          <p:cNvPr id="3" name="Rectangle 2"/>
          <p:cNvSpPr/>
          <p:nvPr/>
        </p:nvSpPr>
        <p:spPr>
          <a:xfrm>
            <a:off x="838200" y="812549"/>
            <a:ext cx="8077200" cy="1754326"/>
          </a:xfrm>
          <a:prstGeom prst="rect">
            <a:avLst/>
          </a:prstGeom>
        </p:spPr>
        <p:txBody>
          <a:bodyPr wrap="square">
            <a:spAutoFit/>
          </a:bodyPr>
          <a:lstStyle/>
          <a:p>
            <a:pPr marL="285750" lvl="0" indent="-285750">
              <a:buFont typeface="Arial" panose="020B0604020202020204" pitchFamily="34" charset="0"/>
              <a:buChar char="•"/>
            </a:pPr>
            <a:r>
              <a:rPr lang="en-US" dirty="0"/>
              <a:t>A subtle difference in the placement of the datum triangle can drastically affect the drawing’s </a:t>
            </a:r>
            <a:r>
              <a:rPr lang="en-US" dirty="0" smtClean="0"/>
              <a:t>meaning.</a:t>
            </a:r>
          </a:p>
          <a:p>
            <a:pPr marL="285750" lvl="0" indent="-285750">
              <a:buFont typeface="Arial" panose="020B0604020202020204" pitchFamily="34" charset="0"/>
              <a:buChar char="•"/>
            </a:pPr>
            <a:r>
              <a:rPr lang="en-US" dirty="0" smtClean="0"/>
              <a:t>This </a:t>
            </a:r>
            <a:r>
              <a:rPr lang="en-US" dirty="0"/>
              <a:t>drawing illustrates establishing datum </a:t>
            </a:r>
            <a:r>
              <a:rPr lang="en-US" b="1" dirty="0"/>
              <a:t>center</a:t>
            </a:r>
            <a:r>
              <a:rPr lang="en-US" dirty="0"/>
              <a:t> planes for datums B and C. </a:t>
            </a:r>
            <a:endParaRPr lang="en-US" dirty="0" smtClean="0"/>
          </a:p>
          <a:p>
            <a:pPr marL="285750" lvl="0" indent="-285750">
              <a:buFont typeface="Arial" panose="020B0604020202020204" pitchFamily="34" charset="0"/>
              <a:buChar char="•"/>
            </a:pPr>
            <a:r>
              <a:rPr lang="en-US" dirty="0" smtClean="0"/>
              <a:t>To </a:t>
            </a:r>
            <a:r>
              <a:rPr lang="en-US" dirty="0"/>
              <a:t>do this, the triangles are placed in line with the size dimensions. </a:t>
            </a:r>
            <a:endParaRPr lang="en-US" dirty="0" smtClean="0"/>
          </a:p>
          <a:p>
            <a:pPr marL="285750" lvl="0" indent="-285750">
              <a:buFont typeface="Arial" panose="020B0604020202020204" pitchFamily="34" charset="0"/>
              <a:buChar char="•"/>
            </a:pPr>
            <a:r>
              <a:rPr lang="en-US" dirty="0" smtClean="0"/>
              <a:t>This </a:t>
            </a:r>
            <a:r>
              <a:rPr lang="en-US" dirty="0"/>
              <a:t>approach would be used if the pattern of holes should remain centered on the plate regardless of the actual length and </a:t>
            </a:r>
            <a:r>
              <a:rPr lang="en-US" dirty="0" smtClean="0"/>
              <a:t>width. </a:t>
            </a:r>
            <a:endParaRPr lang="en-US" dirty="0"/>
          </a:p>
        </p:txBody>
      </p:sp>
    </p:spTree>
    <p:extLst>
      <p:ext uri="{BB962C8B-B14F-4D97-AF65-F5344CB8AC3E}">
        <p14:creationId xmlns:p14="http://schemas.microsoft.com/office/powerpoint/2010/main" val="2703555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ec-ease.com/images/tips/october-98-2.gif"/>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400800" cy="3619500"/>
          </a:xfrm>
          <a:prstGeom prst="rect">
            <a:avLst/>
          </a:prstGeom>
          <a:noFill/>
          <a:ln>
            <a:noFill/>
          </a:ln>
        </p:spPr>
      </p:pic>
      <p:sp>
        <p:nvSpPr>
          <p:cNvPr id="4" name="Rectangle 3"/>
          <p:cNvSpPr/>
          <p:nvPr/>
        </p:nvSpPr>
        <p:spPr>
          <a:xfrm>
            <a:off x="381000" y="304802"/>
            <a:ext cx="8305800" cy="2031325"/>
          </a:xfrm>
          <a:prstGeom prst="rect">
            <a:avLst/>
          </a:prstGeom>
        </p:spPr>
        <p:txBody>
          <a:bodyPr wrap="square">
            <a:spAutoFit/>
          </a:bodyPr>
          <a:lstStyle/>
          <a:p>
            <a:pPr marL="285750" lvl="0" indent="-285750">
              <a:buFont typeface="Arial" panose="020B0604020202020204" pitchFamily="34" charset="0"/>
              <a:buChar char="•"/>
            </a:pPr>
            <a:r>
              <a:rPr lang="en-US" dirty="0"/>
              <a:t>If the centering of the pattern of holes is not important, the D</a:t>
            </a:r>
            <a:r>
              <a:rPr lang="en-US" dirty="0" smtClean="0"/>
              <a:t>atum </a:t>
            </a:r>
            <a:r>
              <a:rPr lang="en-US" dirty="0"/>
              <a:t>T</a:t>
            </a:r>
            <a:r>
              <a:rPr lang="en-US" dirty="0" smtClean="0"/>
              <a:t>ags </a:t>
            </a:r>
            <a:r>
              <a:rPr lang="en-US" dirty="0"/>
              <a:t>may be </a:t>
            </a:r>
            <a:r>
              <a:rPr lang="en-US" dirty="0" smtClean="0"/>
              <a:t>offset, away from the dimension arrow head, </a:t>
            </a:r>
            <a:r>
              <a:rPr lang="en-US" dirty="0"/>
              <a:t>as shown </a:t>
            </a:r>
            <a:r>
              <a:rPr lang="en-US" dirty="0" smtClean="0"/>
              <a:t>below.</a:t>
            </a:r>
          </a:p>
          <a:p>
            <a:pPr marL="285750" lvl="0" indent="-285750">
              <a:buFont typeface="Arial" panose="020B0604020202020204" pitchFamily="34" charset="0"/>
              <a:buChar char="•"/>
            </a:pPr>
            <a:r>
              <a:rPr lang="en-US" dirty="0" smtClean="0"/>
              <a:t>Datum </a:t>
            </a:r>
            <a:r>
              <a:rPr lang="en-US" dirty="0"/>
              <a:t>planes are established by the sides of the part. Although, this approach is usually preferred by manufacturing, the symmetry of the part is lost and may cause confusion at inspection. </a:t>
            </a:r>
            <a:endParaRPr lang="en-US" dirty="0" smtClean="0"/>
          </a:p>
          <a:p>
            <a:pPr marL="285750" lvl="0" indent="-285750">
              <a:buFont typeface="Arial" panose="020B0604020202020204" pitchFamily="34" charset="0"/>
              <a:buChar char="•"/>
            </a:pPr>
            <a:r>
              <a:rPr lang="en-US" dirty="0" smtClean="0"/>
              <a:t>Depending </a:t>
            </a:r>
            <a:r>
              <a:rPr lang="en-US" dirty="0"/>
              <a:t>on the actual size of the part, the pattern will be controlled better to one side than the other. </a:t>
            </a:r>
          </a:p>
        </p:txBody>
      </p:sp>
      <p:sp>
        <p:nvSpPr>
          <p:cNvPr id="3" name="Slide Number Placeholder 2"/>
          <p:cNvSpPr>
            <a:spLocks noGrp="1"/>
          </p:cNvSpPr>
          <p:nvPr>
            <p:ph type="sldNum" sz="quarter" idx="12"/>
          </p:nvPr>
        </p:nvSpPr>
        <p:spPr/>
        <p:txBody>
          <a:bodyPr/>
          <a:lstStyle/>
          <a:p>
            <a:fld id="{5E078390-4FDD-48F2-AE59-E6F4716A3D07}" type="slidenum">
              <a:rPr lang="en-US" smtClean="0"/>
              <a:t>18</a:t>
            </a:fld>
            <a:endParaRPr lang="en-US"/>
          </a:p>
        </p:txBody>
      </p:sp>
    </p:spTree>
    <p:extLst>
      <p:ext uri="{BB962C8B-B14F-4D97-AF65-F5344CB8AC3E}">
        <p14:creationId xmlns:p14="http://schemas.microsoft.com/office/powerpoint/2010/main" val="1932288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dimcax.com/gdt_web/september-99_files/september-99-1.gif"/>
          <p:cNvPicPr/>
          <p:nvPr/>
        </p:nvPicPr>
        <p:blipFill>
          <a:blip r:embed="rId2">
            <a:extLst>
              <a:ext uri="{28A0092B-C50C-407E-A947-70E740481C1C}">
                <a14:useLocalDpi xmlns:a14="http://schemas.microsoft.com/office/drawing/2010/main" val="0"/>
              </a:ext>
            </a:extLst>
          </a:blip>
          <a:srcRect/>
          <a:stretch>
            <a:fillRect/>
          </a:stretch>
        </p:blipFill>
        <p:spPr bwMode="auto">
          <a:xfrm>
            <a:off x="2255520" y="1332076"/>
            <a:ext cx="4632960" cy="2782724"/>
          </a:xfrm>
          <a:prstGeom prst="rect">
            <a:avLst/>
          </a:prstGeom>
          <a:noFill/>
          <a:ln>
            <a:noFill/>
          </a:ln>
        </p:spPr>
      </p:pic>
      <p:pic>
        <p:nvPicPr>
          <p:cNvPr id="4" name="Picture 3" descr="http://www.dimcax.com/gdt_web/september-99_files/september-99-2.gif"/>
          <p:cNvPicPr/>
          <p:nvPr/>
        </p:nvPicPr>
        <p:blipFill>
          <a:blip r:embed="rId3">
            <a:extLst>
              <a:ext uri="{28A0092B-C50C-407E-A947-70E740481C1C}">
                <a14:useLocalDpi xmlns:a14="http://schemas.microsoft.com/office/drawing/2010/main" val="0"/>
              </a:ext>
            </a:extLst>
          </a:blip>
          <a:srcRect/>
          <a:stretch>
            <a:fillRect/>
          </a:stretch>
        </p:blipFill>
        <p:spPr bwMode="auto">
          <a:xfrm>
            <a:off x="1725931" y="4724399"/>
            <a:ext cx="5692140" cy="2029991"/>
          </a:xfrm>
          <a:prstGeom prst="rect">
            <a:avLst/>
          </a:prstGeom>
          <a:noFill/>
          <a:ln>
            <a:noFill/>
          </a:ln>
        </p:spPr>
      </p:pic>
      <p:sp>
        <p:nvSpPr>
          <p:cNvPr id="6" name="Rectangle 5"/>
          <p:cNvSpPr/>
          <p:nvPr/>
        </p:nvSpPr>
        <p:spPr>
          <a:xfrm>
            <a:off x="304800" y="262879"/>
            <a:ext cx="8458200" cy="1107996"/>
          </a:xfrm>
          <a:prstGeom prst="rect">
            <a:avLst/>
          </a:prstGeom>
        </p:spPr>
        <p:txBody>
          <a:bodyPr wrap="square">
            <a:spAutoFit/>
          </a:bodyPr>
          <a:lstStyle/>
          <a:p>
            <a:pPr marL="285750" indent="-285750">
              <a:buFont typeface="Arial" panose="020B0604020202020204" pitchFamily="34" charset="0"/>
              <a:buChar char="•"/>
            </a:pPr>
            <a:r>
              <a:rPr lang="en-US" b="1" dirty="0"/>
              <a:t>Placement of the new D</a:t>
            </a:r>
            <a:r>
              <a:rPr lang="en-US" b="1" dirty="0" smtClean="0"/>
              <a:t>atum Tag  </a:t>
            </a:r>
            <a:r>
              <a:rPr lang="en-US" b="1" dirty="0"/>
              <a:t>can be </a:t>
            </a:r>
            <a:r>
              <a:rPr lang="en-US" b="1" dirty="0" smtClean="0"/>
              <a:t>critical on rounds.</a:t>
            </a:r>
            <a:r>
              <a:rPr lang="en-US" sz="1600" dirty="0" smtClean="0"/>
              <a:t> </a:t>
            </a:r>
          </a:p>
          <a:p>
            <a:pPr marL="285750" indent="-285750">
              <a:buFont typeface="Arial" panose="020B0604020202020204" pitchFamily="34" charset="0"/>
              <a:buChar char="•"/>
            </a:pPr>
            <a:r>
              <a:rPr lang="en-US" sz="1600" dirty="0" smtClean="0"/>
              <a:t>In </a:t>
            </a:r>
            <a:r>
              <a:rPr lang="en-US" sz="1600" dirty="0"/>
              <a:t>the first three views below the datum feature symbol is associated with the size dimension of a feature of size. </a:t>
            </a:r>
            <a:endParaRPr lang="en-US" sz="1600" dirty="0" smtClean="0"/>
          </a:p>
          <a:p>
            <a:pPr marL="285750" indent="-285750">
              <a:buFont typeface="Arial" panose="020B0604020202020204" pitchFamily="34" charset="0"/>
              <a:buChar char="•"/>
            </a:pPr>
            <a:r>
              <a:rPr lang="en-US" sz="1600" dirty="0" smtClean="0"/>
              <a:t>They </a:t>
            </a:r>
            <a:r>
              <a:rPr lang="en-US" sz="1600" dirty="0"/>
              <a:t>indicate that a </a:t>
            </a:r>
            <a:r>
              <a:rPr lang="en-US" sz="1600" b="1" dirty="0"/>
              <a:t>datum axis </a:t>
            </a:r>
            <a:r>
              <a:rPr lang="en-US" sz="1600" dirty="0"/>
              <a:t>should be established using the feature indicated</a:t>
            </a:r>
          </a:p>
        </p:txBody>
      </p:sp>
      <p:sp>
        <p:nvSpPr>
          <p:cNvPr id="9" name="TextBox 8"/>
          <p:cNvSpPr txBox="1"/>
          <p:nvPr/>
        </p:nvSpPr>
        <p:spPr>
          <a:xfrm>
            <a:off x="609600" y="4028396"/>
            <a:ext cx="8153400" cy="584775"/>
          </a:xfrm>
          <a:prstGeom prst="rect">
            <a:avLst/>
          </a:prstGeom>
          <a:noFill/>
        </p:spPr>
        <p:txBody>
          <a:bodyPr wrap="square" rtlCol="0">
            <a:spAutoFit/>
          </a:bodyPr>
          <a:lstStyle/>
          <a:p>
            <a:r>
              <a:rPr lang="en-US" sz="1600" dirty="0" smtClean="0"/>
              <a:t>In </a:t>
            </a:r>
            <a:r>
              <a:rPr lang="en-US" sz="1600" dirty="0"/>
              <a:t>the view below, the datum may be interpreted as a line lying in a plane </a:t>
            </a:r>
            <a:r>
              <a:rPr lang="en-US" sz="1600" b="1" dirty="0"/>
              <a:t>tangent</a:t>
            </a:r>
            <a:r>
              <a:rPr lang="en-US" sz="1600" dirty="0"/>
              <a:t> to the feature indicated. If line contact is desired a datum target line should be </a:t>
            </a:r>
            <a:r>
              <a:rPr lang="en-US" sz="1600" dirty="0" smtClean="0"/>
              <a:t>indicated.</a:t>
            </a:r>
          </a:p>
        </p:txBody>
      </p:sp>
      <p:sp>
        <p:nvSpPr>
          <p:cNvPr id="3" name="Slide Number Placeholder 2"/>
          <p:cNvSpPr>
            <a:spLocks noGrp="1"/>
          </p:cNvSpPr>
          <p:nvPr>
            <p:ph type="sldNum" sz="quarter" idx="12"/>
          </p:nvPr>
        </p:nvSpPr>
        <p:spPr/>
        <p:txBody>
          <a:bodyPr/>
          <a:lstStyle/>
          <a:p>
            <a:fld id="{5E078390-4FDD-48F2-AE59-E6F4716A3D07}" type="slidenum">
              <a:rPr lang="en-US" smtClean="0"/>
              <a:t>19</a:t>
            </a:fld>
            <a:endParaRPr lang="en-US"/>
          </a:p>
        </p:txBody>
      </p:sp>
    </p:spTree>
    <p:extLst>
      <p:ext uri="{BB962C8B-B14F-4D97-AF65-F5344CB8AC3E}">
        <p14:creationId xmlns:p14="http://schemas.microsoft.com/office/powerpoint/2010/main" val="268648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678362"/>
          </a:xfrm>
        </p:spPr>
        <p:txBody>
          <a:bodyPr>
            <a:normAutofit fontScale="90000"/>
          </a:bodyPr>
          <a:lstStyle/>
          <a:p>
            <a:r>
              <a:rPr lang="en-US" sz="3200" dirty="0" smtClean="0"/>
              <a:t>I’ll </a:t>
            </a:r>
            <a:r>
              <a:rPr lang="en-US" sz="3200" smtClean="0"/>
              <a:t>break </a:t>
            </a:r>
            <a:r>
              <a:rPr lang="en-US" sz="3200" smtClean="0"/>
              <a:t>at </a:t>
            </a:r>
            <a:r>
              <a:rPr lang="en-US" sz="3200" dirty="0" smtClean="0"/>
              <a:t>specific times for Questions</a:t>
            </a:r>
            <a:br>
              <a:rPr lang="en-US" sz="3200" dirty="0" smtClean="0"/>
            </a:br>
            <a:r>
              <a:rPr lang="en-US" sz="3200" dirty="0"/>
              <a:t/>
            </a:r>
            <a:br>
              <a:rPr lang="en-US" sz="3200" dirty="0"/>
            </a:br>
            <a:r>
              <a:rPr lang="en-US" sz="3200" dirty="0" smtClean="0"/>
              <a:t>So write them down </a:t>
            </a:r>
            <a:br>
              <a:rPr lang="en-US" sz="3200" dirty="0" smtClean="0"/>
            </a:br>
            <a:r>
              <a:rPr lang="en-US" sz="3200" dirty="0"/>
              <a:t/>
            </a:r>
            <a:br>
              <a:rPr lang="en-US" sz="3200" dirty="0"/>
            </a:br>
            <a:r>
              <a:rPr lang="en-US" sz="3200" dirty="0" smtClean="0"/>
              <a:t>Take notes</a:t>
            </a:r>
            <a:br>
              <a:rPr lang="en-US" sz="3200" dirty="0" smtClean="0"/>
            </a:br>
            <a:r>
              <a:rPr lang="en-US" sz="3200" dirty="0" smtClean="0"/>
              <a:t/>
            </a:r>
            <a:br>
              <a:rPr lang="en-US" sz="3200" dirty="0" smtClean="0"/>
            </a:br>
            <a:r>
              <a:rPr lang="en-US" sz="3200" dirty="0" smtClean="0"/>
              <a:t>This document is located at:</a:t>
            </a:r>
            <a:br>
              <a:rPr lang="en-US" sz="3200" dirty="0" smtClean="0"/>
            </a:br>
            <a:r>
              <a:rPr lang="en-US" sz="3200" dirty="0" smtClean="0"/>
              <a:t>CAD User (H</a:t>
            </a:r>
            <a:r>
              <a:rPr lang="en-US" sz="3200" dirty="0" smtClean="0">
                <a:sym typeface="Wingdings" panose="05000000000000000000" pitchFamily="2" charset="2"/>
              </a:rPr>
              <a:t>:)\DD- Group\Procedurals\</a:t>
            </a:r>
            <a:r>
              <a:rPr lang="en-US" sz="3200" dirty="0"/>
              <a:t> Datums_GD&amp;T.pptx</a:t>
            </a:r>
            <a:r>
              <a:rPr lang="en-US" sz="3200" dirty="0" smtClean="0"/>
              <a:t/>
            </a:r>
            <a:br>
              <a:rPr lang="en-US" sz="3200" dirty="0" smtClean="0"/>
            </a:b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5E078390-4FDD-48F2-AE59-E6F4716A3D07}" type="slidenum">
              <a:rPr lang="en-US" smtClean="0"/>
              <a:t>2</a:t>
            </a:fld>
            <a:endParaRPr lang="en-US"/>
          </a:p>
        </p:txBody>
      </p:sp>
    </p:spTree>
    <p:extLst>
      <p:ext uri="{BB962C8B-B14F-4D97-AF65-F5344CB8AC3E}">
        <p14:creationId xmlns:p14="http://schemas.microsoft.com/office/powerpoint/2010/main" val="2082730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09600" y="914400"/>
            <a:ext cx="3390900" cy="4518660"/>
          </a:xfrm>
          <a:prstGeom prst="rect">
            <a:avLst/>
          </a:prstGeom>
        </p:spPr>
      </p:pic>
      <p:pic>
        <p:nvPicPr>
          <p:cNvPr id="3" name="Picture 2"/>
          <p:cNvPicPr/>
          <p:nvPr/>
        </p:nvPicPr>
        <p:blipFill>
          <a:blip r:embed="rId3"/>
          <a:stretch>
            <a:fillRect/>
          </a:stretch>
        </p:blipFill>
        <p:spPr>
          <a:xfrm>
            <a:off x="4876800" y="533400"/>
            <a:ext cx="3467100" cy="5471160"/>
          </a:xfrm>
          <a:prstGeom prst="rect">
            <a:avLst/>
          </a:prstGeom>
        </p:spPr>
      </p:pic>
      <p:cxnSp>
        <p:nvCxnSpPr>
          <p:cNvPr id="5" name="Straight Arrow Connector 4"/>
          <p:cNvCxnSpPr>
            <a:stCxn id="6" idx="3"/>
          </p:cNvCxnSpPr>
          <p:nvPr/>
        </p:nvCxnSpPr>
        <p:spPr>
          <a:xfrm flipV="1">
            <a:off x="1533956" y="5105400"/>
            <a:ext cx="523444" cy="729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 y="5635228"/>
            <a:ext cx="924356" cy="400110"/>
          </a:xfrm>
          <a:prstGeom prst="rect">
            <a:avLst/>
          </a:prstGeom>
          <a:noFill/>
        </p:spPr>
        <p:txBody>
          <a:bodyPr wrap="none" rtlCol="0">
            <a:spAutoFit/>
          </a:bodyPr>
          <a:lstStyle/>
          <a:p>
            <a:r>
              <a:rPr lang="en-US" sz="2000" b="1" dirty="0" smtClean="0">
                <a:solidFill>
                  <a:srgbClr val="FF0000"/>
                </a:solidFill>
              </a:rPr>
              <a:t>REJECT</a:t>
            </a:r>
            <a:endParaRPr lang="en-US" sz="2000" b="1" dirty="0">
              <a:solidFill>
                <a:srgbClr val="FF0000"/>
              </a:solidFill>
            </a:endParaRPr>
          </a:p>
        </p:txBody>
      </p:sp>
      <p:sp>
        <p:nvSpPr>
          <p:cNvPr id="8" name="TextBox 7"/>
          <p:cNvSpPr txBox="1"/>
          <p:nvPr/>
        </p:nvSpPr>
        <p:spPr>
          <a:xfrm>
            <a:off x="781602" y="6052364"/>
            <a:ext cx="2551596" cy="369332"/>
          </a:xfrm>
          <a:prstGeom prst="rect">
            <a:avLst/>
          </a:prstGeom>
          <a:noFill/>
        </p:spPr>
        <p:txBody>
          <a:bodyPr wrap="none" rtlCol="0">
            <a:spAutoFit/>
          </a:bodyPr>
          <a:lstStyle/>
          <a:p>
            <a:r>
              <a:rPr lang="en-US" dirty="0" smtClean="0">
                <a:solidFill>
                  <a:srgbClr val="FF0000"/>
                </a:solidFill>
              </a:rPr>
              <a:t>Datum Tag on center-line</a:t>
            </a:r>
            <a:endParaRPr lang="en-US" dirty="0">
              <a:solidFill>
                <a:srgbClr val="FF0000"/>
              </a:solidFill>
            </a:endParaRPr>
          </a:p>
        </p:txBody>
      </p:sp>
      <p:cxnSp>
        <p:nvCxnSpPr>
          <p:cNvPr id="12" name="Straight Arrow Connector 11"/>
          <p:cNvCxnSpPr/>
          <p:nvPr/>
        </p:nvCxnSpPr>
        <p:spPr>
          <a:xfrm flipH="1">
            <a:off x="7391400" y="952500"/>
            <a:ext cx="388572"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779972" y="721667"/>
            <a:ext cx="1364028" cy="461665"/>
          </a:xfrm>
          <a:prstGeom prst="rect">
            <a:avLst/>
          </a:prstGeom>
        </p:spPr>
        <p:txBody>
          <a:bodyPr wrap="none">
            <a:spAutoFit/>
          </a:bodyPr>
          <a:lstStyle/>
          <a:p>
            <a:pPr lvl="0"/>
            <a:r>
              <a:rPr lang="en-US" sz="2400" b="1" dirty="0" smtClean="0">
                <a:solidFill>
                  <a:srgbClr val="FF0000"/>
                </a:solidFill>
              </a:rPr>
              <a:t>CORRECT</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5E078390-4FDD-48F2-AE59-E6F4716A3D07}" type="slidenum">
              <a:rPr lang="en-US" smtClean="0"/>
              <a:t>20</a:t>
            </a:fld>
            <a:endParaRPr lang="en-US"/>
          </a:p>
        </p:txBody>
      </p:sp>
    </p:spTree>
    <p:extLst>
      <p:ext uri="{BB962C8B-B14F-4D97-AF65-F5344CB8AC3E}">
        <p14:creationId xmlns:p14="http://schemas.microsoft.com/office/powerpoint/2010/main" val="3698259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 page 24</a:t>
            </a:r>
            <a:br>
              <a:rPr lang="en-US" dirty="0" smtClean="0"/>
            </a:br>
            <a:r>
              <a:rPr lang="en-US" sz="3600" dirty="0" smtClean="0"/>
              <a:t>The Ultimate GD&amp;T Pocket Guide</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1158240" cy="1905000"/>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21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29908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758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asnogorfarms.ru/images/cms/yasnogorfarms/news/f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799" y="685800"/>
            <a:ext cx="3007233" cy="646331"/>
          </a:xfrm>
          <a:prstGeom prst="rect">
            <a:avLst/>
          </a:prstGeom>
          <a:noFill/>
        </p:spPr>
        <p:txBody>
          <a:bodyPr wrap="none" rtlCol="0">
            <a:spAutoFit/>
          </a:bodyPr>
          <a:lstStyle/>
          <a:p>
            <a:r>
              <a:rPr lang="en-US" sz="3600" b="1" dirty="0" smtClean="0">
                <a:solidFill>
                  <a:srgbClr val="FF0000"/>
                </a:solidFill>
              </a:rPr>
              <a:t>Paused for any</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5E078390-4FDD-48F2-AE59-E6F4716A3D07}" type="slidenum">
              <a:rPr lang="en-US" smtClean="0"/>
              <a:t>22</a:t>
            </a:fld>
            <a:endParaRPr lang="en-US"/>
          </a:p>
        </p:txBody>
      </p:sp>
      <p:pic>
        <p:nvPicPr>
          <p:cNvPr id="4" name="Picture 3"/>
          <p:cNvPicPr>
            <a:picLocks noChangeAspect="1"/>
          </p:cNvPicPr>
          <p:nvPr/>
        </p:nvPicPr>
        <p:blipFill>
          <a:blip r:embed="rId3"/>
          <a:stretch>
            <a:fillRect/>
          </a:stretch>
        </p:blipFill>
        <p:spPr>
          <a:xfrm>
            <a:off x="5903912" y="304800"/>
            <a:ext cx="3067050" cy="3676650"/>
          </a:xfrm>
          <a:prstGeom prst="rect">
            <a:avLst/>
          </a:prstGeom>
        </p:spPr>
      </p:pic>
    </p:spTree>
    <p:extLst>
      <p:ext uri="{BB962C8B-B14F-4D97-AF65-F5344CB8AC3E}">
        <p14:creationId xmlns:p14="http://schemas.microsoft.com/office/powerpoint/2010/main" val="2794192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GD&amp;T REFERENCE CHART</a:t>
            </a:r>
            <a:endParaRPr lang="en-US" dirty="0"/>
          </a:p>
        </p:txBody>
      </p:sp>
      <p:pic>
        <p:nvPicPr>
          <p:cNvPr id="4" name="Content Placeholder 3"/>
          <p:cNvPicPr>
            <a:picLocks noGrp="1"/>
          </p:cNvPicPr>
          <p:nvPr>
            <p:ph idx="1"/>
          </p:nvPr>
        </p:nvPicPr>
        <p:blipFill>
          <a:blip r:embed="rId2"/>
          <a:stretch>
            <a:fillRect/>
          </a:stretch>
        </p:blipFill>
        <p:spPr>
          <a:xfrm>
            <a:off x="1699260" y="1501934"/>
            <a:ext cx="5745480" cy="4389120"/>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23</a:t>
            </a:fld>
            <a:endParaRPr lang="en-US"/>
          </a:p>
        </p:txBody>
      </p:sp>
    </p:spTree>
    <p:extLst>
      <p:ext uri="{BB962C8B-B14F-4D97-AF65-F5344CB8AC3E}">
        <p14:creationId xmlns:p14="http://schemas.microsoft.com/office/powerpoint/2010/main" val="307574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Control Frame</a:t>
            </a:r>
            <a:endParaRPr lang="en-US" dirty="0"/>
          </a:p>
        </p:txBody>
      </p:sp>
      <p:pic>
        <p:nvPicPr>
          <p:cNvPr id="4" name="Content Placeholder 3"/>
          <p:cNvPicPr>
            <a:picLocks noGrp="1"/>
          </p:cNvPicPr>
          <p:nvPr>
            <p:ph idx="1"/>
          </p:nvPr>
        </p:nvPicPr>
        <p:blipFill>
          <a:blip r:embed="rId2"/>
          <a:stretch>
            <a:fillRect/>
          </a:stretch>
        </p:blipFill>
        <p:spPr>
          <a:xfrm>
            <a:off x="1165257" y="1273175"/>
            <a:ext cx="6813486" cy="4846638"/>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24</a:t>
            </a:fld>
            <a:endParaRPr lang="en-US"/>
          </a:p>
        </p:txBody>
      </p:sp>
    </p:spTree>
    <p:extLst>
      <p:ext uri="{BB962C8B-B14F-4D97-AF65-F5344CB8AC3E}">
        <p14:creationId xmlns:p14="http://schemas.microsoft.com/office/powerpoint/2010/main" val="1829097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symbols</a:t>
            </a:r>
            <a:endParaRPr lang="en-US" dirty="0"/>
          </a:p>
        </p:txBody>
      </p:sp>
      <p:pic>
        <p:nvPicPr>
          <p:cNvPr id="4" name="Content Placeholder 3"/>
          <p:cNvPicPr>
            <a:picLocks noGrp="1"/>
          </p:cNvPicPr>
          <p:nvPr>
            <p:ph idx="1"/>
          </p:nvPr>
        </p:nvPicPr>
        <p:blipFill>
          <a:blip r:embed="rId2"/>
          <a:stretch>
            <a:fillRect/>
          </a:stretch>
        </p:blipFill>
        <p:spPr>
          <a:xfrm>
            <a:off x="1130096" y="1273175"/>
            <a:ext cx="6883807" cy="4846638"/>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25</a:t>
            </a:fld>
            <a:endParaRPr lang="en-US"/>
          </a:p>
        </p:txBody>
      </p:sp>
    </p:spTree>
    <p:extLst>
      <p:ext uri="{BB962C8B-B14F-4D97-AF65-F5344CB8AC3E}">
        <p14:creationId xmlns:p14="http://schemas.microsoft.com/office/powerpoint/2010/main" val="3030310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4062651"/>
          </a:xfrm>
          <a:prstGeom prst="rect">
            <a:avLst/>
          </a:prstGeom>
        </p:spPr>
        <p:txBody>
          <a:bodyPr wrap="square">
            <a:spAutoFit/>
          </a:bodyPr>
          <a:lstStyle/>
          <a:p>
            <a:pPr algn="ctr"/>
            <a:r>
              <a:rPr lang="en-US" sz="2400" b="1" u="sng" dirty="0"/>
              <a:t>Basic Dimensions</a:t>
            </a:r>
          </a:p>
          <a:p>
            <a:r>
              <a:rPr lang="en-US" dirty="0"/>
              <a:t> </a:t>
            </a:r>
          </a:p>
          <a:p>
            <a:r>
              <a:rPr lang="en-US" dirty="0"/>
              <a:t>A basic dimension is considered a theoretically exact dimension. All a basic dimension does is telling you where the geometric tolerance zone or datum target is located. Look for a geometric tolerance in a feature control frame related to the features being dimensioned</a:t>
            </a:r>
            <a:r>
              <a:rPr lang="en-US" dirty="0" smtClean="0"/>
              <a:t>.</a:t>
            </a:r>
          </a:p>
          <a:p>
            <a:endParaRPr lang="en-US" dirty="0" smtClean="0"/>
          </a:p>
          <a:p>
            <a:r>
              <a:rPr lang="en-US" dirty="0" smtClean="0"/>
              <a:t>The </a:t>
            </a:r>
            <a:r>
              <a:rPr lang="en-US" dirty="0"/>
              <a:t>basic dimension originates from the datum</a:t>
            </a:r>
            <a:r>
              <a:rPr lang="en-US" dirty="0" smtClean="0"/>
              <a:t>.</a:t>
            </a:r>
          </a:p>
          <a:p>
            <a:endParaRPr lang="en-US" dirty="0" smtClean="0"/>
          </a:p>
          <a:p>
            <a:r>
              <a:rPr lang="en-US" dirty="0" smtClean="0"/>
              <a:t>The basic dimension is enclosed by a rectangle.</a:t>
            </a:r>
          </a:p>
          <a:p>
            <a:endParaRPr lang="en-US" dirty="0"/>
          </a:p>
          <a:p>
            <a:r>
              <a:rPr lang="en-US" dirty="0"/>
              <a:t>Basic dimensions are used to establish the "true profile" which a profile tolerance will then control. So if a profile tolerance is applied to a hole, the diameter MUST be a basic dimension</a:t>
            </a:r>
            <a:r>
              <a:rPr lang="en-US"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38600"/>
            <a:ext cx="35210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19621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5E078390-4FDD-48F2-AE59-E6F4716A3D07}" type="slidenum">
              <a:rPr lang="en-US" smtClean="0"/>
              <a:t>26</a:t>
            </a:fld>
            <a:endParaRPr lang="en-US"/>
          </a:p>
        </p:txBody>
      </p:sp>
    </p:spTree>
    <p:extLst>
      <p:ext uri="{BB962C8B-B14F-4D97-AF65-F5344CB8AC3E}">
        <p14:creationId xmlns:p14="http://schemas.microsoft.com/office/powerpoint/2010/main" val="4240432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381000"/>
            <a:ext cx="8229600" cy="715962"/>
          </a:xfrm>
        </p:spPr>
        <p:txBody>
          <a:bodyPr>
            <a:noAutofit/>
          </a:bodyPr>
          <a:lstStyle/>
          <a:p>
            <a:r>
              <a:rPr lang="en-US" sz="1600" b="1" dirty="0" smtClean="0">
                <a:effectLst/>
                <a:latin typeface="Arial"/>
                <a:ea typeface="Times New Roman"/>
              </a:rPr>
              <a:t>Watch the Placement of Datum Identification Symbols and the Feature Control Frames for Straightness, Perpendicularity, Parallelism and Angularity!</a:t>
            </a:r>
            <a:endParaRPr lang="en-US" sz="1600" dirty="0"/>
          </a:p>
        </p:txBody>
      </p:sp>
      <p:sp>
        <p:nvSpPr>
          <p:cNvPr id="3" name="Slide Number Placeholder 2"/>
          <p:cNvSpPr>
            <a:spLocks noGrp="1"/>
          </p:cNvSpPr>
          <p:nvPr>
            <p:ph type="sldNum" sz="quarter" idx="12"/>
          </p:nvPr>
        </p:nvSpPr>
        <p:spPr/>
        <p:txBody>
          <a:bodyPr/>
          <a:lstStyle/>
          <a:p>
            <a:fld id="{5E078390-4FDD-48F2-AE59-E6F4716A3D07}" type="slidenum">
              <a:rPr lang="en-US" smtClean="0"/>
              <a:t>27</a:t>
            </a:fld>
            <a:endParaRPr lang="en-US"/>
          </a:p>
        </p:txBody>
      </p:sp>
      <p:sp>
        <p:nvSpPr>
          <p:cNvPr id="4" name="Rectangle 3"/>
          <p:cNvSpPr/>
          <p:nvPr/>
        </p:nvSpPr>
        <p:spPr>
          <a:xfrm>
            <a:off x="667530" y="3048000"/>
            <a:ext cx="7924800" cy="2677656"/>
          </a:xfrm>
          <a:prstGeom prst="rect">
            <a:avLst/>
          </a:prstGeom>
        </p:spPr>
        <p:txBody>
          <a:bodyPr wrap="square">
            <a:spAutoFit/>
          </a:bodyPr>
          <a:lstStyle/>
          <a:p>
            <a:pPr>
              <a:lnSpc>
                <a:spcPct val="150000"/>
              </a:lnSpc>
              <a:spcAft>
                <a:spcPts val="1000"/>
              </a:spcAft>
            </a:pPr>
            <a:r>
              <a:rPr lang="en-US" sz="1600" dirty="0" smtClean="0">
                <a:effectLst/>
                <a:latin typeface="Arial"/>
                <a:ea typeface="Times New Roman"/>
                <a:cs typeface="Times New Roman"/>
              </a:rPr>
              <a:t>When applying the above to features of size, the placement of the symbol or callout can greatly change the meaning. If the symbol or control is associated with the size dimension, the feature's axis or center plane is being identified or controlled. If the symbol or control is associated with the </a:t>
            </a:r>
            <a:r>
              <a:rPr lang="en-US" sz="1600" b="1" dirty="0" smtClean="0">
                <a:solidFill>
                  <a:srgbClr val="FF0000"/>
                </a:solidFill>
                <a:effectLst/>
                <a:latin typeface="Arial"/>
                <a:ea typeface="Times New Roman"/>
                <a:cs typeface="Times New Roman"/>
              </a:rPr>
              <a:t>surface</a:t>
            </a:r>
            <a:r>
              <a:rPr lang="en-US" sz="1600" dirty="0" smtClean="0">
                <a:solidFill>
                  <a:srgbClr val="FF0000"/>
                </a:solidFill>
                <a:effectLst/>
                <a:latin typeface="Arial"/>
                <a:ea typeface="Times New Roman"/>
                <a:cs typeface="Times New Roman"/>
              </a:rPr>
              <a:t> of the feature of size</a:t>
            </a:r>
            <a:r>
              <a:rPr lang="en-US" sz="1600" dirty="0" smtClean="0">
                <a:effectLst/>
                <a:latin typeface="Arial"/>
                <a:ea typeface="Times New Roman"/>
                <a:cs typeface="Times New Roman"/>
              </a:rPr>
              <a:t>, it is identifying or controlling the surface - </a:t>
            </a:r>
            <a:r>
              <a:rPr lang="en-US" sz="1600" b="1" dirty="0" smtClean="0">
                <a:effectLst/>
                <a:latin typeface="Arial"/>
                <a:ea typeface="Times New Roman"/>
                <a:cs typeface="Times New Roman"/>
              </a:rPr>
              <a:t>not</a:t>
            </a:r>
            <a:r>
              <a:rPr lang="en-US" sz="1600" dirty="0" smtClean="0">
                <a:effectLst/>
                <a:latin typeface="Arial"/>
                <a:ea typeface="Times New Roman"/>
                <a:cs typeface="Times New Roman"/>
              </a:rPr>
              <a:t> the axis or center plane. In the following example both the </a:t>
            </a:r>
            <a:r>
              <a:rPr lang="en-US" sz="1600" u="sng" dirty="0" smtClean="0">
                <a:effectLst/>
                <a:latin typeface="Arial"/>
                <a:ea typeface="Times New Roman"/>
                <a:cs typeface="Times New Roman"/>
              </a:rPr>
              <a:t>datum feature symbol </a:t>
            </a:r>
            <a:r>
              <a:rPr lang="en-US" sz="1600" b="1" dirty="0" smtClean="0">
                <a:effectLst/>
                <a:latin typeface="Arial"/>
                <a:ea typeface="Times New Roman"/>
                <a:cs typeface="Times New Roman"/>
              </a:rPr>
              <a:t>and</a:t>
            </a:r>
            <a:r>
              <a:rPr lang="en-US" sz="1600" dirty="0" smtClean="0">
                <a:effectLst/>
                <a:latin typeface="Arial"/>
                <a:ea typeface="Times New Roman"/>
                <a:cs typeface="Times New Roman"/>
              </a:rPr>
              <a:t> </a:t>
            </a:r>
            <a:r>
              <a:rPr lang="en-US" sz="1600" u="sng" dirty="0" smtClean="0">
                <a:effectLst/>
                <a:latin typeface="Arial"/>
                <a:ea typeface="Times New Roman"/>
                <a:cs typeface="Times New Roman"/>
              </a:rPr>
              <a:t>the perpendicularity</a:t>
            </a:r>
            <a:r>
              <a:rPr lang="en-US" sz="1600" dirty="0" smtClean="0">
                <a:effectLst/>
                <a:latin typeface="Arial"/>
                <a:ea typeface="Times New Roman"/>
                <a:cs typeface="Times New Roman"/>
              </a:rPr>
              <a:t> apply to the feature's center plane. Notice that there are two center planes, on the next slide.</a:t>
            </a:r>
            <a:endParaRPr lang="en-US" sz="1600" dirty="0">
              <a:ea typeface="Calibri"/>
              <a:cs typeface="Times New Roman"/>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201" y="1628775"/>
            <a:ext cx="5048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001" y="1628775"/>
            <a:ext cx="5048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38300"/>
            <a:ext cx="4953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638300"/>
            <a:ext cx="4762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087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imcax.com/gdt_web/august-98_files/august-98-1a.gif"/>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269480" cy="4221480"/>
          </a:xfrm>
          <a:prstGeom prst="rect">
            <a:avLst/>
          </a:prstGeom>
          <a:solidFill>
            <a:schemeClr val="bg1"/>
          </a:solidFill>
          <a:ln>
            <a:noFill/>
          </a:ln>
        </p:spPr>
      </p:pic>
      <p:pic>
        <p:nvPicPr>
          <p:cNvPr id="5" name="Picture 4" descr="http://www.dimcax.com/gdt_web/august-98_files/august-98-3.gif"/>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724400"/>
            <a:ext cx="5905500" cy="1996440"/>
          </a:xfrm>
          <a:prstGeom prst="rect">
            <a:avLst/>
          </a:prstGeom>
          <a:noFill/>
          <a:ln>
            <a:noFill/>
          </a:ln>
        </p:spPr>
      </p:pic>
      <p:sp>
        <p:nvSpPr>
          <p:cNvPr id="2" name="Rectangle 1"/>
          <p:cNvSpPr/>
          <p:nvPr/>
        </p:nvSpPr>
        <p:spPr>
          <a:xfrm>
            <a:off x="5334000" y="1066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6" name="Rectangle 5"/>
          <p:cNvSpPr/>
          <p:nvPr/>
        </p:nvSpPr>
        <p:spPr>
          <a:xfrm>
            <a:off x="4305300" y="2438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31330" y="2394585"/>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E078390-4FDD-48F2-AE59-E6F4716A3D07}" type="slidenum">
              <a:rPr lang="en-US" smtClean="0"/>
              <a:t>28</a:t>
            </a:fld>
            <a:endParaRPr lang="en-US"/>
          </a:p>
        </p:txBody>
      </p:sp>
      <p:sp>
        <p:nvSpPr>
          <p:cNvPr id="8" name="TextBox 7"/>
          <p:cNvSpPr txBox="1"/>
          <p:nvPr/>
        </p:nvSpPr>
        <p:spPr>
          <a:xfrm>
            <a:off x="7467600" y="4719484"/>
            <a:ext cx="533400" cy="369332"/>
          </a:xfrm>
          <a:prstGeom prst="rect">
            <a:avLst/>
          </a:prstGeom>
          <a:noFill/>
        </p:spPr>
        <p:txBody>
          <a:bodyPr wrap="square" rtlCol="0">
            <a:spAutoFit/>
          </a:bodyPr>
          <a:lstStyle/>
          <a:p>
            <a:r>
              <a:rPr lang="en-US" dirty="0" smtClean="0"/>
              <a:t>0.1</a:t>
            </a:r>
            <a:endParaRPr lang="en-US" dirty="0"/>
          </a:p>
        </p:txBody>
      </p:sp>
    </p:spTree>
    <p:extLst>
      <p:ext uri="{BB962C8B-B14F-4D97-AF65-F5344CB8AC3E}">
        <p14:creationId xmlns:p14="http://schemas.microsoft.com/office/powerpoint/2010/main" val="127599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imcax.com/gdt_web/august-98_files/august-98-4a.gif"/>
          <p:cNvPicPr/>
          <p:nvPr/>
        </p:nvPicPr>
        <p:blipFill>
          <a:blip r:embed="rId2">
            <a:extLst>
              <a:ext uri="{28A0092B-C50C-407E-A947-70E740481C1C}">
                <a14:useLocalDpi xmlns:a14="http://schemas.microsoft.com/office/drawing/2010/main" val="0"/>
              </a:ext>
            </a:extLst>
          </a:blip>
          <a:srcRect/>
          <a:stretch>
            <a:fillRect/>
          </a:stretch>
        </p:blipFill>
        <p:spPr bwMode="auto">
          <a:xfrm>
            <a:off x="745067" y="304800"/>
            <a:ext cx="7620000" cy="4267200"/>
          </a:xfrm>
          <a:prstGeom prst="rect">
            <a:avLst/>
          </a:prstGeom>
          <a:noFill/>
          <a:ln>
            <a:noFill/>
          </a:ln>
        </p:spPr>
      </p:pic>
      <p:pic>
        <p:nvPicPr>
          <p:cNvPr id="5" name="Picture 4" descr="http://www.dimcax.com/gdt_web/august-98_files/august-98-6.gif"/>
          <p:cNvPicPr/>
          <p:nvPr/>
        </p:nvPicPr>
        <p:blipFill>
          <a:blip r:embed="rId3">
            <a:extLst>
              <a:ext uri="{28A0092B-C50C-407E-A947-70E740481C1C}">
                <a14:useLocalDpi xmlns:a14="http://schemas.microsoft.com/office/drawing/2010/main" val="0"/>
              </a:ext>
            </a:extLst>
          </a:blip>
          <a:srcRect/>
          <a:stretch>
            <a:fillRect/>
          </a:stretch>
        </p:blipFill>
        <p:spPr bwMode="auto">
          <a:xfrm>
            <a:off x="1491827" y="4724400"/>
            <a:ext cx="6126480" cy="1937173"/>
          </a:xfrm>
          <a:prstGeom prst="rect">
            <a:avLst/>
          </a:prstGeom>
          <a:noFill/>
          <a:ln>
            <a:noFill/>
          </a:ln>
        </p:spPr>
      </p:pic>
      <p:sp>
        <p:nvSpPr>
          <p:cNvPr id="2" name="Slide Number Placeholder 1"/>
          <p:cNvSpPr>
            <a:spLocks noGrp="1"/>
          </p:cNvSpPr>
          <p:nvPr>
            <p:ph type="sldNum" sz="quarter" idx="12"/>
          </p:nvPr>
        </p:nvSpPr>
        <p:spPr/>
        <p:txBody>
          <a:bodyPr/>
          <a:lstStyle/>
          <a:p>
            <a:fld id="{5E078390-4FDD-48F2-AE59-E6F4716A3D07}" type="slidenum">
              <a:rPr lang="en-US" smtClean="0"/>
              <a:t>29</a:t>
            </a:fld>
            <a:endParaRPr lang="en-US"/>
          </a:p>
        </p:txBody>
      </p:sp>
      <p:sp>
        <p:nvSpPr>
          <p:cNvPr id="3" name="TextBox 2"/>
          <p:cNvSpPr txBox="1"/>
          <p:nvPr/>
        </p:nvSpPr>
        <p:spPr>
          <a:xfrm>
            <a:off x="7581053" y="4724400"/>
            <a:ext cx="533400" cy="369332"/>
          </a:xfrm>
          <a:prstGeom prst="rect">
            <a:avLst/>
          </a:prstGeom>
          <a:noFill/>
        </p:spPr>
        <p:txBody>
          <a:bodyPr wrap="square" rtlCol="0">
            <a:spAutoFit/>
          </a:bodyPr>
          <a:lstStyle/>
          <a:p>
            <a:r>
              <a:rPr lang="en-US" dirty="0" smtClean="0"/>
              <a:t>0.1</a:t>
            </a:r>
            <a:endParaRPr lang="en-US" dirty="0"/>
          </a:p>
        </p:txBody>
      </p:sp>
    </p:spTree>
    <p:extLst>
      <p:ext uri="{BB962C8B-B14F-4D97-AF65-F5344CB8AC3E}">
        <p14:creationId xmlns:p14="http://schemas.microsoft.com/office/powerpoint/2010/main" val="146997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Datum Facts</a:t>
            </a:r>
            <a:br>
              <a:rPr lang="en-US" dirty="0"/>
            </a:br>
            <a:endParaRPr lang="en-US" dirty="0"/>
          </a:p>
        </p:txBody>
      </p:sp>
      <p:sp>
        <p:nvSpPr>
          <p:cNvPr id="3" name="Content Placeholder 2"/>
          <p:cNvSpPr>
            <a:spLocks noGrp="1"/>
          </p:cNvSpPr>
          <p:nvPr>
            <p:ph idx="1"/>
          </p:nvPr>
        </p:nvSpPr>
        <p:spPr>
          <a:xfrm>
            <a:off x="533400" y="914402"/>
            <a:ext cx="8229600" cy="5745163"/>
          </a:xfrm>
        </p:spPr>
        <p:txBody>
          <a:bodyPr>
            <a:noAutofit/>
          </a:bodyPr>
          <a:lstStyle/>
          <a:p>
            <a:pPr lvl="0"/>
            <a:r>
              <a:rPr lang="en-US" sz="1800" dirty="0" smtClean="0"/>
              <a:t>Datums </a:t>
            </a:r>
            <a:r>
              <a:rPr lang="en-US" sz="1800" dirty="0"/>
              <a:t>are theoretically perfect points, lines, and planes. </a:t>
            </a:r>
          </a:p>
          <a:p>
            <a:pPr lvl="0"/>
            <a:r>
              <a:rPr lang="en-US" sz="1800" dirty="0"/>
              <a:t>Datums exist within a structure of three mutually perpendicular intersecting planes known as a datum reference frame. </a:t>
            </a:r>
          </a:p>
          <a:p>
            <a:pPr lvl="0"/>
            <a:r>
              <a:rPr lang="en-US" sz="1800" dirty="0"/>
              <a:t>A part is oriented and immobilized relative to the three mutually perpendicular planes of the datum reference frame in a selected order of precedence. </a:t>
            </a:r>
          </a:p>
          <a:p>
            <a:pPr lvl="0"/>
            <a:r>
              <a:rPr lang="en-US" sz="1800" dirty="0"/>
              <a:t>Since measurements cannot be made from theoretical surfaces, datums are assumed to exist in and be simulated by the processing equipment. </a:t>
            </a:r>
          </a:p>
          <a:p>
            <a:pPr lvl="0"/>
            <a:r>
              <a:rPr lang="en-US" sz="1800" dirty="0"/>
              <a:t>Datums are specified in order of precedence as they appear in the feature control frame. </a:t>
            </a:r>
          </a:p>
          <a:p>
            <a:pPr lvl="0"/>
            <a:r>
              <a:rPr lang="en-US" sz="1800" dirty="0"/>
              <a:t>Datum features are selected to meet design requirements. Functional surfaces, mating surfaces, readily accessible surfaces, and surfaces of sufficient size to allow repeatable measurements make good datum features. </a:t>
            </a:r>
          </a:p>
          <a:p>
            <a:pPr lvl="0"/>
            <a:r>
              <a:rPr lang="en-US" sz="1800" dirty="0"/>
              <a:t>A datum </a:t>
            </a:r>
            <a:r>
              <a:rPr lang="en-US" sz="1800" dirty="0" smtClean="0"/>
              <a:t>(Tag) feature </a:t>
            </a:r>
            <a:r>
              <a:rPr lang="en-US" sz="1800" dirty="0"/>
              <a:t>symbol is used to identify physical features of a part as datum features. Datum </a:t>
            </a:r>
            <a:r>
              <a:rPr lang="en-US" sz="1800" dirty="0" smtClean="0"/>
              <a:t>(Tags) feature </a:t>
            </a:r>
            <a:r>
              <a:rPr lang="en-US" sz="1800" dirty="0"/>
              <a:t>symbols should </a:t>
            </a:r>
            <a:r>
              <a:rPr lang="en-US" sz="1800" b="1" u="sng" dirty="0">
                <a:solidFill>
                  <a:srgbClr val="FF0000"/>
                </a:solidFill>
              </a:rPr>
              <a:t>NOT</a:t>
            </a:r>
            <a:r>
              <a:rPr lang="en-US" sz="1800" dirty="0"/>
              <a:t> be applied to </a:t>
            </a:r>
            <a:r>
              <a:rPr lang="en-US" sz="1800" b="1" u="sng" dirty="0" smtClean="0">
                <a:solidFill>
                  <a:srgbClr val="FF0000"/>
                </a:solidFill>
              </a:rPr>
              <a:t>center-lines</a:t>
            </a:r>
            <a:r>
              <a:rPr lang="en-US" sz="1800" dirty="0"/>
              <a:t>, center planes, or </a:t>
            </a:r>
            <a:r>
              <a:rPr lang="en-US" sz="1800" b="1" u="sng" dirty="0">
                <a:solidFill>
                  <a:srgbClr val="FF0000"/>
                </a:solidFill>
              </a:rPr>
              <a:t>axes</a:t>
            </a:r>
            <a:r>
              <a:rPr lang="en-US" sz="1800" dirty="0"/>
              <a:t>. </a:t>
            </a:r>
          </a:p>
          <a:p>
            <a:pPr lvl="0"/>
            <a:r>
              <a:rPr lang="en-US" sz="1800" dirty="0"/>
              <a:t>Plane, flat-surface features not subject to size variations make the best datums. </a:t>
            </a:r>
          </a:p>
          <a:p>
            <a:pPr lvl="0"/>
            <a:r>
              <a:rPr lang="en-US" sz="1800" dirty="0"/>
              <a:t>When a cylinder is specified as a datum, the entire surface of the feature is considered to be the datum feature. </a:t>
            </a:r>
          </a:p>
          <a:p>
            <a:pPr marL="0" lvl="0" indent="0">
              <a:buNone/>
            </a:pPr>
            <a:endParaRPr lang="en-US" sz="1800" dirty="0"/>
          </a:p>
          <a:p>
            <a:pPr marL="0" indent="0">
              <a:buNone/>
            </a:pPr>
            <a:r>
              <a:rPr lang="en-US" sz="1800" dirty="0"/>
              <a:t> </a:t>
            </a:r>
          </a:p>
          <a:p>
            <a:endParaRPr lang="en-US" sz="1400" dirty="0"/>
          </a:p>
        </p:txBody>
      </p:sp>
      <p:sp>
        <p:nvSpPr>
          <p:cNvPr id="4" name="Slide Number Placeholder 3"/>
          <p:cNvSpPr>
            <a:spLocks noGrp="1"/>
          </p:cNvSpPr>
          <p:nvPr>
            <p:ph type="sldNum" sz="quarter" idx="12"/>
          </p:nvPr>
        </p:nvSpPr>
        <p:spPr/>
        <p:txBody>
          <a:bodyPr/>
          <a:lstStyle/>
          <a:p>
            <a:fld id="{5E078390-4FDD-48F2-AE59-E6F4716A3D07}" type="slidenum">
              <a:rPr lang="en-US" smtClean="0"/>
              <a:t>3</a:t>
            </a:fld>
            <a:endParaRPr lang="en-US"/>
          </a:p>
        </p:txBody>
      </p:sp>
    </p:spTree>
    <p:extLst>
      <p:ext uri="{BB962C8B-B14F-4D97-AF65-F5344CB8AC3E}">
        <p14:creationId xmlns:p14="http://schemas.microsoft.com/office/powerpoint/2010/main" val="1283544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2585323"/>
          </a:xfrm>
          <a:prstGeom prst="rect">
            <a:avLst/>
          </a:prstGeom>
        </p:spPr>
        <p:txBody>
          <a:bodyPr wrap="square">
            <a:spAutoFit/>
          </a:bodyPr>
          <a:lstStyle/>
          <a:p>
            <a:r>
              <a:rPr lang="en-US" b="1" dirty="0" smtClean="0"/>
              <a:t>Symmetrical parts </a:t>
            </a:r>
          </a:p>
          <a:p>
            <a:endParaRPr lang="en-US" b="1" dirty="0" smtClean="0"/>
          </a:p>
          <a:p>
            <a:r>
              <a:rPr lang="en-US" dirty="0" smtClean="0"/>
              <a:t>Often </a:t>
            </a:r>
            <a:r>
              <a:rPr lang="en-US" dirty="0"/>
              <a:t>designers need to create symmetrically shaped parts. Symmetrical parts are usually easier to assemble, look better and help maintain balance in a design. Features shown symmetrical must be controlled to avoid incomplete drawing requirements (2.7.3 of ASME Y14.5M-1994). Symmetry is an option in these </a:t>
            </a:r>
            <a:r>
              <a:rPr lang="en-US" dirty="0" smtClean="0"/>
              <a:t>situations, </a:t>
            </a:r>
            <a:r>
              <a:rPr lang="en-US" dirty="0"/>
              <a:t>but it is difficult to measure since it requires deriving the features’ median points to determine if they are contained within the specified tolerance zone which is centered on the datum axis or datum center plane</a:t>
            </a:r>
            <a:r>
              <a:rPr lang="en-US" dirty="0" smtClean="0"/>
              <a:t>. Use Position or Profile instead.</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 y="2895600"/>
            <a:ext cx="87550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5429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5E078390-4FDD-48F2-AE59-E6F4716A3D07}" type="slidenum">
              <a:rPr lang="en-US" smtClean="0"/>
              <a:t>30</a:t>
            </a:fld>
            <a:endParaRPr lang="en-US"/>
          </a:p>
        </p:txBody>
      </p:sp>
    </p:spTree>
    <p:extLst>
      <p:ext uri="{BB962C8B-B14F-4D97-AF65-F5344CB8AC3E}">
        <p14:creationId xmlns:p14="http://schemas.microsoft.com/office/powerpoint/2010/main" val="3484547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2308324"/>
          </a:xfrm>
          <a:prstGeom prst="rect">
            <a:avLst/>
          </a:prstGeom>
        </p:spPr>
        <p:txBody>
          <a:bodyPr wrap="square">
            <a:spAutoFit/>
          </a:bodyPr>
          <a:lstStyle/>
          <a:p>
            <a:r>
              <a:rPr lang="en-US" b="1" dirty="0" smtClean="0"/>
              <a:t>Position</a:t>
            </a:r>
          </a:p>
          <a:p>
            <a:r>
              <a:rPr lang="en-US" b="1" dirty="0" smtClean="0"/>
              <a:t> </a:t>
            </a:r>
          </a:p>
          <a:p>
            <a:r>
              <a:rPr lang="en-US" dirty="0" smtClean="0"/>
              <a:t>Position </a:t>
            </a:r>
            <a:r>
              <a:rPr lang="en-US" dirty="0"/>
              <a:t>may also be used to assure a symmetrical relationship. The advantages of using Position include the ability to modify the tolerance and datum reference at RFS (implied in 1994 Standard), MMC or LMC. In addition, verification is usually easier for Position than that required for Symmetry since it is the center plane of the Actual Mating Envelope (simulated by the inspection equipment) that must be within the tolerance zone.</a:t>
            </a:r>
          </a:p>
        </p:txBody>
      </p:sp>
      <p:pic>
        <p:nvPicPr>
          <p:cNvPr id="3" name="Picture 2"/>
          <p:cNvPicPr/>
          <p:nvPr/>
        </p:nvPicPr>
        <p:blipFill>
          <a:blip r:embed="rId2"/>
          <a:stretch>
            <a:fillRect/>
          </a:stretch>
        </p:blipFill>
        <p:spPr>
          <a:xfrm>
            <a:off x="2440940" y="2362200"/>
            <a:ext cx="4274820" cy="1257300"/>
          </a:xfrm>
          <a:prstGeom prst="rect">
            <a:avLst/>
          </a:prstGeom>
        </p:spPr>
      </p:pic>
      <p:pic>
        <p:nvPicPr>
          <p:cNvPr id="4" name="Picture 3"/>
          <p:cNvPicPr/>
          <p:nvPr/>
        </p:nvPicPr>
        <p:blipFill>
          <a:blip r:embed="rId3"/>
          <a:stretch>
            <a:fillRect/>
          </a:stretch>
        </p:blipFill>
        <p:spPr>
          <a:xfrm>
            <a:off x="2421890" y="3733800"/>
            <a:ext cx="4312920" cy="2819400"/>
          </a:xfrm>
          <a:prstGeom prst="rect">
            <a:avLst/>
          </a:prstGeom>
        </p:spPr>
      </p:pic>
      <p:sp>
        <p:nvSpPr>
          <p:cNvPr id="5" name="Rectangle 4"/>
          <p:cNvSpPr/>
          <p:nvPr/>
        </p:nvSpPr>
        <p:spPr>
          <a:xfrm>
            <a:off x="5334000" y="4038600"/>
            <a:ext cx="1143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0262"/>
            <a:ext cx="800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E078390-4FDD-48F2-AE59-E6F4716A3D07}" type="slidenum">
              <a:rPr lang="en-US" smtClean="0"/>
              <a:t>31</a:t>
            </a:fld>
            <a:endParaRPr lang="en-US"/>
          </a:p>
        </p:txBody>
      </p:sp>
    </p:spTree>
    <p:extLst>
      <p:ext uri="{BB962C8B-B14F-4D97-AF65-F5344CB8AC3E}">
        <p14:creationId xmlns:p14="http://schemas.microsoft.com/office/powerpoint/2010/main" val="1968266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3" y="152400"/>
            <a:ext cx="8686800" cy="6617196"/>
          </a:xfrm>
          <a:prstGeom prst="rect">
            <a:avLst/>
          </a:prstGeom>
        </p:spPr>
        <p:txBody>
          <a:bodyPr wrap="square">
            <a:spAutoFit/>
          </a:bodyPr>
          <a:lstStyle/>
          <a:p>
            <a:pPr algn="ctr"/>
            <a:r>
              <a:rPr lang="en-US" sz="2800" b="1" dirty="0"/>
              <a:t>No Need For Those “Half” Dimensions!</a:t>
            </a:r>
          </a:p>
          <a:p>
            <a:r>
              <a:rPr lang="en-US" dirty="0"/>
              <a:t> </a:t>
            </a:r>
          </a:p>
          <a:p>
            <a:pPr algn="ctr"/>
            <a:r>
              <a:rPr lang="en-US" dirty="0"/>
              <a:t>(In accordance with the ASME Y14.5-2009 standard</a:t>
            </a:r>
            <a:r>
              <a:rPr lang="en-US" dirty="0" smtClean="0"/>
              <a:t>)</a:t>
            </a:r>
          </a:p>
          <a:p>
            <a:pPr algn="ctr"/>
            <a:r>
              <a:rPr lang="en-US" i="1" dirty="0" smtClean="0"/>
              <a:t>https://www.</a:t>
            </a:r>
            <a:r>
              <a:rPr lang="en-US" b="1" i="1" dirty="0" smtClean="0"/>
              <a:t>tec</a:t>
            </a:r>
            <a:r>
              <a:rPr lang="en-US" i="1" dirty="0" smtClean="0"/>
              <a:t>-</a:t>
            </a:r>
            <a:r>
              <a:rPr lang="en-US" b="1" i="1" dirty="0" smtClean="0"/>
              <a:t>ease</a:t>
            </a:r>
            <a:r>
              <a:rPr lang="en-US" i="1" dirty="0" smtClean="0"/>
              <a:t>.com/</a:t>
            </a:r>
            <a:endParaRPr lang="en-US" dirty="0"/>
          </a:p>
          <a:p>
            <a:r>
              <a:rPr lang="en-US" dirty="0"/>
              <a:t> </a:t>
            </a:r>
          </a:p>
          <a:p>
            <a:pPr>
              <a:lnSpc>
                <a:spcPct val="150000"/>
              </a:lnSpc>
            </a:pPr>
            <a:r>
              <a:rPr lang="en-US" dirty="0"/>
              <a:t>The last Tip (Oct 2010) brought comments of concern because the drawing does not include "half" dimensions for 20 and 60 dimensions. Since the 60 is basic, adding a 30 would not change the meaning. The pattern of holes is implied centered on the datum center plane and there is a "</a:t>
            </a:r>
            <a:r>
              <a:rPr lang="en-US" b="1" dirty="0"/>
              <a:t>zero</a:t>
            </a:r>
            <a:r>
              <a:rPr lang="en-US" dirty="0"/>
              <a:t>" basic implied dimension. The 20 wide slot on these drawings is directly toleranced rather than controlled indirectly with a profile of a surface tolerance. A "half" dimension could not be used to locate the slot. If a 10±0.05 dimension is added to the drawing, it is not clear where the origin of the dimension is. It could be established by the two holes in the slot or the center plane of the width of the part. The slot is not related to the datum reference frame. Also, the right side of the slot has a tighter tolerance than the left side. The drawing on the right uses a position tolerance to control the location of the center plane of the slot relative to the datum reference frame established by datum features A and B which includes the datum B center plane.</a:t>
            </a:r>
          </a:p>
        </p:txBody>
      </p:sp>
      <p:sp>
        <p:nvSpPr>
          <p:cNvPr id="3" name="Slide Number Placeholder 2"/>
          <p:cNvSpPr>
            <a:spLocks noGrp="1"/>
          </p:cNvSpPr>
          <p:nvPr>
            <p:ph type="sldNum" sz="quarter" idx="12"/>
          </p:nvPr>
        </p:nvSpPr>
        <p:spPr/>
        <p:txBody>
          <a:bodyPr/>
          <a:lstStyle/>
          <a:p>
            <a:fld id="{5E078390-4FDD-48F2-AE59-E6F4716A3D07}" type="slidenum">
              <a:rPr lang="en-US" smtClean="0"/>
              <a:t>32</a:t>
            </a:fld>
            <a:endParaRPr lang="en-US"/>
          </a:p>
        </p:txBody>
      </p:sp>
    </p:spTree>
    <p:extLst>
      <p:ext uri="{BB962C8B-B14F-4D97-AF65-F5344CB8AC3E}">
        <p14:creationId xmlns:p14="http://schemas.microsoft.com/office/powerpoint/2010/main" val="3234863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419600"/>
            <a:ext cx="8458200" cy="2031325"/>
          </a:xfrm>
          <a:prstGeom prst="rect">
            <a:avLst/>
          </a:prstGeom>
        </p:spPr>
        <p:txBody>
          <a:bodyPr wrap="square">
            <a:spAutoFit/>
          </a:bodyPr>
          <a:lstStyle/>
          <a:p>
            <a:r>
              <a:rPr lang="en-US" b="1" dirty="0"/>
              <a:t>Implied Basic Zero Dimension</a:t>
            </a:r>
            <a:r>
              <a:rPr lang="en-US" dirty="0"/>
              <a:t> - Where a centerline or center plane of a feature of size is shown in line with a datum axis or center plane, the distance between the centerlines or center planes is an implied basic zero.</a:t>
            </a:r>
          </a:p>
          <a:p>
            <a:r>
              <a:rPr lang="en-US" dirty="0"/>
              <a:t>When it is important to be certain that the tolerance is totally dependent on the actual size of the feature.</a:t>
            </a:r>
          </a:p>
          <a:p>
            <a:r>
              <a:rPr lang="en-US" dirty="0"/>
              <a:t>Since Datum B is a feature of size, the material boundary modifier must be used.</a:t>
            </a:r>
          </a:p>
          <a:p>
            <a:r>
              <a:rPr lang="en-US" dirty="0"/>
              <a:t>Use Position to control Symmetry.</a:t>
            </a:r>
          </a:p>
        </p:txBody>
      </p:sp>
      <p:grpSp>
        <p:nvGrpSpPr>
          <p:cNvPr id="9" name="Group 8"/>
          <p:cNvGrpSpPr/>
          <p:nvPr/>
        </p:nvGrpSpPr>
        <p:grpSpPr>
          <a:xfrm>
            <a:off x="1600200" y="228600"/>
            <a:ext cx="5943600" cy="3800475"/>
            <a:chOff x="1600200" y="228600"/>
            <a:chExt cx="5943600" cy="3800475"/>
          </a:xfrm>
        </p:grpSpPr>
        <p:pic>
          <p:nvPicPr>
            <p:cNvPr id="2" name="Picture 1" descr="http://www.tec-ease.com/images/tips/nov-10.gif"/>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5943600" cy="3724275"/>
            </a:xfrm>
            <a:prstGeom prst="rect">
              <a:avLst/>
            </a:prstGeom>
            <a:noFill/>
            <a:ln>
              <a:noFill/>
            </a:ln>
          </p:spPr>
        </p:pic>
        <p:cxnSp>
          <p:nvCxnSpPr>
            <p:cNvPr id="5" name="Straight Arrow Connector 4"/>
            <p:cNvCxnSpPr/>
            <p:nvPr/>
          </p:nvCxnSpPr>
          <p:spPr>
            <a:xfrm>
              <a:off x="1828800" y="304800"/>
              <a:ext cx="228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24400" y="228600"/>
              <a:ext cx="2286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5E078390-4FDD-48F2-AE59-E6F4716A3D07}" type="slidenum">
              <a:rPr lang="en-US" smtClean="0"/>
              <a:t>33</a:t>
            </a:fld>
            <a:endParaRPr lang="en-US"/>
          </a:p>
        </p:txBody>
      </p:sp>
    </p:spTree>
    <p:extLst>
      <p:ext uri="{BB962C8B-B14F-4D97-AF65-F5344CB8AC3E}">
        <p14:creationId xmlns:p14="http://schemas.microsoft.com/office/powerpoint/2010/main" val="2000931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sz="4000" dirty="0"/>
              <a:t>Key Take </a:t>
            </a:r>
            <a:r>
              <a:rPr lang="en-US" sz="4000" dirty="0" err="1" smtClean="0"/>
              <a:t>Aways</a:t>
            </a:r>
            <a:endParaRPr lang="en-US" dirty="0"/>
          </a:p>
        </p:txBody>
      </p:sp>
      <p:sp>
        <p:nvSpPr>
          <p:cNvPr id="3" name="Content Placeholder 2"/>
          <p:cNvSpPr>
            <a:spLocks noGrp="1"/>
          </p:cNvSpPr>
          <p:nvPr>
            <p:ph idx="1"/>
          </p:nvPr>
        </p:nvSpPr>
        <p:spPr>
          <a:xfrm>
            <a:off x="457200" y="990600"/>
            <a:ext cx="8229600" cy="5562599"/>
          </a:xfrm>
        </p:spPr>
        <p:txBody>
          <a:bodyPr/>
          <a:lstStyle/>
          <a:p>
            <a:r>
              <a:rPr lang="en-US" b="1" u="sng" dirty="0">
                <a:solidFill>
                  <a:srgbClr val="FF0000"/>
                </a:solidFill>
              </a:rPr>
              <a:t>Never</a:t>
            </a:r>
            <a:r>
              <a:rPr lang="en-US" dirty="0"/>
              <a:t> place a Datum </a:t>
            </a:r>
            <a:r>
              <a:rPr lang="en-US" dirty="0" smtClean="0"/>
              <a:t>Tag </a:t>
            </a:r>
            <a:r>
              <a:rPr lang="en-US" dirty="0"/>
              <a:t>on a </a:t>
            </a:r>
            <a:r>
              <a:rPr lang="en-US" dirty="0" smtClean="0"/>
              <a:t>center-line.</a:t>
            </a:r>
          </a:p>
          <a:p>
            <a:r>
              <a:rPr lang="en-US" dirty="0"/>
              <a:t>Watch Where You Put That Triangle</a:t>
            </a:r>
            <a:r>
              <a:rPr lang="en-US" dirty="0" smtClean="0"/>
              <a:t>!</a:t>
            </a:r>
          </a:p>
          <a:p>
            <a:r>
              <a:rPr lang="en-US" dirty="0" smtClean="0"/>
              <a:t>Feature Control Frames, FCF, never attach to</a:t>
            </a:r>
            <a:r>
              <a:rPr lang="en-US" dirty="0"/>
              <a:t> </a:t>
            </a:r>
            <a:r>
              <a:rPr lang="en-US" dirty="0" smtClean="0"/>
              <a:t>Datum Tags, but Datum Tags can attach to a FCF.</a:t>
            </a:r>
          </a:p>
        </p:txBody>
      </p:sp>
      <p:sp>
        <p:nvSpPr>
          <p:cNvPr id="5" name="Slide Number Placeholder 4"/>
          <p:cNvSpPr>
            <a:spLocks noGrp="1"/>
          </p:cNvSpPr>
          <p:nvPr>
            <p:ph type="sldNum" sz="quarter" idx="12"/>
          </p:nvPr>
        </p:nvSpPr>
        <p:spPr/>
        <p:txBody>
          <a:bodyPr/>
          <a:lstStyle/>
          <a:p>
            <a:fld id="{5E078390-4FDD-48F2-AE59-E6F4716A3D07}" type="slidenum">
              <a:rPr lang="en-US" smtClean="0"/>
              <a:t>34</a:t>
            </a:fld>
            <a:endParaRPr lang="en-US"/>
          </a:p>
        </p:txBody>
      </p:sp>
      <p:grpSp>
        <p:nvGrpSpPr>
          <p:cNvPr id="8" name="Group 7"/>
          <p:cNvGrpSpPr/>
          <p:nvPr/>
        </p:nvGrpSpPr>
        <p:grpSpPr>
          <a:xfrm>
            <a:off x="392920" y="3001576"/>
            <a:ext cx="3358695" cy="1516380"/>
            <a:chOff x="2523945" y="2895600"/>
            <a:chExt cx="3358695" cy="1516380"/>
          </a:xfrm>
        </p:grpSpPr>
        <p:pic>
          <p:nvPicPr>
            <p:cNvPr id="4" name="Picture 3"/>
            <p:cNvPicPr/>
            <p:nvPr/>
          </p:nvPicPr>
          <p:blipFill>
            <a:blip r:embed="rId2"/>
            <a:stretch>
              <a:fillRect/>
            </a:stretch>
          </p:blipFill>
          <p:spPr>
            <a:xfrm>
              <a:off x="3886200" y="2895600"/>
              <a:ext cx="1996440" cy="1516380"/>
            </a:xfrm>
            <a:prstGeom prst="rect">
              <a:avLst/>
            </a:prstGeom>
          </p:spPr>
        </p:pic>
        <p:cxnSp>
          <p:nvCxnSpPr>
            <p:cNvPr id="6" name="Straight Arrow Connector 5"/>
            <p:cNvCxnSpPr/>
            <p:nvPr/>
          </p:nvCxnSpPr>
          <p:spPr>
            <a:xfrm>
              <a:off x="3429000" y="38100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23945" y="3645769"/>
              <a:ext cx="977512" cy="369332"/>
            </a:xfrm>
            <a:prstGeom prst="rect">
              <a:avLst/>
            </a:prstGeom>
            <a:noFill/>
          </p:spPr>
          <p:txBody>
            <a:bodyPr wrap="none" rtlCol="0">
              <a:spAutoFit/>
            </a:bodyPr>
            <a:lstStyle/>
            <a:p>
              <a:r>
                <a:rPr lang="en-US" b="1" u="sng" dirty="0" smtClean="0">
                  <a:solidFill>
                    <a:srgbClr val="FF0000"/>
                  </a:solidFill>
                </a:rPr>
                <a:t>WRONG</a:t>
              </a:r>
              <a:endParaRPr lang="en-US" b="1" u="sng" dirty="0">
                <a:solidFill>
                  <a:srgbClr val="FF0000"/>
                </a:solidFill>
              </a:endParaRPr>
            </a:p>
          </p:txBody>
        </p:sp>
        <p:cxnSp>
          <p:nvCxnSpPr>
            <p:cNvPr id="19" name="Straight Arrow Connector 18"/>
            <p:cNvCxnSpPr/>
            <p:nvPr/>
          </p:nvCxnSpPr>
          <p:spPr>
            <a:xfrm>
              <a:off x="3429000" y="3810205"/>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751615" y="2598149"/>
            <a:ext cx="4630206" cy="2278652"/>
            <a:chOff x="3923244" y="3583236"/>
            <a:chExt cx="4630206" cy="2676525"/>
          </a:xfrm>
        </p:grpSpPr>
        <p:grpSp>
          <p:nvGrpSpPr>
            <p:cNvPr id="10" name="Group 9"/>
            <p:cNvGrpSpPr/>
            <p:nvPr/>
          </p:nvGrpSpPr>
          <p:grpSpPr>
            <a:xfrm>
              <a:off x="4800600" y="3583236"/>
              <a:ext cx="3752850" cy="2676525"/>
              <a:chOff x="4800600" y="3583236"/>
              <a:chExt cx="3752850" cy="267652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3236"/>
                <a:ext cx="35242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4800600" y="4142874"/>
                <a:ext cx="685800" cy="1243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923244" y="4082534"/>
              <a:ext cx="877356" cy="369332"/>
            </a:xfrm>
            <a:prstGeom prst="rect">
              <a:avLst/>
            </a:prstGeom>
            <a:noFill/>
          </p:spPr>
          <p:txBody>
            <a:bodyPr wrap="none" rtlCol="0">
              <a:spAutoFit/>
            </a:bodyPr>
            <a:lstStyle/>
            <a:p>
              <a:r>
                <a:rPr lang="en-US" b="1" u="sng" dirty="0" smtClean="0">
                  <a:solidFill>
                    <a:srgbClr val="FF0000"/>
                  </a:solidFill>
                </a:rPr>
                <a:t>Correct</a:t>
              </a:r>
              <a:endParaRPr lang="en-US" b="1" u="sng" dirty="0">
                <a:solidFill>
                  <a:srgbClr val="FF0000"/>
                </a:solidFill>
              </a:endParaRPr>
            </a:p>
          </p:txBody>
        </p:sp>
      </p:grpSp>
      <p:pic>
        <p:nvPicPr>
          <p:cNvPr id="13" name="Picture 12"/>
          <p:cNvPicPr>
            <a:picLocks noChangeAspect="1"/>
          </p:cNvPicPr>
          <p:nvPr/>
        </p:nvPicPr>
        <p:blipFill>
          <a:blip r:embed="rId4"/>
          <a:stretch>
            <a:fillRect/>
          </a:stretch>
        </p:blipFill>
        <p:spPr>
          <a:xfrm>
            <a:off x="1819455" y="4810057"/>
            <a:ext cx="1333500" cy="1419225"/>
          </a:xfrm>
          <a:prstGeom prst="rect">
            <a:avLst/>
          </a:prstGeom>
        </p:spPr>
      </p:pic>
      <p:cxnSp>
        <p:nvCxnSpPr>
          <p:cNvPr id="15" name="Straight Arrow Connector 14"/>
          <p:cNvCxnSpPr>
            <a:stCxn id="13" idx="1"/>
          </p:cNvCxnSpPr>
          <p:nvPr/>
        </p:nvCxnSpPr>
        <p:spPr bwMode="auto">
          <a:xfrm flipH="1" flipV="1">
            <a:off x="1362255" y="4810057"/>
            <a:ext cx="457200" cy="709613"/>
          </a:xfrm>
          <a:prstGeom prst="straightConnector1">
            <a:avLst/>
          </a:prstGeom>
          <a:noFill/>
          <a:ln>
            <a:noFill/>
            <a:tailEnd type="triangle"/>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Arrow Connector 16"/>
          <p:cNvCxnSpPr>
            <a:stCxn id="7" idx="3"/>
          </p:cNvCxnSpPr>
          <p:nvPr/>
        </p:nvCxnSpPr>
        <p:spPr bwMode="auto">
          <a:xfrm>
            <a:off x="1370432" y="3936411"/>
            <a:ext cx="537143" cy="1228452"/>
          </a:xfrm>
          <a:prstGeom prst="straightConnector1">
            <a:avLst/>
          </a:prstGeom>
          <a:noFill/>
          <a:ln>
            <a:noFill/>
            <a:tailEnd type="triangle"/>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Arrow Connector 19"/>
          <p:cNvCxnSpPr>
            <a:stCxn id="7" idx="3"/>
          </p:cNvCxnSpPr>
          <p:nvPr/>
        </p:nvCxnSpPr>
        <p:spPr bwMode="auto">
          <a:xfrm>
            <a:off x="1370432" y="3936411"/>
            <a:ext cx="650230" cy="1058312"/>
          </a:xfrm>
          <a:prstGeom prst="straightConnector1">
            <a:avLst/>
          </a:prstGeom>
          <a:ln w="38100">
            <a:solidFill>
              <a:srgbClr val="FF0000"/>
            </a:solidFill>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pic>
        <p:nvPicPr>
          <p:cNvPr id="14" name="Picture 13"/>
          <p:cNvPicPr>
            <a:picLocks noChangeAspect="1"/>
          </p:cNvPicPr>
          <p:nvPr/>
        </p:nvPicPr>
        <p:blipFill>
          <a:blip r:embed="rId5"/>
          <a:stretch>
            <a:fillRect/>
          </a:stretch>
        </p:blipFill>
        <p:spPr>
          <a:xfrm>
            <a:off x="4295775" y="4876801"/>
            <a:ext cx="4314825" cy="1612900"/>
          </a:xfrm>
          <a:prstGeom prst="rect">
            <a:avLst/>
          </a:prstGeom>
        </p:spPr>
      </p:pic>
    </p:spTree>
    <p:extLst>
      <p:ext uri="{BB962C8B-B14F-4D97-AF65-F5344CB8AC3E}">
        <p14:creationId xmlns:p14="http://schemas.microsoft.com/office/powerpoint/2010/main" val="1335489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a:bodyPr>
          <a:lstStyle/>
          <a:p>
            <a:r>
              <a:rPr lang="en-US" sz="2400" dirty="0"/>
              <a:t>Datum plane and Centerline, the debate is over.</a:t>
            </a:r>
          </a:p>
        </p:txBody>
      </p:sp>
      <p:sp>
        <p:nvSpPr>
          <p:cNvPr id="4" name="Content Placeholder 3"/>
          <p:cNvSpPr>
            <a:spLocks noGrp="1"/>
          </p:cNvSpPr>
          <p:nvPr>
            <p:ph idx="1"/>
          </p:nvPr>
        </p:nvSpPr>
        <p:spPr>
          <a:xfrm>
            <a:off x="228600" y="838201"/>
            <a:ext cx="8610600" cy="5791200"/>
          </a:xfrm>
        </p:spPr>
        <p:txBody>
          <a:bodyPr>
            <a:noAutofit/>
          </a:bodyPr>
          <a:lstStyle/>
          <a:p>
            <a:r>
              <a:rPr lang="en-US" sz="1200" dirty="0"/>
              <a:t>Datum can indeed be a centerline, but it is never to be labeled as such on a </a:t>
            </a:r>
            <a:r>
              <a:rPr lang="en-US" sz="1200" dirty="0" smtClean="0"/>
              <a:t>drawing.</a:t>
            </a:r>
          </a:p>
          <a:p>
            <a:r>
              <a:rPr lang="en-US" sz="1200" dirty="0" smtClean="0"/>
              <a:t>A </a:t>
            </a:r>
            <a:r>
              <a:rPr lang="en-US" sz="1200" dirty="0"/>
              <a:t>centerline you can talk about it, but not call it out as a datum on the </a:t>
            </a:r>
            <a:r>
              <a:rPr lang="en-US" sz="1200" dirty="0" smtClean="0"/>
              <a:t>drawing.</a:t>
            </a:r>
            <a:endParaRPr lang="en-US" sz="1200" dirty="0"/>
          </a:p>
          <a:p>
            <a:r>
              <a:rPr lang="en-US" sz="1200" dirty="0"/>
              <a:t>A centerline is imaginary and that they should specify the centerline of a feature and then associate other features.</a:t>
            </a:r>
          </a:p>
          <a:p>
            <a:r>
              <a:rPr lang="en-US" sz="1200" dirty="0"/>
              <a:t>What the datum letter is attached to is called the "datum feature" and this is what you grab onto for inspection.  You can't grab onto a centerline, so in inspection you never really touch a true datum.</a:t>
            </a:r>
          </a:p>
          <a:p>
            <a:r>
              <a:rPr lang="en-US" sz="1200" dirty="0"/>
              <a:t>Simply, a datum must be associated with some real world feature, and that feature should have something to do with the design intent. A centerline is imaginary and therefore cannot be used as a basis for a datum.  The way to look at datums is that they are constraints on your part.  How do you constrain your part with an empty point in space or from inside the material?  You cannot.  </a:t>
            </a:r>
          </a:p>
          <a:p>
            <a:r>
              <a:rPr lang="en-US" sz="1200" dirty="0"/>
              <a:t>So a centerline cannot be a datum. To sum up, a datum can indeed be a centerline, but it </a:t>
            </a:r>
            <a:r>
              <a:rPr lang="en-US" sz="1200" b="1" dirty="0">
                <a:solidFill>
                  <a:srgbClr val="FF0000"/>
                </a:solidFill>
              </a:rPr>
              <a:t>is never to be labeled as such on a </a:t>
            </a:r>
            <a:r>
              <a:rPr lang="en-US" sz="1200" b="1" dirty="0" smtClean="0">
                <a:solidFill>
                  <a:srgbClr val="FF0000"/>
                </a:solidFill>
              </a:rPr>
              <a:t>drawing.</a:t>
            </a:r>
            <a:r>
              <a:rPr lang="en-US" sz="1200" dirty="0"/>
              <a:t>  This is actually not 100% true.  A datum is always associated with some real world feature. The fact that you can use the center of a feature as your datum, but that center is the result of clamping the feature (rectangular) or pinning it (hole).  Either way, it's the engage of the real world surfaces that creates the center.  The center does not magically exist by its own right.</a:t>
            </a:r>
          </a:p>
          <a:p>
            <a:r>
              <a:rPr lang="en-US" sz="1200" dirty="0"/>
              <a:t>A datum feature label may </a:t>
            </a:r>
            <a:r>
              <a:rPr lang="en-US" sz="1400" b="1" dirty="0">
                <a:solidFill>
                  <a:srgbClr val="FF0000"/>
                </a:solidFill>
              </a:rPr>
              <a:t>not</a:t>
            </a:r>
            <a:r>
              <a:rPr lang="en-US" sz="1200" dirty="0"/>
              <a:t> be applied to an axis, center plane, or center point on a drawing because none of those things are datum features.  This doesn't mean that an axis, center plane or center point cannot be a datum...  With the datum feature label applied to a cylindrical or spherical feature that datum will be the axis or center point of that feature's datum </a:t>
            </a:r>
            <a:r>
              <a:rPr lang="en-US" sz="1200" dirty="0" err="1"/>
              <a:t>datum</a:t>
            </a:r>
            <a:r>
              <a:rPr lang="en-US" sz="1200" dirty="0"/>
              <a:t> feature simulator.  For a slot or its inverse, often oddly called a "width", if the datum feature label is attached to the end of, or side of, dimension line applied to the feature then the datum is the feature's center plane...  When there is a desire to label a </a:t>
            </a:r>
            <a:r>
              <a:rPr lang="en-US" sz="1200" dirty="0" smtClean="0"/>
              <a:t>centerline </a:t>
            </a:r>
            <a:r>
              <a:rPr lang="en-US" sz="1200" dirty="0"/>
              <a:t>on a drawing that coincides with where a datum will be then Y14.5-2009 includes section 4.21 (page 79) and figures 4-43 through 4-45...  That </a:t>
            </a:r>
            <a:r>
              <a:rPr lang="en-US" sz="1200" dirty="0" smtClean="0"/>
              <a:t>centerline </a:t>
            </a:r>
            <a:r>
              <a:rPr lang="en-US" sz="1200" dirty="0"/>
              <a:t>can likely be labeled as either the X, Y or Z axis of the datum reference frame.</a:t>
            </a:r>
          </a:p>
          <a:p>
            <a:r>
              <a:rPr lang="en-US" sz="1200" dirty="0"/>
              <a:t> ASME Y14.5 shows a set of planes that represent theoretical datums, but in reality, you apply your datums to features.  There is no point in describing it any other way.</a:t>
            </a:r>
          </a:p>
          <a:p>
            <a:r>
              <a:rPr lang="en-US" sz="1200" dirty="0"/>
              <a:t> ASME Y14.5 M-1994, 4.3.2 page 52. Datum features are identified on the drawing by means of a datum feature symbol. The datum feature symbol identifies physical features and shall NOT BE APPLIED TO CENTER LINES, CENTER PLANES, OR AXES except as defined in paras. 4.6.6 and 4.6.7</a:t>
            </a:r>
            <a:r>
              <a:rPr lang="en-US" sz="1200" dirty="0" smtClean="0"/>
              <a:t>.</a:t>
            </a:r>
            <a:endParaRPr lang="en-US" sz="1200" dirty="0"/>
          </a:p>
        </p:txBody>
      </p:sp>
      <p:sp>
        <p:nvSpPr>
          <p:cNvPr id="2" name="Slide Number Placeholder 1"/>
          <p:cNvSpPr>
            <a:spLocks noGrp="1"/>
          </p:cNvSpPr>
          <p:nvPr>
            <p:ph type="sldNum" sz="quarter" idx="12"/>
          </p:nvPr>
        </p:nvSpPr>
        <p:spPr/>
        <p:txBody>
          <a:bodyPr/>
          <a:lstStyle/>
          <a:p>
            <a:fld id="{5E078390-4FDD-48F2-AE59-E6F4716A3D07}" type="slidenum">
              <a:rPr lang="en-US" smtClean="0"/>
              <a:t>35</a:t>
            </a:fld>
            <a:endParaRPr lang="en-US"/>
          </a:p>
        </p:txBody>
      </p:sp>
    </p:spTree>
    <p:extLst>
      <p:ext uri="{BB962C8B-B14F-4D97-AF65-F5344CB8AC3E}">
        <p14:creationId xmlns:p14="http://schemas.microsoft.com/office/powerpoint/2010/main" val="1938079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asnogorfarms.ru/images/cms/yasnogorfarms/news/f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799" y="685800"/>
            <a:ext cx="3007233" cy="646331"/>
          </a:xfrm>
          <a:prstGeom prst="rect">
            <a:avLst/>
          </a:prstGeom>
          <a:noFill/>
        </p:spPr>
        <p:txBody>
          <a:bodyPr wrap="none" rtlCol="0">
            <a:spAutoFit/>
          </a:bodyPr>
          <a:lstStyle/>
          <a:p>
            <a:r>
              <a:rPr lang="en-US" sz="3600" b="1" dirty="0" smtClean="0">
                <a:solidFill>
                  <a:srgbClr val="FF0000"/>
                </a:solidFill>
              </a:rPr>
              <a:t>Paused for any</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5E078390-4FDD-48F2-AE59-E6F4716A3D07}" type="slidenum">
              <a:rPr lang="en-US" smtClean="0"/>
              <a:t>36</a:t>
            </a:fld>
            <a:endParaRPr lang="en-US"/>
          </a:p>
        </p:txBody>
      </p:sp>
    </p:spTree>
    <p:extLst>
      <p:ext uri="{BB962C8B-B14F-4D97-AF65-F5344CB8AC3E}">
        <p14:creationId xmlns:p14="http://schemas.microsoft.com/office/powerpoint/2010/main" val="1491085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281720"/>
          </a:xfrm>
          <a:prstGeom prst="rect">
            <a:avLst/>
          </a:prstGeom>
        </p:spPr>
        <p:txBody>
          <a:bodyPr wrap="square">
            <a:spAutoFit/>
          </a:bodyPr>
          <a:lstStyle/>
          <a:p>
            <a:pPr>
              <a:lnSpc>
                <a:spcPct val="115000"/>
              </a:lnSpc>
              <a:spcAft>
                <a:spcPts val="1000"/>
              </a:spcAft>
            </a:pPr>
            <a:r>
              <a:rPr lang="en-US" sz="2400" b="1" dirty="0">
                <a:ea typeface="Calibri"/>
                <a:cs typeface="Times New Roman"/>
              </a:rPr>
              <a:t>Drawing Check List.</a:t>
            </a:r>
          </a:p>
          <a:p>
            <a:pPr>
              <a:lnSpc>
                <a:spcPct val="115000"/>
              </a:lnSpc>
              <a:spcAft>
                <a:spcPts val="1000"/>
              </a:spcAft>
            </a:pPr>
            <a:r>
              <a:rPr lang="en-US" sz="1600" dirty="0">
                <a:ea typeface="Calibri"/>
                <a:cs typeface="Times New Roman"/>
              </a:rPr>
              <a:t>Mechanical Components and Assemblies, Weldments, Ray tracing, Electrical, Building floor plans.</a:t>
            </a:r>
          </a:p>
          <a:p>
            <a:pPr>
              <a:lnSpc>
                <a:spcPct val="115000"/>
              </a:lnSpc>
              <a:spcAft>
                <a:spcPts val="1000"/>
              </a:spcAft>
            </a:pPr>
            <a:r>
              <a:rPr lang="en-US" b="1" dirty="0">
                <a:ea typeface="Calibri"/>
                <a:cs typeface="Times New Roman"/>
              </a:rPr>
              <a:t>Title block</a:t>
            </a:r>
          </a:p>
          <a:p>
            <a:pPr marL="342900" marR="0" lvl="0" indent="-342900">
              <a:lnSpc>
                <a:spcPct val="115000"/>
              </a:lnSpc>
              <a:spcBef>
                <a:spcPts val="0"/>
              </a:spcBef>
              <a:spcAft>
                <a:spcPts val="0"/>
              </a:spcAft>
              <a:buFont typeface="+mj-lt"/>
              <a:buAutoNum type="arabicPeriod"/>
            </a:pPr>
            <a:r>
              <a:rPr lang="en-US" dirty="0">
                <a:ea typeface="Calibri"/>
                <a:cs typeface="Times New Roman"/>
              </a:rPr>
              <a:t>Use the most current title blocks. Layers and drawing views are set to default.</a:t>
            </a:r>
          </a:p>
          <a:p>
            <a:pPr marL="342900" marR="0" lvl="0" indent="-342900">
              <a:lnSpc>
                <a:spcPct val="115000"/>
              </a:lnSpc>
              <a:spcBef>
                <a:spcPts val="0"/>
              </a:spcBef>
              <a:spcAft>
                <a:spcPts val="0"/>
              </a:spcAft>
              <a:buFont typeface="+mj-lt"/>
              <a:buAutoNum type="arabicPeriod"/>
            </a:pPr>
            <a:r>
              <a:rPr lang="en-US" dirty="0">
                <a:ea typeface="Calibri"/>
                <a:cs typeface="Times New Roman"/>
              </a:rPr>
              <a:t>Avoid copying and renaming older drawings. Make new.  </a:t>
            </a:r>
          </a:p>
          <a:p>
            <a:pPr marL="342900" marR="0" lvl="0" indent="-342900">
              <a:lnSpc>
                <a:spcPct val="115000"/>
              </a:lnSpc>
              <a:spcBef>
                <a:spcPts val="0"/>
              </a:spcBef>
              <a:spcAft>
                <a:spcPts val="0"/>
              </a:spcAft>
              <a:buFont typeface="+mj-lt"/>
              <a:buAutoNum type="arabicPeriod"/>
            </a:pPr>
            <a:r>
              <a:rPr lang="en-US" dirty="0">
                <a:ea typeface="Calibri"/>
                <a:cs typeface="Times New Roman"/>
              </a:rPr>
              <a:t>Model units can be inch or mm, but drawing units are always inch. Check the title block units</a:t>
            </a:r>
            <a:r>
              <a:rPr lang="en-US" dirty="0" smtClean="0">
                <a:ea typeface="Calibri"/>
                <a:cs typeface="Times New Roman"/>
              </a:rPr>
              <a:t>. </a:t>
            </a:r>
            <a:r>
              <a:rPr lang="en-US" dirty="0"/>
              <a:t>For inch dual dimensions please include, in the </a:t>
            </a:r>
            <a:r>
              <a:rPr lang="en-US" dirty="0" smtClean="0"/>
              <a:t>notes,</a:t>
            </a:r>
            <a:r>
              <a:rPr lang="en-US" dirty="0" smtClean="0">
                <a:ea typeface="Calibri"/>
                <a:cs typeface="Times New Roman"/>
              </a:rPr>
              <a:t> </a:t>
            </a:r>
            <a:r>
              <a:rPr lang="en-US" dirty="0"/>
              <a:t>DIMENSIONS IN [   ] ARE MM AND FOR REFERENCE ONLY.</a:t>
            </a:r>
            <a:endParaRPr lang="en-US" dirty="0">
              <a:ea typeface="Calibri"/>
              <a:cs typeface="Times New Roman"/>
            </a:endParaRPr>
          </a:p>
          <a:p>
            <a:pPr marL="342900" marR="0" lvl="0" indent="-342900">
              <a:lnSpc>
                <a:spcPct val="115000"/>
              </a:lnSpc>
              <a:spcBef>
                <a:spcPts val="0"/>
              </a:spcBef>
              <a:spcAft>
                <a:spcPts val="0"/>
              </a:spcAft>
              <a:buFont typeface="+mj-lt"/>
              <a:buAutoNum type="arabicPeriod"/>
            </a:pPr>
            <a:r>
              <a:rPr lang="en-US" dirty="0">
                <a:ea typeface="Calibri"/>
                <a:cs typeface="Times New Roman"/>
              </a:rPr>
              <a:t> Drawing scale, use fractions. 1:½ not 1:.50. Drawing scale to be a ration 1:1</a:t>
            </a:r>
          </a:p>
          <a:p>
            <a:pPr marL="342900" marR="0" lvl="0" indent="-342900">
              <a:lnSpc>
                <a:spcPct val="115000"/>
              </a:lnSpc>
              <a:spcBef>
                <a:spcPts val="0"/>
              </a:spcBef>
              <a:spcAft>
                <a:spcPts val="0"/>
              </a:spcAft>
              <a:buFont typeface="+mj-lt"/>
              <a:buAutoNum type="arabicPeriod"/>
            </a:pPr>
            <a:r>
              <a:rPr lang="en-US" dirty="0">
                <a:ea typeface="Calibri"/>
                <a:cs typeface="Times New Roman"/>
              </a:rPr>
              <a:t>The tolerance block can be inch or metric and altered to the designers requirements. Check for Alternate tolerance block usage.</a:t>
            </a:r>
          </a:p>
          <a:p>
            <a:pPr marL="342900" marR="0" lvl="0" indent="-342900">
              <a:lnSpc>
                <a:spcPct val="115000"/>
              </a:lnSpc>
              <a:spcBef>
                <a:spcPts val="0"/>
              </a:spcBef>
              <a:spcAft>
                <a:spcPts val="0"/>
              </a:spcAft>
              <a:buFont typeface="+mj-lt"/>
              <a:buAutoNum type="arabicPeriod"/>
            </a:pPr>
            <a:r>
              <a:rPr lang="en-US" dirty="0">
                <a:ea typeface="Calibri"/>
                <a:cs typeface="Times New Roman"/>
              </a:rPr>
              <a:t>Material should be assigned to the model.</a:t>
            </a:r>
          </a:p>
          <a:p>
            <a:pPr marL="342900" marR="0" lvl="0" indent="-342900">
              <a:lnSpc>
                <a:spcPct val="115000"/>
              </a:lnSpc>
              <a:spcBef>
                <a:spcPts val="0"/>
              </a:spcBef>
              <a:spcAft>
                <a:spcPts val="0"/>
              </a:spcAft>
              <a:buFont typeface="+mj-lt"/>
              <a:buAutoNum type="arabicPeriod"/>
            </a:pPr>
            <a:r>
              <a:rPr lang="en-US" dirty="0">
                <a:ea typeface="Calibri"/>
                <a:cs typeface="Times New Roman"/>
              </a:rPr>
              <a:t>Material for </a:t>
            </a:r>
            <a:r>
              <a:rPr lang="en-US" dirty="0" smtClean="0">
                <a:ea typeface="Calibri"/>
                <a:cs typeface="Times New Roman"/>
              </a:rPr>
              <a:t>assemblies, in the title block, </a:t>
            </a:r>
            <a:r>
              <a:rPr lang="en-US" dirty="0">
                <a:ea typeface="Calibri"/>
                <a:cs typeface="Times New Roman"/>
              </a:rPr>
              <a:t>should read: SEE PARTS LIST.</a:t>
            </a:r>
          </a:p>
          <a:p>
            <a:pPr marL="342900" marR="0" lvl="0" indent="-342900">
              <a:lnSpc>
                <a:spcPct val="115000"/>
              </a:lnSpc>
              <a:spcBef>
                <a:spcPts val="0"/>
              </a:spcBef>
              <a:spcAft>
                <a:spcPts val="0"/>
              </a:spcAft>
              <a:buFont typeface="+mj-lt"/>
              <a:buAutoNum type="arabicPeriod"/>
            </a:pPr>
            <a:r>
              <a:rPr lang="en-US" dirty="0">
                <a:ea typeface="Calibri"/>
                <a:cs typeface="Times New Roman"/>
              </a:rPr>
              <a:t>Model parameters and drawing parameters are the same, but are filled in separately. This populates the title block. Fill in names, titles and dates.</a:t>
            </a:r>
          </a:p>
          <a:p>
            <a:pPr marL="342900" marR="0" lvl="0" indent="-342900">
              <a:lnSpc>
                <a:spcPct val="115000"/>
              </a:lnSpc>
              <a:spcBef>
                <a:spcPts val="0"/>
              </a:spcBef>
              <a:spcAft>
                <a:spcPts val="0"/>
              </a:spcAft>
              <a:buFont typeface="+mj-lt"/>
              <a:buAutoNum type="arabicPeriod"/>
            </a:pPr>
            <a:r>
              <a:rPr lang="en-US" dirty="0">
                <a:ea typeface="Calibri"/>
                <a:cs typeface="Times New Roman"/>
              </a:rPr>
              <a:t>Get the W.B.S and L.D.N. from the DCC. This is the Drawing Number and Model Name.</a:t>
            </a:r>
          </a:p>
          <a:p>
            <a:pPr marL="342900" marR="0" lvl="0" indent="-342900">
              <a:lnSpc>
                <a:spcPct val="115000"/>
              </a:lnSpc>
              <a:spcBef>
                <a:spcPts val="0"/>
              </a:spcBef>
              <a:spcAft>
                <a:spcPts val="1000"/>
              </a:spcAft>
              <a:buFont typeface="+mj-lt"/>
              <a:buAutoNum type="arabicPeriod"/>
            </a:pPr>
            <a:r>
              <a:rPr lang="en-US" dirty="0">
                <a:ea typeface="Calibri"/>
                <a:cs typeface="Times New Roman"/>
              </a:rPr>
              <a:t>Get the Electronic file number, (the ‘A’ number), from the DCC. The last two digits must match the REVISION NUMBER of the drawing.</a:t>
            </a:r>
          </a:p>
        </p:txBody>
      </p:sp>
      <p:sp>
        <p:nvSpPr>
          <p:cNvPr id="3" name="Slide Number Placeholder 2"/>
          <p:cNvSpPr>
            <a:spLocks noGrp="1"/>
          </p:cNvSpPr>
          <p:nvPr>
            <p:ph type="sldNum" sz="quarter" idx="12"/>
          </p:nvPr>
        </p:nvSpPr>
        <p:spPr/>
        <p:txBody>
          <a:bodyPr/>
          <a:lstStyle/>
          <a:p>
            <a:fld id="{5E078390-4FDD-48F2-AE59-E6F4716A3D07}" type="slidenum">
              <a:rPr lang="en-US" smtClean="0"/>
              <a:t>37</a:t>
            </a:fld>
            <a:endParaRPr lang="en-US"/>
          </a:p>
        </p:txBody>
      </p:sp>
    </p:spTree>
    <p:extLst>
      <p:ext uri="{BB962C8B-B14F-4D97-AF65-F5344CB8AC3E}">
        <p14:creationId xmlns:p14="http://schemas.microsoft.com/office/powerpoint/2010/main" val="2833935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10600" cy="6466899"/>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11"/>
            </a:pPr>
            <a:r>
              <a:rPr lang="en-US" dirty="0">
                <a:ea typeface="Calibri"/>
                <a:cs typeface="Times New Roman"/>
              </a:rPr>
              <a:t>Revisions of a drawing are described in the A-number document and a DCC number assigned to it. The revision number appears in the revision block on the upper right corner of the drawing. And use the appropriate DCS number.  </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Standard Notes. Paint notes. Installation procedure.</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Vendor information. Identified along the outside edge of the BOM.</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Bill of Material and balloons </a:t>
            </a:r>
            <a:r>
              <a:rPr lang="en-US" spc="-5" dirty="0">
                <a:ea typeface="Calibri"/>
                <a:cs typeface="Times New Roman"/>
              </a:rPr>
              <a:t>and pointing at</a:t>
            </a:r>
            <a:r>
              <a:rPr lang="en-US" spc="-10" dirty="0">
                <a:ea typeface="Calibri"/>
                <a:cs typeface="Times New Roman"/>
              </a:rPr>
              <a:t> </a:t>
            </a:r>
            <a:r>
              <a:rPr lang="en-US" spc="-5" dirty="0">
                <a:ea typeface="Calibri"/>
                <a:cs typeface="Times New Roman"/>
              </a:rPr>
              <a:t>correct</a:t>
            </a:r>
            <a:r>
              <a:rPr lang="en-US" spc="5" dirty="0">
                <a:ea typeface="Calibri"/>
                <a:cs typeface="Times New Roman"/>
              </a:rPr>
              <a:t> </a:t>
            </a:r>
            <a:r>
              <a:rPr lang="en-US" spc="-5" dirty="0">
                <a:ea typeface="Calibri"/>
                <a:cs typeface="Times New Roman"/>
              </a:rPr>
              <a:t>items</a:t>
            </a:r>
            <a:r>
              <a:rPr lang="en-US" dirty="0">
                <a:ea typeface="Calibri"/>
                <a:cs typeface="Times New Roman"/>
              </a:rPr>
              <a:t>. No skipped numbers or out of sequence. Purchased components should be at the top of the BOM and have corresponding vendor number. Check the REV number of each component in the BOM and all the BOM information and it fits within the cell width.</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Check the Number of sheets the drawing is composed of.</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Weldment assembly drawings must have the word ‘Weldment’ as part of the Title. Weldment component’s part numbers are to have a sequential letter at the end of the drawing number in the BOM. Place an * next to the ITEM in the BOM and a note ‘* NO DRAWING AVAILABLE’. Check the welding symbols.</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ICMS is used to view the PDF of the drawing.</a:t>
            </a:r>
          </a:p>
          <a:p>
            <a:pPr marL="342900" marR="0" lvl="0" indent="-342900">
              <a:lnSpc>
                <a:spcPct val="115000"/>
              </a:lnSpc>
              <a:spcBef>
                <a:spcPts val="0"/>
              </a:spcBef>
              <a:spcAft>
                <a:spcPts val="0"/>
              </a:spcAft>
              <a:buFont typeface="+mj-lt"/>
              <a:buAutoNum type="arabicPeriod" startAt="11"/>
            </a:pPr>
            <a:r>
              <a:rPr lang="en-US" dirty="0">
                <a:ea typeface="Calibri"/>
                <a:cs typeface="Times New Roman"/>
              </a:rPr>
              <a:t>Check the Release Level: PENDING, must match in CREO VIEW.</a:t>
            </a:r>
          </a:p>
          <a:p>
            <a:pPr marL="342900" marR="0" lvl="0" indent="-342900">
              <a:lnSpc>
                <a:spcPct val="115000"/>
              </a:lnSpc>
              <a:spcBef>
                <a:spcPts val="0"/>
              </a:spcBef>
              <a:spcAft>
                <a:spcPts val="1000"/>
              </a:spcAft>
              <a:buFont typeface="+mj-lt"/>
              <a:buAutoNum type="arabicPeriod" startAt="11"/>
            </a:pPr>
            <a:r>
              <a:rPr lang="en-US" dirty="0">
                <a:ea typeface="Calibri"/>
                <a:cs typeface="Times New Roman"/>
              </a:rPr>
              <a:t>Do not use the # symbol. Type No. for tap hole callouts. No. 10-32 UNC.</a:t>
            </a:r>
          </a:p>
          <a:p>
            <a:pPr marL="342900" indent="-342900">
              <a:buFont typeface="+mj-lt"/>
              <a:buAutoNum type="arabicPeriod" startAt="11"/>
            </a:pPr>
            <a:r>
              <a:rPr lang="en-US" dirty="0">
                <a:ea typeface="Calibri"/>
                <a:cs typeface="Times New Roman"/>
              </a:rPr>
              <a:t>Check the Creo drawing MODEL VER: number and the DRWG VER: number to the CREO-VIEW drawing MODEL VER: number and the DRWG VER: number. They </a:t>
            </a:r>
            <a:r>
              <a:rPr lang="en-US" b="1" u="sng" dirty="0">
                <a:ea typeface="Calibri"/>
                <a:cs typeface="Times New Roman"/>
              </a:rPr>
              <a:t>must</a:t>
            </a:r>
            <a:r>
              <a:rPr lang="en-US" dirty="0">
                <a:ea typeface="Calibri"/>
                <a:cs typeface="Times New Roman"/>
              </a:rPr>
              <a:t> match.</a:t>
            </a:r>
            <a:endParaRPr lang="en-US" dirty="0"/>
          </a:p>
        </p:txBody>
      </p:sp>
      <p:sp>
        <p:nvSpPr>
          <p:cNvPr id="2" name="Slide Number Placeholder 1"/>
          <p:cNvSpPr>
            <a:spLocks noGrp="1"/>
          </p:cNvSpPr>
          <p:nvPr>
            <p:ph type="sldNum" sz="quarter" idx="12"/>
          </p:nvPr>
        </p:nvSpPr>
        <p:spPr/>
        <p:txBody>
          <a:bodyPr/>
          <a:lstStyle/>
          <a:p>
            <a:fld id="{5E078390-4FDD-48F2-AE59-E6F4716A3D07}" type="slidenum">
              <a:rPr lang="en-US" smtClean="0"/>
              <a:t>38</a:t>
            </a:fld>
            <a:endParaRPr lang="en-US"/>
          </a:p>
        </p:txBody>
      </p:sp>
    </p:spTree>
    <p:extLst>
      <p:ext uri="{BB962C8B-B14F-4D97-AF65-F5344CB8AC3E}">
        <p14:creationId xmlns:p14="http://schemas.microsoft.com/office/powerpoint/2010/main" val="128247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5011"/>
            <a:ext cx="8686800" cy="5954451"/>
          </a:xfrm>
          <a:prstGeom prst="rect">
            <a:avLst/>
          </a:prstGeom>
        </p:spPr>
        <p:txBody>
          <a:bodyPr wrap="square">
            <a:spAutoFit/>
          </a:bodyPr>
          <a:lstStyle/>
          <a:p>
            <a:pPr>
              <a:lnSpc>
                <a:spcPct val="115000"/>
              </a:lnSpc>
              <a:spcAft>
                <a:spcPts val="1000"/>
              </a:spcAft>
            </a:pPr>
            <a:r>
              <a:rPr lang="en-US" b="1" dirty="0">
                <a:ea typeface="Calibri"/>
                <a:cs typeface="Times New Roman"/>
              </a:rPr>
              <a:t>Bill of Material</a:t>
            </a:r>
          </a:p>
          <a:p>
            <a:pPr marL="342900" marR="0" lvl="0" indent="-342900">
              <a:lnSpc>
                <a:spcPct val="115000"/>
              </a:lnSpc>
              <a:spcBef>
                <a:spcPts val="0"/>
              </a:spcBef>
              <a:spcAft>
                <a:spcPts val="0"/>
              </a:spcAft>
              <a:buFont typeface="+mj-lt"/>
              <a:buAutoNum type="arabicPeriod"/>
            </a:pPr>
            <a:r>
              <a:rPr lang="en-US" dirty="0">
                <a:ea typeface="Calibri"/>
                <a:cs typeface="Times New Roman"/>
              </a:rPr>
              <a:t>Items are in ascending numerical order from bottom to top, no missing numbers.</a:t>
            </a:r>
          </a:p>
          <a:p>
            <a:pPr marL="342900" marR="0" lvl="0" indent="-342900">
              <a:lnSpc>
                <a:spcPct val="115000"/>
              </a:lnSpc>
              <a:spcBef>
                <a:spcPts val="0"/>
              </a:spcBef>
              <a:spcAft>
                <a:spcPts val="0"/>
              </a:spcAft>
              <a:buFont typeface="+mj-lt"/>
              <a:buAutoNum type="arabicPeriod"/>
            </a:pPr>
            <a:r>
              <a:rPr lang="en-US" dirty="0">
                <a:ea typeface="Calibri"/>
                <a:cs typeface="Times New Roman"/>
              </a:rPr>
              <a:t>No missing Balloons.</a:t>
            </a:r>
          </a:p>
          <a:p>
            <a:pPr marL="342900" marR="0" lvl="0" indent="-342900">
              <a:lnSpc>
                <a:spcPct val="115000"/>
              </a:lnSpc>
              <a:spcBef>
                <a:spcPts val="0"/>
              </a:spcBef>
              <a:spcAft>
                <a:spcPts val="0"/>
              </a:spcAft>
              <a:buFont typeface="+mj-lt"/>
              <a:buAutoNum type="arabicPeriod"/>
            </a:pPr>
            <a:r>
              <a:rPr lang="en-US" dirty="0">
                <a:ea typeface="Calibri"/>
                <a:cs typeface="Times New Roman"/>
              </a:rPr>
              <a:t>Use simple Balloons, quantity are not required.</a:t>
            </a:r>
          </a:p>
          <a:p>
            <a:pPr marL="342900" marR="0" lvl="0" indent="-342900">
              <a:lnSpc>
                <a:spcPct val="115000"/>
              </a:lnSpc>
              <a:spcBef>
                <a:spcPts val="0"/>
              </a:spcBef>
              <a:spcAft>
                <a:spcPts val="0"/>
              </a:spcAft>
              <a:buFont typeface="+mj-lt"/>
              <a:buAutoNum type="arabicPeriod"/>
            </a:pPr>
            <a:r>
              <a:rPr lang="en-US" dirty="0">
                <a:ea typeface="Calibri"/>
                <a:cs typeface="Times New Roman"/>
              </a:rPr>
              <a:t>Multiple balloons having the same number require REF to be added to the non-original balloons.</a:t>
            </a:r>
          </a:p>
          <a:p>
            <a:pPr marL="342900" marR="0" lvl="0" indent="-342900">
              <a:lnSpc>
                <a:spcPct val="115000"/>
              </a:lnSpc>
              <a:spcBef>
                <a:spcPts val="0"/>
              </a:spcBef>
              <a:spcAft>
                <a:spcPts val="0"/>
              </a:spcAft>
              <a:buFont typeface="+mj-lt"/>
              <a:buAutoNum type="arabicPeriod"/>
            </a:pPr>
            <a:r>
              <a:rPr lang="en-US" dirty="0">
                <a:ea typeface="Calibri"/>
                <a:cs typeface="Times New Roman"/>
              </a:rPr>
              <a:t>Try to arrange Balloons in a counter clock wise sequential order, starting at the lower left.</a:t>
            </a:r>
          </a:p>
          <a:p>
            <a:pPr marL="342900" marR="0" lvl="0" indent="-342900">
              <a:lnSpc>
                <a:spcPct val="115000"/>
              </a:lnSpc>
              <a:spcBef>
                <a:spcPts val="0"/>
              </a:spcBef>
              <a:spcAft>
                <a:spcPts val="0"/>
              </a:spcAft>
              <a:buFont typeface="+mj-lt"/>
              <a:buAutoNum type="arabicPeriod"/>
            </a:pPr>
            <a:r>
              <a:rPr lang="en-US" dirty="0">
                <a:ea typeface="Calibri"/>
                <a:cs typeface="Times New Roman"/>
              </a:rPr>
              <a:t>Purchased item are to be in the upper portion of the BOM list. Reorder Index to achieve this.</a:t>
            </a:r>
          </a:p>
          <a:p>
            <a:pPr marL="342900" marR="0" lvl="0" indent="-342900">
              <a:lnSpc>
                <a:spcPct val="115000"/>
              </a:lnSpc>
              <a:spcBef>
                <a:spcPts val="0"/>
              </a:spcBef>
              <a:spcAft>
                <a:spcPts val="0"/>
              </a:spcAft>
              <a:buFont typeface="+mj-lt"/>
              <a:buAutoNum type="arabicPeriod"/>
            </a:pPr>
            <a:r>
              <a:rPr lang="en-US" dirty="0">
                <a:ea typeface="Calibri"/>
                <a:cs typeface="Times New Roman"/>
              </a:rPr>
              <a:t>Vendor ID triangle symbol to be neatly arranged to the left of the BOM table. See help </a:t>
            </a:r>
            <a:r>
              <a:rPr lang="en-US" dirty="0" smtClean="0">
                <a:ea typeface="Calibri"/>
                <a:cs typeface="Times New Roman"/>
              </a:rPr>
              <a:t>post tutorial. </a:t>
            </a:r>
            <a:r>
              <a:rPr lang="en-US" dirty="0"/>
              <a:t>Vendor triangle </a:t>
            </a:r>
            <a:r>
              <a:rPr lang="en-US" dirty="0" smtClean="0"/>
              <a:t>numbers, </a:t>
            </a:r>
            <a:r>
              <a:rPr lang="en-US" dirty="0"/>
              <a:t>no leading zero or letter. Use single digit. Sometimes confused with drawing revision.</a:t>
            </a:r>
            <a:endParaRPr lang="en-US" dirty="0">
              <a:ea typeface="Calibri"/>
              <a:cs typeface="Times New Roman"/>
            </a:endParaRPr>
          </a:p>
          <a:p>
            <a:pPr marL="342900" marR="0" lvl="0" indent="-342900">
              <a:lnSpc>
                <a:spcPct val="115000"/>
              </a:lnSpc>
              <a:spcBef>
                <a:spcPts val="0"/>
              </a:spcBef>
              <a:spcAft>
                <a:spcPts val="0"/>
              </a:spcAft>
              <a:buFont typeface="+mj-lt"/>
              <a:buAutoNum type="arabicPeriod"/>
            </a:pPr>
            <a:r>
              <a:rPr lang="en-US" dirty="0">
                <a:ea typeface="Calibri"/>
                <a:cs typeface="Times New Roman"/>
              </a:rPr>
              <a:t>Vendor information and ID triangle to be on the lower left of the title block.</a:t>
            </a:r>
          </a:p>
          <a:p>
            <a:pPr marL="342900" marR="0" lvl="0" indent="-342900">
              <a:lnSpc>
                <a:spcPct val="115000"/>
              </a:lnSpc>
              <a:spcBef>
                <a:spcPts val="0"/>
              </a:spcBef>
              <a:spcAft>
                <a:spcPts val="0"/>
              </a:spcAft>
              <a:buFont typeface="+mj-lt"/>
              <a:buAutoNum type="arabicPeriod"/>
            </a:pPr>
            <a:r>
              <a:rPr lang="en-US" dirty="0">
                <a:ea typeface="Calibri"/>
                <a:cs typeface="Times New Roman"/>
              </a:rPr>
              <a:t>BOM information must fit within the cell width.</a:t>
            </a:r>
          </a:p>
          <a:p>
            <a:pPr marL="342900" marR="0" lvl="0" indent="-342900">
              <a:lnSpc>
                <a:spcPct val="115000"/>
              </a:lnSpc>
              <a:spcBef>
                <a:spcPts val="0"/>
              </a:spcBef>
              <a:spcAft>
                <a:spcPts val="0"/>
              </a:spcAft>
              <a:buFont typeface="+mj-lt"/>
              <a:buAutoNum type="arabicPeriod"/>
            </a:pPr>
            <a:r>
              <a:rPr lang="en-US" dirty="0">
                <a:ea typeface="Calibri"/>
                <a:cs typeface="Times New Roman"/>
              </a:rPr>
              <a:t>‘SEE PARTS LIST’ to be in the title block material cell for assembly drawings.</a:t>
            </a:r>
          </a:p>
          <a:p>
            <a:pPr marL="342900" marR="0" lvl="0" indent="-342900">
              <a:lnSpc>
                <a:spcPct val="115000"/>
              </a:lnSpc>
              <a:spcBef>
                <a:spcPts val="0"/>
              </a:spcBef>
              <a:spcAft>
                <a:spcPts val="0"/>
              </a:spcAft>
              <a:buFont typeface="+mj-lt"/>
              <a:buAutoNum type="arabicPeriod"/>
            </a:pPr>
            <a:r>
              <a:rPr lang="en-US" dirty="0">
                <a:ea typeface="Calibri"/>
                <a:cs typeface="Times New Roman"/>
              </a:rPr>
              <a:t>Assign material properties to the modeled parts.</a:t>
            </a:r>
          </a:p>
          <a:p>
            <a:pPr marL="342900" marR="0" lvl="0" indent="-342900">
              <a:lnSpc>
                <a:spcPct val="115000"/>
              </a:lnSpc>
              <a:spcBef>
                <a:spcPts val="0"/>
              </a:spcBef>
              <a:spcAft>
                <a:spcPts val="1000"/>
              </a:spcAft>
              <a:buFont typeface="+mj-lt"/>
              <a:buAutoNum type="arabicPeriod"/>
            </a:pPr>
            <a:r>
              <a:rPr lang="en-US" dirty="0">
                <a:ea typeface="Calibri"/>
                <a:cs typeface="Times New Roman"/>
              </a:rPr>
              <a:t>Any new purchased parts need to be checked into the Upload parts folder. </a:t>
            </a:r>
          </a:p>
        </p:txBody>
      </p:sp>
      <p:sp>
        <p:nvSpPr>
          <p:cNvPr id="2" name="Slide Number Placeholder 1"/>
          <p:cNvSpPr>
            <a:spLocks noGrp="1"/>
          </p:cNvSpPr>
          <p:nvPr>
            <p:ph type="sldNum" sz="quarter" idx="12"/>
          </p:nvPr>
        </p:nvSpPr>
        <p:spPr/>
        <p:txBody>
          <a:bodyPr/>
          <a:lstStyle/>
          <a:p>
            <a:fld id="{5E078390-4FDD-48F2-AE59-E6F4716A3D07}" type="slidenum">
              <a:rPr lang="en-US" smtClean="0"/>
              <a:t>39</a:t>
            </a:fld>
            <a:endParaRPr lang="en-US"/>
          </a:p>
        </p:txBody>
      </p:sp>
    </p:spTree>
    <p:extLst>
      <p:ext uri="{BB962C8B-B14F-4D97-AF65-F5344CB8AC3E}">
        <p14:creationId xmlns:p14="http://schemas.microsoft.com/office/powerpoint/2010/main" val="121728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4211" y="1371600"/>
            <a:ext cx="5943600" cy="4053840"/>
          </a:xfrm>
          <a:prstGeom prst="rect">
            <a:avLst/>
          </a:prstGeom>
        </p:spPr>
      </p:pic>
      <p:sp>
        <p:nvSpPr>
          <p:cNvPr id="3" name="TextBox 2"/>
          <p:cNvSpPr txBox="1"/>
          <p:nvPr/>
        </p:nvSpPr>
        <p:spPr>
          <a:xfrm>
            <a:off x="1905000" y="805934"/>
            <a:ext cx="2032479" cy="369332"/>
          </a:xfrm>
          <a:prstGeom prst="rect">
            <a:avLst/>
          </a:prstGeom>
          <a:noFill/>
        </p:spPr>
        <p:txBody>
          <a:bodyPr wrap="none" rtlCol="0">
            <a:spAutoFit/>
          </a:bodyPr>
          <a:lstStyle/>
          <a:p>
            <a:r>
              <a:rPr lang="en-US" b="1" dirty="0" smtClean="0"/>
              <a:t>Why have Datums?</a:t>
            </a:r>
            <a:endParaRPr lang="en-US" b="1" dirty="0"/>
          </a:p>
        </p:txBody>
      </p:sp>
      <p:sp>
        <p:nvSpPr>
          <p:cNvPr id="4" name="Slide Number Placeholder 3"/>
          <p:cNvSpPr>
            <a:spLocks noGrp="1"/>
          </p:cNvSpPr>
          <p:nvPr>
            <p:ph type="sldNum" sz="quarter" idx="12"/>
          </p:nvPr>
        </p:nvSpPr>
        <p:spPr/>
        <p:txBody>
          <a:bodyPr/>
          <a:lstStyle/>
          <a:p>
            <a:fld id="{5E078390-4FDD-48F2-AE59-E6F4716A3D07}" type="slidenum">
              <a:rPr lang="en-US" smtClean="0"/>
              <a:t>4</a:t>
            </a:fld>
            <a:endParaRPr lang="en-US"/>
          </a:p>
        </p:txBody>
      </p:sp>
    </p:spTree>
    <p:extLst>
      <p:ext uri="{BB962C8B-B14F-4D97-AF65-F5344CB8AC3E}">
        <p14:creationId xmlns:p14="http://schemas.microsoft.com/office/powerpoint/2010/main" val="777910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5321457"/>
          </a:xfrm>
          <a:prstGeom prst="rect">
            <a:avLst/>
          </a:prstGeom>
        </p:spPr>
        <p:txBody>
          <a:bodyPr wrap="square">
            <a:spAutoFit/>
          </a:bodyPr>
          <a:lstStyle/>
          <a:p>
            <a:pPr>
              <a:lnSpc>
                <a:spcPct val="115000"/>
              </a:lnSpc>
              <a:spcAft>
                <a:spcPts val="1000"/>
              </a:spcAft>
            </a:pPr>
            <a:r>
              <a:rPr lang="en-US" b="1" dirty="0">
                <a:ea typeface="Calibri"/>
                <a:cs typeface="Times New Roman"/>
              </a:rPr>
              <a:t>NOTES:</a:t>
            </a:r>
          </a:p>
          <a:p>
            <a:pPr marL="342900" marR="0" lvl="0" indent="-342900">
              <a:lnSpc>
                <a:spcPct val="115000"/>
              </a:lnSpc>
              <a:spcBef>
                <a:spcPts val="0"/>
              </a:spcBef>
              <a:spcAft>
                <a:spcPts val="0"/>
              </a:spcAft>
              <a:buFont typeface="+mj-lt"/>
              <a:buAutoNum type="arabicPeriod"/>
            </a:pPr>
            <a:r>
              <a:rPr lang="en-US" dirty="0">
                <a:ea typeface="Calibri"/>
                <a:cs typeface="Times New Roman"/>
              </a:rPr>
              <a:t>Use appropriate units note: ‘DIMENSIONS IN [   ] ARE MM AND FOR REFERENCE ONLY</a:t>
            </a:r>
            <a:r>
              <a:rPr lang="en-US" dirty="0" smtClean="0">
                <a:ea typeface="Calibri"/>
                <a:cs typeface="Times New Roman"/>
              </a:rPr>
              <a:t>.’</a:t>
            </a:r>
            <a:endParaRPr lang="en-US" dirty="0">
              <a:ea typeface="Calibri"/>
              <a:cs typeface="Times New Roman"/>
            </a:endParaRPr>
          </a:p>
          <a:p>
            <a:pPr>
              <a:lnSpc>
                <a:spcPct val="115000"/>
              </a:lnSpc>
              <a:spcAft>
                <a:spcPts val="1000"/>
              </a:spcAft>
            </a:pPr>
            <a:r>
              <a:rPr lang="en-US" dirty="0">
                <a:ea typeface="Calibri"/>
                <a:cs typeface="Times New Roman"/>
              </a:rPr>
              <a:t> </a:t>
            </a:r>
          </a:p>
          <a:p>
            <a:pPr>
              <a:lnSpc>
                <a:spcPct val="115000"/>
              </a:lnSpc>
              <a:spcAft>
                <a:spcPts val="1000"/>
              </a:spcAft>
            </a:pPr>
            <a:r>
              <a:rPr lang="en-US" b="1" dirty="0">
                <a:ea typeface="Calibri"/>
                <a:cs typeface="Times New Roman"/>
              </a:rPr>
              <a:t>Drawing layout</a:t>
            </a:r>
          </a:p>
          <a:p>
            <a:pPr marL="342900" marR="0" lvl="0" indent="-342900">
              <a:lnSpc>
                <a:spcPct val="115000"/>
              </a:lnSpc>
              <a:spcBef>
                <a:spcPts val="0"/>
              </a:spcBef>
              <a:spcAft>
                <a:spcPts val="0"/>
              </a:spcAft>
              <a:buFont typeface="+mj-lt"/>
              <a:buAutoNum type="arabicPeriod"/>
            </a:pPr>
            <a:r>
              <a:rPr lang="en-US" dirty="0">
                <a:ea typeface="Calibri"/>
                <a:cs typeface="Times New Roman"/>
              </a:rPr>
              <a:t>Third angle projection.</a:t>
            </a:r>
          </a:p>
          <a:p>
            <a:pPr marL="342900" marR="0" lvl="0" indent="-342900">
              <a:lnSpc>
                <a:spcPct val="115000"/>
              </a:lnSpc>
              <a:spcBef>
                <a:spcPts val="0"/>
              </a:spcBef>
              <a:spcAft>
                <a:spcPts val="0"/>
              </a:spcAft>
              <a:buFont typeface="+mj-lt"/>
              <a:buAutoNum type="arabicPeriod"/>
            </a:pPr>
            <a:r>
              <a:rPr lang="en-US" dirty="0">
                <a:ea typeface="Calibri"/>
                <a:cs typeface="Times New Roman"/>
              </a:rPr>
              <a:t>Section views, check for cutting plane arrows and viewing direction. Do not cut a section from an existing section view.</a:t>
            </a:r>
          </a:p>
          <a:p>
            <a:pPr marL="342900" marR="0" lvl="0" indent="-342900">
              <a:lnSpc>
                <a:spcPct val="115000"/>
              </a:lnSpc>
              <a:spcBef>
                <a:spcPts val="0"/>
              </a:spcBef>
              <a:spcAft>
                <a:spcPts val="1000"/>
              </a:spcAft>
              <a:buFont typeface="+mj-lt"/>
              <a:buAutoNum type="arabicPeriod"/>
            </a:pPr>
            <a:r>
              <a:rPr lang="en-US" dirty="0">
                <a:ea typeface="Calibri"/>
                <a:cs typeface="Times New Roman"/>
              </a:rPr>
              <a:t>Assembly drawings: Over all dimensions, height, width, length to be reference.</a:t>
            </a:r>
          </a:p>
          <a:p>
            <a:pPr>
              <a:lnSpc>
                <a:spcPct val="115000"/>
              </a:lnSpc>
              <a:spcAft>
                <a:spcPts val="1000"/>
              </a:spcAft>
            </a:pPr>
            <a:r>
              <a:rPr lang="en-US" dirty="0">
                <a:ea typeface="Calibri"/>
                <a:cs typeface="Times New Roman"/>
              </a:rPr>
              <a:t> </a:t>
            </a:r>
          </a:p>
          <a:p>
            <a:pPr>
              <a:lnSpc>
                <a:spcPct val="115000"/>
              </a:lnSpc>
              <a:spcAft>
                <a:spcPts val="1000"/>
              </a:spcAft>
            </a:pPr>
            <a:r>
              <a:rPr lang="en-US" b="1" dirty="0">
                <a:ea typeface="Calibri"/>
                <a:cs typeface="Times New Roman"/>
              </a:rPr>
              <a:t>Dimensioning</a:t>
            </a:r>
          </a:p>
          <a:p>
            <a:pPr marL="342900" marR="0" lvl="0" indent="-342900">
              <a:lnSpc>
                <a:spcPct val="115000"/>
              </a:lnSpc>
              <a:spcBef>
                <a:spcPts val="0"/>
              </a:spcBef>
              <a:spcAft>
                <a:spcPts val="0"/>
              </a:spcAft>
              <a:buFont typeface="+mj-lt"/>
              <a:buAutoNum type="arabicPeriod"/>
            </a:pPr>
            <a:r>
              <a:rPr lang="en-US" dirty="0">
                <a:ea typeface="Calibri"/>
                <a:cs typeface="Times New Roman"/>
              </a:rPr>
              <a:t>Metric dimensions have a leading zero 0.50, Inch dimensions do not .50. Applies to dimensions tolerance and GD&amp;T callouts.</a:t>
            </a:r>
          </a:p>
          <a:p>
            <a:pPr marL="342900" marR="0" lvl="0" indent="-342900">
              <a:lnSpc>
                <a:spcPct val="115000"/>
              </a:lnSpc>
              <a:spcBef>
                <a:spcPts val="0"/>
              </a:spcBef>
              <a:spcAft>
                <a:spcPts val="0"/>
              </a:spcAft>
              <a:buFont typeface="+mj-lt"/>
              <a:buAutoNum type="arabicPeriod"/>
            </a:pPr>
            <a:r>
              <a:rPr lang="en-US" dirty="0">
                <a:ea typeface="Calibri"/>
                <a:cs typeface="Times New Roman"/>
              </a:rPr>
              <a:t>Inch only is the standard dimension units.</a:t>
            </a:r>
          </a:p>
          <a:p>
            <a:pPr marL="342900" marR="0" lvl="0" indent="-342900">
              <a:lnSpc>
                <a:spcPct val="115000"/>
              </a:lnSpc>
              <a:spcBef>
                <a:spcPts val="0"/>
              </a:spcBef>
              <a:spcAft>
                <a:spcPts val="1000"/>
              </a:spcAft>
              <a:buFont typeface="+mj-lt"/>
              <a:buAutoNum type="arabicPeriod"/>
            </a:pPr>
            <a:r>
              <a:rPr lang="en-US" dirty="0">
                <a:ea typeface="Calibri"/>
                <a:cs typeface="Times New Roman"/>
              </a:rPr>
              <a:t>Dual dimensioning requires using a different DTL drawing file</a:t>
            </a:r>
            <a:r>
              <a:rPr lang="en-US" dirty="0" smtClean="0">
                <a:ea typeface="Calibri"/>
                <a:cs typeface="Times New Roman"/>
              </a:rPr>
              <a:t>. See slide 47.</a:t>
            </a:r>
          </a:p>
        </p:txBody>
      </p:sp>
      <p:sp>
        <p:nvSpPr>
          <p:cNvPr id="3" name="Slide Number Placeholder 2"/>
          <p:cNvSpPr>
            <a:spLocks noGrp="1"/>
          </p:cNvSpPr>
          <p:nvPr>
            <p:ph type="sldNum" sz="quarter" idx="12"/>
          </p:nvPr>
        </p:nvSpPr>
        <p:spPr/>
        <p:txBody>
          <a:bodyPr/>
          <a:lstStyle/>
          <a:p>
            <a:fld id="{5E078390-4FDD-48F2-AE59-E6F4716A3D07}" type="slidenum">
              <a:rPr lang="en-US" smtClean="0"/>
              <a:t>40</a:t>
            </a:fld>
            <a:endParaRPr lang="en-US"/>
          </a:p>
        </p:txBody>
      </p:sp>
    </p:spTree>
    <p:extLst>
      <p:ext uri="{BB962C8B-B14F-4D97-AF65-F5344CB8AC3E}">
        <p14:creationId xmlns:p14="http://schemas.microsoft.com/office/powerpoint/2010/main" val="3154352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831"/>
            <a:ext cx="8991600" cy="5899564"/>
          </a:xfrm>
          <a:prstGeom prst="rect">
            <a:avLst/>
          </a:prstGeom>
        </p:spPr>
        <p:txBody>
          <a:bodyPr wrap="square">
            <a:spAutoFit/>
          </a:bodyPr>
          <a:lstStyle/>
          <a:p>
            <a:pPr>
              <a:lnSpc>
                <a:spcPct val="115000"/>
              </a:lnSpc>
              <a:spcAft>
                <a:spcPts val="1000"/>
              </a:spcAft>
            </a:pPr>
            <a:r>
              <a:rPr lang="en-US" b="1" dirty="0">
                <a:ea typeface="Calibri"/>
                <a:cs typeface="Times New Roman"/>
              </a:rPr>
              <a:t>Promotion Request inside Windchill</a:t>
            </a:r>
          </a:p>
          <a:p>
            <a:pPr marL="342900" marR="0" lvl="0" indent="-342900">
              <a:spcBef>
                <a:spcPts val="0"/>
              </a:spcBef>
              <a:spcAft>
                <a:spcPts val="1000"/>
              </a:spcAft>
              <a:buSzPts val="1100"/>
              <a:buFont typeface="Calibri"/>
              <a:buAutoNum type="arabicPeriod"/>
            </a:pPr>
            <a:r>
              <a:rPr lang="en-US" sz="1600" dirty="0">
                <a:ea typeface="Calibri"/>
                <a:cs typeface="Times New Roman"/>
              </a:rPr>
              <a:t>Check Promotion Objects with File Names. The 3 file names must match.</a:t>
            </a:r>
          </a:p>
          <a:p>
            <a:pPr marL="342900" marR="146685" lvl="0" indent="-342900">
              <a:spcBef>
                <a:spcPts val="0"/>
              </a:spcBef>
              <a:spcAft>
                <a:spcPts val="0"/>
              </a:spcAft>
              <a:buSzPts val="1100"/>
              <a:buFont typeface="Calibri"/>
              <a:buAutoNum type="arabicPeriod"/>
              <a:tabLst>
                <a:tab pos="558800" algn="l"/>
              </a:tabLst>
            </a:pPr>
            <a:r>
              <a:rPr lang="en-US" sz="1600" spc="-5" dirty="0">
                <a:ea typeface="Calibri"/>
                <a:cs typeface="Times New Roman"/>
              </a:rPr>
              <a:t>Correct</a:t>
            </a:r>
            <a:r>
              <a:rPr lang="en-US" sz="1600" spc="5" dirty="0">
                <a:ea typeface="Calibri"/>
                <a:cs typeface="Times New Roman"/>
              </a:rPr>
              <a:t> </a:t>
            </a:r>
            <a:r>
              <a:rPr lang="en-US" sz="1600" spc="-5" dirty="0">
                <a:ea typeface="Calibri"/>
                <a:cs typeface="Times New Roman"/>
              </a:rPr>
              <a:t>Format</a:t>
            </a:r>
            <a:r>
              <a:rPr lang="en-US" sz="1600" spc="5" dirty="0">
                <a:ea typeface="Calibri"/>
                <a:cs typeface="Times New Roman"/>
              </a:rPr>
              <a:t> </a:t>
            </a:r>
            <a:r>
              <a:rPr lang="en-US" sz="1600" spc="-5" dirty="0">
                <a:ea typeface="Calibri"/>
                <a:cs typeface="Times New Roman"/>
              </a:rPr>
              <a:t>and Template</a:t>
            </a:r>
            <a:r>
              <a:rPr lang="en-US" sz="1600" spc="5" dirty="0">
                <a:ea typeface="Calibri"/>
                <a:cs typeface="Times New Roman"/>
              </a:rPr>
              <a:t> </a:t>
            </a:r>
            <a:r>
              <a:rPr lang="en-US" sz="1600" spc="-5" dirty="0">
                <a:ea typeface="Calibri"/>
                <a:cs typeface="Times New Roman"/>
              </a:rPr>
              <a:t>have</a:t>
            </a:r>
            <a:r>
              <a:rPr lang="en-US" sz="1600" spc="5" dirty="0">
                <a:ea typeface="Calibri"/>
                <a:cs typeface="Times New Roman"/>
              </a:rPr>
              <a:t> </a:t>
            </a:r>
            <a:r>
              <a:rPr lang="en-US" sz="1600" spc="-5" dirty="0">
                <a:ea typeface="Calibri"/>
                <a:cs typeface="Times New Roman"/>
              </a:rPr>
              <a:t>been used</a:t>
            </a:r>
            <a:r>
              <a:rPr lang="en-US" sz="1600" spc="-15" dirty="0">
                <a:ea typeface="Calibri"/>
                <a:cs typeface="Times New Roman"/>
              </a:rPr>
              <a:t> </a:t>
            </a:r>
            <a:r>
              <a:rPr lang="en-US" sz="1600" spc="-5" dirty="0">
                <a:ea typeface="Calibri"/>
                <a:cs typeface="Times New Roman"/>
              </a:rPr>
              <a:t>so the</a:t>
            </a:r>
            <a:r>
              <a:rPr lang="en-US" sz="1600" spc="-10" dirty="0">
                <a:ea typeface="Calibri"/>
                <a:cs typeface="Times New Roman"/>
              </a:rPr>
              <a:t> </a:t>
            </a:r>
            <a:r>
              <a:rPr lang="en-US" sz="1600" spc="-5" dirty="0">
                <a:ea typeface="Calibri"/>
                <a:cs typeface="Times New Roman"/>
              </a:rPr>
              <a:t>“Do</a:t>
            </a:r>
            <a:r>
              <a:rPr lang="en-US" sz="1600" spc="5" dirty="0">
                <a:ea typeface="Calibri"/>
                <a:cs typeface="Times New Roman"/>
              </a:rPr>
              <a:t> </a:t>
            </a:r>
            <a:r>
              <a:rPr lang="en-US" sz="1600" spc="-5" dirty="0">
                <a:ea typeface="Calibri"/>
                <a:cs typeface="Times New Roman"/>
              </a:rPr>
              <a:t>Not</a:t>
            </a:r>
            <a:r>
              <a:rPr lang="en-US" sz="1600" spc="-10" dirty="0">
                <a:ea typeface="Calibri"/>
                <a:cs typeface="Times New Roman"/>
              </a:rPr>
              <a:t> </a:t>
            </a:r>
            <a:r>
              <a:rPr lang="en-US" sz="1600" spc="-5" dirty="0">
                <a:ea typeface="Calibri"/>
                <a:cs typeface="Times New Roman"/>
              </a:rPr>
              <a:t>Tool” Note</a:t>
            </a:r>
            <a:r>
              <a:rPr lang="en-US" sz="1600" spc="5" dirty="0">
                <a:ea typeface="Calibri"/>
                <a:cs typeface="Times New Roman"/>
              </a:rPr>
              <a:t> </a:t>
            </a:r>
            <a:r>
              <a:rPr lang="en-US" sz="1600" spc="-5" dirty="0">
                <a:ea typeface="Calibri"/>
                <a:cs typeface="Times New Roman"/>
              </a:rPr>
              <a:t>is</a:t>
            </a:r>
            <a:r>
              <a:rPr lang="en-US" sz="1600" spc="-10" dirty="0">
                <a:ea typeface="Calibri"/>
                <a:cs typeface="Times New Roman"/>
              </a:rPr>
              <a:t> </a:t>
            </a:r>
            <a:r>
              <a:rPr lang="en-US" sz="1600" dirty="0">
                <a:ea typeface="Calibri"/>
                <a:cs typeface="Times New Roman"/>
              </a:rPr>
              <a:t>on</a:t>
            </a:r>
            <a:r>
              <a:rPr lang="en-US" sz="1600" spc="-15" dirty="0">
                <a:ea typeface="Calibri"/>
                <a:cs typeface="Times New Roman"/>
              </a:rPr>
              <a:t> </a:t>
            </a:r>
            <a:r>
              <a:rPr lang="en-US" sz="1600" spc="-5" dirty="0">
                <a:ea typeface="Calibri"/>
                <a:cs typeface="Times New Roman"/>
              </a:rPr>
              <a:t>the</a:t>
            </a:r>
            <a:r>
              <a:rPr lang="en-US" sz="1600" spc="5" dirty="0">
                <a:ea typeface="Calibri"/>
                <a:cs typeface="Times New Roman"/>
              </a:rPr>
              <a:t> </a:t>
            </a:r>
            <a:r>
              <a:rPr lang="en-US" sz="1600" spc="-5" dirty="0">
                <a:ea typeface="Calibri"/>
                <a:cs typeface="Times New Roman"/>
              </a:rPr>
              <a:t>drawings</a:t>
            </a:r>
            <a:r>
              <a:rPr lang="en-US" sz="1600" dirty="0">
                <a:ea typeface="Calibri"/>
                <a:cs typeface="Times New Roman"/>
              </a:rPr>
              <a:t> </a:t>
            </a:r>
            <a:r>
              <a:rPr lang="en-US" sz="1600" spc="-5" dirty="0">
                <a:ea typeface="Calibri"/>
                <a:cs typeface="Times New Roman"/>
              </a:rPr>
              <a:t>and</a:t>
            </a:r>
            <a:r>
              <a:rPr lang="en-US" sz="1600" spc="255" dirty="0">
                <a:ea typeface="Calibri"/>
                <a:cs typeface="Times New Roman"/>
              </a:rPr>
              <a:t> </a:t>
            </a:r>
            <a:r>
              <a:rPr lang="en-US" sz="1600" spc="-5" dirty="0">
                <a:ea typeface="Calibri"/>
                <a:cs typeface="Times New Roman"/>
              </a:rPr>
              <a:t>functioning correctly.</a:t>
            </a:r>
            <a:endParaRPr lang="en-US" sz="1600" dirty="0">
              <a:ea typeface="Calibri"/>
              <a:cs typeface="Times New Roman"/>
            </a:endParaRPr>
          </a:p>
          <a:p>
            <a:pPr marL="342900" marR="0" lvl="0" indent="-342900">
              <a:spcBef>
                <a:spcPts val="0"/>
              </a:spcBef>
              <a:spcAft>
                <a:spcPts val="0"/>
              </a:spcAft>
              <a:buSzPts val="1100"/>
              <a:buFont typeface="Calibri"/>
              <a:buAutoNum type="arabicPeriod"/>
              <a:tabLst>
                <a:tab pos="558800" algn="l"/>
              </a:tabLst>
            </a:pPr>
            <a:r>
              <a:rPr lang="en-US" sz="1600" spc="-5" dirty="0">
                <a:ea typeface="Calibri"/>
                <a:cs typeface="Times New Roman"/>
              </a:rPr>
              <a:t>Layers</a:t>
            </a:r>
            <a:r>
              <a:rPr lang="en-US" sz="1600" dirty="0">
                <a:ea typeface="Calibri"/>
                <a:cs typeface="Times New Roman"/>
              </a:rPr>
              <a:t> </a:t>
            </a:r>
            <a:r>
              <a:rPr lang="en-US" sz="1600" spc="-5" dirty="0">
                <a:ea typeface="Calibri"/>
                <a:cs typeface="Times New Roman"/>
              </a:rPr>
              <a:t>set</a:t>
            </a:r>
            <a:r>
              <a:rPr lang="en-US" sz="1600" spc="5" dirty="0">
                <a:ea typeface="Calibri"/>
                <a:cs typeface="Times New Roman"/>
              </a:rPr>
              <a:t> </a:t>
            </a:r>
            <a:r>
              <a:rPr lang="en-US" sz="1600" spc="-5" dirty="0">
                <a:ea typeface="Calibri"/>
                <a:cs typeface="Times New Roman"/>
              </a:rPr>
              <a:t>correctly,</a:t>
            </a:r>
            <a:endParaRPr lang="en-US" sz="1600"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z="1600" spc="-5" dirty="0">
                <a:ea typeface="Calibri"/>
                <a:cs typeface="Times New Roman"/>
              </a:rPr>
              <a:t>Datum, Curves and Axis</a:t>
            </a:r>
            <a:r>
              <a:rPr lang="en-US" sz="1600" spc="-10" dirty="0">
                <a:ea typeface="Calibri"/>
                <a:cs typeface="Times New Roman"/>
              </a:rPr>
              <a:t> </a:t>
            </a:r>
            <a:r>
              <a:rPr lang="en-US" sz="1600" spc="-5" dirty="0">
                <a:ea typeface="Calibri"/>
                <a:cs typeface="Times New Roman"/>
              </a:rPr>
              <a:t>Layers</a:t>
            </a:r>
            <a:r>
              <a:rPr lang="en-US" sz="1600" spc="-10" dirty="0">
                <a:ea typeface="Calibri"/>
                <a:cs typeface="Times New Roman"/>
              </a:rPr>
              <a:t> </a:t>
            </a:r>
            <a:r>
              <a:rPr lang="en-US" sz="1600" spc="-5" dirty="0">
                <a:ea typeface="Calibri"/>
                <a:cs typeface="Times New Roman"/>
              </a:rPr>
              <a:t>off</a:t>
            </a:r>
            <a:r>
              <a:rPr lang="en-US" sz="1600" spc="-15" dirty="0">
                <a:ea typeface="Calibri"/>
                <a:cs typeface="Times New Roman"/>
              </a:rPr>
              <a:t> </a:t>
            </a:r>
            <a:r>
              <a:rPr lang="en-US" sz="1600" spc="-5" dirty="0">
                <a:ea typeface="Calibri"/>
                <a:cs typeface="Times New Roman"/>
              </a:rPr>
              <a:t>on</a:t>
            </a:r>
            <a:r>
              <a:rPr lang="en-US" sz="1600" spc="-15" dirty="0">
                <a:ea typeface="Calibri"/>
                <a:cs typeface="Times New Roman"/>
              </a:rPr>
              <a:t> </a:t>
            </a:r>
            <a:r>
              <a:rPr lang="en-US" sz="1600" spc="-5" dirty="0">
                <a:ea typeface="Calibri"/>
                <a:cs typeface="Times New Roman"/>
              </a:rPr>
              <a:t>Drawings</a:t>
            </a:r>
          </a:p>
          <a:p>
            <a:pPr marL="342900" marR="0" lvl="0" indent="-342900">
              <a:spcBef>
                <a:spcPts val="205"/>
              </a:spcBef>
              <a:spcAft>
                <a:spcPts val="0"/>
              </a:spcAft>
              <a:buSzPts val="1100"/>
              <a:buFont typeface="Calibri"/>
              <a:buAutoNum type="arabicPeriod"/>
              <a:tabLst>
                <a:tab pos="558800" algn="l"/>
              </a:tabLst>
            </a:pPr>
            <a:r>
              <a:rPr lang="en-US" sz="1600" dirty="0">
                <a:ea typeface="Calibri"/>
                <a:cs typeface="Times New Roman"/>
              </a:rPr>
              <a:t>“A”</a:t>
            </a:r>
            <a:r>
              <a:rPr lang="en-US" sz="1600" spc="-5" dirty="0">
                <a:ea typeface="Calibri"/>
                <a:cs typeface="Times New Roman"/>
              </a:rPr>
              <a:t> items</a:t>
            </a:r>
            <a:r>
              <a:rPr lang="en-US" sz="1600" spc="-10" dirty="0">
                <a:ea typeface="Calibri"/>
                <a:cs typeface="Times New Roman"/>
              </a:rPr>
              <a:t> </a:t>
            </a:r>
            <a:r>
              <a:rPr lang="en-US" sz="1600" spc="-5" dirty="0">
                <a:ea typeface="Calibri"/>
                <a:cs typeface="Times New Roman"/>
              </a:rPr>
              <a:t>correct</a:t>
            </a:r>
            <a:r>
              <a:rPr lang="en-US" sz="1600" spc="-10" dirty="0">
                <a:ea typeface="Calibri"/>
                <a:cs typeface="Times New Roman"/>
              </a:rPr>
              <a:t> </a:t>
            </a:r>
            <a:r>
              <a:rPr lang="en-US" sz="1600" spc="-5" dirty="0">
                <a:ea typeface="Calibri"/>
                <a:cs typeface="Times New Roman"/>
              </a:rPr>
              <a:t>with </a:t>
            </a:r>
            <a:r>
              <a:rPr lang="en-US" sz="1600" spc="-10" dirty="0">
                <a:ea typeface="Calibri"/>
                <a:cs typeface="Times New Roman"/>
              </a:rPr>
              <a:t>proper</a:t>
            </a:r>
            <a:r>
              <a:rPr lang="en-US" sz="1600" dirty="0">
                <a:ea typeface="Calibri"/>
                <a:cs typeface="Times New Roman"/>
              </a:rPr>
              <a:t> </a:t>
            </a:r>
            <a:r>
              <a:rPr lang="en-US" sz="1600" spc="-5" dirty="0">
                <a:ea typeface="Calibri"/>
                <a:cs typeface="Times New Roman"/>
              </a:rPr>
              <a:t>Rev</a:t>
            </a:r>
            <a:r>
              <a:rPr lang="en-US" sz="1600" spc="5" dirty="0">
                <a:ea typeface="Calibri"/>
                <a:cs typeface="Times New Roman"/>
              </a:rPr>
              <a:t> </a:t>
            </a:r>
            <a:r>
              <a:rPr lang="en-US" sz="1600" spc="-5" dirty="0">
                <a:ea typeface="Calibri"/>
                <a:cs typeface="Times New Roman"/>
              </a:rPr>
              <a:t>numbers</a:t>
            </a:r>
            <a:r>
              <a:rPr lang="en-US" sz="1600" dirty="0">
                <a:ea typeface="Calibri"/>
                <a:cs typeface="Times New Roman"/>
              </a:rPr>
              <a:t> </a:t>
            </a:r>
            <a:r>
              <a:rPr lang="en-US" sz="1600" spc="-5" dirty="0">
                <a:ea typeface="Calibri"/>
                <a:cs typeface="Times New Roman"/>
              </a:rPr>
              <a:t>and Information</a:t>
            </a:r>
            <a:endParaRPr lang="en-US" sz="1600" dirty="0">
              <a:ea typeface="Calibri"/>
              <a:cs typeface="Times New Roman"/>
            </a:endParaRPr>
          </a:p>
          <a:p>
            <a:pPr marL="342900" marR="0" lvl="0" indent="-342900">
              <a:spcBef>
                <a:spcPts val="190"/>
              </a:spcBef>
              <a:spcAft>
                <a:spcPts val="0"/>
              </a:spcAft>
              <a:buSzPts val="1100"/>
              <a:buFont typeface="Calibri"/>
              <a:buAutoNum type="arabicPeriod"/>
              <a:tabLst>
                <a:tab pos="559435" algn="l"/>
              </a:tabLst>
            </a:pPr>
            <a:r>
              <a:rPr lang="en-US" sz="1600" dirty="0">
                <a:ea typeface="Calibri"/>
                <a:cs typeface="Times New Roman"/>
              </a:rPr>
              <a:t>Meta</a:t>
            </a:r>
            <a:r>
              <a:rPr lang="en-US" sz="1600" spc="-15" dirty="0">
                <a:ea typeface="Calibri"/>
                <a:cs typeface="Times New Roman"/>
              </a:rPr>
              <a:t> </a:t>
            </a:r>
            <a:r>
              <a:rPr lang="en-US" sz="1600" spc="-5" dirty="0">
                <a:ea typeface="Calibri"/>
                <a:cs typeface="Times New Roman"/>
              </a:rPr>
              <a:t>Data</a:t>
            </a:r>
            <a:r>
              <a:rPr lang="en-US" sz="1600" dirty="0">
                <a:ea typeface="Calibri"/>
                <a:cs typeface="Times New Roman"/>
              </a:rPr>
              <a:t> </a:t>
            </a:r>
            <a:r>
              <a:rPr lang="en-US" sz="1600" spc="-5" dirty="0">
                <a:ea typeface="Calibri"/>
                <a:cs typeface="Times New Roman"/>
              </a:rPr>
              <a:t>correct</a:t>
            </a:r>
            <a:endParaRPr lang="en-US" sz="1600" dirty="0">
              <a:ea typeface="Calibri"/>
              <a:cs typeface="Times New Roman"/>
            </a:endParaRPr>
          </a:p>
          <a:p>
            <a:pPr marL="342900" marR="0" lvl="0" indent="-342900">
              <a:spcBef>
                <a:spcPts val="205"/>
              </a:spcBef>
              <a:spcAft>
                <a:spcPts val="0"/>
              </a:spcAft>
              <a:buSzPts val="1100"/>
              <a:buFont typeface="Calibri"/>
              <a:buAutoNum type="arabicPeriod"/>
              <a:tabLst>
                <a:tab pos="559435" algn="l"/>
              </a:tabLst>
            </a:pPr>
            <a:r>
              <a:rPr lang="en-US" sz="1600" spc="-5" dirty="0">
                <a:ea typeface="Calibri"/>
                <a:cs typeface="Times New Roman"/>
              </a:rPr>
              <a:t>Files</a:t>
            </a:r>
            <a:r>
              <a:rPr lang="en-US" sz="1600" dirty="0">
                <a:ea typeface="Calibri"/>
                <a:cs typeface="Times New Roman"/>
              </a:rPr>
              <a:t> not</a:t>
            </a:r>
            <a:r>
              <a:rPr lang="en-US" sz="1600" spc="-10" dirty="0">
                <a:ea typeface="Calibri"/>
                <a:cs typeface="Times New Roman"/>
              </a:rPr>
              <a:t> </a:t>
            </a:r>
            <a:r>
              <a:rPr lang="en-US" sz="1600" spc="-5" dirty="0">
                <a:ea typeface="Calibri"/>
                <a:cs typeface="Times New Roman"/>
              </a:rPr>
              <a:t>in Designer</a:t>
            </a:r>
            <a:r>
              <a:rPr lang="en-US" sz="1600" dirty="0">
                <a:ea typeface="Calibri"/>
                <a:cs typeface="Times New Roman"/>
              </a:rPr>
              <a:t> </a:t>
            </a:r>
            <a:r>
              <a:rPr lang="en-US" sz="1600" spc="-5" dirty="0">
                <a:ea typeface="Calibri"/>
                <a:cs typeface="Times New Roman"/>
              </a:rPr>
              <a:t>folder,</a:t>
            </a:r>
            <a:r>
              <a:rPr lang="en-US" sz="1600" spc="-10" dirty="0">
                <a:ea typeface="Calibri"/>
                <a:cs typeface="Times New Roman"/>
              </a:rPr>
              <a:t> </a:t>
            </a:r>
            <a:r>
              <a:rPr lang="en-US" sz="1600" spc="-5" dirty="0">
                <a:ea typeface="Calibri"/>
                <a:cs typeface="Times New Roman"/>
              </a:rPr>
              <a:t>moved to</a:t>
            </a:r>
            <a:r>
              <a:rPr lang="en-US" sz="1600" spc="5" dirty="0">
                <a:ea typeface="Calibri"/>
                <a:cs typeface="Times New Roman"/>
              </a:rPr>
              <a:t> </a:t>
            </a:r>
            <a:r>
              <a:rPr lang="en-US" sz="1600" spc="-5" dirty="0">
                <a:ea typeface="Calibri"/>
                <a:cs typeface="Times New Roman"/>
              </a:rPr>
              <a:t>correct</a:t>
            </a:r>
            <a:r>
              <a:rPr lang="en-US" sz="1600" spc="5" dirty="0">
                <a:ea typeface="Calibri"/>
                <a:cs typeface="Times New Roman"/>
              </a:rPr>
              <a:t> </a:t>
            </a:r>
            <a:r>
              <a:rPr lang="en-US" sz="1600" spc="-10" dirty="0">
                <a:ea typeface="Calibri"/>
                <a:cs typeface="Times New Roman"/>
              </a:rPr>
              <a:t>Common Space</a:t>
            </a:r>
            <a:r>
              <a:rPr lang="en-US" sz="1600" spc="5" dirty="0">
                <a:ea typeface="Calibri"/>
                <a:cs typeface="Times New Roman"/>
              </a:rPr>
              <a:t> </a:t>
            </a:r>
            <a:r>
              <a:rPr lang="en-US" sz="1600" spc="-5" dirty="0">
                <a:ea typeface="Calibri"/>
                <a:cs typeface="Times New Roman"/>
              </a:rPr>
              <a:t>folder</a:t>
            </a:r>
            <a:endParaRPr lang="en-US" sz="1600" dirty="0">
              <a:ea typeface="Calibri"/>
              <a:cs typeface="Times New Roman"/>
            </a:endParaRPr>
          </a:p>
          <a:p>
            <a:pPr marL="342900" marR="0" lvl="0" indent="-342900">
              <a:spcBef>
                <a:spcPts val="205"/>
              </a:spcBef>
              <a:spcAft>
                <a:spcPts val="0"/>
              </a:spcAft>
              <a:buSzPts val="1100"/>
              <a:buFont typeface="Calibri"/>
              <a:buAutoNum type="arabicPeriod"/>
              <a:tabLst>
                <a:tab pos="559435" algn="l"/>
              </a:tabLst>
            </a:pPr>
            <a:r>
              <a:rPr lang="en-US" sz="1600" spc="-5" dirty="0">
                <a:ea typeface="Calibri"/>
                <a:cs typeface="Times New Roman"/>
              </a:rPr>
              <a:t>Verify </a:t>
            </a:r>
            <a:r>
              <a:rPr lang="en-US" sz="1600" b="1" spc="-5" dirty="0">
                <a:ea typeface="Calibri"/>
                <a:cs typeface="Calibri"/>
              </a:rPr>
              <a:t>BEFORE</a:t>
            </a:r>
            <a:r>
              <a:rPr lang="en-US" sz="1600" b="1" dirty="0">
                <a:ea typeface="Calibri"/>
                <a:cs typeface="Calibri"/>
              </a:rPr>
              <a:t> </a:t>
            </a:r>
            <a:r>
              <a:rPr lang="en-US" sz="1600" spc="-5" dirty="0">
                <a:ea typeface="Calibri"/>
                <a:cs typeface="Times New Roman"/>
              </a:rPr>
              <a:t>check-in that</a:t>
            </a:r>
            <a:r>
              <a:rPr lang="en-US" sz="1600" spc="5" dirty="0">
                <a:ea typeface="Calibri"/>
                <a:cs typeface="Times New Roman"/>
              </a:rPr>
              <a:t> </a:t>
            </a:r>
            <a:r>
              <a:rPr lang="en-US" sz="1600" spc="-5" dirty="0">
                <a:ea typeface="Calibri"/>
                <a:cs typeface="Times New Roman"/>
              </a:rPr>
              <a:t>any</a:t>
            </a:r>
            <a:r>
              <a:rPr lang="en-US" sz="1600" spc="-10" dirty="0">
                <a:ea typeface="Calibri"/>
                <a:cs typeface="Times New Roman"/>
              </a:rPr>
              <a:t> </a:t>
            </a:r>
            <a:r>
              <a:rPr lang="en-US" sz="1600" spc="-5" dirty="0">
                <a:ea typeface="Calibri"/>
                <a:cs typeface="Times New Roman"/>
              </a:rPr>
              <a:t>modified purchase</a:t>
            </a:r>
            <a:r>
              <a:rPr lang="en-US" sz="1600" spc="-10" dirty="0">
                <a:ea typeface="Calibri"/>
                <a:cs typeface="Times New Roman"/>
              </a:rPr>
              <a:t> </a:t>
            </a:r>
            <a:r>
              <a:rPr lang="en-US" sz="1600" spc="-5" dirty="0">
                <a:ea typeface="Calibri"/>
                <a:cs typeface="Times New Roman"/>
              </a:rPr>
              <a:t>parts</a:t>
            </a:r>
            <a:r>
              <a:rPr lang="en-US" sz="1600" dirty="0">
                <a:ea typeface="Calibri"/>
                <a:cs typeface="Times New Roman"/>
              </a:rPr>
              <a:t> </a:t>
            </a:r>
            <a:r>
              <a:rPr lang="en-US" sz="1600" spc="-5" dirty="0">
                <a:ea typeface="Calibri"/>
                <a:cs typeface="Times New Roman"/>
              </a:rPr>
              <a:t>are</a:t>
            </a:r>
            <a:r>
              <a:rPr lang="en-US" sz="1600" spc="-10" dirty="0">
                <a:ea typeface="Calibri"/>
                <a:cs typeface="Times New Roman"/>
              </a:rPr>
              <a:t> </a:t>
            </a:r>
            <a:r>
              <a:rPr lang="en-US" sz="1600" spc="-5" dirty="0">
                <a:ea typeface="Calibri"/>
                <a:cs typeface="Times New Roman"/>
              </a:rPr>
              <a:t>“Updated” </a:t>
            </a:r>
            <a:r>
              <a:rPr lang="en-US" sz="1600" dirty="0">
                <a:ea typeface="Calibri"/>
                <a:cs typeface="Times New Roman"/>
              </a:rPr>
              <a:t>not</a:t>
            </a:r>
            <a:r>
              <a:rPr lang="en-US" sz="1600" spc="-10" dirty="0">
                <a:ea typeface="Calibri"/>
                <a:cs typeface="Times New Roman"/>
              </a:rPr>
              <a:t> </a:t>
            </a:r>
            <a:r>
              <a:rPr lang="en-US" sz="1600" spc="-5" dirty="0">
                <a:ea typeface="Calibri"/>
                <a:cs typeface="Times New Roman"/>
              </a:rPr>
              <a:t>Checked in.</a:t>
            </a:r>
            <a:endParaRPr lang="en-US" sz="1600" dirty="0">
              <a:ea typeface="Calibri"/>
              <a:cs typeface="Times New Roman"/>
            </a:endParaRPr>
          </a:p>
          <a:p>
            <a:pPr marL="342900" marR="146685" lvl="0" indent="-342900">
              <a:spcBef>
                <a:spcPts val="205"/>
              </a:spcBef>
              <a:spcAft>
                <a:spcPts val="0"/>
              </a:spcAft>
              <a:buSzPts val="1100"/>
              <a:buFont typeface="Calibri"/>
              <a:buAutoNum type="arabicPeriod"/>
              <a:tabLst>
                <a:tab pos="559435" algn="l"/>
              </a:tabLst>
            </a:pPr>
            <a:r>
              <a:rPr lang="en-US" sz="1600" spc="-5" dirty="0">
                <a:ea typeface="Calibri"/>
                <a:cs typeface="Times New Roman"/>
              </a:rPr>
              <a:t>Any</a:t>
            </a:r>
            <a:r>
              <a:rPr lang="en-US" sz="1600" spc="5" dirty="0">
                <a:ea typeface="Calibri"/>
                <a:cs typeface="Times New Roman"/>
              </a:rPr>
              <a:t> </a:t>
            </a:r>
            <a:r>
              <a:rPr lang="en-US" sz="1600" spc="-5" dirty="0">
                <a:ea typeface="Calibri"/>
                <a:cs typeface="Times New Roman"/>
              </a:rPr>
              <a:t>parts</a:t>
            </a:r>
            <a:r>
              <a:rPr lang="en-US" sz="1600" spc="-10" dirty="0">
                <a:ea typeface="Calibri"/>
                <a:cs typeface="Times New Roman"/>
              </a:rPr>
              <a:t> </a:t>
            </a:r>
            <a:r>
              <a:rPr lang="en-US" sz="1600" spc="-5" dirty="0">
                <a:ea typeface="Calibri"/>
                <a:cs typeface="Times New Roman"/>
              </a:rPr>
              <a:t>that</a:t>
            </a:r>
            <a:r>
              <a:rPr lang="en-US" sz="1600" spc="5" dirty="0">
                <a:ea typeface="Calibri"/>
                <a:cs typeface="Times New Roman"/>
              </a:rPr>
              <a:t> </a:t>
            </a:r>
            <a:r>
              <a:rPr lang="en-US" sz="1600" spc="-10" dirty="0">
                <a:ea typeface="Calibri"/>
                <a:cs typeface="Times New Roman"/>
              </a:rPr>
              <a:t>are </a:t>
            </a:r>
            <a:r>
              <a:rPr lang="en-US" sz="1600" spc="-5" dirty="0">
                <a:ea typeface="Calibri"/>
                <a:cs typeface="Times New Roman"/>
              </a:rPr>
              <a:t>modified</a:t>
            </a:r>
            <a:r>
              <a:rPr lang="en-US" sz="1600" dirty="0">
                <a:ea typeface="Calibri"/>
                <a:cs typeface="Times New Roman"/>
              </a:rPr>
              <a:t> </a:t>
            </a:r>
            <a:r>
              <a:rPr lang="en-US" sz="1600" spc="-5" dirty="0">
                <a:ea typeface="Calibri"/>
                <a:cs typeface="Times New Roman"/>
              </a:rPr>
              <a:t>will</a:t>
            </a:r>
            <a:r>
              <a:rPr lang="en-US" sz="1600" dirty="0">
                <a:ea typeface="Calibri"/>
                <a:cs typeface="Times New Roman"/>
              </a:rPr>
              <a:t> </a:t>
            </a:r>
            <a:r>
              <a:rPr lang="en-US" sz="1600" spc="-5" dirty="0">
                <a:ea typeface="Calibri"/>
                <a:cs typeface="Times New Roman"/>
              </a:rPr>
              <a:t>require </a:t>
            </a:r>
            <a:r>
              <a:rPr lang="en-US" sz="1600" b="1" dirty="0">
                <a:ea typeface="Calibri"/>
                <a:cs typeface="Times New Roman"/>
              </a:rPr>
              <a:t>ALL</a:t>
            </a:r>
            <a:r>
              <a:rPr lang="en-US" sz="1600" b="1" spc="-10" dirty="0">
                <a:ea typeface="Calibri"/>
                <a:cs typeface="Times New Roman"/>
              </a:rPr>
              <a:t> </a:t>
            </a:r>
            <a:r>
              <a:rPr lang="en-US" sz="1600" spc="-5" dirty="0">
                <a:ea typeface="Calibri"/>
                <a:cs typeface="Times New Roman"/>
              </a:rPr>
              <a:t>sub and</a:t>
            </a:r>
            <a:r>
              <a:rPr lang="en-US" sz="1600" spc="-15" dirty="0">
                <a:ea typeface="Calibri"/>
                <a:cs typeface="Times New Roman"/>
              </a:rPr>
              <a:t> </a:t>
            </a:r>
            <a:r>
              <a:rPr lang="en-US" sz="1600" spc="-5" dirty="0">
                <a:ea typeface="Calibri"/>
                <a:cs typeface="Times New Roman"/>
              </a:rPr>
              <a:t>upper</a:t>
            </a:r>
            <a:r>
              <a:rPr lang="en-US" sz="1600" dirty="0">
                <a:ea typeface="Calibri"/>
                <a:cs typeface="Times New Roman"/>
              </a:rPr>
              <a:t> </a:t>
            </a:r>
            <a:r>
              <a:rPr lang="en-US" sz="1600" spc="-5" dirty="0">
                <a:ea typeface="Calibri"/>
                <a:cs typeface="Times New Roman"/>
              </a:rPr>
              <a:t>assemblies</a:t>
            </a:r>
            <a:r>
              <a:rPr lang="en-US" sz="1600" spc="-10" dirty="0">
                <a:ea typeface="Calibri"/>
                <a:cs typeface="Times New Roman"/>
              </a:rPr>
              <a:t> </a:t>
            </a:r>
            <a:r>
              <a:rPr lang="en-US" sz="1600" dirty="0">
                <a:ea typeface="Calibri"/>
                <a:cs typeface="Times New Roman"/>
              </a:rPr>
              <a:t>to</a:t>
            </a:r>
            <a:r>
              <a:rPr lang="en-US" sz="1600" spc="-5" dirty="0">
                <a:ea typeface="Calibri"/>
                <a:cs typeface="Times New Roman"/>
              </a:rPr>
              <a:t> be</a:t>
            </a:r>
            <a:r>
              <a:rPr lang="en-US" sz="1600" spc="5" dirty="0">
                <a:ea typeface="Calibri"/>
                <a:cs typeface="Times New Roman"/>
              </a:rPr>
              <a:t> </a:t>
            </a:r>
            <a:r>
              <a:rPr lang="en-US" sz="1600" spc="-5" dirty="0">
                <a:ea typeface="Calibri"/>
                <a:cs typeface="Times New Roman"/>
              </a:rPr>
              <a:t>at</a:t>
            </a:r>
            <a:r>
              <a:rPr lang="en-US" sz="1600" spc="-10" dirty="0">
                <a:ea typeface="Calibri"/>
                <a:cs typeface="Times New Roman"/>
              </a:rPr>
              <a:t> </a:t>
            </a:r>
            <a:r>
              <a:rPr lang="en-US" sz="1600" spc="-5" dirty="0">
                <a:ea typeface="Calibri"/>
                <a:cs typeface="Times New Roman"/>
              </a:rPr>
              <a:t>least</a:t>
            </a:r>
            <a:r>
              <a:rPr lang="en-US" sz="1600" spc="5" dirty="0">
                <a:ea typeface="Calibri"/>
                <a:cs typeface="Times New Roman"/>
              </a:rPr>
              <a:t> </a:t>
            </a:r>
            <a:r>
              <a:rPr lang="en-US" sz="1600" spc="-5" dirty="0">
                <a:ea typeface="Calibri"/>
                <a:cs typeface="Times New Roman"/>
              </a:rPr>
              <a:t>checked </a:t>
            </a:r>
            <a:r>
              <a:rPr lang="en-US" sz="1600" dirty="0">
                <a:ea typeface="Calibri"/>
                <a:cs typeface="Times New Roman"/>
              </a:rPr>
              <a:t>out</a:t>
            </a:r>
            <a:r>
              <a:rPr lang="en-US" sz="1600" spc="255" dirty="0">
                <a:ea typeface="Calibri"/>
                <a:cs typeface="Times New Roman"/>
              </a:rPr>
              <a:t> </a:t>
            </a:r>
            <a:r>
              <a:rPr lang="en-US" sz="1600" spc="-5" dirty="0">
                <a:ea typeface="Calibri"/>
                <a:cs typeface="Times New Roman"/>
              </a:rPr>
              <a:t>and regenerated before</a:t>
            </a:r>
            <a:r>
              <a:rPr lang="en-US" sz="1600" spc="5" dirty="0">
                <a:ea typeface="Calibri"/>
                <a:cs typeface="Times New Roman"/>
              </a:rPr>
              <a:t> </a:t>
            </a:r>
            <a:r>
              <a:rPr lang="en-US" sz="1600" spc="-10" dirty="0">
                <a:ea typeface="Calibri"/>
                <a:cs typeface="Times New Roman"/>
              </a:rPr>
              <a:t>final</a:t>
            </a:r>
            <a:r>
              <a:rPr lang="en-US" sz="1600" dirty="0">
                <a:ea typeface="Calibri"/>
                <a:cs typeface="Times New Roman"/>
              </a:rPr>
              <a:t> </a:t>
            </a:r>
            <a:r>
              <a:rPr lang="en-US" sz="1600" spc="-5" dirty="0">
                <a:ea typeface="Calibri"/>
                <a:cs typeface="Times New Roman"/>
              </a:rPr>
              <a:t>check-in.</a:t>
            </a:r>
            <a:r>
              <a:rPr lang="en-US" sz="1600" spc="-15" dirty="0">
                <a:ea typeface="Calibri"/>
                <a:cs typeface="Times New Roman"/>
              </a:rPr>
              <a:t> </a:t>
            </a:r>
            <a:r>
              <a:rPr lang="en-US" sz="1600" spc="-5" dirty="0">
                <a:ea typeface="Calibri"/>
                <a:cs typeface="Times New Roman"/>
              </a:rPr>
              <a:t>This</a:t>
            </a:r>
            <a:r>
              <a:rPr lang="en-US" sz="1600" dirty="0">
                <a:ea typeface="Calibri"/>
                <a:cs typeface="Times New Roman"/>
              </a:rPr>
              <a:t> </a:t>
            </a:r>
            <a:r>
              <a:rPr lang="en-US" sz="1600" spc="-5" dirty="0">
                <a:ea typeface="Calibri"/>
                <a:cs typeface="Times New Roman"/>
              </a:rPr>
              <a:t>keeps</a:t>
            </a:r>
            <a:r>
              <a:rPr lang="en-US" sz="1600" dirty="0">
                <a:ea typeface="Calibri"/>
                <a:cs typeface="Times New Roman"/>
              </a:rPr>
              <a:t> </a:t>
            </a:r>
            <a:r>
              <a:rPr lang="en-US" sz="1600" spc="-5" dirty="0">
                <a:ea typeface="Calibri"/>
                <a:cs typeface="Times New Roman"/>
              </a:rPr>
              <a:t>all</a:t>
            </a:r>
            <a:r>
              <a:rPr lang="en-US" sz="1600" dirty="0">
                <a:ea typeface="Calibri"/>
                <a:cs typeface="Times New Roman"/>
              </a:rPr>
              <a:t> </a:t>
            </a:r>
            <a:r>
              <a:rPr lang="en-US" sz="1600" spc="-5" dirty="0">
                <a:ea typeface="Calibri"/>
                <a:cs typeface="Times New Roman"/>
              </a:rPr>
              <a:t>As-Stored Iterations</a:t>
            </a:r>
            <a:r>
              <a:rPr lang="en-US" sz="1600" dirty="0">
                <a:ea typeface="Calibri"/>
                <a:cs typeface="Times New Roman"/>
              </a:rPr>
              <a:t> </a:t>
            </a:r>
            <a:r>
              <a:rPr lang="en-US" sz="1600" spc="-5" dirty="0">
                <a:ea typeface="Calibri"/>
                <a:cs typeface="Times New Roman"/>
              </a:rPr>
              <a:t>in</a:t>
            </a:r>
            <a:r>
              <a:rPr lang="en-US" sz="1600" spc="-15" dirty="0">
                <a:ea typeface="Calibri"/>
                <a:cs typeface="Times New Roman"/>
              </a:rPr>
              <a:t> </a:t>
            </a:r>
            <a:r>
              <a:rPr lang="en-US" sz="1600" spc="-5" dirty="0">
                <a:ea typeface="Calibri"/>
                <a:cs typeface="Times New Roman"/>
              </a:rPr>
              <a:t>sequence.</a:t>
            </a:r>
            <a:endParaRPr lang="en-US" sz="1600" dirty="0">
              <a:ea typeface="Calibri"/>
              <a:cs typeface="Times New Roman"/>
            </a:endParaRPr>
          </a:p>
          <a:p>
            <a:pPr marL="342900" marR="219075" lvl="0" indent="-342900">
              <a:spcBef>
                <a:spcPts val="10"/>
              </a:spcBef>
              <a:spcAft>
                <a:spcPts val="0"/>
              </a:spcAft>
              <a:buSzPts val="1100"/>
              <a:buFont typeface="Calibri"/>
              <a:buAutoNum type="arabicPeriod"/>
              <a:tabLst>
                <a:tab pos="559435" algn="l"/>
              </a:tabLst>
            </a:pPr>
            <a:r>
              <a:rPr lang="en-US" sz="1600" spc="-5" dirty="0">
                <a:ea typeface="Calibri"/>
                <a:cs typeface="Times New Roman"/>
              </a:rPr>
              <a:t>Synchronize</a:t>
            </a:r>
            <a:r>
              <a:rPr lang="en-US" sz="1600" spc="5" dirty="0">
                <a:ea typeface="Calibri"/>
                <a:cs typeface="Times New Roman"/>
              </a:rPr>
              <a:t> </a:t>
            </a:r>
            <a:r>
              <a:rPr lang="en-US" sz="1600" spc="-5" dirty="0">
                <a:ea typeface="Calibri"/>
                <a:cs typeface="Times New Roman"/>
              </a:rPr>
              <a:t>all</a:t>
            </a:r>
            <a:r>
              <a:rPr lang="en-US" sz="1600" spc="-15" dirty="0">
                <a:ea typeface="Calibri"/>
                <a:cs typeface="Times New Roman"/>
              </a:rPr>
              <a:t> </a:t>
            </a:r>
            <a:r>
              <a:rPr lang="en-US" sz="1600" spc="-5" dirty="0">
                <a:ea typeface="Calibri"/>
                <a:cs typeface="Times New Roman"/>
              </a:rPr>
              <a:t>Pro/e</a:t>
            </a:r>
            <a:r>
              <a:rPr lang="en-US" sz="1600" spc="5" dirty="0">
                <a:ea typeface="Calibri"/>
                <a:cs typeface="Times New Roman"/>
              </a:rPr>
              <a:t> </a:t>
            </a:r>
            <a:r>
              <a:rPr lang="en-US" sz="1600" spc="-5" dirty="0">
                <a:ea typeface="Calibri"/>
                <a:cs typeface="Times New Roman"/>
              </a:rPr>
              <a:t>representations</a:t>
            </a:r>
            <a:r>
              <a:rPr lang="en-US" sz="1600" spc="-10" dirty="0">
                <a:ea typeface="Calibri"/>
                <a:cs typeface="Times New Roman"/>
              </a:rPr>
              <a:t> </a:t>
            </a:r>
            <a:r>
              <a:rPr lang="en-US" sz="1600" dirty="0">
                <a:ea typeface="Calibri"/>
                <a:cs typeface="Times New Roman"/>
              </a:rPr>
              <a:t>of </a:t>
            </a:r>
            <a:r>
              <a:rPr lang="en-US" sz="1600" spc="-5" dirty="0">
                <a:ea typeface="Calibri"/>
                <a:cs typeface="Times New Roman"/>
              </a:rPr>
              <a:t>AutoCAD files;</a:t>
            </a:r>
            <a:r>
              <a:rPr lang="en-US" sz="1600" spc="5" dirty="0">
                <a:ea typeface="Calibri"/>
                <a:cs typeface="Times New Roman"/>
              </a:rPr>
              <a:t> </a:t>
            </a:r>
            <a:r>
              <a:rPr lang="en-US" sz="1600" spc="-5" dirty="0">
                <a:ea typeface="Calibri"/>
                <a:cs typeface="Times New Roman"/>
              </a:rPr>
              <a:t>this</a:t>
            </a:r>
            <a:r>
              <a:rPr lang="en-US" sz="1600" dirty="0">
                <a:ea typeface="Calibri"/>
                <a:cs typeface="Times New Roman"/>
              </a:rPr>
              <a:t> </a:t>
            </a:r>
            <a:r>
              <a:rPr lang="en-US" sz="1600" spc="-5" dirty="0">
                <a:ea typeface="Calibri"/>
                <a:cs typeface="Times New Roman"/>
              </a:rPr>
              <a:t>includes</a:t>
            </a:r>
            <a:r>
              <a:rPr lang="en-US" sz="1600" spc="-10" dirty="0">
                <a:ea typeface="Calibri"/>
                <a:cs typeface="Times New Roman"/>
              </a:rPr>
              <a:t> </a:t>
            </a:r>
            <a:r>
              <a:rPr lang="en-US" sz="1600" spc="-5" dirty="0">
                <a:ea typeface="Calibri"/>
                <a:cs typeface="Times New Roman"/>
              </a:rPr>
              <a:t>Revision and</a:t>
            </a:r>
            <a:r>
              <a:rPr lang="en-US" sz="1600" spc="-15" dirty="0">
                <a:ea typeface="Calibri"/>
                <a:cs typeface="Times New Roman"/>
              </a:rPr>
              <a:t> </a:t>
            </a:r>
            <a:r>
              <a:rPr lang="en-US" sz="1600" spc="-5" dirty="0">
                <a:ea typeface="Calibri"/>
                <a:cs typeface="Times New Roman"/>
              </a:rPr>
              <a:t>all</a:t>
            </a:r>
            <a:r>
              <a:rPr lang="en-US" sz="1600" dirty="0">
                <a:ea typeface="Calibri"/>
                <a:cs typeface="Times New Roman"/>
              </a:rPr>
              <a:t> </a:t>
            </a:r>
            <a:r>
              <a:rPr lang="en-US" sz="1600" spc="-5" dirty="0">
                <a:ea typeface="Calibri"/>
                <a:cs typeface="Times New Roman"/>
              </a:rPr>
              <a:t>Metadata</a:t>
            </a:r>
            <a:r>
              <a:rPr lang="en-US" sz="1600" spc="265" dirty="0">
                <a:ea typeface="Calibri"/>
                <a:cs typeface="Times New Roman"/>
              </a:rPr>
              <a:t> </a:t>
            </a:r>
            <a:r>
              <a:rPr lang="en-US" sz="1600" spc="-5" dirty="0">
                <a:ea typeface="Calibri"/>
                <a:cs typeface="Times New Roman"/>
              </a:rPr>
              <a:t>information.</a:t>
            </a:r>
            <a:endParaRPr lang="en-US" sz="1600" dirty="0">
              <a:ea typeface="Calibri"/>
              <a:cs typeface="Times New Roman"/>
            </a:endParaRPr>
          </a:p>
          <a:p>
            <a:pPr marL="342900" marR="0" lvl="0" indent="-342900">
              <a:spcBef>
                <a:spcPts val="0"/>
              </a:spcBef>
              <a:spcAft>
                <a:spcPts val="0"/>
              </a:spcAft>
              <a:buSzPts val="1100"/>
              <a:buFont typeface="Calibri"/>
              <a:buAutoNum type="arabicPeriod"/>
              <a:tabLst>
                <a:tab pos="559435" algn="l"/>
              </a:tabLst>
            </a:pPr>
            <a:r>
              <a:rPr lang="en-US" sz="1600" spc="-5" dirty="0">
                <a:ea typeface="Calibri"/>
                <a:cs typeface="Times New Roman"/>
              </a:rPr>
              <a:t>Upload and check</a:t>
            </a:r>
            <a:r>
              <a:rPr lang="en-US" sz="1600" dirty="0">
                <a:ea typeface="Calibri"/>
                <a:cs typeface="Times New Roman"/>
              </a:rPr>
              <a:t> </a:t>
            </a:r>
            <a:r>
              <a:rPr lang="en-US" sz="1600" spc="-5" dirty="0">
                <a:ea typeface="Calibri"/>
                <a:cs typeface="Times New Roman"/>
              </a:rPr>
              <a:t>in all</a:t>
            </a:r>
            <a:r>
              <a:rPr lang="en-US" sz="1600" spc="-15" dirty="0">
                <a:ea typeface="Calibri"/>
                <a:cs typeface="Times New Roman"/>
              </a:rPr>
              <a:t> </a:t>
            </a:r>
            <a:r>
              <a:rPr lang="en-US" sz="1600" spc="-5" dirty="0">
                <a:ea typeface="Calibri"/>
                <a:cs typeface="Times New Roman"/>
              </a:rPr>
              <a:t>parts.</a:t>
            </a:r>
            <a:endParaRPr lang="en-US" sz="1600" dirty="0">
              <a:ea typeface="Calibri"/>
              <a:cs typeface="Times New Roman"/>
            </a:endParaRPr>
          </a:p>
          <a:p>
            <a:pPr marL="342900" marR="0" lvl="0" indent="-342900">
              <a:spcBef>
                <a:spcPts val="205"/>
              </a:spcBef>
              <a:spcAft>
                <a:spcPts val="0"/>
              </a:spcAft>
              <a:buSzPts val="1100"/>
              <a:buFont typeface="Calibri"/>
              <a:buAutoNum type="arabicPeriod"/>
              <a:tabLst>
                <a:tab pos="559435" algn="l"/>
              </a:tabLst>
            </a:pPr>
            <a:r>
              <a:rPr lang="en-US" sz="1600" spc="-5" dirty="0">
                <a:ea typeface="Calibri"/>
                <a:cs typeface="Times New Roman"/>
              </a:rPr>
              <a:t>Verify</a:t>
            </a:r>
            <a:r>
              <a:rPr lang="en-US" sz="1600" spc="5" dirty="0">
                <a:ea typeface="Calibri"/>
                <a:cs typeface="Times New Roman"/>
              </a:rPr>
              <a:t> </a:t>
            </a:r>
            <a:r>
              <a:rPr lang="en-US" sz="1600" spc="-5" dirty="0">
                <a:ea typeface="Calibri"/>
                <a:cs typeface="Times New Roman"/>
              </a:rPr>
              <a:t>all</a:t>
            </a:r>
            <a:r>
              <a:rPr lang="en-US" sz="1600" spc="-15" dirty="0">
                <a:ea typeface="Calibri"/>
                <a:cs typeface="Times New Roman"/>
              </a:rPr>
              <a:t> </a:t>
            </a:r>
            <a:r>
              <a:rPr lang="en-US" sz="1600" spc="-5" dirty="0">
                <a:ea typeface="Calibri"/>
                <a:cs typeface="Times New Roman"/>
              </a:rPr>
              <a:t>WIP files</a:t>
            </a:r>
            <a:r>
              <a:rPr lang="en-US" sz="1600" spc="-10" dirty="0">
                <a:ea typeface="Calibri"/>
                <a:cs typeface="Times New Roman"/>
              </a:rPr>
              <a:t> </a:t>
            </a:r>
            <a:r>
              <a:rPr lang="en-US" sz="1600" spc="-5" dirty="0">
                <a:ea typeface="Calibri"/>
                <a:cs typeface="Times New Roman"/>
              </a:rPr>
              <a:t>are</a:t>
            </a:r>
            <a:r>
              <a:rPr lang="en-US" sz="1600" spc="5" dirty="0">
                <a:ea typeface="Calibri"/>
                <a:cs typeface="Times New Roman"/>
              </a:rPr>
              <a:t> </a:t>
            </a:r>
            <a:r>
              <a:rPr lang="en-US" sz="1600" spc="-5" dirty="0">
                <a:ea typeface="Calibri"/>
                <a:cs typeface="Times New Roman"/>
              </a:rPr>
              <a:t>included in the</a:t>
            </a:r>
            <a:r>
              <a:rPr lang="en-US" sz="1600" spc="-10" dirty="0">
                <a:ea typeface="Calibri"/>
                <a:cs typeface="Times New Roman"/>
              </a:rPr>
              <a:t> </a:t>
            </a:r>
            <a:r>
              <a:rPr lang="en-US" sz="1600" spc="-5" dirty="0">
                <a:ea typeface="Calibri"/>
                <a:cs typeface="Times New Roman"/>
              </a:rPr>
              <a:t>workflow</a:t>
            </a:r>
            <a:endParaRPr lang="en-US" sz="1600"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z="1600" spc="-5" dirty="0">
                <a:ea typeface="Calibri"/>
                <a:cs typeface="Times New Roman"/>
              </a:rPr>
              <a:t>This includes all </a:t>
            </a:r>
            <a:r>
              <a:rPr lang="en-US" sz="1600" spc="-10" dirty="0">
                <a:ea typeface="Calibri"/>
                <a:cs typeface="Times New Roman"/>
              </a:rPr>
              <a:t>non-released</a:t>
            </a:r>
            <a:r>
              <a:rPr lang="en-US" sz="1600" spc="-5" dirty="0">
                <a:ea typeface="Calibri"/>
                <a:cs typeface="Times New Roman"/>
              </a:rPr>
              <a:t> purchased parts.</a:t>
            </a:r>
          </a:p>
          <a:p>
            <a:pPr marL="342900" marR="0" lvl="0" indent="-342900">
              <a:spcBef>
                <a:spcPts val="190"/>
              </a:spcBef>
              <a:spcAft>
                <a:spcPts val="0"/>
              </a:spcAft>
              <a:buSzPts val="1100"/>
              <a:buFont typeface="Calibri"/>
              <a:buAutoNum type="arabicPeriod"/>
              <a:tabLst>
                <a:tab pos="558800" algn="l"/>
              </a:tabLst>
            </a:pPr>
            <a:r>
              <a:rPr lang="en-US" sz="1600" spc="-5" dirty="0">
                <a:ea typeface="Calibri"/>
                <a:cs typeface="Times New Roman"/>
              </a:rPr>
              <a:t>Dimension</a:t>
            </a:r>
            <a:r>
              <a:rPr lang="en-US" sz="1600" spc="-15" dirty="0">
                <a:ea typeface="Calibri"/>
                <a:cs typeface="Times New Roman"/>
              </a:rPr>
              <a:t> </a:t>
            </a:r>
            <a:r>
              <a:rPr lang="en-US" sz="1600" spc="-5" dirty="0">
                <a:ea typeface="Calibri"/>
                <a:cs typeface="Times New Roman"/>
              </a:rPr>
              <a:t>Units</a:t>
            </a:r>
            <a:r>
              <a:rPr lang="en-US" sz="1600" dirty="0">
                <a:ea typeface="Calibri"/>
                <a:cs typeface="Times New Roman"/>
              </a:rPr>
              <a:t> </a:t>
            </a:r>
            <a:r>
              <a:rPr lang="en-US" sz="1600" spc="-5" dirty="0">
                <a:ea typeface="Calibri"/>
                <a:cs typeface="Times New Roman"/>
              </a:rPr>
              <a:t>correct,</a:t>
            </a:r>
            <a:r>
              <a:rPr lang="en-US" sz="1600" spc="-10" dirty="0">
                <a:ea typeface="Calibri"/>
                <a:cs typeface="Times New Roman"/>
              </a:rPr>
              <a:t> </a:t>
            </a:r>
            <a:r>
              <a:rPr lang="en-US" sz="1600" spc="-5" dirty="0">
                <a:ea typeface="Calibri"/>
                <a:cs typeface="Times New Roman"/>
              </a:rPr>
              <a:t>Tolerance</a:t>
            </a:r>
            <a:r>
              <a:rPr lang="en-US" sz="1600" spc="5" dirty="0">
                <a:ea typeface="Calibri"/>
                <a:cs typeface="Times New Roman"/>
              </a:rPr>
              <a:t> </a:t>
            </a:r>
            <a:r>
              <a:rPr lang="en-US" sz="1600" spc="-5" dirty="0">
                <a:ea typeface="Calibri"/>
                <a:cs typeface="Times New Roman"/>
              </a:rPr>
              <a:t>block</a:t>
            </a:r>
            <a:r>
              <a:rPr lang="en-US" sz="1600" dirty="0">
                <a:ea typeface="Calibri"/>
                <a:cs typeface="Times New Roman"/>
              </a:rPr>
              <a:t> </a:t>
            </a:r>
            <a:r>
              <a:rPr lang="en-US" sz="1600" spc="-5" dirty="0">
                <a:ea typeface="Calibri"/>
                <a:cs typeface="Times New Roman"/>
              </a:rPr>
              <a:t>correct</a:t>
            </a:r>
            <a:r>
              <a:rPr lang="en-US" sz="1600" spc="-10" dirty="0">
                <a:ea typeface="Calibri"/>
                <a:cs typeface="Times New Roman"/>
              </a:rPr>
              <a:t> </a:t>
            </a:r>
            <a:r>
              <a:rPr lang="en-US" sz="1600" dirty="0">
                <a:ea typeface="Calibri"/>
                <a:cs typeface="Times New Roman"/>
              </a:rPr>
              <a:t>to</a:t>
            </a:r>
            <a:r>
              <a:rPr lang="en-US" sz="1600" spc="-5" dirty="0">
                <a:ea typeface="Calibri"/>
                <a:cs typeface="Times New Roman"/>
              </a:rPr>
              <a:t> units</a:t>
            </a:r>
            <a:endParaRPr lang="en-US" sz="1600" dirty="0">
              <a:ea typeface="Calibri"/>
              <a:cs typeface="Times New Roman"/>
            </a:endParaRPr>
          </a:p>
          <a:p>
            <a:pPr marL="342900" marR="0" lvl="0" indent="-342900">
              <a:spcBef>
                <a:spcPts val="205"/>
              </a:spcBef>
              <a:spcAft>
                <a:spcPts val="0"/>
              </a:spcAft>
              <a:buSzPts val="1100"/>
              <a:buFont typeface="Calibri"/>
              <a:buAutoNum type="arabicPeriod"/>
              <a:tabLst>
                <a:tab pos="558800" algn="l"/>
              </a:tabLst>
            </a:pPr>
            <a:r>
              <a:rPr lang="en-US" sz="1600" spc="-5" dirty="0">
                <a:ea typeface="Calibri"/>
                <a:cs typeface="Times New Roman"/>
              </a:rPr>
              <a:t>Appropriate</a:t>
            </a:r>
            <a:r>
              <a:rPr lang="en-US" sz="1600" spc="5" dirty="0">
                <a:ea typeface="Calibri"/>
                <a:cs typeface="Times New Roman"/>
              </a:rPr>
              <a:t> </a:t>
            </a:r>
            <a:r>
              <a:rPr lang="en-US" sz="1600" spc="-5" dirty="0">
                <a:ea typeface="Calibri"/>
                <a:cs typeface="Times New Roman"/>
              </a:rPr>
              <a:t>Notes</a:t>
            </a:r>
            <a:endParaRPr lang="en-US" sz="1600"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z="1600" spc="-5" dirty="0">
                <a:ea typeface="Calibri"/>
                <a:cs typeface="Times New Roman"/>
              </a:rPr>
              <a:t>Standard notes, cleaning notes, etc.</a:t>
            </a:r>
          </a:p>
          <a:p>
            <a:pPr marL="742950" marR="0" lvl="1" indent="-285750">
              <a:spcBef>
                <a:spcPts val="190"/>
              </a:spcBef>
              <a:spcAft>
                <a:spcPts val="0"/>
              </a:spcAft>
              <a:buSzPts val="1100"/>
              <a:buFont typeface="Calibri"/>
              <a:buAutoNum type="alphaLcPeriod"/>
              <a:tabLst>
                <a:tab pos="1016000" algn="l"/>
              </a:tabLst>
            </a:pPr>
            <a:r>
              <a:rPr lang="en-US" sz="1600" spc="-5" dirty="0">
                <a:ea typeface="Calibri"/>
                <a:cs typeface="Times New Roman"/>
              </a:rPr>
              <a:t>Vacuum</a:t>
            </a:r>
            <a:r>
              <a:rPr lang="en-US" sz="1600" spc="5" dirty="0">
                <a:ea typeface="Calibri"/>
                <a:cs typeface="Times New Roman"/>
              </a:rPr>
              <a:t> </a:t>
            </a:r>
            <a:r>
              <a:rPr lang="en-US" sz="1600" spc="-5" dirty="0">
                <a:ea typeface="Calibri"/>
                <a:cs typeface="Times New Roman"/>
              </a:rPr>
              <a:t>service, high</a:t>
            </a:r>
            <a:r>
              <a:rPr lang="en-US" sz="1600" spc="-15" dirty="0">
                <a:ea typeface="Calibri"/>
                <a:cs typeface="Times New Roman"/>
              </a:rPr>
              <a:t> </a:t>
            </a:r>
            <a:r>
              <a:rPr lang="en-US" sz="1600" spc="-5" dirty="0">
                <a:ea typeface="Calibri"/>
                <a:cs typeface="Times New Roman"/>
              </a:rPr>
              <a:t>vacuum</a:t>
            </a:r>
            <a:r>
              <a:rPr lang="en-US" sz="1600" spc="5" dirty="0">
                <a:ea typeface="Calibri"/>
                <a:cs typeface="Times New Roman"/>
              </a:rPr>
              <a:t> </a:t>
            </a:r>
            <a:r>
              <a:rPr lang="en-US" sz="1600" spc="-5" dirty="0">
                <a:ea typeface="Calibri"/>
                <a:cs typeface="Times New Roman"/>
              </a:rPr>
              <a:t>note,</a:t>
            </a:r>
            <a:r>
              <a:rPr lang="en-US" sz="1600" spc="-10" dirty="0">
                <a:ea typeface="Calibri"/>
                <a:cs typeface="Times New Roman"/>
              </a:rPr>
              <a:t> </a:t>
            </a:r>
            <a:r>
              <a:rPr lang="en-US" sz="1600" spc="-5" dirty="0">
                <a:ea typeface="Calibri"/>
                <a:cs typeface="Times New Roman"/>
              </a:rPr>
              <a:t>spec</a:t>
            </a:r>
            <a:r>
              <a:rPr lang="en-US" sz="1600" spc="-10" dirty="0">
                <a:ea typeface="Calibri"/>
                <a:cs typeface="Times New Roman"/>
              </a:rPr>
              <a:t> </a:t>
            </a:r>
            <a:r>
              <a:rPr lang="en-US" sz="1600" spc="-5" dirty="0">
                <a:ea typeface="Calibri"/>
                <a:cs typeface="Times New Roman"/>
              </a:rPr>
              <a:t>00095 on drawing, etc.</a:t>
            </a:r>
          </a:p>
        </p:txBody>
      </p:sp>
      <p:sp>
        <p:nvSpPr>
          <p:cNvPr id="2" name="Slide Number Placeholder 1"/>
          <p:cNvSpPr>
            <a:spLocks noGrp="1"/>
          </p:cNvSpPr>
          <p:nvPr>
            <p:ph type="sldNum" sz="quarter" idx="12"/>
          </p:nvPr>
        </p:nvSpPr>
        <p:spPr/>
        <p:txBody>
          <a:bodyPr/>
          <a:lstStyle/>
          <a:p>
            <a:fld id="{5E078390-4FDD-48F2-AE59-E6F4716A3D07}" type="slidenum">
              <a:rPr lang="en-US" smtClean="0"/>
              <a:t>41</a:t>
            </a:fld>
            <a:endParaRPr lang="en-US"/>
          </a:p>
        </p:txBody>
      </p:sp>
    </p:spTree>
    <p:extLst>
      <p:ext uri="{BB962C8B-B14F-4D97-AF65-F5344CB8AC3E}">
        <p14:creationId xmlns:p14="http://schemas.microsoft.com/office/powerpoint/2010/main" val="3421246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33400"/>
            <a:ext cx="8839200" cy="5410199"/>
          </a:xfrm>
          <a:prstGeom prst="rect">
            <a:avLst/>
          </a:prstGeom>
        </p:spPr>
        <p:txBody>
          <a:bodyPr wrap="square">
            <a:spAutoFit/>
          </a:bodyPr>
          <a:lstStyle/>
          <a:p>
            <a:pPr marL="100965"/>
            <a:r>
              <a:rPr lang="en-US" b="1" spc="-5" dirty="0">
                <a:ea typeface="Calibri"/>
                <a:cs typeface="Times New Roman"/>
              </a:rPr>
              <a:t>Quick </a:t>
            </a:r>
            <a:r>
              <a:rPr lang="en-US" b="1" spc="-5" dirty="0" smtClean="0">
                <a:ea typeface="Calibri"/>
                <a:cs typeface="Times New Roman"/>
              </a:rPr>
              <a:t>Checker</a:t>
            </a:r>
            <a:r>
              <a:rPr lang="en-US" b="1" spc="-10" dirty="0" smtClean="0">
                <a:ea typeface="Calibri"/>
                <a:cs typeface="Times New Roman"/>
              </a:rPr>
              <a:t> </a:t>
            </a:r>
            <a:r>
              <a:rPr lang="en-US" b="1" spc="-5" dirty="0" smtClean="0">
                <a:ea typeface="Calibri"/>
                <a:cs typeface="Times New Roman"/>
              </a:rPr>
              <a:t>List  </a:t>
            </a:r>
          </a:p>
          <a:p>
            <a:pPr marL="100965" marR="0" indent="0">
              <a:spcBef>
                <a:spcPts val="0"/>
              </a:spcBef>
              <a:spcAft>
                <a:spcPts val="0"/>
              </a:spcAft>
            </a:pPr>
            <a:r>
              <a:rPr lang="en-US" spc="-5" dirty="0" smtClean="0">
                <a:ea typeface="Calibri"/>
                <a:cs typeface="Times New Roman"/>
              </a:rPr>
              <a:t>Viewable</a:t>
            </a:r>
            <a:r>
              <a:rPr lang="en-US" spc="5" dirty="0" smtClean="0">
                <a:ea typeface="Calibri"/>
                <a:cs typeface="Times New Roman"/>
              </a:rPr>
              <a:t> </a:t>
            </a:r>
            <a:r>
              <a:rPr lang="en-US" spc="-5" dirty="0">
                <a:ea typeface="Calibri"/>
                <a:cs typeface="Times New Roman"/>
              </a:rPr>
              <a:t>is</a:t>
            </a:r>
            <a:r>
              <a:rPr lang="en-US" spc="-10" dirty="0">
                <a:ea typeface="Calibri"/>
                <a:cs typeface="Times New Roman"/>
              </a:rPr>
              <a:t> </a:t>
            </a:r>
            <a:r>
              <a:rPr lang="en-US" spc="-5" dirty="0">
                <a:ea typeface="Calibri"/>
                <a:cs typeface="Times New Roman"/>
              </a:rPr>
              <a:t>correct</a:t>
            </a:r>
            <a:r>
              <a:rPr lang="en-US" spc="5" dirty="0">
                <a:ea typeface="Calibri"/>
                <a:cs typeface="Times New Roman"/>
              </a:rPr>
              <a:t> </a:t>
            </a:r>
            <a:r>
              <a:rPr lang="en-US" spc="-5" dirty="0">
                <a:ea typeface="Calibri"/>
                <a:cs typeface="Times New Roman"/>
              </a:rPr>
              <a:t>revision and version in</a:t>
            </a:r>
            <a:r>
              <a:rPr lang="en-US" spc="-15" dirty="0">
                <a:ea typeface="Calibri"/>
                <a:cs typeface="Times New Roman"/>
              </a:rPr>
              <a:t> </a:t>
            </a:r>
            <a:r>
              <a:rPr lang="en-US" spc="-5" dirty="0">
                <a:ea typeface="Calibri"/>
                <a:cs typeface="Times New Roman"/>
              </a:rPr>
              <a:t>Windchill.</a:t>
            </a:r>
            <a:endParaRPr lang="en-US"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pc="-5" dirty="0">
                <a:ea typeface="Calibri"/>
                <a:cs typeface="Times New Roman"/>
              </a:rPr>
              <a:t>Title</a:t>
            </a:r>
            <a:r>
              <a:rPr lang="en-US" spc="5" dirty="0">
                <a:ea typeface="Calibri"/>
                <a:cs typeface="Times New Roman"/>
              </a:rPr>
              <a:t> </a:t>
            </a:r>
            <a:r>
              <a:rPr lang="en-US" spc="-5" dirty="0">
                <a:ea typeface="Calibri"/>
                <a:cs typeface="Times New Roman"/>
              </a:rPr>
              <a:t>block </a:t>
            </a:r>
            <a:r>
              <a:rPr lang="en-US" spc="-10" dirty="0">
                <a:ea typeface="Calibri"/>
                <a:cs typeface="Times New Roman"/>
              </a:rPr>
              <a:t>is</a:t>
            </a:r>
            <a:r>
              <a:rPr lang="en-US" spc="-5" dirty="0">
                <a:ea typeface="Calibri"/>
                <a:cs typeface="Times New Roman"/>
              </a:rPr>
              <a:t> correct</a:t>
            </a:r>
            <a:r>
              <a:rPr lang="en-US" spc="-10" dirty="0">
                <a:ea typeface="Calibri"/>
                <a:cs typeface="Times New Roman"/>
              </a:rPr>
              <a:t> </a:t>
            </a:r>
            <a:r>
              <a:rPr lang="en-US" spc="-5" dirty="0">
                <a:ea typeface="Calibri"/>
                <a:cs typeface="Times New Roman"/>
              </a:rPr>
              <a:t>version.</a:t>
            </a:r>
          </a:p>
          <a:p>
            <a:pPr marL="742950" marR="0" lvl="1" indent="-285750">
              <a:spcBef>
                <a:spcPts val="190"/>
              </a:spcBef>
              <a:spcAft>
                <a:spcPts val="0"/>
              </a:spcAft>
              <a:buSzPts val="1100"/>
              <a:buFont typeface="Calibri"/>
              <a:buAutoNum type="alphaLcPeriod"/>
              <a:tabLst>
                <a:tab pos="1016000" algn="l"/>
              </a:tabLst>
            </a:pPr>
            <a:r>
              <a:rPr lang="en-US" spc="-5" dirty="0">
                <a:ea typeface="Calibri"/>
                <a:cs typeface="Times New Roman"/>
              </a:rPr>
              <a:t>Pending is</a:t>
            </a:r>
            <a:r>
              <a:rPr lang="en-US" spc="-10" dirty="0">
                <a:ea typeface="Calibri"/>
                <a:cs typeface="Times New Roman"/>
              </a:rPr>
              <a:t> </a:t>
            </a:r>
            <a:r>
              <a:rPr lang="en-US" spc="-5" dirty="0">
                <a:ea typeface="Calibri"/>
                <a:cs typeface="Times New Roman"/>
              </a:rPr>
              <a:t>on viewable</a:t>
            </a:r>
          </a:p>
          <a:p>
            <a:pPr marL="1143000" marR="0" lvl="2" indent="-228600">
              <a:spcBef>
                <a:spcPts val="205"/>
              </a:spcBef>
              <a:spcAft>
                <a:spcPts val="0"/>
              </a:spcAft>
              <a:buSzPts val="1100"/>
              <a:buFont typeface="Calibri"/>
              <a:buAutoNum type="romanLcPeriod"/>
              <a:tabLst>
                <a:tab pos="1473200" algn="l"/>
              </a:tabLst>
            </a:pPr>
            <a:r>
              <a:rPr lang="en-US" spc="-5" dirty="0">
                <a:ea typeface="Calibri"/>
                <a:cs typeface="Times New Roman"/>
              </a:rPr>
              <a:t>Has enough time</a:t>
            </a:r>
            <a:r>
              <a:rPr lang="en-US" spc="-10" dirty="0">
                <a:ea typeface="Calibri"/>
                <a:cs typeface="Times New Roman"/>
              </a:rPr>
              <a:t> </a:t>
            </a:r>
            <a:r>
              <a:rPr lang="en-US" spc="-5" dirty="0">
                <a:ea typeface="Calibri"/>
                <a:cs typeface="Times New Roman"/>
              </a:rPr>
              <a:t>transpired to</a:t>
            </a:r>
            <a:r>
              <a:rPr lang="en-US" spc="5" dirty="0">
                <a:ea typeface="Calibri"/>
                <a:cs typeface="Times New Roman"/>
              </a:rPr>
              <a:t> </a:t>
            </a:r>
            <a:r>
              <a:rPr lang="en-US" spc="-5" dirty="0">
                <a:ea typeface="Calibri"/>
                <a:cs typeface="Times New Roman"/>
              </a:rPr>
              <a:t>publish correctly</a:t>
            </a:r>
          </a:p>
          <a:p>
            <a:pPr marL="1143000" marR="0" lvl="2" indent="-228600">
              <a:spcBef>
                <a:spcPts val="205"/>
              </a:spcBef>
              <a:spcAft>
                <a:spcPts val="0"/>
              </a:spcAft>
              <a:buSzPts val="1100"/>
              <a:buFont typeface="Calibri"/>
              <a:buAutoNum type="romanLcPeriod"/>
              <a:tabLst>
                <a:tab pos="1473200" algn="l"/>
              </a:tabLst>
            </a:pPr>
            <a:r>
              <a:rPr lang="en-US" spc="-5" dirty="0">
                <a:ea typeface="Calibri"/>
                <a:cs typeface="Times New Roman"/>
              </a:rPr>
              <a:t>Republish if required to correct</a:t>
            </a:r>
            <a:r>
              <a:rPr lang="en-US" spc="5" dirty="0">
                <a:ea typeface="Calibri"/>
                <a:cs typeface="Times New Roman"/>
              </a:rPr>
              <a:t> </a:t>
            </a:r>
            <a:r>
              <a:rPr lang="en-US" spc="-5" dirty="0">
                <a:ea typeface="Calibri"/>
                <a:cs typeface="Times New Roman"/>
              </a:rPr>
              <a:t>above, but</a:t>
            </a:r>
            <a:r>
              <a:rPr lang="en-US" spc="-10" dirty="0">
                <a:ea typeface="Calibri"/>
                <a:cs typeface="Times New Roman"/>
              </a:rPr>
              <a:t> </a:t>
            </a:r>
            <a:r>
              <a:rPr lang="en-US" spc="-5" dirty="0">
                <a:ea typeface="Calibri"/>
                <a:cs typeface="Times New Roman"/>
              </a:rPr>
              <a:t>only if </a:t>
            </a:r>
            <a:r>
              <a:rPr lang="en-US" spc="-10" dirty="0">
                <a:ea typeface="Calibri"/>
                <a:cs typeface="Times New Roman"/>
              </a:rPr>
              <a:t>necessary</a:t>
            </a:r>
            <a:endParaRPr lang="en-US" spc="-5" dirty="0">
              <a:ea typeface="Calibri"/>
              <a:cs typeface="Times New Roman"/>
            </a:endParaRPr>
          </a:p>
          <a:p>
            <a:pPr marL="342900" marR="0" lvl="0" indent="-342900">
              <a:spcBef>
                <a:spcPts val="190"/>
              </a:spcBef>
              <a:spcAft>
                <a:spcPts val="0"/>
              </a:spcAft>
              <a:buSzPts val="1100"/>
              <a:buFont typeface="Calibri"/>
              <a:buAutoNum type="arabicPeriod"/>
              <a:tabLst>
                <a:tab pos="558800" algn="l"/>
              </a:tabLst>
            </a:pPr>
            <a:r>
              <a:rPr lang="en-US" spc="-5" dirty="0">
                <a:ea typeface="Calibri"/>
                <a:cs typeface="Times New Roman"/>
              </a:rPr>
              <a:t>Confirm all</a:t>
            </a:r>
            <a:r>
              <a:rPr lang="en-US" dirty="0">
                <a:ea typeface="Calibri"/>
                <a:cs typeface="Times New Roman"/>
              </a:rPr>
              <a:t> </a:t>
            </a:r>
            <a:r>
              <a:rPr lang="en-US" spc="-5" dirty="0">
                <a:ea typeface="Calibri"/>
                <a:cs typeface="Times New Roman"/>
              </a:rPr>
              <a:t>parts</a:t>
            </a:r>
            <a:r>
              <a:rPr lang="en-US" spc="-10" dirty="0">
                <a:ea typeface="Calibri"/>
                <a:cs typeface="Times New Roman"/>
              </a:rPr>
              <a:t> </a:t>
            </a:r>
            <a:r>
              <a:rPr lang="en-US" spc="-5" dirty="0">
                <a:ea typeface="Calibri"/>
                <a:cs typeface="Times New Roman"/>
              </a:rPr>
              <a:t>in </a:t>
            </a:r>
            <a:r>
              <a:rPr lang="en-US" spc="-10" dirty="0">
                <a:ea typeface="Calibri"/>
                <a:cs typeface="Times New Roman"/>
              </a:rPr>
              <a:t>BOM</a:t>
            </a:r>
            <a:r>
              <a:rPr lang="en-US" spc="5" dirty="0">
                <a:ea typeface="Calibri"/>
                <a:cs typeface="Times New Roman"/>
              </a:rPr>
              <a:t> </a:t>
            </a:r>
            <a:r>
              <a:rPr lang="en-US" spc="-10" dirty="0">
                <a:ea typeface="Calibri"/>
                <a:cs typeface="Times New Roman"/>
              </a:rPr>
              <a:t>are</a:t>
            </a:r>
            <a:r>
              <a:rPr lang="en-US" spc="5" dirty="0">
                <a:ea typeface="Calibri"/>
                <a:cs typeface="Times New Roman"/>
              </a:rPr>
              <a:t> </a:t>
            </a:r>
            <a:r>
              <a:rPr lang="en-US" spc="-5" dirty="0">
                <a:ea typeface="Calibri"/>
                <a:cs typeface="Times New Roman"/>
              </a:rPr>
              <a:t>included in release</a:t>
            </a:r>
            <a:r>
              <a:rPr lang="en-US" spc="-10" dirty="0">
                <a:ea typeface="Calibri"/>
                <a:cs typeface="Times New Roman"/>
              </a:rPr>
              <a:t> </a:t>
            </a:r>
            <a:r>
              <a:rPr lang="en-US" spc="-5" dirty="0">
                <a:ea typeface="Calibri"/>
                <a:cs typeface="Times New Roman"/>
              </a:rPr>
              <a:t>package</a:t>
            </a:r>
            <a:endParaRPr lang="en-US"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pc="-5" dirty="0">
                <a:ea typeface="Calibri"/>
                <a:cs typeface="Times New Roman"/>
              </a:rPr>
              <a:t>Verify</a:t>
            </a:r>
            <a:r>
              <a:rPr lang="en-US" spc="5" dirty="0">
                <a:ea typeface="Calibri"/>
                <a:cs typeface="Times New Roman"/>
              </a:rPr>
              <a:t> </a:t>
            </a:r>
            <a:r>
              <a:rPr lang="en-US" spc="-5" dirty="0">
                <a:ea typeface="Calibri"/>
                <a:cs typeface="Times New Roman"/>
              </a:rPr>
              <a:t>all purchased parts</a:t>
            </a:r>
            <a:r>
              <a:rPr lang="en-US" spc="-10" dirty="0">
                <a:ea typeface="Calibri"/>
                <a:cs typeface="Times New Roman"/>
              </a:rPr>
              <a:t> </a:t>
            </a:r>
            <a:r>
              <a:rPr lang="en-US" spc="-5" dirty="0">
                <a:ea typeface="Calibri"/>
                <a:cs typeface="Times New Roman"/>
              </a:rPr>
              <a:t>on assembly</a:t>
            </a:r>
            <a:r>
              <a:rPr lang="en-US" spc="5" dirty="0">
                <a:ea typeface="Calibri"/>
                <a:cs typeface="Times New Roman"/>
              </a:rPr>
              <a:t> </a:t>
            </a:r>
            <a:r>
              <a:rPr lang="en-US" spc="-10" dirty="0">
                <a:ea typeface="Calibri"/>
                <a:cs typeface="Times New Roman"/>
              </a:rPr>
              <a:t>are</a:t>
            </a:r>
            <a:r>
              <a:rPr lang="en-US" spc="5" dirty="0">
                <a:ea typeface="Calibri"/>
                <a:cs typeface="Times New Roman"/>
              </a:rPr>
              <a:t> </a:t>
            </a:r>
            <a:r>
              <a:rPr lang="en-US" spc="-5" dirty="0">
                <a:ea typeface="Calibri"/>
                <a:cs typeface="Times New Roman"/>
              </a:rPr>
              <a:t>included</a:t>
            </a:r>
            <a:r>
              <a:rPr lang="en-US" spc="-15" dirty="0">
                <a:ea typeface="Calibri"/>
                <a:cs typeface="Times New Roman"/>
              </a:rPr>
              <a:t> </a:t>
            </a:r>
            <a:r>
              <a:rPr lang="en-US" spc="-5" dirty="0">
                <a:ea typeface="Calibri"/>
                <a:cs typeface="Times New Roman"/>
              </a:rPr>
              <a:t>or</a:t>
            </a:r>
            <a:r>
              <a:rPr lang="en-US" spc="-10" dirty="0">
                <a:ea typeface="Calibri"/>
                <a:cs typeface="Times New Roman"/>
              </a:rPr>
              <a:t> </a:t>
            </a:r>
            <a:r>
              <a:rPr lang="en-US" spc="-5" dirty="0">
                <a:ea typeface="Calibri"/>
                <a:cs typeface="Times New Roman"/>
              </a:rPr>
              <a:t>released</a:t>
            </a:r>
            <a:r>
              <a:rPr lang="en-US" spc="-15" dirty="0">
                <a:ea typeface="Calibri"/>
                <a:cs typeface="Times New Roman"/>
              </a:rPr>
              <a:t> </a:t>
            </a:r>
            <a:r>
              <a:rPr lang="en-US" spc="-5" dirty="0">
                <a:ea typeface="Calibri"/>
                <a:cs typeface="Times New Roman"/>
              </a:rPr>
              <a:t>already.</a:t>
            </a:r>
          </a:p>
          <a:p>
            <a:pPr marL="742950" marR="481965" lvl="1" indent="-285750">
              <a:lnSpc>
                <a:spcPct val="115000"/>
              </a:lnSpc>
              <a:spcBef>
                <a:spcPts val="205"/>
              </a:spcBef>
              <a:spcAft>
                <a:spcPts val="0"/>
              </a:spcAft>
              <a:buSzPts val="1100"/>
              <a:buFont typeface="Calibri"/>
              <a:buAutoNum type="alphaLcPeriod"/>
              <a:tabLst>
                <a:tab pos="1016000" algn="l"/>
              </a:tabLst>
            </a:pPr>
            <a:r>
              <a:rPr lang="en-US" spc="-5" dirty="0">
                <a:ea typeface="Calibri"/>
                <a:cs typeface="Times New Roman"/>
              </a:rPr>
              <a:t>On WIP Purchased parts, verify</a:t>
            </a:r>
            <a:r>
              <a:rPr lang="en-US" spc="5" dirty="0">
                <a:ea typeface="Calibri"/>
                <a:cs typeface="Times New Roman"/>
              </a:rPr>
              <a:t> </a:t>
            </a:r>
            <a:r>
              <a:rPr lang="en-US" spc="-5" dirty="0">
                <a:ea typeface="Calibri"/>
                <a:cs typeface="Times New Roman"/>
              </a:rPr>
              <a:t>all information is </a:t>
            </a:r>
            <a:r>
              <a:rPr lang="en-US" spc="-10" dirty="0">
                <a:ea typeface="Calibri"/>
                <a:cs typeface="Times New Roman"/>
              </a:rPr>
              <a:t>accurate</a:t>
            </a:r>
            <a:r>
              <a:rPr lang="en-US" spc="5" dirty="0">
                <a:ea typeface="Calibri"/>
                <a:cs typeface="Times New Roman"/>
              </a:rPr>
              <a:t> </a:t>
            </a:r>
            <a:r>
              <a:rPr lang="en-US" spc="-5" dirty="0">
                <a:ea typeface="Calibri"/>
                <a:cs typeface="Times New Roman"/>
              </a:rPr>
              <a:t>including Metadata</a:t>
            </a:r>
            <a:r>
              <a:rPr lang="en-US" spc="-15" dirty="0">
                <a:ea typeface="Calibri"/>
                <a:cs typeface="Times New Roman"/>
              </a:rPr>
              <a:t> </a:t>
            </a:r>
            <a:r>
              <a:rPr lang="en-US" spc="-10" dirty="0">
                <a:ea typeface="Calibri"/>
                <a:cs typeface="Times New Roman"/>
              </a:rPr>
              <a:t>and</a:t>
            </a:r>
            <a:r>
              <a:rPr lang="en-US" spc="235" dirty="0">
                <a:ea typeface="Calibri"/>
                <a:cs typeface="Times New Roman"/>
              </a:rPr>
              <a:t> </a:t>
            </a:r>
            <a:r>
              <a:rPr lang="en-US" spc="-5" dirty="0">
                <a:ea typeface="Calibri"/>
                <a:cs typeface="Times New Roman"/>
              </a:rPr>
              <a:t>modeling dimensions.</a:t>
            </a:r>
          </a:p>
          <a:p>
            <a:pPr marL="342900" marR="0" lvl="0" indent="-342900">
              <a:lnSpc>
                <a:spcPts val="1330"/>
              </a:lnSpc>
              <a:spcBef>
                <a:spcPts val="0"/>
              </a:spcBef>
              <a:spcAft>
                <a:spcPts val="0"/>
              </a:spcAft>
              <a:buSzPts val="1100"/>
              <a:buFont typeface="Calibri"/>
              <a:buAutoNum type="arabicPeriod"/>
              <a:tabLst>
                <a:tab pos="558165" algn="l"/>
              </a:tabLst>
            </a:pPr>
            <a:r>
              <a:rPr lang="en-US" spc="-5" dirty="0">
                <a:ea typeface="Calibri"/>
                <a:cs typeface="Times New Roman"/>
              </a:rPr>
              <a:t>Dimension for</a:t>
            </a:r>
            <a:r>
              <a:rPr lang="en-US" spc="-10" dirty="0">
                <a:ea typeface="Calibri"/>
                <a:cs typeface="Times New Roman"/>
              </a:rPr>
              <a:t> </a:t>
            </a:r>
            <a:r>
              <a:rPr lang="en-US" spc="-5" dirty="0">
                <a:ea typeface="Calibri"/>
                <a:cs typeface="Times New Roman"/>
              </a:rPr>
              <a:t>each feature</a:t>
            </a:r>
            <a:r>
              <a:rPr lang="en-US" spc="-10" dirty="0">
                <a:ea typeface="Calibri"/>
                <a:cs typeface="Times New Roman"/>
              </a:rPr>
              <a:t> </a:t>
            </a:r>
            <a:r>
              <a:rPr lang="en-US" spc="-5" dirty="0">
                <a:ea typeface="Calibri"/>
                <a:cs typeface="Times New Roman"/>
              </a:rPr>
              <a:t>is</a:t>
            </a:r>
            <a:r>
              <a:rPr lang="en-US" dirty="0">
                <a:ea typeface="Calibri"/>
                <a:cs typeface="Times New Roman"/>
              </a:rPr>
              <a:t> </a:t>
            </a:r>
            <a:r>
              <a:rPr lang="en-US" spc="-5" dirty="0">
                <a:ea typeface="Calibri"/>
                <a:cs typeface="Times New Roman"/>
              </a:rPr>
              <a:t>present.</a:t>
            </a:r>
            <a:endParaRPr lang="en-US" dirty="0">
              <a:ea typeface="Calibri"/>
              <a:cs typeface="Times New Roman"/>
            </a:endParaRPr>
          </a:p>
          <a:p>
            <a:pPr marL="342900" marR="0" lvl="0" indent="-342900">
              <a:spcBef>
                <a:spcPts val="205"/>
              </a:spcBef>
              <a:spcAft>
                <a:spcPts val="0"/>
              </a:spcAft>
              <a:buSzPts val="1100"/>
              <a:buFont typeface="Calibri"/>
              <a:buAutoNum type="arabicPeriod"/>
              <a:tabLst>
                <a:tab pos="558800" algn="l"/>
              </a:tabLst>
            </a:pPr>
            <a:r>
              <a:rPr lang="en-US" dirty="0">
                <a:ea typeface="Calibri"/>
                <a:cs typeface="Times New Roman"/>
              </a:rPr>
              <a:t>Form,</a:t>
            </a:r>
            <a:r>
              <a:rPr lang="en-US" spc="-10" dirty="0">
                <a:ea typeface="Calibri"/>
                <a:cs typeface="Times New Roman"/>
              </a:rPr>
              <a:t> </a:t>
            </a:r>
            <a:r>
              <a:rPr lang="en-US" spc="-5" dirty="0">
                <a:ea typeface="Calibri"/>
                <a:cs typeface="Times New Roman"/>
              </a:rPr>
              <a:t>fit</a:t>
            </a:r>
            <a:r>
              <a:rPr lang="en-US" spc="5" dirty="0">
                <a:ea typeface="Calibri"/>
                <a:cs typeface="Times New Roman"/>
              </a:rPr>
              <a:t> </a:t>
            </a:r>
            <a:r>
              <a:rPr lang="en-US" spc="-5" dirty="0">
                <a:ea typeface="Calibri"/>
                <a:cs typeface="Times New Roman"/>
              </a:rPr>
              <a:t>and function between components.</a:t>
            </a:r>
            <a:endParaRPr lang="en-US" dirty="0">
              <a:ea typeface="Calibri"/>
              <a:cs typeface="Times New Roman"/>
            </a:endParaRPr>
          </a:p>
          <a:p>
            <a:pPr marL="342900" marR="0" lvl="0" indent="-342900">
              <a:spcBef>
                <a:spcPts val="205"/>
              </a:spcBef>
              <a:spcAft>
                <a:spcPts val="0"/>
              </a:spcAft>
              <a:buSzPts val="1100"/>
              <a:buFont typeface="Calibri"/>
              <a:buAutoNum type="arabicPeriod"/>
              <a:tabLst>
                <a:tab pos="558800" algn="l"/>
              </a:tabLst>
            </a:pPr>
            <a:r>
              <a:rPr lang="en-US" spc="-5" dirty="0">
                <a:ea typeface="Calibri"/>
                <a:cs typeface="Times New Roman"/>
              </a:rPr>
              <a:t>Balloons</a:t>
            </a:r>
            <a:r>
              <a:rPr lang="en-US" spc="-10" dirty="0">
                <a:ea typeface="Calibri"/>
                <a:cs typeface="Times New Roman"/>
              </a:rPr>
              <a:t> </a:t>
            </a:r>
            <a:r>
              <a:rPr lang="en-US" spc="-5" dirty="0">
                <a:ea typeface="Calibri"/>
                <a:cs typeface="Times New Roman"/>
              </a:rPr>
              <a:t>are</a:t>
            </a:r>
            <a:r>
              <a:rPr lang="en-US" spc="-10" dirty="0">
                <a:ea typeface="Calibri"/>
                <a:cs typeface="Times New Roman"/>
              </a:rPr>
              <a:t> </a:t>
            </a:r>
            <a:r>
              <a:rPr lang="en-US" spc="-5" dirty="0">
                <a:ea typeface="Calibri"/>
                <a:cs typeface="Times New Roman"/>
              </a:rPr>
              <a:t>present</a:t>
            </a:r>
            <a:r>
              <a:rPr lang="en-US" spc="-10" dirty="0">
                <a:ea typeface="Calibri"/>
                <a:cs typeface="Times New Roman"/>
              </a:rPr>
              <a:t> </a:t>
            </a:r>
            <a:r>
              <a:rPr lang="en-US" spc="-5" dirty="0">
                <a:ea typeface="Calibri"/>
                <a:cs typeface="Times New Roman"/>
              </a:rPr>
              <a:t>and pointing at</a:t>
            </a:r>
            <a:r>
              <a:rPr lang="en-US" spc="-10" dirty="0">
                <a:ea typeface="Calibri"/>
                <a:cs typeface="Times New Roman"/>
              </a:rPr>
              <a:t> </a:t>
            </a:r>
            <a:r>
              <a:rPr lang="en-US" spc="-5" dirty="0">
                <a:ea typeface="Calibri"/>
                <a:cs typeface="Times New Roman"/>
              </a:rPr>
              <a:t>correct</a:t>
            </a:r>
            <a:r>
              <a:rPr lang="en-US" spc="5" dirty="0">
                <a:ea typeface="Calibri"/>
                <a:cs typeface="Times New Roman"/>
              </a:rPr>
              <a:t> </a:t>
            </a:r>
            <a:r>
              <a:rPr lang="en-US" spc="-5" dirty="0">
                <a:ea typeface="Calibri"/>
                <a:cs typeface="Times New Roman"/>
              </a:rPr>
              <a:t>items.</a:t>
            </a:r>
            <a:endParaRPr lang="en-US" dirty="0">
              <a:ea typeface="Calibri"/>
              <a:cs typeface="Times New Roman"/>
            </a:endParaRPr>
          </a:p>
          <a:p>
            <a:pPr marL="342900" marR="0" lvl="0" indent="-342900">
              <a:spcBef>
                <a:spcPts val="190"/>
              </a:spcBef>
              <a:spcAft>
                <a:spcPts val="0"/>
              </a:spcAft>
              <a:buSzPts val="1100"/>
              <a:buFont typeface="Calibri"/>
              <a:buAutoNum type="arabicPeriod"/>
              <a:tabLst>
                <a:tab pos="558800" algn="l"/>
              </a:tabLst>
            </a:pPr>
            <a:r>
              <a:rPr lang="en-US" spc="-5" dirty="0">
                <a:ea typeface="Calibri"/>
                <a:cs typeface="Times New Roman"/>
              </a:rPr>
              <a:t>Dimension placement</a:t>
            </a:r>
            <a:endParaRPr lang="en-US"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pc="-5" dirty="0">
                <a:ea typeface="Calibri"/>
                <a:cs typeface="Times New Roman"/>
              </a:rPr>
              <a:t>No</a:t>
            </a:r>
            <a:r>
              <a:rPr lang="en-US" spc="5" dirty="0">
                <a:ea typeface="Calibri"/>
                <a:cs typeface="Times New Roman"/>
              </a:rPr>
              <a:t> </a:t>
            </a:r>
            <a:r>
              <a:rPr lang="en-US" spc="5" dirty="0" smtClean="0">
                <a:ea typeface="Calibri"/>
                <a:cs typeface="Times New Roman"/>
              </a:rPr>
              <a:t>dimension </a:t>
            </a:r>
            <a:r>
              <a:rPr lang="en-US" spc="-5" dirty="0" smtClean="0">
                <a:ea typeface="Calibri"/>
                <a:cs typeface="Times New Roman"/>
              </a:rPr>
              <a:t>arrows</a:t>
            </a:r>
            <a:r>
              <a:rPr lang="en-US" spc="-10" dirty="0" smtClean="0">
                <a:ea typeface="Calibri"/>
                <a:cs typeface="Times New Roman"/>
              </a:rPr>
              <a:t> </a:t>
            </a:r>
            <a:r>
              <a:rPr lang="en-US" spc="-5" dirty="0">
                <a:ea typeface="Calibri"/>
                <a:cs typeface="Times New Roman"/>
              </a:rPr>
              <a:t>on </a:t>
            </a:r>
            <a:r>
              <a:rPr lang="en-US" spc="-5" smtClean="0">
                <a:ea typeface="Calibri"/>
                <a:cs typeface="Times New Roman"/>
              </a:rPr>
              <a:t>the dimension number.</a:t>
            </a:r>
            <a:endParaRPr lang="en-US" spc="-5"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pc="-5" dirty="0">
                <a:ea typeface="Calibri"/>
                <a:cs typeface="Times New Roman"/>
              </a:rPr>
              <a:t>Proper view</a:t>
            </a:r>
            <a:r>
              <a:rPr lang="en-US" spc="-10" dirty="0">
                <a:ea typeface="Calibri"/>
                <a:cs typeface="Times New Roman"/>
              </a:rPr>
              <a:t> </a:t>
            </a:r>
            <a:r>
              <a:rPr lang="en-US" spc="-5" dirty="0">
                <a:ea typeface="Calibri"/>
                <a:cs typeface="Times New Roman"/>
              </a:rPr>
              <a:t>placement</a:t>
            </a:r>
            <a:r>
              <a:rPr lang="en-US" spc="-10" dirty="0">
                <a:ea typeface="Calibri"/>
                <a:cs typeface="Times New Roman"/>
              </a:rPr>
              <a:t> </a:t>
            </a:r>
            <a:r>
              <a:rPr lang="en-US" spc="-5" dirty="0">
                <a:ea typeface="Calibri"/>
                <a:cs typeface="Times New Roman"/>
              </a:rPr>
              <a:t>to aid in fabrication</a:t>
            </a:r>
          </a:p>
          <a:p>
            <a:pPr marL="342900" marR="0" lvl="0" indent="-342900">
              <a:spcBef>
                <a:spcPts val="190"/>
              </a:spcBef>
              <a:spcAft>
                <a:spcPts val="0"/>
              </a:spcAft>
              <a:buSzPts val="1100"/>
              <a:buFont typeface="Calibri"/>
              <a:buAutoNum type="arabicPeriod"/>
              <a:tabLst>
                <a:tab pos="558800" algn="l"/>
              </a:tabLst>
            </a:pPr>
            <a:r>
              <a:rPr lang="en-US" spc="-5" dirty="0">
                <a:ea typeface="Calibri"/>
                <a:cs typeface="Times New Roman"/>
              </a:rPr>
              <a:t>Metadata</a:t>
            </a:r>
            <a:r>
              <a:rPr lang="en-US" dirty="0">
                <a:ea typeface="Calibri"/>
                <a:cs typeface="Times New Roman"/>
              </a:rPr>
              <a:t> </a:t>
            </a:r>
            <a:r>
              <a:rPr lang="en-US" spc="-5" dirty="0">
                <a:ea typeface="Calibri"/>
                <a:cs typeface="Times New Roman"/>
              </a:rPr>
              <a:t>is</a:t>
            </a:r>
            <a:r>
              <a:rPr lang="en-US" spc="-10" dirty="0">
                <a:ea typeface="Calibri"/>
                <a:cs typeface="Times New Roman"/>
              </a:rPr>
              <a:t> </a:t>
            </a:r>
            <a:r>
              <a:rPr lang="en-US" spc="-5" dirty="0">
                <a:ea typeface="Calibri"/>
                <a:cs typeface="Times New Roman"/>
              </a:rPr>
              <a:t>correct</a:t>
            </a:r>
            <a:endParaRPr lang="en-US" dirty="0">
              <a:ea typeface="Calibri"/>
              <a:cs typeface="Times New Roman"/>
            </a:endParaRPr>
          </a:p>
          <a:p>
            <a:pPr marL="742950" marR="0" lvl="1" indent="-285750">
              <a:spcBef>
                <a:spcPts val="205"/>
              </a:spcBef>
              <a:spcAft>
                <a:spcPts val="0"/>
              </a:spcAft>
              <a:buSzPts val="1100"/>
              <a:buFont typeface="Calibri"/>
              <a:buAutoNum type="alphaLcPeriod"/>
              <a:tabLst>
                <a:tab pos="1016000" algn="l"/>
              </a:tabLst>
            </a:pPr>
            <a:r>
              <a:rPr lang="en-US" spc="-5" dirty="0">
                <a:ea typeface="Calibri"/>
                <a:cs typeface="Times New Roman"/>
              </a:rPr>
              <a:t>Verify</a:t>
            </a:r>
            <a:r>
              <a:rPr lang="en-US" spc="5" dirty="0">
                <a:ea typeface="Calibri"/>
                <a:cs typeface="Times New Roman"/>
              </a:rPr>
              <a:t> </a:t>
            </a:r>
            <a:r>
              <a:rPr lang="en-US" spc="-5" dirty="0">
                <a:ea typeface="Calibri"/>
                <a:cs typeface="Times New Roman"/>
              </a:rPr>
              <a:t>BOM data is</a:t>
            </a:r>
            <a:r>
              <a:rPr lang="en-US" spc="-10" dirty="0">
                <a:ea typeface="Calibri"/>
                <a:cs typeface="Times New Roman"/>
              </a:rPr>
              <a:t> </a:t>
            </a:r>
            <a:r>
              <a:rPr lang="en-US" spc="-5" dirty="0">
                <a:ea typeface="Calibri"/>
                <a:cs typeface="Times New Roman"/>
              </a:rPr>
              <a:t>appropriate</a:t>
            </a:r>
          </a:p>
        </p:txBody>
      </p:sp>
      <p:sp>
        <p:nvSpPr>
          <p:cNvPr id="2" name="Slide Number Placeholder 1"/>
          <p:cNvSpPr>
            <a:spLocks noGrp="1"/>
          </p:cNvSpPr>
          <p:nvPr>
            <p:ph type="sldNum" sz="quarter" idx="12"/>
          </p:nvPr>
        </p:nvSpPr>
        <p:spPr/>
        <p:txBody>
          <a:bodyPr/>
          <a:lstStyle/>
          <a:p>
            <a:fld id="{5E078390-4FDD-48F2-AE59-E6F4716A3D07}" type="slidenum">
              <a:rPr lang="en-US" smtClean="0"/>
              <a:t>42</a:t>
            </a:fld>
            <a:endParaRPr lang="en-US"/>
          </a:p>
        </p:txBody>
      </p:sp>
    </p:spTree>
    <p:extLst>
      <p:ext uri="{BB962C8B-B14F-4D97-AF65-F5344CB8AC3E}">
        <p14:creationId xmlns:p14="http://schemas.microsoft.com/office/powerpoint/2010/main" val="3630409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5955989"/>
          </a:xfrm>
          <a:prstGeom prst="rect">
            <a:avLst/>
          </a:prstGeom>
        </p:spPr>
        <p:txBody>
          <a:bodyPr wrap="square">
            <a:spAutoFit/>
          </a:bodyPr>
          <a:lstStyle/>
          <a:p>
            <a:pPr>
              <a:lnSpc>
                <a:spcPct val="115000"/>
              </a:lnSpc>
              <a:spcAft>
                <a:spcPts val="1000"/>
              </a:spcAft>
            </a:pPr>
            <a:r>
              <a:rPr lang="en-US" b="1" dirty="0">
                <a:ea typeface="Calibri"/>
                <a:cs typeface="Times New Roman"/>
              </a:rPr>
              <a:t>Reference</a:t>
            </a:r>
          </a:p>
          <a:p>
            <a:pPr marL="285750" indent="-285750">
              <a:spcAft>
                <a:spcPts val="1000"/>
              </a:spcAft>
              <a:buFont typeface="Arial" panose="020B0604020202020204" pitchFamily="34" charset="0"/>
              <a:buChar char="•"/>
            </a:pPr>
            <a:r>
              <a:rPr lang="en-US" dirty="0" smtClean="0">
                <a:ea typeface="Calibri"/>
                <a:cs typeface="Times New Roman"/>
              </a:rPr>
              <a:t>APS/AES </a:t>
            </a:r>
            <a:r>
              <a:rPr lang="en-US" dirty="0">
                <a:ea typeface="Calibri"/>
                <a:cs typeface="Times New Roman"/>
              </a:rPr>
              <a:t>Design and Drafting standards </a:t>
            </a:r>
            <a:r>
              <a:rPr lang="en-US" dirty="0" smtClean="0">
                <a:ea typeface="Calibri"/>
                <a:cs typeface="Times New Roman"/>
              </a:rPr>
              <a:t>R10/8/13, located at:</a:t>
            </a:r>
          </a:p>
          <a:p>
            <a:pPr marL="285750" indent="-285750">
              <a:spcAft>
                <a:spcPts val="1000"/>
              </a:spcAft>
              <a:buFont typeface="Arial" panose="020B0604020202020204" pitchFamily="34" charset="0"/>
              <a:buChar char="•"/>
            </a:pPr>
            <a:r>
              <a:rPr lang="en-US" dirty="0" smtClean="0">
                <a:ea typeface="Calibri"/>
                <a:cs typeface="Times New Roman"/>
              </a:rPr>
              <a:t>CAD User (H:)\D-D Group\Standards\aps_1429632.pdf</a:t>
            </a:r>
            <a:endParaRPr lang="en-US" dirty="0">
              <a:ea typeface="Calibri"/>
              <a:cs typeface="Times New Roman"/>
            </a:endParaRPr>
          </a:p>
          <a:p>
            <a:pPr marL="285750" indent="-285750">
              <a:spcAft>
                <a:spcPts val="1000"/>
              </a:spcAft>
              <a:buFont typeface="Arial" panose="020B0604020202020204" pitchFamily="34" charset="0"/>
              <a:buChar char="•"/>
            </a:pPr>
            <a:r>
              <a:rPr lang="en-US" dirty="0" smtClean="0">
                <a:ea typeface="Calibri"/>
                <a:cs typeface="Times New Roman"/>
              </a:rPr>
              <a:t>ASME </a:t>
            </a:r>
            <a:r>
              <a:rPr lang="en-US" dirty="0">
                <a:ea typeface="Calibri"/>
                <a:cs typeface="Times New Roman"/>
              </a:rPr>
              <a:t>Y14.5M-1994 and 2009, Dimensioning and Tolerancing.</a:t>
            </a:r>
          </a:p>
          <a:p>
            <a:pPr marL="285750" indent="-285750">
              <a:spcAft>
                <a:spcPts val="1000"/>
              </a:spcAft>
              <a:buFont typeface="Arial" panose="020B0604020202020204" pitchFamily="34" charset="0"/>
              <a:buChar char="•"/>
            </a:pPr>
            <a:r>
              <a:rPr lang="en-US" dirty="0">
                <a:ea typeface="Calibri"/>
                <a:cs typeface="Times New Roman"/>
              </a:rPr>
              <a:t>The Ultimate GD&amp;T pocket guide, 2</a:t>
            </a:r>
            <a:r>
              <a:rPr lang="en-US" baseline="30000" dirty="0">
                <a:ea typeface="Calibri"/>
                <a:cs typeface="Times New Roman"/>
              </a:rPr>
              <a:t>nd</a:t>
            </a:r>
            <a:r>
              <a:rPr lang="en-US" dirty="0">
                <a:ea typeface="Calibri"/>
                <a:cs typeface="Times New Roman"/>
              </a:rPr>
              <a:t> edition, companion to ASME Y14.5-2009</a:t>
            </a:r>
          </a:p>
          <a:p>
            <a:pPr marL="285750" indent="-285750">
              <a:spcAft>
                <a:spcPts val="1000"/>
              </a:spcAft>
              <a:buFont typeface="Arial" panose="020B0604020202020204" pitchFamily="34" charset="0"/>
              <a:buChar char="•"/>
            </a:pPr>
            <a:r>
              <a:rPr lang="en-US" dirty="0">
                <a:ea typeface="Calibri"/>
                <a:cs typeface="Times New Roman"/>
              </a:rPr>
              <a:t>ASME Y14.3-1994 (R1999), </a:t>
            </a:r>
            <a:r>
              <a:rPr lang="en-US" dirty="0" err="1">
                <a:ea typeface="Calibri"/>
                <a:cs typeface="Times New Roman"/>
              </a:rPr>
              <a:t>Multiview</a:t>
            </a:r>
            <a:r>
              <a:rPr lang="en-US" dirty="0">
                <a:ea typeface="Calibri"/>
                <a:cs typeface="Times New Roman"/>
              </a:rPr>
              <a:t> and sectional view drawings.</a:t>
            </a:r>
          </a:p>
          <a:p>
            <a:pPr marL="285750" indent="-285750">
              <a:spcAft>
                <a:spcPts val="1000"/>
              </a:spcAft>
              <a:buFont typeface="Arial" panose="020B0604020202020204" pitchFamily="34" charset="0"/>
              <a:buChar char="•"/>
            </a:pPr>
            <a:r>
              <a:rPr lang="en-US" dirty="0">
                <a:ea typeface="Calibri"/>
                <a:cs typeface="Times New Roman"/>
              </a:rPr>
              <a:t>ASME Y14.6-2001, Screw thread representation.</a:t>
            </a:r>
          </a:p>
          <a:p>
            <a:pPr marL="285750" indent="-285750">
              <a:spcAft>
                <a:spcPts val="1000"/>
              </a:spcAft>
              <a:buFont typeface="Arial" panose="020B0604020202020204" pitchFamily="34" charset="0"/>
              <a:buChar char="•"/>
            </a:pPr>
            <a:r>
              <a:rPr lang="en-US" dirty="0">
                <a:ea typeface="Calibri"/>
                <a:cs typeface="Times New Roman"/>
              </a:rPr>
              <a:t>ASME Y14.2M-1992, Line conventions and lettering.</a:t>
            </a:r>
          </a:p>
          <a:p>
            <a:pPr marL="285750" indent="-285750">
              <a:spcAft>
                <a:spcPts val="1000"/>
              </a:spcAft>
              <a:buFont typeface="Arial" panose="020B0604020202020204" pitchFamily="34" charset="0"/>
              <a:buChar char="•"/>
            </a:pPr>
            <a:r>
              <a:rPr lang="en-US" dirty="0">
                <a:ea typeface="Calibri"/>
                <a:cs typeface="Times New Roman"/>
              </a:rPr>
              <a:t>ANSI/AWS A2.4-93, Standard symbols for welding, brazing and nondestructive examination</a:t>
            </a:r>
            <a:r>
              <a:rPr lang="en-US" dirty="0" smtClean="0">
                <a:ea typeface="Calibri"/>
                <a:cs typeface="Times New Roman"/>
              </a:rPr>
              <a:t>.</a:t>
            </a:r>
          </a:p>
          <a:p>
            <a:pPr marL="285750" indent="-285750">
              <a:spcAft>
                <a:spcPts val="1000"/>
              </a:spcAft>
              <a:buFont typeface="Arial" panose="020B0604020202020204" pitchFamily="34" charset="0"/>
              <a:buChar char="•"/>
            </a:pPr>
            <a:r>
              <a:rPr lang="en-US" dirty="0" smtClean="0">
                <a:ea typeface="Calibri"/>
                <a:cs typeface="Times New Roman"/>
              </a:rPr>
              <a:t>ASME Y14.38-2007, Abbreviations and Acronyms for Use on Drawings…</a:t>
            </a:r>
            <a:endParaRPr lang="en-US" dirty="0">
              <a:ea typeface="Calibri"/>
              <a:cs typeface="Times New Roman"/>
            </a:endParaRPr>
          </a:p>
          <a:p>
            <a:pPr marL="285750" indent="-285750">
              <a:spcAft>
                <a:spcPts val="1000"/>
              </a:spcAft>
              <a:buFont typeface="Arial" panose="020B0604020202020204" pitchFamily="34" charset="0"/>
              <a:buChar char="•"/>
            </a:pPr>
            <a:r>
              <a:rPr lang="en-US" dirty="0" smtClean="0">
                <a:ea typeface="Calibri"/>
                <a:cs typeface="Times New Roman"/>
              </a:rPr>
              <a:t>Vacuum </a:t>
            </a:r>
            <a:r>
              <a:rPr lang="en-US" dirty="0">
                <a:ea typeface="Calibri"/>
                <a:cs typeface="Times New Roman"/>
              </a:rPr>
              <a:t>requirements, Doc. No. 410201-00095</a:t>
            </a:r>
          </a:p>
          <a:p>
            <a:pPr marL="285750" indent="-285750">
              <a:spcAft>
                <a:spcPts val="1000"/>
              </a:spcAft>
              <a:buFont typeface="Arial" panose="020B0604020202020204" pitchFamily="34" charset="0"/>
              <a:buChar char="•"/>
            </a:pPr>
            <a:r>
              <a:rPr lang="en-US" dirty="0">
                <a:ea typeface="Calibri"/>
                <a:cs typeface="Times New Roman"/>
              </a:rPr>
              <a:t>Brazing for beamline vacuum devices, Doc. No. 410201-00122-01</a:t>
            </a:r>
          </a:p>
          <a:p>
            <a:pPr marL="285750" indent="-285750">
              <a:spcAft>
                <a:spcPts val="1000"/>
              </a:spcAft>
              <a:buFont typeface="Arial" panose="020B0604020202020204" pitchFamily="34" charset="0"/>
              <a:buChar char="•"/>
            </a:pPr>
            <a:r>
              <a:rPr lang="en-US" dirty="0">
                <a:ea typeface="Calibri"/>
                <a:cs typeface="Times New Roman"/>
              </a:rPr>
              <a:t>Genium, Modern Drafting practices and </a:t>
            </a:r>
            <a:r>
              <a:rPr lang="en-US" dirty="0" smtClean="0">
                <a:ea typeface="Calibri"/>
                <a:cs typeface="Times New Roman"/>
              </a:rPr>
              <a:t>Standards</a:t>
            </a:r>
            <a:endParaRPr lang="en-US" dirty="0">
              <a:ea typeface="Calibri"/>
              <a:cs typeface="Times New Roman"/>
            </a:endParaRPr>
          </a:p>
          <a:p>
            <a:pPr marL="285750" indent="-285750">
              <a:spcAft>
                <a:spcPts val="1000"/>
              </a:spcAft>
              <a:buFont typeface="Arial" panose="020B0604020202020204" pitchFamily="34" charset="0"/>
              <a:buChar char="•"/>
            </a:pPr>
            <a:r>
              <a:rPr lang="en-US" dirty="0" smtClean="0">
                <a:ea typeface="Calibri"/>
                <a:cs typeface="Times New Roman"/>
              </a:rPr>
              <a:t>Machinery’s Handbook, Various web GD&amp;T web sites.</a:t>
            </a:r>
            <a:endParaRPr lang="en-US" dirty="0">
              <a:ea typeface="Calibri"/>
              <a:cs typeface="Times New Roman"/>
            </a:endParaRPr>
          </a:p>
        </p:txBody>
      </p:sp>
      <p:sp>
        <p:nvSpPr>
          <p:cNvPr id="3" name="Slide Number Placeholder 2"/>
          <p:cNvSpPr>
            <a:spLocks noGrp="1"/>
          </p:cNvSpPr>
          <p:nvPr>
            <p:ph type="sldNum" sz="quarter" idx="12"/>
          </p:nvPr>
        </p:nvSpPr>
        <p:spPr/>
        <p:txBody>
          <a:bodyPr/>
          <a:lstStyle/>
          <a:p>
            <a:fld id="{5E078390-4FDD-48F2-AE59-E6F4716A3D07}" type="slidenum">
              <a:rPr lang="en-US" smtClean="0"/>
              <a:t>43</a:t>
            </a:fld>
            <a:endParaRPr lang="en-US"/>
          </a:p>
        </p:txBody>
      </p:sp>
    </p:spTree>
    <p:extLst>
      <p:ext uri="{BB962C8B-B14F-4D97-AF65-F5344CB8AC3E}">
        <p14:creationId xmlns:p14="http://schemas.microsoft.com/office/powerpoint/2010/main" val="2085613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lange_spin.mp4">
            <a:hlinkClick r:id="" action="ppaction://media"/>
          </p:cNvPr>
          <p:cNvPicPr>
            <a:picLocks noChangeAspect="1"/>
          </p:cNvPicPr>
          <p:nvPr>
            <a:videoFile r:link="rId1"/>
            <p:extLst>
              <p:ext uri="{DAA4B4D4-6D71-4841-9C94-3DE7FCFB9230}">
                <p14:media xmlns:p14="http://schemas.microsoft.com/office/powerpoint/2010/main" r:embed="rId2">
                  <p14:trim end="834.6666"/>
                </p14:media>
              </p:ext>
            </p:extLst>
          </p:nvPr>
        </p:nvPicPr>
        <p:blipFill>
          <a:blip r:embed="rId4"/>
          <a:stretch>
            <a:fillRect/>
          </a:stretch>
        </p:blipFill>
        <p:spPr>
          <a:xfrm>
            <a:off x="1600200" y="1981200"/>
            <a:ext cx="5334000" cy="4017620"/>
          </a:xfrm>
          <a:prstGeom prst="ellipse">
            <a:avLst/>
          </a:prstGeom>
          <a:ln>
            <a:noFill/>
          </a:ln>
          <a:effectLst>
            <a:softEdge rad="112500"/>
          </a:effectLst>
        </p:spPr>
      </p:pic>
      <p:sp>
        <p:nvSpPr>
          <p:cNvPr id="3" name="Slide Number Placeholder 2"/>
          <p:cNvSpPr>
            <a:spLocks noGrp="1"/>
          </p:cNvSpPr>
          <p:nvPr>
            <p:ph type="sldNum" sz="quarter" idx="12"/>
          </p:nvPr>
        </p:nvSpPr>
        <p:spPr/>
        <p:txBody>
          <a:bodyPr/>
          <a:lstStyle/>
          <a:p>
            <a:fld id="{5E078390-4FDD-48F2-AE59-E6F4716A3D07}" type="slidenum">
              <a:rPr lang="en-US" smtClean="0"/>
              <a:t>44</a:t>
            </a:fld>
            <a:endParaRPr lang="en-US"/>
          </a:p>
        </p:txBody>
      </p:sp>
      <p:sp>
        <p:nvSpPr>
          <p:cNvPr id="4" name="Rectangle 3"/>
          <p:cNvSpPr/>
          <p:nvPr/>
        </p:nvSpPr>
        <p:spPr>
          <a:xfrm>
            <a:off x="609600" y="990600"/>
            <a:ext cx="8229600" cy="923330"/>
          </a:xfrm>
          <a:prstGeom prst="rect">
            <a:avLst/>
          </a:prstGeom>
        </p:spPr>
        <p:txBody>
          <a:bodyPr wrap="square">
            <a:spAutoFit/>
          </a:bodyPr>
          <a:lstStyle/>
          <a:p>
            <a:r>
              <a:rPr lang="en-US" dirty="0" smtClean="0"/>
              <a:t>An </a:t>
            </a:r>
            <a:r>
              <a:rPr lang="en-US" dirty="0"/>
              <a:t>alternative is an annotated 3D model. Instead of creating 2D drawings with multiple views laid out on a virtual sheet of paper, engineers and designers can apply dimensions, GD&amp;T, notes and materials to the 3D model, which already exists. </a:t>
            </a:r>
            <a:endParaRPr lang="en-US" dirty="0">
              <a:effectLst/>
            </a:endParaRPr>
          </a:p>
        </p:txBody>
      </p:sp>
      <p:cxnSp>
        <p:nvCxnSpPr>
          <p:cNvPr id="8" name="Straight Arrow Connector 7"/>
          <p:cNvCxnSpPr/>
          <p:nvPr/>
        </p:nvCxnSpPr>
        <p:spPr bwMode="auto">
          <a:xfrm>
            <a:off x="609600" y="5486400"/>
            <a:ext cx="1219200" cy="762000"/>
          </a:xfrm>
          <a:prstGeom prst="straightConnector1">
            <a:avLst/>
          </a:prstGeom>
          <a:noFill/>
          <a:ln w="38100" cap="flat" cmpd="sng" algn="ctr">
            <a:solidFill>
              <a:srgbClr val="FF0000"/>
            </a:solidFill>
            <a:prstDash val="solid"/>
            <a:round/>
            <a:headEnd type="none" w="med" len="med"/>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Box 10"/>
          <p:cNvSpPr txBox="1"/>
          <p:nvPr/>
        </p:nvSpPr>
        <p:spPr>
          <a:xfrm>
            <a:off x="301663" y="4731421"/>
            <a:ext cx="615874" cy="646331"/>
          </a:xfrm>
          <a:prstGeom prst="rect">
            <a:avLst/>
          </a:prstGeom>
          <a:noFill/>
        </p:spPr>
        <p:txBody>
          <a:bodyPr wrap="none" rtlCol="0">
            <a:spAutoFit/>
          </a:bodyPr>
          <a:lstStyle/>
          <a:p>
            <a:r>
              <a:rPr lang="en-US" dirty="0" smtClean="0"/>
              <a:t>Click</a:t>
            </a:r>
          </a:p>
          <a:p>
            <a:r>
              <a:rPr lang="en-US" dirty="0" smtClean="0"/>
              <a:t>Play</a:t>
            </a:r>
            <a:endParaRPr lang="en-US" dirty="0"/>
          </a:p>
        </p:txBody>
      </p:sp>
    </p:spTree>
    <p:extLst>
      <p:ext uri="{BB962C8B-B14F-4D97-AF65-F5344CB8AC3E}">
        <p14:creationId xmlns:p14="http://schemas.microsoft.com/office/powerpoint/2010/main" val="1425509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repeatCount="indefinite" fill="hold" display="0">
                  <p:stCondLst>
                    <p:cond delay="indefinite"/>
                  </p:stCondLst>
                </p:cTn>
                <p:tgtEl>
                  <p:spTgt spid="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42FD6D2-C10D-4747-96EF-734CB6B3503C}" type="slidenum">
              <a:rPr lang="en-US" smtClean="0"/>
              <a:t>45</a:t>
            </a:fld>
            <a:endParaRPr lang="en-US"/>
          </a:p>
        </p:txBody>
      </p:sp>
      <p:pic>
        <p:nvPicPr>
          <p:cNvPr id="5" name="Flange_spin-dims.mp4">
            <a:hlinkClick r:id="" action="ppaction://media"/>
          </p:cNvPr>
          <p:cNvPicPr>
            <a:picLocks noChangeAspect="1"/>
          </p:cNvPicPr>
          <p:nvPr>
            <a:videoFile r:link="rId1"/>
            <p:extLst>
              <p:ext uri="{DAA4B4D4-6D71-4841-9C94-3DE7FCFB9230}">
                <p14:media xmlns:p14="http://schemas.microsoft.com/office/powerpoint/2010/main" r:embed="rId2">
                  <p14:trim st="66" end="344"/>
                  <p14:fade in="250"/>
                </p14:media>
              </p:ext>
            </p:extLst>
          </p:nvPr>
        </p:nvPicPr>
        <p:blipFill>
          <a:blip r:embed="rId4"/>
          <a:stretch>
            <a:fillRect/>
          </a:stretch>
        </p:blipFill>
        <p:spPr>
          <a:xfrm>
            <a:off x="1477963" y="838200"/>
            <a:ext cx="6188075" cy="4632325"/>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spTree>
    <p:extLst>
      <p:ext uri="{BB962C8B-B14F-4D97-AF65-F5344CB8AC3E}">
        <p14:creationId xmlns:p14="http://schemas.microsoft.com/office/powerpoint/2010/main" val="2317285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754" name="Rectangle 2"/>
          <p:cNvSpPr>
            <a:spLocks noGrp="1" noChangeArrowheads="1"/>
          </p:cNvSpPr>
          <p:nvPr>
            <p:ph type="title"/>
          </p:nvPr>
        </p:nvSpPr>
        <p:spPr>
          <a:xfrm>
            <a:off x="2339579" y="665339"/>
            <a:ext cx="4421981" cy="505267"/>
          </a:xfrm>
          <a:ln/>
        </p:spPr>
        <p:txBody>
          <a:bodyPr/>
          <a:lstStyle/>
          <a:p>
            <a:r>
              <a:rPr lang="en-US" altLang="en-US" sz="2700" dirty="0"/>
              <a:t>Bonus Tolerance Example</a:t>
            </a:r>
          </a:p>
        </p:txBody>
      </p:sp>
      <p:sp>
        <p:nvSpPr>
          <p:cNvPr id="74755" name="Rectangle 3"/>
          <p:cNvSpPr>
            <a:spLocks noGrp="1" noChangeArrowheads="1"/>
          </p:cNvSpPr>
          <p:nvPr>
            <p:ph type="body" idx="1"/>
          </p:nvPr>
        </p:nvSpPr>
        <p:spPr>
          <a:xfrm>
            <a:off x="2386013" y="1428750"/>
            <a:ext cx="4371975" cy="4895850"/>
          </a:xfrm>
        </p:spPr>
        <p:txBody>
          <a:bodyPr/>
          <a:lstStyle/>
          <a:p>
            <a:pPr>
              <a:lnSpc>
                <a:spcPct val="90000"/>
              </a:lnSpc>
            </a:pPr>
            <a:endParaRPr lang="en-US" altLang="en-US" sz="1500" dirty="0"/>
          </a:p>
          <a:p>
            <a:pPr>
              <a:lnSpc>
                <a:spcPct val="90000"/>
              </a:lnSpc>
            </a:pPr>
            <a:endParaRPr lang="en-US" altLang="en-US" sz="1500" dirty="0"/>
          </a:p>
          <a:p>
            <a:pPr>
              <a:lnSpc>
                <a:spcPct val="90000"/>
              </a:lnSpc>
            </a:pPr>
            <a:endParaRPr lang="en-US" altLang="en-US" sz="2100" dirty="0"/>
          </a:p>
          <a:p>
            <a:pPr>
              <a:lnSpc>
                <a:spcPct val="90000"/>
              </a:lnSpc>
            </a:pPr>
            <a:endParaRPr lang="en-US" altLang="en-US" sz="2100" dirty="0"/>
          </a:p>
          <a:p>
            <a:pPr>
              <a:lnSpc>
                <a:spcPct val="90000"/>
              </a:lnSpc>
            </a:pPr>
            <a:endParaRPr lang="en-US" altLang="en-US" sz="2100" dirty="0"/>
          </a:p>
          <a:p>
            <a:pPr>
              <a:lnSpc>
                <a:spcPct val="90000"/>
              </a:lnSpc>
            </a:pPr>
            <a:endParaRPr lang="en-US" altLang="en-US" sz="1500" dirty="0"/>
          </a:p>
          <a:p>
            <a:pPr>
              <a:lnSpc>
                <a:spcPct val="90000"/>
              </a:lnSpc>
              <a:buFont typeface="Monotype Sorts" pitchFamily="2" charset="2"/>
              <a:buNone/>
            </a:pPr>
            <a:endParaRPr lang="en-US" altLang="en-US" sz="1500" dirty="0"/>
          </a:p>
          <a:p>
            <a:pPr>
              <a:lnSpc>
                <a:spcPct val="90000"/>
              </a:lnSpc>
              <a:buFont typeface="Monotype Sorts" pitchFamily="2" charset="2"/>
              <a:buNone/>
            </a:pPr>
            <a:endParaRPr lang="en-US" altLang="en-US" sz="1500" dirty="0"/>
          </a:p>
          <a:p>
            <a:pPr>
              <a:lnSpc>
                <a:spcPct val="90000"/>
              </a:lnSpc>
              <a:buFont typeface="Monotype Sorts" pitchFamily="2" charset="2"/>
              <a:buNone/>
            </a:pPr>
            <a:endParaRPr lang="en-US" altLang="en-US" sz="1500" dirty="0"/>
          </a:p>
          <a:p>
            <a:pPr>
              <a:lnSpc>
                <a:spcPct val="90000"/>
              </a:lnSpc>
              <a:buFont typeface="Monotype Sorts" pitchFamily="2" charset="2"/>
              <a:buNone/>
            </a:pPr>
            <a:endParaRPr lang="en-US" altLang="en-US" sz="1500" dirty="0"/>
          </a:p>
          <a:p>
            <a:pPr>
              <a:lnSpc>
                <a:spcPct val="90000"/>
              </a:lnSpc>
            </a:pPr>
            <a:endParaRPr lang="en-US" altLang="en-US" sz="1500" dirty="0"/>
          </a:p>
          <a:p>
            <a:pPr>
              <a:lnSpc>
                <a:spcPct val="90000"/>
              </a:lnSpc>
            </a:pPr>
            <a:endParaRPr lang="en-US" altLang="en-US" sz="2100" dirty="0"/>
          </a:p>
          <a:p>
            <a:pPr>
              <a:lnSpc>
                <a:spcPct val="90000"/>
              </a:lnSpc>
            </a:pPr>
            <a:endParaRPr lang="en-US" altLang="en-US" sz="2100" dirty="0"/>
          </a:p>
          <a:p>
            <a:pPr>
              <a:lnSpc>
                <a:spcPct val="90000"/>
              </a:lnSpc>
            </a:pPr>
            <a:endParaRPr lang="en-US" altLang="en-US" sz="2100" dirty="0"/>
          </a:p>
          <a:p>
            <a:pPr>
              <a:lnSpc>
                <a:spcPct val="90000"/>
              </a:lnSpc>
            </a:pPr>
            <a:r>
              <a:rPr lang="en-US" altLang="en-US" sz="1500" dirty="0"/>
              <a:t>This system makes sense… the larger the hole is, the more it can deviate from true position and still fit in the mating condition!</a:t>
            </a:r>
          </a:p>
        </p:txBody>
      </p:sp>
      <p:graphicFrame>
        <p:nvGraphicFramePr>
          <p:cNvPr id="74797" name="Group 45"/>
          <p:cNvGraphicFramePr>
            <a:graphicFrameLocks noGrp="1"/>
          </p:cNvGraphicFramePr>
          <p:nvPr/>
        </p:nvGraphicFramePr>
        <p:xfrm>
          <a:off x="2747963" y="3771901"/>
          <a:ext cx="3810001" cy="1657354"/>
        </p:xfrm>
        <a:graphic>
          <a:graphicData uri="http://schemas.openxmlformats.org/drawingml/2006/table">
            <a:tbl>
              <a:tblPr/>
              <a:tblGrid>
                <a:gridCol w="1352550"/>
                <a:gridCol w="1187054"/>
                <a:gridCol w="1270397"/>
              </a:tblGrid>
              <a:tr h="236935">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Actual Hole Size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Bonus Tol.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Φ of Tol. Zone</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935">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Ø</a:t>
                      </a:r>
                      <a:r>
                        <a:rPr kumimoji="0" lang="en-US" altLang="en-US" sz="900" b="0" i="0" u="none" strike="noStrike" cap="none" normalizeH="0" baseline="0" smtClean="0">
                          <a:ln>
                            <a:noFill/>
                          </a:ln>
                          <a:solidFill>
                            <a:schemeClr val="tx1"/>
                          </a:solidFill>
                          <a:effectLst/>
                          <a:latin typeface="Arial" panose="020B0604020202020204" pitchFamily="34" charset="0"/>
                        </a:rPr>
                        <a:t> .497 (MMC)</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.010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935">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Ø</a:t>
                      </a:r>
                      <a:r>
                        <a:rPr kumimoji="0" lang="en-US" altLang="en-US" sz="900" b="0" i="0" u="none" strike="noStrike" cap="none" normalizeH="0" baseline="0" smtClean="0">
                          <a:ln>
                            <a:noFill/>
                          </a:ln>
                          <a:solidFill>
                            <a:schemeClr val="tx1"/>
                          </a:solidFill>
                          <a:effectLst/>
                          <a:latin typeface="Arial" panose="020B0604020202020204" pitchFamily="34" charset="0"/>
                        </a:rPr>
                        <a:t> .499  </a:t>
                      </a:r>
                      <a:r>
                        <a:rPr kumimoji="0" lang="en-US" altLang="en-US" sz="700" b="0" i="0" u="none" strike="noStrike" cap="none" normalizeH="0" baseline="0" smtClean="0">
                          <a:ln>
                            <a:noFill/>
                          </a:ln>
                          <a:solidFill>
                            <a:schemeClr val="tx1"/>
                          </a:solidFill>
                          <a:effectLst/>
                          <a:latin typeface="Arial" panose="020B0604020202020204" pitchFamily="34" charset="0"/>
                        </a:rPr>
                        <a:t>(.499 - .497 = .002)</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.002    </a:t>
                      </a:r>
                      <a:r>
                        <a:rPr kumimoji="0" lang="en-US" altLang="en-US" sz="600" b="0" i="0" u="none" strike="noStrike" cap="none" normalizeH="0" baseline="0" smtClean="0">
                          <a:ln>
                            <a:noFill/>
                          </a:ln>
                          <a:solidFill>
                            <a:schemeClr val="tx1"/>
                          </a:solidFill>
                          <a:effectLst/>
                          <a:latin typeface="Arial" panose="020B0604020202020204" pitchFamily="34" charset="0"/>
                        </a:rPr>
                        <a:t>(.010 + .002 = .012)</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.012</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744">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Ø</a:t>
                      </a:r>
                      <a:r>
                        <a:rPr kumimoji="0" lang="en-US" altLang="en-US" sz="900" b="0" i="0" u="none" strike="noStrike" cap="none" normalizeH="0" baseline="0" smtClean="0">
                          <a:ln>
                            <a:noFill/>
                          </a:ln>
                          <a:solidFill>
                            <a:schemeClr val="tx1"/>
                          </a:solidFill>
                          <a:effectLst/>
                          <a:latin typeface="Arial" panose="020B0604020202020204" pitchFamily="34" charset="0"/>
                        </a:rPr>
                        <a:t> .500 </a:t>
                      </a:r>
                      <a:r>
                        <a:rPr kumimoji="0" lang="en-US" altLang="en-US" sz="700" b="0" i="0" u="none" strike="noStrike" cap="none" normalizeH="0" baseline="0" smtClean="0">
                          <a:ln>
                            <a:noFill/>
                          </a:ln>
                          <a:solidFill>
                            <a:schemeClr val="tx1"/>
                          </a:solidFill>
                          <a:effectLst/>
                          <a:latin typeface="Arial" panose="020B0604020202020204" pitchFamily="34" charset="0"/>
                        </a:rPr>
                        <a:t>(.500 - .497 = .003)</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.003    </a:t>
                      </a:r>
                      <a:r>
                        <a:rPr kumimoji="0" lang="en-US" altLang="en-US" sz="600" b="0" i="0" u="none" strike="noStrike" cap="none" normalizeH="0" baseline="0" smtClean="0">
                          <a:ln>
                            <a:noFill/>
                          </a:ln>
                          <a:solidFill>
                            <a:schemeClr val="tx1"/>
                          </a:solidFill>
                          <a:effectLst/>
                          <a:latin typeface="Arial" panose="020B0604020202020204" pitchFamily="34" charset="0"/>
                        </a:rPr>
                        <a:t>(.010 + .003  = .013)</a:t>
                      </a:r>
                      <a:endParaRPr kumimoji="0" lang="en-US" altLang="en-US" sz="900" b="0" i="0" u="none" strike="noStrike" cap="none" normalizeH="0" baseline="0" smtClean="0">
                        <a:ln>
                          <a:noFill/>
                        </a:ln>
                        <a:solidFill>
                          <a:schemeClr val="tx1"/>
                        </a:solidFill>
                        <a:effectLst/>
                        <a:latin typeface="Arial" panose="020B0604020202020204"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.013</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935">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Ø</a:t>
                      </a:r>
                      <a:r>
                        <a:rPr kumimoji="0" lang="en-US" altLang="en-US" sz="900" b="0" i="0" u="none" strike="noStrike" cap="none" normalizeH="0" baseline="0" smtClean="0">
                          <a:ln>
                            <a:noFill/>
                          </a:ln>
                          <a:solidFill>
                            <a:schemeClr val="tx1"/>
                          </a:solidFill>
                          <a:effectLst/>
                          <a:latin typeface="Arial" panose="020B0604020202020204" pitchFamily="34" charset="0"/>
                        </a:rPr>
                        <a:t> .502</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.005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.015</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935">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Ø</a:t>
                      </a:r>
                      <a:r>
                        <a:rPr kumimoji="0" lang="en-US" altLang="en-US" sz="900" b="0" i="0" u="none" strike="noStrike" cap="none" normalizeH="0" baseline="0" smtClean="0">
                          <a:ln>
                            <a:noFill/>
                          </a:ln>
                          <a:solidFill>
                            <a:schemeClr val="tx1"/>
                          </a:solidFill>
                          <a:effectLst/>
                          <a:latin typeface="Arial" panose="020B0604020202020204" pitchFamily="34" charset="0"/>
                        </a:rPr>
                        <a:t> .503 (LMC)</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.006</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.016</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935">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Ø</a:t>
                      </a:r>
                      <a:r>
                        <a:rPr kumimoji="0" lang="en-US" altLang="en-US" sz="900" b="0" i="0" u="none" strike="noStrike" cap="none" normalizeH="0" baseline="0" smtClean="0">
                          <a:ln>
                            <a:noFill/>
                          </a:ln>
                          <a:solidFill>
                            <a:schemeClr val="tx1"/>
                          </a:solidFill>
                          <a:effectLst/>
                          <a:latin typeface="Arial" panose="020B0604020202020204" pitchFamily="34" charset="0"/>
                        </a:rPr>
                        <a:t> .504</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defRPr sz="2800">
                          <a:solidFill>
                            <a:schemeClr val="tx1"/>
                          </a:solidFill>
                          <a:latin typeface="Arial" panose="020B0604020202020204" pitchFamily="34" charset="0"/>
                        </a:defRPr>
                      </a:lvl1pPr>
                      <a:lvl2pPr eaLnBrk="0" hangingPunct="0">
                        <a:buSzPct val="100000"/>
                        <a:defRPr sz="2400">
                          <a:solidFill>
                            <a:schemeClr val="tx1"/>
                          </a:solidFill>
                          <a:latin typeface="Arial" panose="020B0604020202020204" pitchFamily="34" charset="0"/>
                        </a:defRPr>
                      </a:lvl2pPr>
                      <a:lvl3pPr eaLnBrk="0" hangingPunct="0">
                        <a:buSzPct val="100000"/>
                        <a:defRPr sz="2000">
                          <a:solidFill>
                            <a:schemeClr val="tx1"/>
                          </a:solidFill>
                          <a:latin typeface="Arial" panose="020B0604020202020204" pitchFamily="34" charset="0"/>
                        </a:defRPr>
                      </a:lvl3pPr>
                      <a:lvl4pPr eaLnBrk="0" hangingPunct="0">
                        <a:buSzPct val="100000"/>
                        <a:defRPr>
                          <a:solidFill>
                            <a:schemeClr val="tx1"/>
                          </a:solidFill>
                          <a:latin typeface="Arial" panose="020B0604020202020204" pitchFamily="34" charset="0"/>
                        </a:defRPr>
                      </a:lvl4pPr>
                      <a:lvl5pPr eaLnBrk="0" hangingPunct="0">
                        <a:buSzPct val="100000"/>
                        <a:defRPr>
                          <a:solidFill>
                            <a:schemeClr val="tx1"/>
                          </a:solidFill>
                          <a:latin typeface="Arial" panose="020B0604020202020204" pitchFamily="34" charset="0"/>
                        </a:defRPr>
                      </a:lvl5pPr>
                      <a:lvl6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6pPr>
                      <a:lvl7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7pPr>
                      <a:lvl8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8pPr>
                      <a:lvl9pPr eaLnBrk="0" fontAlgn="base" hangingPunct="0">
                        <a:spcBef>
                          <a:spcPct val="20000"/>
                        </a:spcBef>
                        <a:spcAft>
                          <a:spcPct val="0"/>
                        </a:spcAft>
                        <a:buClr>
                          <a:schemeClr val="tx1"/>
                        </a:buClr>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altLang="en-US" sz="900" b="0" i="0" u="none" strike="noStrike" cap="none" normalizeH="0" baseline="0" smtClean="0">
                          <a:ln>
                            <a:noFill/>
                          </a:ln>
                          <a:solidFill>
                            <a:schemeClr val="tx1"/>
                          </a:solidFill>
                          <a:effectLst/>
                          <a:latin typeface="Arial" panose="020B0604020202020204"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93" name="Text Box 41"/>
          <p:cNvSpPr txBox="1">
            <a:spLocks noChangeArrowheads="1"/>
          </p:cNvSpPr>
          <p:nvPr/>
        </p:nvSpPr>
        <p:spPr bwMode="auto">
          <a:xfrm>
            <a:off x="5668566" y="1371600"/>
            <a:ext cx="1246584" cy="200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fontAlgn="base">
              <a:spcBef>
                <a:spcPct val="50000"/>
              </a:spcBef>
              <a:spcAft>
                <a:spcPct val="0"/>
              </a:spcAft>
              <a:buClr>
                <a:srgbClr val="000000"/>
              </a:buClr>
              <a:buSzPct val="75000"/>
              <a:buFont typeface="Monotype Sorts" pitchFamily="2" charset="2"/>
              <a:buNone/>
            </a:pPr>
            <a:r>
              <a:rPr lang="en-US" altLang="en-US" sz="1050">
                <a:solidFill>
                  <a:srgbClr val="000000"/>
                </a:solidFill>
              </a:rPr>
              <a:t>This means that the tolerance is .010 </a:t>
            </a:r>
            <a:r>
              <a:rPr lang="en-US" altLang="en-US" sz="1050" b="1" u="sng">
                <a:solidFill>
                  <a:srgbClr val="000000"/>
                </a:solidFill>
              </a:rPr>
              <a:t>if</a:t>
            </a:r>
            <a:r>
              <a:rPr lang="en-US" altLang="en-US" sz="1050">
                <a:solidFill>
                  <a:srgbClr val="000000"/>
                </a:solidFill>
              </a:rPr>
              <a:t> the hole size is the MMC size, or .497. If the hole is bigger, we get a </a:t>
            </a:r>
            <a:r>
              <a:rPr lang="en-US" altLang="en-US" sz="1050" b="1" u="sng">
                <a:solidFill>
                  <a:srgbClr val="000000"/>
                </a:solidFill>
              </a:rPr>
              <a:t>bonus</a:t>
            </a:r>
            <a:r>
              <a:rPr lang="en-US" altLang="en-US" sz="1050">
                <a:solidFill>
                  <a:srgbClr val="000000"/>
                </a:solidFill>
              </a:rPr>
              <a:t> tolerance equal to the difference between the MMC size and the actual size.</a:t>
            </a:r>
          </a:p>
        </p:txBody>
      </p:sp>
      <p:pic>
        <p:nvPicPr>
          <p:cNvPr id="74794"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14451"/>
            <a:ext cx="3114675" cy="233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98" name="Text Box 46"/>
          <p:cNvSpPr txBox="1">
            <a:spLocks noChangeArrowheads="1"/>
          </p:cNvSpPr>
          <p:nvPr/>
        </p:nvSpPr>
        <p:spPr bwMode="auto">
          <a:xfrm>
            <a:off x="4529138" y="2143125"/>
            <a:ext cx="323850" cy="18274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 tIns="33338" rIns="67866" bIns="33338">
            <a:spAutoFit/>
          </a:bodyPr>
          <a:lstStyle/>
          <a:p>
            <a:pPr fontAlgn="base">
              <a:spcBef>
                <a:spcPct val="50000"/>
              </a:spcBef>
              <a:spcAft>
                <a:spcPct val="0"/>
              </a:spcAft>
              <a:buClr>
                <a:srgbClr val="000000"/>
              </a:buClr>
              <a:buSzPct val="75000"/>
              <a:buFont typeface="Monotype Sorts" pitchFamily="2" charset="2"/>
              <a:buNone/>
            </a:pPr>
            <a:r>
              <a:rPr lang="en-US" altLang="en-US" sz="750">
                <a:solidFill>
                  <a:srgbClr val="FF0000"/>
                </a:solidFill>
              </a:rPr>
              <a:t>.503</a:t>
            </a:r>
          </a:p>
        </p:txBody>
      </p:sp>
    </p:spTree>
    <p:extLst>
      <p:ext uri="{BB962C8B-B14F-4D97-AF65-F5344CB8AC3E}">
        <p14:creationId xmlns:p14="http://schemas.microsoft.com/office/powerpoint/2010/main" val="361695596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99135" y="1682932"/>
            <a:ext cx="5945729" cy="3492135"/>
          </a:xfrm>
          <a:prstGeom prst="rect">
            <a:avLst/>
          </a:prstGeom>
        </p:spPr>
      </p:pic>
    </p:spTree>
    <p:extLst>
      <p:ext uri="{BB962C8B-B14F-4D97-AF65-F5344CB8AC3E}">
        <p14:creationId xmlns:p14="http://schemas.microsoft.com/office/powerpoint/2010/main" val="143936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136967"/>
            <a:ext cx="5943600" cy="4584065"/>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5</a:t>
            </a:fld>
            <a:endParaRPr lang="en-US"/>
          </a:p>
        </p:txBody>
      </p:sp>
    </p:spTree>
    <p:extLst>
      <p:ext uri="{BB962C8B-B14F-4D97-AF65-F5344CB8AC3E}">
        <p14:creationId xmlns:p14="http://schemas.microsoft.com/office/powerpoint/2010/main" val="554719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32284" y="666717"/>
            <a:ext cx="5943600" cy="5548630"/>
          </a:xfrm>
          <a:prstGeom prst="rect">
            <a:avLst/>
          </a:prstGeom>
        </p:spPr>
      </p:pic>
      <p:sp>
        <p:nvSpPr>
          <p:cNvPr id="3" name="TextBox 2"/>
          <p:cNvSpPr txBox="1"/>
          <p:nvPr/>
        </p:nvSpPr>
        <p:spPr>
          <a:xfrm>
            <a:off x="609600" y="1143000"/>
            <a:ext cx="2857642" cy="1477328"/>
          </a:xfrm>
          <a:prstGeom prst="rect">
            <a:avLst/>
          </a:prstGeom>
          <a:noFill/>
        </p:spPr>
        <p:txBody>
          <a:bodyPr wrap="none" rtlCol="0">
            <a:spAutoFit/>
          </a:bodyPr>
          <a:lstStyle/>
          <a:p>
            <a:r>
              <a:rPr lang="en-US" dirty="0" smtClean="0">
                <a:solidFill>
                  <a:srgbClr val="FF0000"/>
                </a:solidFill>
              </a:rPr>
              <a:t>Not</a:t>
            </a:r>
            <a:r>
              <a:rPr lang="en-US" dirty="0" smtClean="0"/>
              <a:t> datum planes.</a:t>
            </a:r>
          </a:p>
          <a:p>
            <a:r>
              <a:rPr lang="en-US" dirty="0" smtClean="0"/>
              <a:t>On a part surface, geometry.</a:t>
            </a:r>
          </a:p>
          <a:p>
            <a:endParaRPr lang="en-US" dirty="0" smtClean="0"/>
          </a:p>
          <a:p>
            <a:r>
              <a:rPr lang="en-US" dirty="0" smtClean="0"/>
              <a:t>These symbols are </a:t>
            </a:r>
          </a:p>
          <a:p>
            <a:r>
              <a:rPr lang="en-US" dirty="0" smtClean="0"/>
              <a:t>Called </a:t>
            </a:r>
            <a:r>
              <a:rPr lang="en-US" dirty="0" smtClean="0">
                <a:solidFill>
                  <a:srgbClr val="FF0000"/>
                </a:solidFill>
              </a:rPr>
              <a:t>Datum Tags </a:t>
            </a:r>
            <a:r>
              <a:rPr lang="en-US" dirty="0" smtClean="0"/>
              <a:t>in Creo</a:t>
            </a:r>
          </a:p>
        </p:txBody>
      </p:sp>
      <p:sp>
        <p:nvSpPr>
          <p:cNvPr id="4" name="Slide Number Placeholder 3"/>
          <p:cNvSpPr>
            <a:spLocks noGrp="1"/>
          </p:cNvSpPr>
          <p:nvPr>
            <p:ph type="sldNum" sz="quarter" idx="12"/>
          </p:nvPr>
        </p:nvSpPr>
        <p:spPr/>
        <p:txBody>
          <a:bodyPr/>
          <a:lstStyle/>
          <a:p>
            <a:fld id="{5E078390-4FDD-48F2-AE59-E6F4716A3D07}" type="slidenum">
              <a:rPr lang="en-US" smtClean="0"/>
              <a:t>6</a:t>
            </a:fld>
            <a:endParaRPr lang="en-US"/>
          </a:p>
        </p:txBody>
      </p:sp>
    </p:spTree>
    <p:extLst>
      <p:ext uri="{BB962C8B-B14F-4D97-AF65-F5344CB8AC3E}">
        <p14:creationId xmlns:p14="http://schemas.microsoft.com/office/powerpoint/2010/main" val="2666630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965200"/>
            <a:ext cx="5943600" cy="4927600"/>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7</a:t>
            </a:fld>
            <a:endParaRPr lang="en-US"/>
          </a:p>
        </p:txBody>
      </p:sp>
    </p:spTree>
    <p:extLst>
      <p:ext uri="{BB962C8B-B14F-4D97-AF65-F5344CB8AC3E}">
        <p14:creationId xmlns:p14="http://schemas.microsoft.com/office/powerpoint/2010/main" val="278507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309052"/>
            <a:ext cx="5943600" cy="4239895"/>
          </a:xfrm>
          <a:prstGeom prst="rect">
            <a:avLst/>
          </a:prstGeom>
        </p:spPr>
      </p:pic>
      <p:sp>
        <p:nvSpPr>
          <p:cNvPr id="3" name="Slide Number Placeholder 2"/>
          <p:cNvSpPr>
            <a:spLocks noGrp="1"/>
          </p:cNvSpPr>
          <p:nvPr>
            <p:ph type="sldNum" sz="quarter" idx="12"/>
          </p:nvPr>
        </p:nvSpPr>
        <p:spPr/>
        <p:txBody>
          <a:bodyPr/>
          <a:lstStyle/>
          <a:p>
            <a:fld id="{5E078390-4FDD-48F2-AE59-E6F4716A3D07}" type="slidenum">
              <a:rPr lang="en-US" smtClean="0"/>
              <a:t>8</a:t>
            </a:fld>
            <a:endParaRPr lang="en-US"/>
          </a:p>
        </p:txBody>
      </p:sp>
    </p:spTree>
    <p:extLst>
      <p:ext uri="{BB962C8B-B14F-4D97-AF65-F5344CB8AC3E}">
        <p14:creationId xmlns:p14="http://schemas.microsoft.com/office/powerpoint/2010/main" val="380517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76400" y="1371600"/>
            <a:ext cx="5943600" cy="4237355"/>
            <a:chOff x="1676400" y="1371600"/>
            <a:chExt cx="5943600" cy="4237355"/>
          </a:xfrm>
        </p:grpSpPr>
        <p:pic>
          <p:nvPicPr>
            <p:cNvPr id="2" name="Picture 1"/>
            <p:cNvPicPr/>
            <p:nvPr/>
          </p:nvPicPr>
          <p:blipFill>
            <a:blip r:embed="rId2"/>
            <a:stretch>
              <a:fillRect/>
            </a:stretch>
          </p:blipFill>
          <p:spPr>
            <a:xfrm>
              <a:off x="1676400" y="1371600"/>
              <a:ext cx="5943600" cy="4237355"/>
            </a:xfrm>
            <a:prstGeom prst="rect">
              <a:avLst/>
            </a:prstGeom>
          </p:spPr>
        </p:pic>
        <p:cxnSp>
          <p:nvCxnSpPr>
            <p:cNvPr id="4" name="Straight Arrow Connector 3"/>
            <p:cNvCxnSpPr/>
            <p:nvPr/>
          </p:nvCxnSpPr>
          <p:spPr>
            <a:xfrm flipH="1">
              <a:off x="6009774" y="3572259"/>
              <a:ext cx="1143000" cy="228600"/>
            </a:xfrm>
            <a:prstGeom prst="straightConnector1">
              <a:avLst/>
            </a:prstGeom>
            <a:ln w="38100">
              <a:solidFill>
                <a:srgbClr val="FF0000"/>
              </a:solidFill>
              <a:tailEnd type="arrow"/>
            </a:ln>
            <a:effectLst>
              <a:outerShdw blurRad="50800" dist="76200" dir="5400000" algn="t"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5E078390-4FDD-48F2-AE59-E6F4716A3D07}" type="slidenum">
              <a:rPr lang="en-US" smtClean="0"/>
              <a:t>9</a:t>
            </a:fld>
            <a:endParaRPr lang="en-US"/>
          </a:p>
        </p:txBody>
      </p:sp>
    </p:spTree>
    <p:extLst>
      <p:ext uri="{BB962C8B-B14F-4D97-AF65-F5344CB8AC3E}">
        <p14:creationId xmlns:p14="http://schemas.microsoft.com/office/powerpoint/2010/main" val="944659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_2003">
  <a:themeElements>
    <a:clrScheme name="">
      <a:dk1>
        <a:srgbClr val="404040"/>
      </a:dk1>
      <a:lt1>
        <a:srgbClr val="FFFFFF"/>
      </a:lt1>
      <a:dk2>
        <a:srgbClr val="1F497D"/>
      </a:dk2>
      <a:lt2>
        <a:srgbClr val="D2D2D2"/>
      </a:lt2>
      <a:accent1>
        <a:srgbClr val="A6C4DE"/>
      </a:accent1>
      <a:accent2>
        <a:srgbClr val="9D7D9E"/>
      </a:accent2>
      <a:accent3>
        <a:srgbClr val="FFFFFF"/>
      </a:accent3>
      <a:accent4>
        <a:srgbClr val="353535"/>
      </a:accent4>
      <a:accent5>
        <a:srgbClr val="D0DEEC"/>
      </a:accent5>
      <a:accent6>
        <a:srgbClr val="8E718F"/>
      </a:accent6>
      <a:hlink>
        <a:srgbClr val="7AB800"/>
      </a:hlink>
      <a:folHlink>
        <a:srgbClr val="BF5C28"/>
      </a:folHlink>
    </a:clrScheme>
    <a:fontScheme name="Office Theme">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Calibri" pitchFamily="-128" charset="0"/>
          </a:defRPr>
        </a:defPPr>
      </a:lstStyle>
      <a:style>
        <a:lnRef idx="1">
          <a:schemeClr val="accent6"/>
        </a:lnRef>
        <a:fillRef idx="2">
          <a:schemeClr val="accent6"/>
        </a:fillRef>
        <a:effectRef idx="1">
          <a:schemeClr val="accent6"/>
        </a:effectRef>
        <a:fontRef idx="minor">
          <a:schemeClr val="dk1"/>
        </a:fontRef>
      </a: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128" charset="0"/>
          </a:defRPr>
        </a:defPPr>
      </a:lstStyle>
    </a:lnDef>
  </a:objectDefaults>
  <a:extraClrSchemeLst>
    <a:extraClrScheme>
      <a:clrScheme name="Office Theme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kg_dwg">
  <a:themeElements>
    <a:clrScheme name="">
      <a:dk1>
        <a:srgbClr val="000000"/>
      </a:dk1>
      <a:lt1>
        <a:srgbClr val="FFFFFF"/>
      </a:lt1>
      <a:dk2>
        <a:srgbClr val="000000"/>
      </a:dk2>
      <a:lt2>
        <a:srgbClr val="CECECE"/>
      </a:lt2>
      <a:accent1>
        <a:srgbClr val="474747"/>
      </a:accent1>
      <a:accent2>
        <a:srgbClr val="DADADA"/>
      </a:accent2>
      <a:accent3>
        <a:srgbClr val="FFFFFF"/>
      </a:accent3>
      <a:accent4>
        <a:srgbClr val="000000"/>
      </a:accent4>
      <a:accent5>
        <a:srgbClr val="B1B1B1"/>
      </a:accent5>
      <a:accent6>
        <a:srgbClr val="C5C5C5"/>
      </a:accent6>
      <a:hlink>
        <a:srgbClr val="000000"/>
      </a:hlink>
      <a:folHlink>
        <a:srgbClr val="919191"/>
      </a:folHlink>
    </a:clrScheme>
    <a:fontScheme name="wkg_dw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Pct val="75000"/>
          <a:buFont typeface="Monotype Sorts" pitchFamily="2" charset="2"/>
          <a:buChar char="n"/>
          <a:tabLst/>
          <a:defRPr kumimoji="0" lang="en-US" altLang="en-US" sz="32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Pct val="75000"/>
          <a:buFont typeface="Monotype Sorts" pitchFamily="2" charset="2"/>
          <a:buChar char="n"/>
          <a:tabLst/>
          <a:defRPr kumimoji="0" lang="en-US" altLang="en-US" sz="32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kg_dw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kg_dw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kg_dw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kg_dw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kg_d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kg_d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kg_d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3383</TotalTime>
  <Words>2504</Words>
  <Application>Microsoft Office PowerPoint</Application>
  <PresentationFormat>On-screen Show (4:3)</PresentationFormat>
  <Paragraphs>279</Paragraphs>
  <Slides>47</Slides>
  <Notes>1</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Monotype Sorts</vt:lpstr>
      <vt:lpstr>Times New Roman</vt:lpstr>
      <vt:lpstr>Trebuchet MS</vt:lpstr>
      <vt:lpstr>Wingdings</vt:lpstr>
      <vt:lpstr>orange_2003</vt:lpstr>
      <vt:lpstr>wkg_dwg</vt:lpstr>
      <vt:lpstr>Datums  GD&amp;T  Drawing Checking </vt:lpstr>
      <vt:lpstr>I’ll break at specific times for Questions  So write them down   Take notes  This document is located at: CAD User (H:)\DD- Group\Procedurals\ Datums_GD&amp;T.pptx  </vt:lpstr>
      <vt:lpstr>Datum Facts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 Where You Put That Triangle!  </vt:lpstr>
      <vt:lpstr>PowerPoint Presentation</vt:lpstr>
      <vt:lpstr>PowerPoint Presentation</vt:lpstr>
      <vt:lpstr>PowerPoint Presentation</vt:lpstr>
      <vt:lpstr>See page 24 The Ultimate GD&amp;T Pocket Guide</vt:lpstr>
      <vt:lpstr>PowerPoint Presentation</vt:lpstr>
      <vt:lpstr>GD&amp;T REFERENCE CHART</vt:lpstr>
      <vt:lpstr>Feature Control Frame</vt:lpstr>
      <vt:lpstr>Geometric symbols</vt:lpstr>
      <vt:lpstr>PowerPoint Presentation</vt:lpstr>
      <vt:lpstr>Watch the Placement of Datum Identification Symbols and the Feature Control Frames for Straightness, Perpendicularity, Parallelism and Angularity!</vt:lpstr>
      <vt:lpstr>PowerPoint Presentation</vt:lpstr>
      <vt:lpstr>PowerPoint Presentation</vt:lpstr>
      <vt:lpstr>PowerPoint Presentation</vt:lpstr>
      <vt:lpstr>PowerPoint Presentation</vt:lpstr>
      <vt:lpstr>PowerPoint Presentation</vt:lpstr>
      <vt:lpstr>PowerPoint Presentation</vt:lpstr>
      <vt:lpstr>Key Take Aways</vt:lpstr>
      <vt:lpstr>Datum plane and Centerline, the debate is 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Bonus Tolerance Example</vt:lpstr>
      <vt:lpstr>PowerPoint Presentation</vt:lpstr>
    </vt:vector>
  </TitlesOfParts>
  <Company>Argonne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Pasholk, Daniel P., Jr</dc:creator>
  <cp:lastModifiedBy>Pasholk, Daniel P., Jr.</cp:lastModifiedBy>
  <cp:revision>161</cp:revision>
  <cp:lastPrinted>2014-12-03T16:43:30Z</cp:lastPrinted>
  <dcterms:created xsi:type="dcterms:W3CDTF">2014-06-25T14:14:09Z</dcterms:created>
  <dcterms:modified xsi:type="dcterms:W3CDTF">2015-02-17T16:21:32Z</dcterms:modified>
</cp:coreProperties>
</file>