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277" r:id="rId3"/>
    <p:sldId id="271" r:id="rId4"/>
    <p:sldId id="272" r:id="rId5"/>
    <p:sldId id="270" r:id="rId6"/>
    <p:sldId id="268" r:id="rId7"/>
    <p:sldId id="265" r:id="rId8"/>
    <p:sldId id="264" r:id="rId9"/>
    <p:sldId id="276" r:id="rId10"/>
    <p:sldId id="266" r:id="rId11"/>
    <p:sldId id="267" r:id="rId12"/>
    <p:sldId id="269" r:id="rId13"/>
    <p:sldId id="256" r:id="rId14"/>
    <p:sldId id="275" r:id="rId15"/>
    <p:sldId id="258" r:id="rId16"/>
    <p:sldId id="274" r:id="rId17"/>
    <p:sldId id="257" r:id="rId18"/>
    <p:sldId id="259" r:id="rId19"/>
    <p:sldId id="260" r:id="rId20"/>
    <p:sldId id="262" r:id="rId21"/>
    <p:sldId id="273" r:id="rId22"/>
    <p:sldId id="26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1120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8BFA1-FD62-4A10-9BAA-8512464DAE3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440E6-7A0A-440E-9908-697B85084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3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en-US" dirty="0" smtClean="0"/>
              <a:t>Significantly increase time efficiency</a:t>
            </a:r>
            <a:r>
              <a:rPr lang="en-US" baseline="0" dirty="0" smtClean="0"/>
              <a:t> of scanned data collection techniques: A) 5-axis delta tau macros for real-time continuous scanning B) speed up MD2 control system (switch from 80-240 MHz processors) c) Get rid of dependence on current MD2 control system -&gt; light-weight device driver.</a:t>
            </a:r>
          </a:p>
          <a:p>
            <a:pPr marL="228600" indent="-228600">
              <a:buNone/>
            </a:pPr>
            <a:r>
              <a:rPr lang="en-US" baseline="0" dirty="0" smtClean="0"/>
              <a:t>2) Simplify scan setup</a:t>
            </a:r>
          </a:p>
          <a:p>
            <a:pPr marL="228600" indent="-228600">
              <a:buNone/>
            </a:pPr>
            <a:r>
              <a:rPr lang="en-US" baseline="0" dirty="0" smtClean="0"/>
              <a:t>3) Improve scan result presentations</a:t>
            </a:r>
          </a:p>
          <a:p>
            <a:pPr marL="228600" indent="-228600">
              <a:buNone/>
            </a:pPr>
            <a:r>
              <a:rPr lang="en-US" baseline="0" dirty="0" smtClean="0"/>
              <a:t>4) New scan modes automation of </a:t>
            </a:r>
            <a:r>
              <a:rPr lang="en-US" baseline="0" dirty="0" err="1" smtClean="0"/>
              <a:t>multicrystal</a:t>
            </a:r>
            <a:r>
              <a:rPr lang="en-US" baseline="0" dirty="0" smtClean="0"/>
              <a:t>   user-defined paths or scan regions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469B8-2FFB-4A0A-97CE-E4BA47FD04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9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52F6C-7016-42EE-B4ED-DA7C3A63BA77}" type="datetimeFigureOut">
              <a:rPr lang="en-US" smtClean="0"/>
              <a:pPr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0A82-A2F5-4E53-9C29-B808F3658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295400"/>
            <a:ext cx="8610600" cy="1546225"/>
          </a:xfrm>
        </p:spPr>
        <p:txBody>
          <a:bodyPr>
            <a:normAutofit fontScale="90000"/>
          </a:bodyPr>
          <a:lstStyle/>
          <a:p>
            <a:r>
              <a:rPr lang="en-US" dirty="0"/>
              <a:t>"</a:t>
            </a:r>
            <a:r>
              <a:rPr lang="en-US" dirty="0" err="1"/>
              <a:t>Shutterless</a:t>
            </a:r>
            <a:r>
              <a:rPr lang="en-US" dirty="0"/>
              <a:t> </a:t>
            </a:r>
            <a:r>
              <a:rPr lang="en-US" dirty="0" smtClean="0"/>
              <a:t>Vector-Scanned </a:t>
            </a:r>
            <a:r>
              <a:rPr lang="en-US" dirty="0"/>
              <a:t>Data Collection Methods for the </a:t>
            </a:r>
            <a:r>
              <a:rPr lang="en-US" dirty="0" smtClean="0"/>
              <a:t>Pilatus 6MF"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Malcolm Capel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NECAT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Cornell University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Definition of the Spanning Vector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599"/>
            <a:ext cx="8763000" cy="5209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29600" y="6336103"/>
            <a:ext cx="488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mx = a1</a:t>
            </a:r>
            <a:r>
              <a:rPr lang="en-US" sz="2400" baseline="30000" dirty="0" smtClean="0"/>
              <a:t>.</a:t>
            </a:r>
            <a:r>
              <a:rPr lang="en-US" sz="2400" dirty="0" smtClean="0"/>
              <a:t>mz + b1       my =  a2</a:t>
            </a:r>
            <a:r>
              <a:rPr lang="en-US" sz="2400" baseline="30000" dirty="0" smtClean="0"/>
              <a:t>.</a:t>
            </a:r>
            <a:r>
              <a:rPr lang="en-US" sz="2400" dirty="0" smtClean="0"/>
              <a:t>mz  +  b2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572000"/>
            <a:ext cx="1295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960438"/>
          </a:xfrm>
        </p:spPr>
        <p:txBody>
          <a:bodyPr/>
          <a:lstStyle/>
          <a:p>
            <a:r>
              <a:rPr lang="en-US" dirty="0" smtClean="0"/>
              <a:t>Scanned Data Collection Modes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962400"/>
            <a:ext cx="2490269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62400"/>
            <a:ext cx="2503238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2339" y="1066446"/>
            <a:ext cx="2932315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667" y="1177926"/>
            <a:ext cx="2509998" cy="216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2803" y="1218062"/>
            <a:ext cx="1905000" cy="14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72803" y="279037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RasterSnap</a:t>
            </a:r>
            <a:r>
              <a:rPr lang="en-US" dirty="0" smtClean="0"/>
              <a:t> Linear</a:t>
            </a:r>
          </a:p>
          <a:p>
            <a:r>
              <a:rPr lang="en-US" dirty="0" smtClean="0"/>
              <a:t>Location / Quality</a:t>
            </a:r>
          </a:p>
          <a:p>
            <a:r>
              <a:rPr lang="en-US" dirty="0" smtClean="0"/>
              <a:t>           Assay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6248400"/>
            <a:ext cx="240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 Vector Scan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6248400"/>
            <a:ext cx="208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Discrete vector Scan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22339" y="326897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 Scan for Location / Quality             	   Assay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91200" y="614764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or vector endpoint location on occluded view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989" y="3891280"/>
            <a:ext cx="298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Kinematic Scan PMAC Motion Program</a:t>
            </a:r>
            <a:endParaRPr lang="en-US" sz="2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707494"/>
            <a:ext cx="6553201" cy="63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Shutterless</a:t>
            </a:r>
            <a:r>
              <a:rPr lang="en-US" dirty="0" smtClean="0"/>
              <a:t> High Res DFA Scan</a:t>
            </a:r>
            <a:br>
              <a:rPr lang="en-US" dirty="0" smtClean="0"/>
            </a:br>
            <a:r>
              <a:rPr lang="en-US" dirty="0" smtClean="0"/>
              <a:t>Ice-Encrusted </a:t>
            </a:r>
            <a:r>
              <a:rPr lang="en-US" dirty="0" err="1" smtClean="0"/>
              <a:t>Thaumatin</a:t>
            </a:r>
            <a:r>
              <a:rPr lang="en-US" dirty="0" smtClean="0"/>
              <a:t> Crystal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DFA Work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294"/>
            <a:ext cx="8229600" cy="602350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User defines spanning vector and selects </a:t>
            </a:r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en-US" sz="2400" dirty="0" smtClean="0">
                <a:solidFill>
                  <a:srgbClr val="FF0000"/>
                </a:solidFill>
              </a:rPr>
              <a:t> orientation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mage of aligned sample acquired from MD2 inline visualizer.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User defines ROI </a:t>
            </a:r>
            <a:r>
              <a:rPr lang="en-US" sz="2400" dirty="0" smtClean="0"/>
              <a:t>to constrain the search.</a:t>
            </a:r>
          </a:p>
          <a:p>
            <a:r>
              <a:rPr lang="en-US" sz="2400" dirty="0" smtClean="0"/>
              <a:t>IA Server calculates bounding contour for loop from image frame.</a:t>
            </a:r>
          </a:p>
          <a:p>
            <a:r>
              <a:rPr lang="en-US" sz="2400" dirty="0" smtClean="0"/>
              <a:t>Console tessellates union of the ROI and the interior of bounding contour with ellipses scaled to the size of the </a:t>
            </a:r>
            <a:r>
              <a:rPr lang="en-US" sz="2400" dirty="0" err="1" smtClean="0"/>
              <a:t>apertured</a:t>
            </a:r>
            <a:r>
              <a:rPr lang="en-US" sz="2400" dirty="0" smtClean="0"/>
              <a:t> beam.</a:t>
            </a:r>
          </a:p>
          <a:p>
            <a:r>
              <a:rPr lang="en-US" sz="2400" dirty="0" smtClean="0"/>
              <a:t>Console calculates a serpentine path over the tessellated ellipses…each segment representing 1 kinematic scan.</a:t>
            </a:r>
          </a:p>
          <a:p>
            <a:r>
              <a:rPr lang="en-US" sz="2400" dirty="0" smtClean="0"/>
              <a:t>User supplies the exposure time and ∆</a:t>
            </a:r>
            <a:r>
              <a:rPr lang="el-GR" sz="2400" dirty="0" smtClean="0"/>
              <a:t>Ω</a:t>
            </a:r>
            <a:r>
              <a:rPr lang="en-US" sz="2400" dirty="0" smtClean="0"/>
              <a:t> for kinematic scans.</a:t>
            </a:r>
          </a:p>
          <a:p>
            <a:r>
              <a:rPr lang="en-US" sz="2400" dirty="0" smtClean="0"/>
              <a:t>All scans executed, Pilatus frames sent to special directory.</a:t>
            </a:r>
          </a:p>
          <a:p>
            <a:r>
              <a:rPr lang="en-US" sz="2400" dirty="0" err="1" smtClean="0"/>
              <a:t>Rapd</a:t>
            </a:r>
            <a:r>
              <a:rPr lang="en-US" sz="2400" dirty="0" smtClean="0"/>
              <a:t> </a:t>
            </a:r>
            <a:r>
              <a:rPr lang="en-US" sz="2400" dirty="0" err="1" smtClean="0"/>
              <a:t>Distl</a:t>
            </a:r>
            <a:r>
              <a:rPr lang="en-US" sz="2400" dirty="0" smtClean="0"/>
              <a:t>/</a:t>
            </a:r>
            <a:r>
              <a:rPr lang="en-US" sz="2400" dirty="0" err="1" smtClean="0"/>
              <a:t>Labelit</a:t>
            </a:r>
            <a:r>
              <a:rPr lang="en-US" sz="2400" dirty="0" smtClean="0"/>
              <a:t> pipeline monitors special directory and generates data summaries for each Pilatus frame (diffraction peak counts and resolution).</a:t>
            </a:r>
          </a:p>
          <a:p>
            <a:r>
              <a:rPr lang="en-US" sz="2400" dirty="0" smtClean="0"/>
              <a:t>After pipeline returns all </a:t>
            </a:r>
            <a:r>
              <a:rPr lang="en-US" sz="2400" dirty="0" err="1" smtClean="0"/>
              <a:t>Distl</a:t>
            </a:r>
            <a:r>
              <a:rPr lang="en-US" sz="2400" dirty="0" smtClean="0"/>
              <a:t>/</a:t>
            </a:r>
            <a:r>
              <a:rPr lang="en-US" sz="2400" dirty="0" err="1" smtClean="0"/>
              <a:t>Labelit</a:t>
            </a:r>
            <a:r>
              <a:rPr lang="en-US" sz="2400" dirty="0" smtClean="0"/>
              <a:t> results  a graphical data synopsis is generated and </a:t>
            </a:r>
            <a:r>
              <a:rPr lang="en-US" sz="2400" dirty="0" smtClean="0">
                <a:solidFill>
                  <a:srgbClr val="FF0000"/>
                </a:solidFill>
              </a:rPr>
              <a:t>user selects region with best </a:t>
            </a:r>
            <a:r>
              <a:rPr lang="en-US" sz="2400" dirty="0" err="1" smtClean="0">
                <a:solidFill>
                  <a:srgbClr val="FF0000"/>
                </a:solidFill>
              </a:rPr>
              <a:t>Distl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 smtClean="0">
                <a:solidFill>
                  <a:srgbClr val="FF0000"/>
                </a:solidFill>
              </a:rPr>
              <a:t>Labellit</a:t>
            </a:r>
            <a:r>
              <a:rPr lang="en-US" sz="2400" dirty="0" smtClean="0">
                <a:solidFill>
                  <a:srgbClr val="FF0000"/>
                </a:solidFill>
              </a:rPr>
              <a:t> statistics</a:t>
            </a:r>
            <a:r>
              <a:rPr lang="en-US" sz="2400" dirty="0" smtClean="0"/>
              <a:t>…MD2 automatically moves to the corresponding centering XYZ configuration.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32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52400"/>
            <a:ext cx="2667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19200"/>
            <a:ext cx="3444954" cy="5078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12560"/>
            <a:ext cx="4724399" cy="3845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7227"/>
            <a:ext cx="4724400" cy="3727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7239938" cy="5287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3048000" y="2819400"/>
            <a:ext cx="762000" cy="45720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10200" y="2819400"/>
            <a:ext cx="685800" cy="68580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5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30_dfa_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1605811"/>
            <a:ext cx="2971800" cy="7159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Distl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709160"/>
            <a:ext cx="6553200" cy="2097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653"/>
            <a:ext cx="5956259" cy="4652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2925762"/>
          </a:xfrm>
        </p:spPr>
        <p:txBody>
          <a:bodyPr/>
          <a:lstStyle/>
          <a:p>
            <a:r>
              <a:rPr lang="en-US" dirty="0" err="1" smtClean="0"/>
              <a:t>Shutterless</a:t>
            </a:r>
            <a:r>
              <a:rPr lang="en-US" dirty="0" smtClean="0"/>
              <a:t> Continuous Vector Scan</a:t>
            </a:r>
            <a:br>
              <a:rPr lang="en-US" dirty="0" smtClean="0"/>
            </a:br>
            <a:r>
              <a:rPr lang="en-US" dirty="0" smtClean="0"/>
              <a:t>70S Ribosome Crystal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Enabling Hardware</a:t>
            </a:r>
          </a:p>
          <a:p>
            <a:r>
              <a:rPr lang="en-US" dirty="0" err="1" smtClean="0"/>
              <a:t>Implimentation</a:t>
            </a:r>
            <a:endParaRPr lang="en-US" dirty="0" smtClean="0"/>
          </a:p>
          <a:p>
            <a:r>
              <a:rPr lang="en-US" dirty="0" smtClean="0"/>
              <a:t>Methods</a:t>
            </a:r>
          </a:p>
          <a:p>
            <a:r>
              <a:rPr lang="en-US" dirty="0" smtClean="0"/>
              <a:t>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92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pilatus_data\cont_vect\ribot_cont_vect_setup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5486400" cy="42648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609600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SETUP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143000"/>
            <a:ext cx="3251200" cy="4787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63" y="1219200"/>
            <a:ext cx="7613674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02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_v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for </a:t>
            </a:r>
            <a:r>
              <a:rPr lang="en-US" dirty="0" err="1" smtClean="0"/>
              <a:t>Shutterless</a:t>
            </a:r>
            <a:r>
              <a:rPr lang="en-US" dirty="0" smtClean="0"/>
              <a:t> Ops: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Macromolecular Rotation crystallography:</a:t>
            </a:r>
            <a:endParaRPr lang="en-US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100-1000’s of images (each collected over a small ∆</a:t>
            </a:r>
            <a:r>
              <a:rPr lang="el-GR" sz="2000" dirty="0" smtClean="0"/>
              <a:t>Ω</a:t>
            </a:r>
            <a:r>
              <a:rPr lang="en-US" sz="2000" dirty="0" smtClean="0"/>
              <a:t>)  per set.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Unavoidable control sequencing latencies involved with shuttered data collection degrade framing rate: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sz="1800" dirty="0" smtClean="0"/>
              <a:t>separate control systems for  </a:t>
            </a:r>
            <a:r>
              <a:rPr lang="en-US" sz="1800" dirty="0" err="1" smtClean="0"/>
              <a:t>microdiffractometer</a:t>
            </a:r>
            <a:r>
              <a:rPr lang="en-US" sz="1800" dirty="0" smtClean="0"/>
              <a:t> and detector.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shutter lags &amp;  per frame goniometer sequencing overhead.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 smtClean="0"/>
              <a:t>Pilatus readout </a:t>
            </a:r>
            <a:r>
              <a:rPr lang="en-US" sz="2400" dirty="0" err="1" smtClean="0"/>
              <a:t>deadtime</a:t>
            </a:r>
            <a:r>
              <a:rPr lang="en-US" sz="2400" dirty="0" smtClean="0"/>
              <a:t> ~ 2 </a:t>
            </a:r>
            <a:r>
              <a:rPr lang="en-US" sz="2400" dirty="0" err="1" smtClean="0"/>
              <a:t>msec</a:t>
            </a:r>
            <a:r>
              <a:rPr lang="en-US" sz="2400" dirty="0" smtClean="0"/>
              <a:t>, enabling “continuous”  spindle rotation and data collection.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e.g. </a:t>
            </a:r>
            <a:r>
              <a:rPr lang="en-US" sz="2400" dirty="0"/>
              <a:t> </a:t>
            </a:r>
            <a:r>
              <a:rPr lang="en-US" sz="2400" dirty="0" smtClean="0"/>
              <a:t> Max Shuttered Frame Rate (1 sec </a:t>
            </a:r>
            <a:r>
              <a:rPr lang="en-US" sz="2400" dirty="0" err="1" smtClean="0"/>
              <a:t>exp</a:t>
            </a:r>
            <a:r>
              <a:rPr lang="en-US" sz="2400" dirty="0" smtClean="0"/>
              <a:t>): 40 FPM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Unshuttered</a:t>
            </a:r>
            <a:r>
              <a:rPr lang="en-US" sz="2400" dirty="0" smtClean="0"/>
              <a:t> Frame Rate (1 sec </a:t>
            </a:r>
            <a:r>
              <a:rPr lang="en-US" sz="2400" dirty="0" err="1" smtClean="0"/>
              <a:t>exp</a:t>
            </a:r>
            <a:r>
              <a:rPr lang="en-US" sz="2400" dirty="0" smtClean="0"/>
              <a:t>): 60 FPM	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78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56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Rationale for Scanned Data Collection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99" y="1143000"/>
            <a:ext cx="8229600" cy="6019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Scanned Data Collection</a:t>
            </a:r>
            <a:r>
              <a:rPr lang="en-US" sz="2400" dirty="0" smtClean="0"/>
              <a:t>: Rotation data collected in conjunction with programmed motion of the goniometer’s X,Y,Z centering axes.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Crystals frequently much larger than beam size…scanning increases efficiency of use of large crystals.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Scanning increases utilized diffraction volume…thereby partially mitigating radiation damage (reduces dose per unit volume).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Scanning to locate highest quality diffraction region of inhomogeneous samples.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Scanning to locate crystals in opaque </a:t>
            </a:r>
            <a:r>
              <a:rPr lang="en-US" sz="2400" dirty="0" err="1" smtClean="0"/>
              <a:t>cryomedia</a:t>
            </a:r>
            <a:r>
              <a:rPr lang="en-US" sz="2400" dirty="0" smtClean="0"/>
              <a:t> (due to precipitation, frost build up or use of </a:t>
            </a:r>
            <a:r>
              <a:rPr lang="en-US" sz="2400" dirty="0" err="1" smtClean="0"/>
              <a:t>lipidic</a:t>
            </a:r>
            <a:r>
              <a:rPr lang="en-US" sz="2400" dirty="0" smtClean="0"/>
              <a:t> phases).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130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atus_6M_cu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5987272" cy="54962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86200" y="228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Pixel Array Detector</a:t>
            </a:r>
          </a:p>
          <a:p>
            <a:r>
              <a:rPr lang="en-US" dirty="0"/>
              <a:t> </a:t>
            </a:r>
            <a:r>
              <a:rPr lang="en-US" dirty="0" smtClean="0"/>
              <a:t>         Pilatus 6MF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1143000"/>
            <a:ext cx="2895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Frame rate: 24 Hz.</a:t>
            </a:r>
          </a:p>
          <a:p>
            <a:endParaRPr lang="en-US" sz="1600" dirty="0"/>
          </a:p>
          <a:p>
            <a:r>
              <a:rPr lang="en-US" sz="1600" dirty="0" smtClean="0"/>
              <a:t>2msec readout dead time.</a:t>
            </a:r>
          </a:p>
          <a:p>
            <a:endParaRPr lang="en-US" sz="1600" dirty="0"/>
          </a:p>
          <a:p>
            <a:r>
              <a:rPr lang="en-US" sz="1600" dirty="0" smtClean="0"/>
              <a:t>Dynamic range: 20 bit / pixel</a:t>
            </a:r>
          </a:p>
          <a:p>
            <a:r>
              <a:rPr lang="en-US" sz="1600" dirty="0" smtClean="0"/>
              <a:t> 2 </a:t>
            </a:r>
            <a:r>
              <a:rPr lang="en-US" sz="1600" dirty="0" err="1" smtClean="0"/>
              <a:t>Mcps</a:t>
            </a:r>
            <a:r>
              <a:rPr lang="en-US" sz="1600" dirty="0" smtClean="0"/>
              <a:t> / pixel (gain dependent).</a:t>
            </a:r>
          </a:p>
          <a:p>
            <a:endParaRPr lang="en-US" sz="1600" dirty="0"/>
          </a:p>
          <a:p>
            <a:r>
              <a:rPr lang="en-US" sz="1600" dirty="0" smtClean="0"/>
              <a:t>Negligible read noise.</a:t>
            </a:r>
          </a:p>
          <a:p>
            <a:endParaRPr lang="en-US" sz="1600" dirty="0" smtClean="0"/>
          </a:p>
          <a:p>
            <a:r>
              <a:rPr lang="en-US" sz="1600" dirty="0" smtClean="0"/>
              <a:t>431x448 mm active area.</a:t>
            </a:r>
          </a:p>
          <a:p>
            <a:r>
              <a:rPr lang="en-US" sz="1600" dirty="0" smtClean="0"/>
              <a:t>2527x2463 pixels.</a:t>
            </a:r>
          </a:p>
          <a:p>
            <a:endParaRPr lang="en-US" sz="1600" dirty="0" smtClean="0"/>
          </a:p>
          <a:p>
            <a:r>
              <a:rPr lang="en-US" sz="1600" dirty="0" smtClean="0"/>
              <a:t>Little geometry distortion.</a:t>
            </a:r>
          </a:p>
          <a:p>
            <a:r>
              <a:rPr lang="en-US" sz="1600" dirty="0" smtClean="0"/>
              <a:t>8.4% Dead zone.</a:t>
            </a:r>
          </a:p>
          <a:p>
            <a:endParaRPr lang="en-US" sz="1600" dirty="0"/>
          </a:p>
          <a:p>
            <a:r>
              <a:rPr lang="en-US" sz="1600" dirty="0" smtClean="0"/>
              <a:t>172 micron square pixels.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24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867352" cy="514973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228600" y="1227772"/>
            <a:ext cx="16596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X,Y Centering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Stage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Reproducibility: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0.5 micron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52600" y="2438400"/>
            <a:ext cx="1143000" cy="457200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3157" y="4572000"/>
            <a:ext cx="16596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Air Bearing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Omega Axis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Mounted 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Z,Y Stage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Reproducibility: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0.2 micron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371600" y="3733800"/>
            <a:ext cx="685800" cy="8382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563159"/>
            <a:ext cx="1752600" cy="19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1" cy="36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5111" y="3258000"/>
            <a:ext cx="4928889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105400" y="381000"/>
            <a:ext cx="36169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Hacked </a:t>
            </a:r>
            <a:r>
              <a:rPr lang="en-US" dirty="0" err="1" smtClean="0"/>
              <a:t>Maatel</a:t>
            </a:r>
            <a:r>
              <a:rPr lang="en-US" dirty="0" smtClean="0"/>
              <a:t> MD2 Control</a:t>
            </a:r>
          </a:p>
          <a:p>
            <a:r>
              <a:rPr lang="en-US" dirty="0" smtClean="0"/>
              <a:t>                    Visual Basic</a:t>
            </a:r>
          </a:p>
          <a:p>
            <a:r>
              <a:rPr lang="en-US" dirty="0" smtClean="0"/>
              <a:t>RPC interface from Console </a:t>
            </a:r>
          </a:p>
          <a:p>
            <a:endParaRPr lang="en-US" dirty="0"/>
          </a:p>
          <a:p>
            <a:r>
              <a:rPr lang="en-US" dirty="0" smtClean="0"/>
              <a:t>Reverse engineering of VB to</a:t>
            </a:r>
          </a:p>
          <a:p>
            <a:r>
              <a:rPr lang="en-US" dirty="0" smtClean="0"/>
              <a:t>Develop functional hooks to Console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156" y="4038600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LSCAT MD2 Controls</a:t>
            </a:r>
          </a:p>
          <a:p>
            <a:r>
              <a:rPr lang="en-US" dirty="0"/>
              <a:t> </a:t>
            </a:r>
            <a:r>
              <a:rPr lang="en-US" dirty="0" smtClean="0"/>
              <a:t>            C language		</a:t>
            </a:r>
          </a:p>
          <a:p>
            <a:r>
              <a:rPr lang="en-US" dirty="0" smtClean="0"/>
              <a:t>Direct interface to PMAC</a:t>
            </a:r>
          </a:p>
          <a:p>
            <a:r>
              <a:rPr lang="en-US" dirty="0" smtClean="0"/>
              <a:t>RPC interface from Console</a:t>
            </a:r>
          </a:p>
          <a:p>
            <a:r>
              <a:rPr lang="en-US" dirty="0" smtClean="0"/>
              <a:t>Using same syntax as </a:t>
            </a:r>
            <a:r>
              <a:rPr lang="en-US" dirty="0" err="1" smtClean="0"/>
              <a:t>Maatel</a:t>
            </a:r>
            <a:endParaRPr lang="en-US" dirty="0" smtClean="0"/>
          </a:p>
          <a:p>
            <a:r>
              <a:rPr lang="en-US" dirty="0" smtClean="0"/>
              <a:t>Driver</a:t>
            </a:r>
          </a:p>
          <a:p>
            <a:r>
              <a:rPr lang="en-US" dirty="0" smtClean="0"/>
              <a:t>Much faster, greater reliability, much easier to develop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MD2 Control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err="1" smtClean="0"/>
              <a:t>Maatel</a:t>
            </a:r>
            <a:r>
              <a:rPr lang="en-US" dirty="0" smtClean="0"/>
              <a:t> Software slow and fragile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PGPMAC</a:t>
            </a:r>
          </a:p>
          <a:p>
            <a:pPr>
              <a:buNone/>
            </a:pPr>
            <a:r>
              <a:rPr lang="en-US" dirty="0" smtClean="0"/>
              <a:t>	Principal Author: Keith </a:t>
            </a:r>
            <a:r>
              <a:rPr lang="en-US" dirty="0" err="1" smtClean="0"/>
              <a:t>Brister</a:t>
            </a:r>
            <a:r>
              <a:rPr lang="en-US" dirty="0" smtClean="0"/>
              <a:t>, LSCAT</a:t>
            </a:r>
            <a:endParaRPr lang="en-US" dirty="0"/>
          </a:p>
          <a:p>
            <a:pPr>
              <a:buNone/>
            </a:pPr>
            <a:r>
              <a:rPr lang="en-US" dirty="0" smtClean="0"/>
              <a:t>    Benefits over old system: </a:t>
            </a:r>
          </a:p>
          <a:p>
            <a:pPr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 Fast startup  (seconds </a:t>
            </a:r>
            <a:r>
              <a:rPr lang="en-US" sz="3000" dirty="0" err="1" smtClean="0"/>
              <a:t>vs</a:t>
            </a:r>
            <a:r>
              <a:rPr lang="en-US" sz="3000" dirty="0" smtClean="0"/>
              <a:t> minutes)</a:t>
            </a:r>
          </a:p>
          <a:p>
            <a:pPr>
              <a:buNone/>
            </a:pPr>
            <a:r>
              <a:rPr lang="en-US" sz="3000" dirty="0" smtClean="0"/>
              <a:t>	  Less complex (One C module  vs. Visual Basic 		</a:t>
            </a:r>
            <a:r>
              <a:rPr lang="en-US" sz="3000" smtClean="0"/>
              <a:t>	         spaghetti </a:t>
            </a:r>
            <a:r>
              <a:rPr lang="en-US" sz="3000" dirty="0" smtClean="0"/>
              <a:t>ball)</a:t>
            </a:r>
          </a:p>
          <a:p>
            <a:pPr>
              <a:buNone/>
            </a:pPr>
            <a:r>
              <a:rPr lang="en-US" sz="3000" dirty="0" smtClean="0"/>
              <a:t>  	  Much Faster … less overhead in PMAC communications</a:t>
            </a:r>
          </a:p>
          <a:p>
            <a:pPr>
              <a:buNone/>
            </a:pPr>
            <a:r>
              <a:rPr lang="en-US" sz="3000" dirty="0" smtClean="0"/>
              <a:t>                 Q315  12 FPM -&gt; 28 FPM (1sec </a:t>
            </a:r>
            <a:r>
              <a:rPr lang="en-US" sz="3000" dirty="0" err="1" smtClean="0"/>
              <a:t>exp</a:t>
            </a:r>
            <a:r>
              <a:rPr lang="en-US" sz="3000" dirty="0" smtClean="0"/>
              <a:t>)</a:t>
            </a:r>
          </a:p>
          <a:p>
            <a:pPr>
              <a:buNone/>
            </a:pPr>
            <a:r>
              <a:rPr lang="en-US" sz="3000" dirty="0" smtClean="0"/>
              <a:t>	  Easily extendable … </a:t>
            </a:r>
            <a:r>
              <a:rPr lang="en-US" sz="3000" dirty="0" err="1" smtClean="0"/>
              <a:t>shutterless</a:t>
            </a:r>
            <a:r>
              <a:rPr lang="en-US" sz="3000" dirty="0" smtClean="0"/>
              <a:t> scan modes</a:t>
            </a:r>
          </a:p>
        </p:txBody>
      </p:sp>
    </p:spTree>
    <p:extLst>
      <p:ext uri="{BB962C8B-B14F-4D97-AF65-F5344CB8AC3E}">
        <p14:creationId xmlns:p14="http://schemas.microsoft.com/office/powerpoint/2010/main" val="34386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766" y="152400"/>
            <a:ext cx="7816467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528</Words>
  <Application>Microsoft Office PowerPoint</Application>
  <PresentationFormat>On-screen Show (4:3)</PresentationFormat>
  <Paragraphs>118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"Shutterless Vector-Scanned Data Collection Methods for the Pilatus 6MF" </vt:lpstr>
      <vt:lpstr>Agenda</vt:lpstr>
      <vt:lpstr>Rationale for Shutterless Ops:</vt:lpstr>
      <vt:lpstr>Rationale for Scanned Data Collection</vt:lpstr>
      <vt:lpstr>PowerPoint Presentation</vt:lpstr>
      <vt:lpstr>PowerPoint Presentation</vt:lpstr>
      <vt:lpstr>PowerPoint Presentation</vt:lpstr>
      <vt:lpstr>New MD2 Control System</vt:lpstr>
      <vt:lpstr>PowerPoint Presentation</vt:lpstr>
      <vt:lpstr>Definition of the Spanning Vector</vt:lpstr>
      <vt:lpstr>Scanned Data Collection Modes</vt:lpstr>
      <vt:lpstr>Kinematic Scan PMAC Motion Program</vt:lpstr>
      <vt:lpstr>Shutterless High Res DFA Scan Ice-Encrusted Thaumatin Crystal</vt:lpstr>
      <vt:lpstr>DFA Work Flow</vt:lpstr>
      <vt:lpstr>Setup</vt:lpstr>
      <vt:lpstr>PowerPoint Presentation</vt:lpstr>
      <vt:lpstr>PowerPoint Presentation</vt:lpstr>
      <vt:lpstr>Distl Results</vt:lpstr>
      <vt:lpstr>Shutterless Continuous Vector Scan 70S Ribosome Crystal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 DFA Scan</dc:title>
  <dc:creator>capel</dc:creator>
  <cp:lastModifiedBy>capel</cp:lastModifiedBy>
  <cp:revision>70</cp:revision>
  <dcterms:created xsi:type="dcterms:W3CDTF">2013-07-09T00:13:14Z</dcterms:created>
  <dcterms:modified xsi:type="dcterms:W3CDTF">2013-07-18T14:59:46Z</dcterms:modified>
</cp:coreProperties>
</file>