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1" r:id="rId2"/>
    <p:sldId id="280" r:id="rId3"/>
    <p:sldId id="257" r:id="rId4"/>
    <p:sldId id="267" r:id="rId5"/>
    <p:sldId id="269" r:id="rId6"/>
    <p:sldId id="271" r:id="rId7"/>
    <p:sldId id="272" r:id="rId8"/>
    <p:sldId id="282" r:id="rId9"/>
    <p:sldId id="258" r:id="rId10"/>
    <p:sldId id="274" r:id="rId11"/>
    <p:sldId id="275" r:id="rId12"/>
    <p:sldId id="276" r:id="rId13"/>
    <p:sldId id="277" r:id="rId14"/>
    <p:sldId id="261" r:id="rId15"/>
    <p:sldId id="265" r:id="rId16"/>
    <p:sldId id="278" r:id="rId17"/>
    <p:sldId id="266" r:id="rId18"/>
    <p:sldId id="27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9" autoAdjust="0"/>
    <p:restoredTop sz="94660"/>
  </p:normalViewPr>
  <p:slideViewPr>
    <p:cSldViewPr snapToGrid="0">
      <p:cViewPr varScale="1">
        <p:scale>
          <a:sx n="89" d="100"/>
          <a:sy n="89" d="100"/>
        </p:scale>
        <p:origin x="461" y="1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2C4B1C-DA6D-4C28-A780-E26FAE4AE67F}" type="datetimeFigureOut">
              <a:rPr lang="en-US" smtClean="0"/>
              <a:t>10/21/2014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5A3EBA-F4F9-4FA4-8435-FAF92325157F}" type="slidenum">
              <a:rPr lang="en-US" smtClean="0"/>
              <a:t>‹#›</a:t>
            </a:fld>
            <a:endParaRPr lang="en-US"/>
          </a:p>
        </p:txBody>
      </p:sp>
    </p:spTree>
    <p:extLst>
      <p:ext uri="{BB962C8B-B14F-4D97-AF65-F5344CB8AC3E}">
        <p14:creationId xmlns:p14="http://schemas.microsoft.com/office/powerpoint/2010/main" val="563886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Osaka"/>
            </a:endParaRPr>
          </a:p>
        </p:txBody>
      </p:sp>
    </p:spTree>
    <p:extLst>
      <p:ext uri="{BB962C8B-B14F-4D97-AF65-F5344CB8AC3E}">
        <p14:creationId xmlns:p14="http://schemas.microsoft.com/office/powerpoint/2010/main" val="2558621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solidFill>
            <a:srgbClr val="FFFFFF"/>
          </a:solidFill>
          <a:ln/>
        </p:spPr>
      </p:sp>
      <p:sp>
        <p:nvSpPr>
          <p:cNvPr id="37891" name="Rectangle 3"/>
          <p:cNvSpPr>
            <a:spLocks noGrp="1" noChangeArrowheads="1"/>
          </p:cNvSpPr>
          <p:nvPr>
            <p:ph type="body" idx="1"/>
          </p:nvPr>
        </p:nvSpPr>
        <p:spPr>
          <a:xfrm>
            <a:off x="928688" y="4387850"/>
            <a:ext cx="5153025" cy="4162425"/>
          </a:xfrm>
          <a:noFill/>
          <a:ln>
            <a:solidFill>
              <a:srgbClr val="000000"/>
            </a:solidFill>
          </a:ln>
          <a:extLst>
            <a:ext uri="{909E8E84-426E-40DD-AFC4-6F175D3DCCD1}">
              <a14:hiddenFill xmlns:a14="http://schemas.microsoft.com/office/drawing/2010/main">
                <a:solidFill>
                  <a:srgbClr val="FFFFFF"/>
                </a:solidFill>
              </a14:hiddenFill>
            </a:ext>
          </a:extLst>
        </p:spPr>
        <p:txBody>
          <a:bodyPr lIns="91446" tIns="44921" rIns="91446" bIns="44921"/>
          <a:lstStyle/>
          <a:p>
            <a:endParaRPr lang="en-US" altLang="en-US" smtClean="0">
              <a:ea typeface="Osaka"/>
            </a:endParaRPr>
          </a:p>
        </p:txBody>
      </p:sp>
    </p:spTree>
    <p:extLst>
      <p:ext uri="{BB962C8B-B14F-4D97-AF65-F5344CB8AC3E}">
        <p14:creationId xmlns:p14="http://schemas.microsoft.com/office/powerpoint/2010/main" val="2800051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solidFill>
            <a:srgbClr val="FFFFFF"/>
          </a:solidFill>
          <a:ln/>
        </p:spPr>
      </p:sp>
      <p:sp>
        <p:nvSpPr>
          <p:cNvPr id="41987" name="Rectangle 3"/>
          <p:cNvSpPr>
            <a:spLocks noGrp="1" noChangeArrowheads="1"/>
          </p:cNvSpPr>
          <p:nvPr>
            <p:ph type="body" idx="1"/>
          </p:nvPr>
        </p:nvSpPr>
        <p:spPr>
          <a:xfrm>
            <a:off x="928688" y="4387850"/>
            <a:ext cx="5153025" cy="4162425"/>
          </a:xfrm>
          <a:noFill/>
          <a:ln>
            <a:solidFill>
              <a:srgbClr val="000000"/>
            </a:solidFill>
          </a:ln>
          <a:extLst>
            <a:ext uri="{909E8E84-426E-40DD-AFC4-6F175D3DCCD1}">
              <a14:hiddenFill xmlns:a14="http://schemas.microsoft.com/office/drawing/2010/main">
                <a:solidFill>
                  <a:srgbClr val="FFFFFF"/>
                </a:solidFill>
              </a14:hiddenFill>
            </a:ext>
          </a:extLst>
        </p:spPr>
        <p:txBody>
          <a:bodyPr lIns="91446" tIns="44921" rIns="91446" bIns="44921"/>
          <a:lstStyle/>
          <a:p>
            <a:endParaRPr lang="en-US" altLang="en-US" smtClean="0">
              <a:ea typeface="Osaka"/>
            </a:endParaRPr>
          </a:p>
        </p:txBody>
      </p:sp>
    </p:spTree>
    <p:extLst>
      <p:ext uri="{BB962C8B-B14F-4D97-AF65-F5344CB8AC3E}">
        <p14:creationId xmlns:p14="http://schemas.microsoft.com/office/powerpoint/2010/main" val="3723995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solidFill>
            <a:srgbClr val="FFFFFF"/>
          </a:solidFill>
          <a:ln/>
        </p:spPr>
      </p:sp>
      <p:sp>
        <p:nvSpPr>
          <p:cNvPr id="44035" name="Rectangle 3"/>
          <p:cNvSpPr>
            <a:spLocks noGrp="1" noChangeArrowheads="1"/>
          </p:cNvSpPr>
          <p:nvPr>
            <p:ph type="body" idx="1"/>
          </p:nvPr>
        </p:nvSpPr>
        <p:spPr>
          <a:xfrm>
            <a:off x="928688" y="4387850"/>
            <a:ext cx="5153025" cy="4162425"/>
          </a:xfrm>
          <a:noFill/>
          <a:ln>
            <a:solidFill>
              <a:srgbClr val="000000"/>
            </a:solidFill>
          </a:ln>
          <a:extLst>
            <a:ext uri="{909E8E84-426E-40DD-AFC4-6F175D3DCCD1}">
              <a14:hiddenFill xmlns:a14="http://schemas.microsoft.com/office/drawing/2010/main">
                <a:solidFill>
                  <a:srgbClr val="FFFFFF"/>
                </a:solidFill>
              </a14:hiddenFill>
            </a:ext>
          </a:extLst>
        </p:spPr>
        <p:txBody>
          <a:bodyPr lIns="91446" tIns="44921" rIns="91446" bIns="44921"/>
          <a:lstStyle/>
          <a:p>
            <a:endParaRPr lang="en-US" altLang="en-US" smtClean="0">
              <a:ea typeface="Osaka"/>
            </a:endParaRPr>
          </a:p>
        </p:txBody>
      </p:sp>
    </p:spTree>
    <p:extLst>
      <p:ext uri="{BB962C8B-B14F-4D97-AF65-F5344CB8AC3E}">
        <p14:creationId xmlns:p14="http://schemas.microsoft.com/office/powerpoint/2010/main" val="656381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solidFill>
            <a:srgbClr val="FFFFFF"/>
          </a:solidFill>
          <a:ln/>
        </p:spPr>
      </p:sp>
      <p:sp>
        <p:nvSpPr>
          <p:cNvPr id="46083" name="Rectangle 3"/>
          <p:cNvSpPr>
            <a:spLocks noGrp="1" noChangeArrowheads="1"/>
          </p:cNvSpPr>
          <p:nvPr>
            <p:ph type="body" idx="1"/>
          </p:nvPr>
        </p:nvSpPr>
        <p:spPr>
          <a:xfrm>
            <a:off x="928688" y="4387850"/>
            <a:ext cx="5153025" cy="4162425"/>
          </a:xfrm>
          <a:noFill/>
          <a:ln>
            <a:solidFill>
              <a:srgbClr val="000000"/>
            </a:solidFill>
          </a:ln>
          <a:extLst>
            <a:ext uri="{909E8E84-426E-40DD-AFC4-6F175D3DCCD1}">
              <a14:hiddenFill xmlns:a14="http://schemas.microsoft.com/office/drawing/2010/main">
                <a:solidFill>
                  <a:srgbClr val="FFFFFF"/>
                </a:solidFill>
              </a14:hiddenFill>
            </a:ext>
          </a:extLst>
        </p:spPr>
        <p:txBody>
          <a:bodyPr lIns="91446" tIns="44921" rIns="91446" bIns="44921"/>
          <a:lstStyle/>
          <a:p>
            <a:endParaRPr lang="en-US" altLang="en-US" smtClean="0">
              <a:ea typeface="Osaka"/>
            </a:endParaRPr>
          </a:p>
        </p:txBody>
      </p:sp>
    </p:spTree>
    <p:extLst>
      <p:ext uri="{BB962C8B-B14F-4D97-AF65-F5344CB8AC3E}">
        <p14:creationId xmlns:p14="http://schemas.microsoft.com/office/powerpoint/2010/main" val="211626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solidFill>
            <a:srgbClr val="FFFFFF"/>
          </a:solidFill>
          <a:ln/>
        </p:spPr>
      </p:sp>
      <p:sp>
        <p:nvSpPr>
          <p:cNvPr id="48131" name="Rectangle 3"/>
          <p:cNvSpPr>
            <a:spLocks noGrp="1" noChangeArrowheads="1"/>
          </p:cNvSpPr>
          <p:nvPr>
            <p:ph type="body" idx="1"/>
          </p:nvPr>
        </p:nvSpPr>
        <p:spPr>
          <a:xfrm>
            <a:off x="928688" y="4387850"/>
            <a:ext cx="5153025" cy="4162425"/>
          </a:xfrm>
          <a:noFill/>
          <a:ln>
            <a:solidFill>
              <a:srgbClr val="000000"/>
            </a:solidFill>
          </a:ln>
          <a:extLst>
            <a:ext uri="{909E8E84-426E-40DD-AFC4-6F175D3DCCD1}">
              <a14:hiddenFill xmlns:a14="http://schemas.microsoft.com/office/drawing/2010/main">
                <a:solidFill>
                  <a:srgbClr val="FFFFFF"/>
                </a:solidFill>
              </a14:hiddenFill>
            </a:ext>
          </a:extLst>
        </p:spPr>
        <p:txBody>
          <a:bodyPr lIns="91446" tIns="44921" rIns="91446" bIns="44921"/>
          <a:lstStyle/>
          <a:p>
            <a:endParaRPr lang="en-US" altLang="en-US" smtClean="0">
              <a:ea typeface="Osaka"/>
            </a:endParaRPr>
          </a:p>
        </p:txBody>
      </p:sp>
    </p:spTree>
    <p:extLst>
      <p:ext uri="{BB962C8B-B14F-4D97-AF65-F5344CB8AC3E}">
        <p14:creationId xmlns:p14="http://schemas.microsoft.com/office/powerpoint/2010/main" val="3308280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1165225" y="696913"/>
            <a:ext cx="4592638" cy="3441700"/>
          </a:xfrm>
          <a:prstGeom prst="rect">
            <a:avLst/>
          </a:prstGeom>
          <a:solidFill>
            <a:srgbClr val="FFFFFF"/>
          </a:solidFill>
          <a:ln w="9360">
            <a:solidFill>
              <a:srgbClr val="000000"/>
            </a:solidFill>
            <a:miter lim="800000"/>
            <a:headEnd/>
            <a:tailEnd/>
          </a:ln>
        </p:spPr>
        <p:txBody>
          <a:bodyPr wrap="none" anchor="ctr"/>
          <a:lstStyle>
            <a:lvl1pPr defTabSz="457200" eaLnBrk="0" hangingPunct="0">
              <a:defRPr>
                <a:solidFill>
                  <a:schemeClr val="tx1"/>
                </a:solidFill>
                <a:latin typeface="Arial Narrow" panose="020B0606020202030204" pitchFamily="34" charset="0"/>
                <a:ea typeface="Osaka"/>
                <a:cs typeface="Osaka"/>
              </a:defRPr>
            </a:lvl1pPr>
            <a:lvl2pPr marL="742950" indent="-285750" defTabSz="457200" eaLnBrk="0" hangingPunct="0">
              <a:defRPr>
                <a:solidFill>
                  <a:schemeClr val="tx1"/>
                </a:solidFill>
                <a:latin typeface="Arial Narrow" panose="020B0606020202030204" pitchFamily="34" charset="0"/>
                <a:ea typeface="Osaka"/>
                <a:cs typeface="Osaka"/>
              </a:defRPr>
            </a:lvl2pPr>
            <a:lvl3pPr marL="1143000" indent="-228600" defTabSz="457200" eaLnBrk="0" hangingPunct="0">
              <a:defRPr>
                <a:solidFill>
                  <a:schemeClr val="tx1"/>
                </a:solidFill>
                <a:latin typeface="Arial Narrow" panose="020B0606020202030204" pitchFamily="34" charset="0"/>
                <a:ea typeface="Osaka"/>
                <a:cs typeface="Osaka"/>
              </a:defRPr>
            </a:lvl3pPr>
            <a:lvl4pPr marL="1600200" indent="-228600" defTabSz="457200" eaLnBrk="0" hangingPunct="0">
              <a:defRPr>
                <a:solidFill>
                  <a:schemeClr val="tx1"/>
                </a:solidFill>
                <a:latin typeface="Arial Narrow" panose="020B0606020202030204" pitchFamily="34" charset="0"/>
                <a:ea typeface="Osaka"/>
                <a:cs typeface="Osaka"/>
              </a:defRPr>
            </a:lvl4pPr>
            <a:lvl5pPr marL="2057400" indent="-228600" defTabSz="457200" eaLnBrk="0" hangingPunct="0">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a:lnSpc>
                <a:spcPct val="90000"/>
              </a:lnSpc>
              <a:spcBef>
                <a:spcPts val="1125"/>
              </a:spcBef>
              <a:buClr>
                <a:srgbClr val="FF0000"/>
              </a:buClr>
              <a:buSzPct val="135000"/>
              <a:buFont typeface="Arial Narrow" panose="020B0606020202030204" pitchFamily="34" charset="0"/>
              <a:buNone/>
            </a:pPr>
            <a:endParaRPr lang="en-US" altLang="en-US">
              <a:solidFill>
                <a:schemeClr val="bg1"/>
              </a:solidFill>
            </a:endParaRPr>
          </a:p>
        </p:txBody>
      </p:sp>
      <p:sp>
        <p:nvSpPr>
          <p:cNvPr id="41987" name="Rectangle 2"/>
          <p:cNvSpPr>
            <a:spLocks noGrp="1" noChangeArrowheads="1"/>
          </p:cNvSpPr>
          <p:nvPr>
            <p:ph type="body"/>
          </p:nvPr>
        </p:nvSpPr>
        <p:spPr>
          <a:xfrm>
            <a:off x="919163" y="4386263"/>
            <a:ext cx="5075237" cy="41402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080" tIns="44640" rIns="91080" bIns="44640" anchor="ctr"/>
          <a:lstStyle/>
          <a:p>
            <a:endParaRPr lang="en-US" altLang="en-US" smtClean="0">
              <a:ea typeface="Osaka"/>
            </a:endParaRPr>
          </a:p>
        </p:txBody>
      </p:sp>
    </p:spTree>
    <p:extLst>
      <p:ext uri="{BB962C8B-B14F-4D97-AF65-F5344CB8AC3E}">
        <p14:creationId xmlns:p14="http://schemas.microsoft.com/office/powerpoint/2010/main" val="2056993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C41F3F-A09D-417F-A4A6-D90BDE884A5E}" type="datetimeFigureOut">
              <a:rPr lang="en-US" smtClean="0"/>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90C57-3A0D-4AE3-B3A1-DAE7448FE7A3}" type="slidenum">
              <a:rPr lang="en-US" smtClean="0"/>
              <a:t>‹#›</a:t>
            </a:fld>
            <a:endParaRPr lang="en-US"/>
          </a:p>
        </p:txBody>
      </p:sp>
    </p:spTree>
    <p:extLst>
      <p:ext uri="{BB962C8B-B14F-4D97-AF65-F5344CB8AC3E}">
        <p14:creationId xmlns:p14="http://schemas.microsoft.com/office/powerpoint/2010/main" val="3209465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C41F3F-A09D-417F-A4A6-D90BDE884A5E}" type="datetimeFigureOut">
              <a:rPr lang="en-US" smtClean="0"/>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90C57-3A0D-4AE3-B3A1-DAE7448FE7A3}" type="slidenum">
              <a:rPr lang="en-US" smtClean="0"/>
              <a:t>‹#›</a:t>
            </a:fld>
            <a:endParaRPr lang="en-US"/>
          </a:p>
        </p:txBody>
      </p:sp>
    </p:spTree>
    <p:extLst>
      <p:ext uri="{BB962C8B-B14F-4D97-AF65-F5344CB8AC3E}">
        <p14:creationId xmlns:p14="http://schemas.microsoft.com/office/powerpoint/2010/main" val="1508343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C41F3F-A09D-417F-A4A6-D90BDE884A5E}" type="datetimeFigureOut">
              <a:rPr lang="en-US" smtClean="0"/>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90C57-3A0D-4AE3-B3A1-DAE7448FE7A3}" type="slidenum">
              <a:rPr lang="en-US" smtClean="0"/>
              <a:t>‹#›</a:t>
            </a:fld>
            <a:endParaRPr lang="en-US"/>
          </a:p>
        </p:txBody>
      </p:sp>
    </p:spTree>
    <p:extLst>
      <p:ext uri="{BB962C8B-B14F-4D97-AF65-F5344CB8AC3E}">
        <p14:creationId xmlns:p14="http://schemas.microsoft.com/office/powerpoint/2010/main" val="403805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C41F3F-A09D-417F-A4A6-D90BDE884A5E}" type="datetimeFigureOut">
              <a:rPr lang="en-US" smtClean="0"/>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90C57-3A0D-4AE3-B3A1-DAE7448FE7A3}" type="slidenum">
              <a:rPr lang="en-US" smtClean="0"/>
              <a:t>‹#›</a:t>
            </a:fld>
            <a:endParaRPr lang="en-US"/>
          </a:p>
        </p:txBody>
      </p:sp>
    </p:spTree>
    <p:extLst>
      <p:ext uri="{BB962C8B-B14F-4D97-AF65-F5344CB8AC3E}">
        <p14:creationId xmlns:p14="http://schemas.microsoft.com/office/powerpoint/2010/main" val="2700122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C41F3F-A09D-417F-A4A6-D90BDE884A5E}" type="datetimeFigureOut">
              <a:rPr lang="en-US" smtClean="0"/>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590C57-3A0D-4AE3-B3A1-DAE7448FE7A3}" type="slidenum">
              <a:rPr lang="en-US" smtClean="0"/>
              <a:t>‹#›</a:t>
            </a:fld>
            <a:endParaRPr lang="en-US"/>
          </a:p>
        </p:txBody>
      </p:sp>
    </p:spTree>
    <p:extLst>
      <p:ext uri="{BB962C8B-B14F-4D97-AF65-F5344CB8AC3E}">
        <p14:creationId xmlns:p14="http://schemas.microsoft.com/office/powerpoint/2010/main" val="2271036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C41F3F-A09D-417F-A4A6-D90BDE884A5E}" type="datetimeFigureOut">
              <a:rPr lang="en-US" smtClean="0"/>
              <a:t>10/21/2014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590C57-3A0D-4AE3-B3A1-DAE7448FE7A3}" type="slidenum">
              <a:rPr lang="en-US" smtClean="0"/>
              <a:t>‹#›</a:t>
            </a:fld>
            <a:endParaRPr lang="en-US"/>
          </a:p>
        </p:txBody>
      </p:sp>
    </p:spTree>
    <p:extLst>
      <p:ext uri="{BB962C8B-B14F-4D97-AF65-F5344CB8AC3E}">
        <p14:creationId xmlns:p14="http://schemas.microsoft.com/office/powerpoint/2010/main" val="1808018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C41F3F-A09D-417F-A4A6-D90BDE884A5E}" type="datetimeFigureOut">
              <a:rPr lang="en-US" smtClean="0"/>
              <a:t>10/21/2014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590C57-3A0D-4AE3-B3A1-DAE7448FE7A3}" type="slidenum">
              <a:rPr lang="en-US" smtClean="0"/>
              <a:t>‹#›</a:t>
            </a:fld>
            <a:endParaRPr lang="en-US"/>
          </a:p>
        </p:txBody>
      </p:sp>
    </p:spTree>
    <p:extLst>
      <p:ext uri="{BB962C8B-B14F-4D97-AF65-F5344CB8AC3E}">
        <p14:creationId xmlns:p14="http://schemas.microsoft.com/office/powerpoint/2010/main" val="2238887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C41F3F-A09D-417F-A4A6-D90BDE884A5E}" type="datetimeFigureOut">
              <a:rPr lang="en-US" smtClean="0"/>
              <a:t>10/21/2014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590C57-3A0D-4AE3-B3A1-DAE7448FE7A3}" type="slidenum">
              <a:rPr lang="en-US" smtClean="0"/>
              <a:t>‹#›</a:t>
            </a:fld>
            <a:endParaRPr lang="en-US"/>
          </a:p>
        </p:txBody>
      </p:sp>
    </p:spTree>
    <p:extLst>
      <p:ext uri="{BB962C8B-B14F-4D97-AF65-F5344CB8AC3E}">
        <p14:creationId xmlns:p14="http://schemas.microsoft.com/office/powerpoint/2010/main" val="2241178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C41F3F-A09D-417F-A4A6-D90BDE884A5E}" type="datetimeFigureOut">
              <a:rPr lang="en-US" smtClean="0"/>
              <a:t>10/21/2014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590C57-3A0D-4AE3-B3A1-DAE7448FE7A3}" type="slidenum">
              <a:rPr lang="en-US" smtClean="0"/>
              <a:t>‹#›</a:t>
            </a:fld>
            <a:endParaRPr lang="en-US"/>
          </a:p>
        </p:txBody>
      </p:sp>
    </p:spTree>
    <p:extLst>
      <p:ext uri="{BB962C8B-B14F-4D97-AF65-F5344CB8AC3E}">
        <p14:creationId xmlns:p14="http://schemas.microsoft.com/office/powerpoint/2010/main" val="3803685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C41F3F-A09D-417F-A4A6-D90BDE884A5E}" type="datetimeFigureOut">
              <a:rPr lang="en-US" smtClean="0"/>
              <a:t>10/21/2014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590C57-3A0D-4AE3-B3A1-DAE7448FE7A3}" type="slidenum">
              <a:rPr lang="en-US" smtClean="0"/>
              <a:t>‹#›</a:t>
            </a:fld>
            <a:endParaRPr lang="en-US"/>
          </a:p>
        </p:txBody>
      </p:sp>
    </p:spTree>
    <p:extLst>
      <p:ext uri="{BB962C8B-B14F-4D97-AF65-F5344CB8AC3E}">
        <p14:creationId xmlns:p14="http://schemas.microsoft.com/office/powerpoint/2010/main" val="1538608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C41F3F-A09D-417F-A4A6-D90BDE884A5E}" type="datetimeFigureOut">
              <a:rPr lang="en-US" smtClean="0"/>
              <a:t>10/21/2014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590C57-3A0D-4AE3-B3A1-DAE7448FE7A3}" type="slidenum">
              <a:rPr lang="en-US" smtClean="0"/>
              <a:t>‹#›</a:t>
            </a:fld>
            <a:endParaRPr lang="en-US"/>
          </a:p>
        </p:txBody>
      </p:sp>
    </p:spTree>
    <p:extLst>
      <p:ext uri="{BB962C8B-B14F-4D97-AF65-F5344CB8AC3E}">
        <p14:creationId xmlns:p14="http://schemas.microsoft.com/office/powerpoint/2010/main" val="235414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C41F3F-A09D-417F-A4A6-D90BDE884A5E}" type="datetimeFigureOut">
              <a:rPr lang="en-US" smtClean="0"/>
              <a:t>10/21/2014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590C57-3A0D-4AE3-B3A1-DAE7448FE7A3}" type="slidenum">
              <a:rPr lang="en-US" smtClean="0"/>
              <a:t>‹#›</a:t>
            </a:fld>
            <a:endParaRPr lang="en-US"/>
          </a:p>
        </p:txBody>
      </p:sp>
    </p:spTree>
    <p:extLst>
      <p:ext uri="{BB962C8B-B14F-4D97-AF65-F5344CB8AC3E}">
        <p14:creationId xmlns:p14="http://schemas.microsoft.com/office/powerpoint/2010/main" val="827666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idx="4294967295"/>
          </p:nvPr>
        </p:nvSpPr>
        <p:spPr>
          <a:xfrm>
            <a:off x="1524000" y="0"/>
            <a:ext cx="9144000" cy="960438"/>
          </a:xfrm>
        </p:spPr>
        <p:txBody>
          <a:bodyPr vert="horz" lIns="0" tIns="45720" rIns="0" bIns="45720" rtlCol="0" anchor="ctr">
            <a:normAutofit/>
          </a:bodyPr>
          <a:lstStyle/>
          <a:p>
            <a:pPr defTabSz="457200">
              <a:tabLst>
                <a:tab pos="2286000" algn="l"/>
              </a:tabLst>
            </a:pPr>
            <a:r>
              <a:rPr lang="en-US" sz="3600" dirty="0"/>
              <a:t>Data Acquisition at the NSLS II</a:t>
            </a:r>
            <a:endParaRPr lang="en-US" altLang="en-US" sz="3600" dirty="0"/>
          </a:p>
        </p:txBody>
      </p:sp>
      <p:pic>
        <p:nvPicPr>
          <p:cNvPr id="9219" name="Picture 3" descr="C:\Documents and Settings\schneider\My Documents\ABBIX\Advice\FDR Review 2013\images\NSLS-II_Sept_18_2013_v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001713"/>
            <a:ext cx="9144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4"/>
          <p:cNvSpPr txBox="1">
            <a:spLocks noChangeArrowheads="1"/>
          </p:cNvSpPr>
          <p:nvPr/>
        </p:nvSpPr>
        <p:spPr bwMode="auto">
          <a:xfrm>
            <a:off x="1524000" y="5324476"/>
            <a:ext cx="9144000"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90488" tIns="44450" rIns="90488" bIns="44450">
            <a:spAutoFit/>
          </a:bodyPr>
          <a:lstStyle>
            <a:lvl1pPr defTabSz="457200">
              <a:lnSpc>
                <a:spcPct val="90000"/>
              </a:lnSpc>
              <a:spcBef>
                <a:spcPct val="20000"/>
              </a:spcBef>
              <a:buClr>
                <a:schemeClr val="folHlink"/>
              </a:buClr>
              <a:buSzPct val="135000"/>
              <a:buChar char="•"/>
              <a:tabLst>
                <a:tab pos="2286000" algn="l"/>
              </a:tabLst>
              <a:defRPr sz="3200">
                <a:solidFill>
                  <a:schemeClr val="tx1"/>
                </a:solidFill>
                <a:latin typeface="Arial Narrow" panose="020B0606020202030204" pitchFamily="34" charset="0"/>
                <a:ea typeface="Osaka"/>
                <a:cs typeface="Osaka"/>
              </a:defRPr>
            </a:lvl1pPr>
            <a:lvl2pPr marL="742950" indent="-285750" defTabSz="457200">
              <a:lnSpc>
                <a:spcPct val="90000"/>
              </a:lnSpc>
              <a:spcBef>
                <a:spcPct val="20000"/>
              </a:spcBef>
              <a:buClr>
                <a:schemeClr val="folHlink"/>
              </a:buClr>
              <a:buSzPct val="100000"/>
              <a:buChar char="•"/>
              <a:tabLst>
                <a:tab pos="2286000" algn="l"/>
              </a:tabLst>
              <a:defRPr sz="2800">
                <a:solidFill>
                  <a:schemeClr val="tx1"/>
                </a:solidFill>
                <a:latin typeface="Arial Narrow" panose="020B0606020202030204" pitchFamily="34" charset="0"/>
                <a:ea typeface="Osaka"/>
                <a:cs typeface="Osaka"/>
              </a:defRPr>
            </a:lvl2pPr>
            <a:lvl3pPr marL="1143000" indent="-228600" defTabSz="457200">
              <a:lnSpc>
                <a:spcPct val="90000"/>
              </a:lnSpc>
              <a:spcBef>
                <a:spcPct val="20000"/>
              </a:spcBef>
              <a:buSzPct val="100000"/>
              <a:buChar char="–"/>
              <a:tabLst>
                <a:tab pos="2286000" algn="l"/>
              </a:tabLst>
              <a:defRPr sz="2400">
                <a:solidFill>
                  <a:schemeClr val="tx1"/>
                </a:solidFill>
                <a:latin typeface="Arial Narrow" panose="020B0606020202030204" pitchFamily="34" charset="0"/>
                <a:ea typeface="Osaka"/>
                <a:cs typeface="Osaka"/>
              </a:defRPr>
            </a:lvl3pPr>
            <a:lvl4pPr marL="1600200" indent="-228600" defTabSz="457200">
              <a:lnSpc>
                <a:spcPct val="90000"/>
              </a:lnSpc>
              <a:spcBef>
                <a:spcPct val="20000"/>
              </a:spcBef>
              <a:buSzPct val="100000"/>
              <a:buChar char="-"/>
              <a:tabLst>
                <a:tab pos="2286000" algn="l"/>
              </a:tabLst>
              <a:defRPr sz="2400">
                <a:solidFill>
                  <a:schemeClr val="tx1"/>
                </a:solidFill>
                <a:latin typeface="Arial Narrow" panose="020B0606020202030204" pitchFamily="34" charset="0"/>
                <a:ea typeface="Osaka"/>
                <a:cs typeface="Osaka"/>
              </a:defRPr>
            </a:lvl4pPr>
            <a:lvl5pPr marL="2057400" indent="-228600" defTabSz="457200">
              <a:lnSpc>
                <a:spcPct val="90000"/>
              </a:lnSpc>
              <a:spcBef>
                <a:spcPct val="20000"/>
              </a:spcBef>
              <a:buSzPct val="100000"/>
              <a:buChar char="-"/>
              <a:tabLst>
                <a:tab pos="2286000" algn="l"/>
              </a:tabLst>
              <a:defRPr sz="2400">
                <a:solidFill>
                  <a:schemeClr val="tx1"/>
                </a:solidFill>
                <a:latin typeface="Arial Narrow" panose="020B0606020202030204" pitchFamily="34" charset="0"/>
                <a:ea typeface="Osaka"/>
                <a:cs typeface="Osaka"/>
              </a:defRPr>
            </a:lvl5pPr>
            <a:lvl6pPr marL="2514600" indent="-228600" defTabSz="457200" eaLnBrk="0" fontAlgn="base" hangingPunct="0">
              <a:lnSpc>
                <a:spcPct val="90000"/>
              </a:lnSpc>
              <a:spcBef>
                <a:spcPct val="20000"/>
              </a:spcBef>
              <a:spcAft>
                <a:spcPct val="0"/>
              </a:spcAft>
              <a:buSzPct val="100000"/>
              <a:buChar char="-"/>
              <a:tabLst>
                <a:tab pos="2286000" algn="l"/>
              </a:tabLst>
              <a:defRPr sz="2400">
                <a:solidFill>
                  <a:schemeClr val="tx1"/>
                </a:solidFill>
                <a:latin typeface="Arial Narrow" panose="020B0606020202030204" pitchFamily="34" charset="0"/>
                <a:ea typeface="Osaka"/>
                <a:cs typeface="Osaka"/>
              </a:defRPr>
            </a:lvl6pPr>
            <a:lvl7pPr marL="2971800" indent="-228600" defTabSz="457200" eaLnBrk="0" fontAlgn="base" hangingPunct="0">
              <a:lnSpc>
                <a:spcPct val="90000"/>
              </a:lnSpc>
              <a:spcBef>
                <a:spcPct val="20000"/>
              </a:spcBef>
              <a:spcAft>
                <a:spcPct val="0"/>
              </a:spcAft>
              <a:buSzPct val="100000"/>
              <a:buChar char="-"/>
              <a:tabLst>
                <a:tab pos="2286000" algn="l"/>
              </a:tabLst>
              <a:defRPr sz="2400">
                <a:solidFill>
                  <a:schemeClr val="tx1"/>
                </a:solidFill>
                <a:latin typeface="Arial Narrow" panose="020B0606020202030204" pitchFamily="34" charset="0"/>
                <a:ea typeface="Osaka"/>
                <a:cs typeface="Osaka"/>
              </a:defRPr>
            </a:lvl7pPr>
            <a:lvl8pPr marL="3429000" indent="-228600" defTabSz="457200" eaLnBrk="0" fontAlgn="base" hangingPunct="0">
              <a:lnSpc>
                <a:spcPct val="90000"/>
              </a:lnSpc>
              <a:spcBef>
                <a:spcPct val="20000"/>
              </a:spcBef>
              <a:spcAft>
                <a:spcPct val="0"/>
              </a:spcAft>
              <a:buSzPct val="100000"/>
              <a:buChar char="-"/>
              <a:tabLst>
                <a:tab pos="2286000" algn="l"/>
              </a:tabLst>
              <a:defRPr sz="2400">
                <a:solidFill>
                  <a:schemeClr val="tx1"/>
                </a:solidFill>
                <a:latin typeface="Arial Narrow" panose="020B0606020202030204" pitchFamily="34" charset="0"/>
                <a:ea typeface="Osaka"/>
                <a:cs typeface="Osaka"/>
              </a:defRPr>
            </a:lvl8pPr>
            <a:lvl9pPr marL="3886200" indent="-228600" defTabSz="457200" eaLnBrk="0" fontAlgn="base" hangingPunct="0">
              <a:lnSpc>
                <a:spcPct val="90000"/>
              </a:lnSpc>
              <a:spcBef>
                <a:spcPct val="20000"/>
              </a:spcBef>
              <a:spcAft>
                <a:spcPct val="0"/>
              </a:spcAft>
              <a:buSzPct val="100000"/>
              <a:buChar char="-"/>
              <a:tabLst>
                <a:tab pos="2286000" algn="l"/>
              </a:tabLst>
              <a:defRPr sz="2400">
                <a:solidFill>
                  <a:schemeClr val="tx1"/>
                </a:solidFill>
                <a:latin typeface="Arial Narrow" panose="020B0606020202030204" pitchFamily="34" charset="0"/>
                <a:ea typeface="Osaka"/>
                <a:cs typeface="Osaka"/>
              </a:defRPr>
            </a:lvl9pPr>
          </a:lstStyle>
          <a:p>
            <a:pPr algn="ctr">
              <a:lnSpc>
                <a:spcPct val="100000"/>
              </a:lnSpc>
              <a:spcBef>
                <a:spcPct val="0"/>
              </a:spcBef>
              <a:buClrTx/>
              <a:buSzTx/>
              <a:buFontTx/>
              <a:buNone/>
            </a:pPr>
            <a:r>
              <a:rPr lang="en-US" altLang="en-US" sz="2000" b="1" dirty="0"/>
              <a:t>Leo Dalesio, </a:t>
            </a:r>
            <a:r>
              <a:rPr lang="en-US" altLang="en-US" sz="2000" b="1" dirty="0" smtClean="0"/>
              <a:t>(NSLS II </a:t>
            </a:r>
            <a:r>
              <a:rPr lang="en-US" altLang="en-US" sz="2000" b="1" dirty="0"/>
              <a:t>control group</a:t>
            </a:r>
            <a:r>
              <a:rPr lang="en-US" altLang="en-US" sz="2000" b="1" dirty="0" smtClean="0"/>
              <a:t>)</a:t>
            </a:r>
            <a:endParaRPr lang="en-US" altLang="en-US" sz="2000" b="1" dirty="0"/>
          </a:p>
          <a:p>
            <a:pPr algn="ctr">
              <a:lnSpc>
                <a:spcPct val="100000"/>
              </a:lnSpc>
              <a:spcBef>
                <a:spcPct val="0"/>
              </a:spcBef>
              <a:buClrTx/>
              <a:buSzTx/>
              <a:buFontTx/>
              <a:buNone/>
            </a:pPr>
            <a:r>
              <a:rPr lang="en-US" altLang="en-US" sz="2000" b="1" dirty="0"/>
              <a:t>  </a:t>
            </a:r>
            <a:r>
              <a:rPr lang="en-US" altLang="en-US" sz="2000" b="1" dirty="0" smtClean="0"/>
              <a:t>Oct 22</a:t>
            </a:r>
            <a:r>
              <a:rPr lang="en-US" altLang="en-US" sz="2000" b="1" dirty="0" smtClean="0"/>
              <a:t>, 2014 (not 2010)</a:t>
            </a:r>
            <a:endParaRPr lang="en-US" altLang="en-US" sz="2000" b="1" dirty="0"/>
          </a:p>
        </p:txBody>
      </p:sp>
    </p:spTree>
    <p:extLst>
      <p:ext uri="{BB962C8B-B14F-4D97-AF65-F5344CB8AC3E}">
        <p14:creationId xmlns:p14="http://schemas.microsoft.com/office/powerpoint/2010/main" val="1698783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sz="quarter" idx="4294967295"/>
          </p:nvPr>
        </p:nvSpPr>
        <p:spPr/>
        <p:txBody>
          <a:bodyPr/>
          <a:lstStyle/>
          <a:p>
            <a:r>
              <a:rPr lang="en-US" altLang="en-US" smtClean="0">
                <a:solidFill>
                  <a:schemeClr val="tx1"/>
                </a:solidFill>
              </a:rPr>
              <a:t>Design Status – Experiment Control (1 OF 4)</a:t>
            </a:r>
            <a:endParaRPr lang="en-US" altLang="en-US" sz="2800"/>
          </a:p>
        </p:txBody>
      </p:sp>
      <p:sp>
        <p:nvSpPr>
          <p:cNvPr id="40963" name="Rectangle 3"/>
          <p:cNvSpPr>
            <a:spLocks noChangeArrowheads="1"/>
          </p:cNvSpPr>
          <p:nvPr/>
        </p:nvSpPr>
        <p:spPr bwMode="auto">
          <a:xfrm>
            <a:off x="1614488" y="1223963"/>
            <a:ext cx="8826500"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nSpc>
                <a:spcPct val="90000"/>
              </a:lnSpc>
              <a:spcBef>
                <a:spcPct val="20000"/>
              </a:spcBef>
              <a:buClr>
                <a:schemeClr val="folHlink"/>
              </a:buClr>
              <a:buSzPct val="135000"/>
              <a:buChar char="•"/>
              <a:defRPr sz="3200">
                <a:solidFill>
                  <a:schemeClr val="tx1"/>
                </a:solidFill>
                <a:latin typeface="Arial Narrow" panose="020B0606020202030204" pitchFamily="34" charset="0"/>
                <a:ea typeface="Osaka"/>
                <a:cs typeface="Osaka"/>
              </a:defRPr>
            </a:lvl1pPr>
            <a:lvl2pPr marL="742950" indent="-285750">
              <a:lnSpc>
                <a:spcPct val="90000"/>
              </a:lnSpc>
              <a:spcBef>
                <a:spcPct val="20000"/>
              </a:spcBef>
              <a:buClr>
                <a:schemeClr val="folHlink"/>
              </a:buClr>
              <a:buSzPct val="100000"/>
              <a:buChar char="•"/>
              <a:defRPr sz="2800">
                <a:solidFill>
                  <a:schemeClr val="tx1"/>
                </a:solidFill>
                <a:latin typeface="Arial Narrow" panose="020B0606020202030204" pitchFamily="34" charset="0"/>
                <a:ea typeface="Osaka"/>
                <a:cs typeface="Osaka"/>
              </a:defRPr>
            </a:lvl2pPr>
            <a:lvl3pPr marL="1143000" indent="-228600">
              <a:lnSpc>
                <a:spcPct val="90000"/>
              </a:lnSpc>
              <a:spcBef>
                <a:spcPct val="20000"/>
              </a:spcBef>
              <a:buSzPct val="100000"/>
              <a:buChar char="–"/>
              <a:defRPr sz="2400">
                <a:solidFill>
                  <a:schemeClr val="tx1"/>
                </a:solidFill>
                <a:latin typeface="Arial Narrow" panose="020B0606020202030204" pitchFamily="34" charset="0"/>
                <a:ea typeface="Osaka"/>
                <a:cs typeface="Osaka"/>
              </a:defRPr>
            </a:lvl3pPr>
            <a:lvl4pPr marL="1600200" indent="-228600">
              <a:lnSpc>
                <a:spcPct val="90000"/>
              </a:lnSpc>
              <a:spcBef>
                <a:spcPct val="20000"/>
              </a:spcBef>
              <a:buSzPct val="100000"/>
              <a:buChar char="-"/>
              <a:defRPr sz="2400">
                <a:solidFill>
                  <a:schemeClr val="tx1"/>
                </a:solidFill>
                <a:latin typeface="Arial Narrow" panose="020B0606020202030204" pitchFamily="34" charset="0"/>
                <a:ea typeface="Osaka"/>
                <a:cs typeface="Osaka"/>
              </a:defRPr>
            </a:lvl4pPr>
            <a:lvl5pPr marL="2057400" indent="-228600">
              <a:lnSpc>
                <a:spcPct val="90000"/>
              </a:lnSpc>
              <a:spcBef>
                <a:spcPct val="20000"/>
              </a:spcBef>
              <a:buSzPct val="100000"/>
              <a:buChar char="-"/>
              <a:defRPr sz="2400">
                <a:solidFill>
                  <a:schemeClr val="tx1"/>
                </a:solidFill>
                <a:latin typeface="Arial Narrow" panose="020B0606020202030204" pitchFamily="34" charset="0"/>
                <a:ea typeface="Osaka"/>
                <a:cs typeface="Osaka"/>
              </a:defRPr>
            </a:lvl5pPr>
            <a:lvl6pPr marL="2514600" indent="-228600" eaLnBrk="0" fontAlgn="base" hangingPunct="0">
              <a:lnSpc>
                <a:spcPct val="90000"/>
              </a:lnSpc>
              <a:spcBef>
                <a:spcPct val="20000"/>
              </a:spcBef>
              <a:spcAft>
                <a:spcPct val="0"/>
              </a:spcAft>
              <a:buSzPct val="100000"/>
              <a:buChar char="-"/>
              <a:defRPr sz="2400">
                <a:solidFill>
                  <a:schemeClr val="tx1"/>
                </a:solidFill>
                <a:latin typeface="Arial Narrow" panose="020B0606020202030204" pitchFamily="34" charset="0"/>
                <a:ea typeface="Osaka"/>
                <a:cs typeface="Osaka"/>
              </a:defRPr>
            </a:lvl6pPr>
            <a:lvl7pPr marL="2971800" indent="-228600" eaLnBrk="0" fontAlgn="base" hangingPunct="0">
              <a:lnSpc>
                <a:spcPct val="90000"/>
              </a:lnSpc>
              <a:spcBef>
                <a:spcPct val="20000"/>
              </a:spcBef>
              <a:spcAft>
                <a:spcPct val="0"/>
              </a:spcAft>
              <a:buSzPct val="100000"/>
              <a:buChar char="-"/>
              <a:defRPr sz="2400">
                <a:solidFill>
                  <a:schemeClr val="tx1"/>
                </a:solidFill>
                <a:latin typeface="Arial Narrow" panose="020B0606020202030204" pitchFamily="34" charset="0"/>
                <a:ea typeface="Osaka"/>
                <a:cs typeface="Osaka"/>
              </a:defRPr>
            </a:lvl7pPr>
            <a:lvl8pPr marL="3429000" indent="-228600" eaLnBrk="0" fontAlgn="base" hangingPunct="0">
              <a:lnSpc>
                <a:spcPct val="90000"/>
              </a:lnSpc>
              <a:spcBef>
                <a:spcPct val="20000"/>
              </a:spcBef>
              <a:spcAft>
                <a:spcPct val="0"/>
              </a:spcAft>
              <a:buSzPct val="100000"/>
              <a:buChar char="-"/>
              <a:defRPr sz="2400">
                <a:solidFill>
                  <a:schemeClr val="tx1"/>
                </a:solidFill>
                <a:latin typeface="Arial Narrow" panose="020B0606020202030204" pitchFamily="34" charset="0"/>
                <a:ea typeface="Osaka"/>
                <a:cs typeface="Osaka"/>
              </a:defRPr>
            </a:lvl8pPr>
            <a:lvl9pPr marL="3886200" indent="-228600" eaLnBrk="0" fontAlgn="base" hangingPunct="0">
              <a:lnSpc>
                <a:spcPct val="90000"/>
              </a:lnSpc>
              <a:spcBef>
                <a:spcPct val="20000"/>
              </a:spcBef>
              <a:spcAft>
                <a:spcPct val="0"/>
              </a:spcAft>
              <a:buSzPct val="100000"/>
              <a:buChar char="-"/>
              <a:defRPr sz="2400">
                <a:solidFill>
                  <a:schemeClr val="tx1"/>
                </a:solidFill>
                <a:latin typeface="Arial Narrow" panose="020B0606020202030204" pitchFamily="34" charset="0"/>
                <a:ea typeface="Osaka"/>
                <a:cs typeface="Osaka"/>
              </a:defRPr>
            </a:lvl9pPr>
          </a:lstStyle>
          <a:p>
            <a:pPr eaLnBrk="1" hangingPunct="1">
              <a:lnSpc>
                <a:spcPct val="100000"/>
              </a:lnSpc>
              <a:buClr>
                <a:srgbClr val="FF0000"/>
              </a:buClr>
              <a:buSzTx/>
            </a:pPr>
            <a:endParaRPr lang="en-US" altLang="en-US" sz="2800" i="1"/>
          </a:p>
        </p:txBody>
      </p:sp>
      <p:pic>
        <p:nvPicPr>
          <p:cNvPr id="409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4489" y="1300107"/>
            <a:ext cx="8910637" cy="511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1478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sz="quarter" idx="4294967295"/>
          </p:nvPr>
        </p:nvSpPr>
        <p:spPr/>
        <p:txBody>
          <a:bodyPr/>
          <a:lstStyle/>
          <a:p>
            <a:r>
              <a:rPr lang="en-US" altLang="en-US" smtClean="0">
                <a:solidFill>
                  <a:schemeClr val="tx1"/>
                </a:solidFill>
              </a:rPr>
              <a:t>Design Status – Experiment Control (2 OF 4)</a:t>
            </a:r>
            <a:endParaRPr lang="en-US" altLang="en-US" sz="2800"/>
          </a:p>
        </p:txBody>
      </p:sp>
      <p:pic>
        <p:nvPicPr>
          <p:cNvPr id="43012" name="Picture 5" descr="C:\Users\dalesio\Desktop\Olog Entry Web Browser 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195" y="1518595"/>
            <a:ext cx="599440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76351" y="1856589"/>
            <a:ext cx="3175000"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6299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65583"/>
            <a:ext cx="5599113"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26435"/>
            <a:ext cx="5951538"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2"/>
          <p:cNvSpPr>
            <a:spLocks noGrp="1" noChangeArrowheads="1"/>
          </p:cNvSpPr>
          <p:nvPr>
            <p:ph type="title" sz="quarter" idx="4294967295"/>
          </p:nvPr>
        </p:nvSpPr>
        <p:spPr/>
        <p:txBody>
          <a:bodyPr/>
          <a:lstStyle/>
          <a:p>
            <a:r>
              <a:rPr lang="en-US" altLang="en-US" smtClean="0">
                <a:solidFill>
                  <a:schemeClr val="tx1"/>
                </a:solidFill>
              </a:rPr>
              <a:t>Design Status – Experiment Control (3 OF 4)</a:t>
            </a:r>
            <a:endParaRPr lang="en-US" altLang="en-US" sz="2800"/>
          </a:p>
        </p:txBody>
      </p:sp>
      <p:pic>
        <p:nvPicPr>
          <p:cNvPr id="3" name="Picture 2"/>
          <p:cNvPicPr>
            <a:picLocks noChangeAspect="1"/>
          </p:cNvPicPr>
          <p:nvPr/>
        </p:nvPicPr>
        <p:blipFill>
          <a:blip r:embed="rId5"/>
          <a:stretch>
            <a:fillRect/>
          </a:stretch>
        </p:blipFill>
        <p:spPr>
          <a:xfrm>
            <a:off x="2994765" y="2491146"/>
            <a:ext cx="7946703" cy="4349616"/>
          </a:xfrm>
          <a:prstGeom prst="rect">
            <a:avLst/>
          </a:prstGeom>
        </p:spPr>
      </p:pic>
    </p:spTree>
    <p:extLst>
      <p:ext uri="{BB962C8B-B14F-4D97-AF65-F5344CB8AC3E}">
        <p14:creationId xmlns:p14="http://schemas.microsoft.com/office/powerpoint/2010/main" val="1610593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sz="quarter" idx="4294967295"/>
          </p:nvPr>
        </p:nvSpPr>
        <p:spPr/>
        <p:txBody>
          <a:bodyPr/>
          <a:lstStyle/>
          <a:p>
            <a:r>
              <a:rPr lang="en-US" altLang="en-US" smtClean="0">
                <a:solidFill>
                  <a:schemeClr val="tx1"/>
                </a:solidFill>
              </a:rPr>
              <a:t>Design Status – Experiment Control (4 OF 4)</a:t>
            </a:r>
            <a:endParaRPr lang="en-US" altLang="en-US" sz="2800"/>
          </a:p>
        </p:txBody>
      </p:sp>
      <p:sp>
        <p:nvSpPr>
          <p:cNvPr id="47107" name="Rectangle 3"/>
          <p:cNvSpPr>
            <a:spLocks noChangeArrowheads="1"/>
          </p:cNvSpPr>
          <p:nvPr/>
        </p:nvSpPr>
        <p:spPr bwMode="auto">
          <a:xfrm>
            <a:off x="1614488" y="1223963"/>
            <a:ext cx="8826500"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lnSpc>
                <a:spcPct val="90000"/>
              </a:lnSpc>
              <a:spcBef>
                <a:spcPct val="20000"/>
              </a:spcBef>
              <a:buClr>
                <a:schemeClr val="folHlink"/>
              </a:buClr>
              <a:buSzPct val="135000"/>
              <a:buChar char="•"/>
              <a:defRPr sz="3200">
                <a:solidFill>
                  <a:schemeClr val="tx1"/>
                </a:solidFill>
                <a:latin typeface="Arial Narrow" panose="020B0606020202030204" pitchFamily="34" charset="0"/>
                <a:ea typeface="Osaka"/>
                <a:cs typeface="Osaka"/>
              </a:defRPr>
            </a:lvl1pPr>
            <a:lvl2pPr marL="742950" indent="-285750">
              <a:lnSpc>
                <a:spcPct val="90000"/>
              </a:lnSpc>
              <a:spcBef>
                <a:spcPct val="20000"/>
              </a:spcBef>
              <a:buClr>
                <a:schemeClr val="folHlink"/>
              </a:buClr>
              <a:buSzPct val="100000"/>
              <a:buChar char="•"/>
              <a:defRPr sz="2800">
                <a:solidFill>
                  <a:schemeClr val="tx1"/>
                </a:solidFill>
                <a:latin typeface="Arial Narrow" panose="020B0606020202030204" pitchFamily="34" charset="0"/>
                <a:ea typeface="Osaka"/>
                <a:cs typeface="Osaka"/>
              </a:defRPr>
            </a:lvl2pPr>
            <a:lvl3pPr marL="1143000" indent="-228600">
              <a:lnSpc>
                <a:spcPct val="90000"/>
              </a:lnSpc>
              <a:spcBef>
                <a:spcPct val="20000"/>
              </a:spcBef>
              <a:buSzPct val="100000"/>
              <a:buChar char="–"/>
              <a:defRPr sz="2400">
                <a:solidFill>
                  <a:schemeClr val="tx1"/>
                </a:solidFill>
                <a:latin typeface="Arial Narrow" panose="020B0606020202030204" pitchFamily="34" charset="0"/>
                <a:ea typeface="Osaka"/>
                <a:cs typeface="Osaka"/>
              </a:defRPr>
            </a:lvl3pPr>
            <a:lvl4pPr marL="1600200" indent="-228600">
              <a:lnSpc>
                <a:spcPct val="90000"/>
              </a:lnSpc>
              <a:spcBef>
                <a:spcPct val="20000"/>
              </a:spcBef>
              <a:buSzPct val="100000"/>
              <a:buChar char="-"/>
              <a:defRPr sz="2400">
                <a:solidFill>
                  <a:schemeClr val="tx1"/>
                </a:solidFill>
                <a:latin typeface="Arial Narrow" panose="020B0606020202030204" pitchFamily="34" charset="0"/>
                <a:ea typeface="Osaka"/>
                <a:cs typeface="Osaka"/>
              </a:defRPr>
            </a:lvl4pPr>
            <a:lvl5pPr marL="2057400" indent="-228600">
              <a:lnSpc>
                <a:spcPct val="90000"/>
              </a:lnSpc>
              <a:spcBef>
                <a:spcPct val="20000"/>
              </a:spcBef>
              <a:buSzPct val="100000"/>
              <a:buChar char="-"/>
              <a:defRPr sz="2400">
                <a:solidFill>
                  <a:schemeClr val="tx1"/>
                </a:solidFill>
                <a:latin typeface="Arial Narrow" panose="020B0606020202030204" pitchFamily="34" charset="0"/>
                <a:ea typeface="Osaka"/>
                <a:cs typeface="Osaka"/>
              </a:defRPr>
            </a:lvl5pPr>
            <a:lvl6pPr marL="2514600" indent="-228600" eaLnBrk="0" fontAlgn="base" hangingPunct="0">
              <a:lnSpc>
                <a:spcPct val="90000"/>
              </a:lnSpc>
              <a:spcBef>
                <a:spcPct val="20000"/>
              </a:spcBef>
              <a:spcAft>
                <a:spcPct val="0"/>
              </a:spcAft>
              <a:buSzPct val="100000"/>
              <a:buChar char="-"/>
              <a:defRPr sz="2400">
                <a:solidFill>
                  <a:schemeClr val="tx1"/>
                </a:solidFill>
                <a:latin typeface="Arial Narrow" panose="020B0606020202030204" pitchFamily="34" charset="0"/>
                <a:ea typeface="Osaka"/>
                <a:cs typeface="Osaka"/>
              </a:defRPr>
            </a:lvl6pPr>
            <a:lvl7pPr marL="2971800" indent="-228600" eaLnBrk="0" fontAlgn="base" hangingPunct="0">
              <a:lnSpc>
                <a:spcPct val="90000"/>
              </a:lnSpc>
              <a:spcBef>
                <a:spcPct val="20000"/>
              </a:spcBef>
              <a:spcAft>
                <a:spcPct val="0"/>
              </a:spcAft>
              <a:buSzPct val="100000"/>
              <a:buChar char="-"/>
              <a:defRPr sz="2400">
                <a:solidFill>
                  <a:schemeClr val="tx1"/>
                </a:solidFill>
                <a:latin typeface="Arial Narrow" panose="020B0606020202030204" pitchFamily="34" charset="0"/>
                <a:ea typeface="Osaka"/>
                <a:cs typeface="Osaka"/>
              </a:defRPr>
            </a:lvl7pPr>
            <a:lvl8pPr marL="3429000" indent="-228600" eaLnBrk="0" fontAlgn="base" hangingPunct="0">
              <a:lnSpc>
                <a:spcPct val="90000"/>
              </a:lnSpc>
              <a:spcBef>
                <a:spcPct val="20000"/>
              </a:spcBef>
              <a:spcAft>
                <a:spcPct val="0"/>
              </a:spcAft>
              <a:buSzPct val="100000"/>
              <a:buChar char="-"/>
              <a:defRPr sz="2400">
                <a:solidFill>
                  <a:schemeClr val="tx1"/>
                </a:solidFill>
                <a:latin typeface="Arial Narrow" panose="020B0606020202030204" pitchFamily="34" charset="0"/>
                <a:ea typeface="Osaka"/>
                <a:cs typeface="Osaka"/>
              </a:defRPr>
            </a:lvl8pPr>
            <a:lvl9pPr marL="3886200" indent="-228600" eaLnBrk="0" fontAlgn="base" hangingPunct="0">
              <a:lnSpc>
                <a:spcPct val="90000"/>
              </a:lnSpc>
              <a:spcBef>
                <a:spcPct val="20000"/>
              </a:spcBef>
              <a:spcAft>
                <a:spcPct val="0"/>
              </a:spcAft>
              <a:buSzPct val="100000"/>
              <a:buChar char="-"/>
              <a:defRPr sz="2400">
                <a:solidFill>
                  <a:schemeClr val="tx1"/>
                </a:solidFill>
                <a:latin typeface="Arial Narrow" panose="020B0606020202030204" pitchFamily="34" charset="0"/>
                <a:ea typeface="Osaka"/>
                <a:cs typeface="Osaka"/>
              </a:defRPr>
            </a:lvl9pPr>
          </a:lstStyle>
          <a:p>
            <a:pPr eaLnBrk="1" hangingPunct="1">
              <a:lnSpc>
                <a:spcPct val="100000"/>
              </a:lnSpc>
              <a:buClr>
                <a:srgbClr val="FF0000"/>
              </a:buClr>
              <a:buSzTx/>
            </a:pPr>
            <a:endParaRPr lang="en-US" altLang="en-US" sz="2800" i="1"/>
          </a:p>
        </p:txBody>
      </p:sp>
      <p:pic>
        <p:nvPicPr>
          <p:cNvPr id="4710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03362"/>
            <a:ext cx="3871912" cy="488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8939" y="1130300"/>
            <a:ext cx="5189537" cy="57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84656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Storage</a:t>
            </a:r>
            <a:endParaRPr lang="en-US" dirty="0"/>
          </a:p>
        </p:txBody>
      </p:sp>
      <p:sp>
        <p:nvSpPr>
          <p:cNvPr id="3" name="Content Placeholder 2"/>
          <p:cNvSpPr>
            <a:spLocks noGrp="1"/>
          </p:cNvSpPr>
          <p:nvPr>
            <p:ph idx="1"/>
          </p:nvPr>
        </p:nvSpPr>
        <p:spPr/>
        <p:txBody>
          <a:bodyPr>
            <a:normAutofit lnSpcReduction="10000"/>
          </a:bodyPr>
          <a:lstStyle/>
          <a:p>
            <a:pPr lvl="0">
              <a:buFont typeface="Wingdings" panose="05000000000000000000" pitchFamily="2" charset="2"/>
              <a:buChar char="§"/>
            </a:pPr>
            <a:r>
              <a:rPr lang="en-US" dirty="0" smtClean="0"/>
              <a:t>Data </a:t>
            </a:r>
            <a:r>
              <a:rPr lang="en-US" dirty="0"/>
              <a:t>must be kept online for some time and may be stored to tape for some time</a:t>
            </a:r>
          </a:p>
          <a:p>
            <a:pPr lvl="0"/>
            <a:r>
              <a:rPr lang="en-US" dirty="0"/>
              <a:t>In  2016 we will need  2 PB to store one year of data, by 2020 35 PB will be needed.</a:t>
            </a:r>
          </a:p>
          <a:p>
            <a:pPr lvl="0"/>
            <a:r>
              <a:rPr lang="en-US" dirty="0"/>
              <a:t>There is a requirement to track data provenance and store intermediate analysis results.</a:t>
            </a:r>
          </a:p>
          <a:p>
            <a:pPr lvl="0">
              <a:buFont typeface="Wingdings" panose="05000000000000000000" pitchFamily="2" charset="2"/>
              <a:buChar char="Ø"/>
            </a:pPr>
            <a:r>
              <a:rPr lang="en-US" dirty="0"/>
              <a:t>Commercial solutions exist for this scale of data</a:t>
            </a:r>
            <a:r>
              <a:rPr lang="en-US" dirty="0" smtClean="0"/>
              <a:t>.</a:t>
            </a:r>
          </a:p>
          <a:p>
            <a:pPr lvl="0">
              <a:buFont typeface="Wingdings" panose="05000000000000000000" pitchFamily="2" charset="2"/>
              <a:buChar char="Ø"/>
            </a:pPr>
            <a:r>
              <a:rPr lang="en-US" dirty="0" smtClean="0"/>
              <a:t>Tracking Provenance is being considered in workflow tools and the </a:t>
            </a:r>
            <a:r>
              <a:rPr lang="en-US" dirty="0" err="1" smtClean="0"/>
              <a:t>metaDataStore</a:t>
            </a:r>
            <a:endParaRPr lang="en-US" dirty="0"/>
          </a:p>
          <a:p>
            <a:pPr marL="0" indent="0">
              <a:buNone/>
            </a:pPr>
            <a:r>
              <a:rPr lang="en-US" dirty="0"/>
              <a:t> </a:t>
            </a:r>
          </a:p>
        </p:txBody>
      </p:sp>
    </p:spTree>
    <p:extLst>
      <p:ext uri="{BB962C8B-B14F-4D97-AF65-F5344CB8AC3E}">
        <p14:creationId xmlns:p14="http://schemas.microsoft.com/office/powerpoint/2010/main" val="3674860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Export </a:t>
            </a:r>
            <a:endParaRPr lang="en-US" dirty="0"/>
          </a:p>
        </p:txBody>
      </p:sp>
      <p:sp>
        <p:nvSpPr>
          <p:cNvPr id="3" name="Content Placeholder 2"/>
          <p:cNvSpPr>
            <a:spLocks noGrp="1"/>
          </p:cNvSpPr>
          <p:nvPr>
            <p:ph idx="1"/>
          </p:nvPr>
        </p:nvSpPr>
        <p:spPr/>
        <p:txBody>
          <a:bodyPr>
            <a:normAutofit/>
          </a:bodyPr>
          <a:lstStyle/>
          <a:p>
            <a:pPr lvl="0"/>
            <a:r>
              <a:rPr lang="en-US" dirty="0" smtClean="0"/>
              <a:t>Scientists </a:t>
            </a:r>
            <a:r>
              <a:rPr lang="en-US" dirty="0"/>
              <a:t>need to put together frame rate, time series, and configuration data in specific formats for existing analysis codes.</a:t>
            </a:r>
          </a:p>
          <a:p>
            <a:pPr lvl="0"/>
            <a:r>
              <a:rPr lang="en-US" dirty="0"/>
              <a:t>Scientists may want to export the data life cycle – from raw data through all analysis.</a:t>
            </a:r>
          </a:p>
          <a:p>
            <a:pPr lvl="0">
              <a:buFont typeface="Wingdings" panose="05000000000000000000" pitchFamily="2" charset="2"/>
              <a:buChar char="Ø"/>
            </a:pPr>
            <a:r>
              <a:rPr lang="en-US" dirty="0"/>
              <a:t>The </a:t>
            </a:r>
            <a:r>
              <a:rPr lang="en-US" dirty="0" err="1"/>
              <a:t>DataBrokerAPI</a:t>
            </a:r>
            <a:r>
              <a:rPr lang="en-US" dirty="0"/>
              <a:t> can be used in Python to access all data. Code must be developed to repackage data from different data stores into a desired export format.</a:t>
            </a:r>
          </a:p>
          <a:p>
            <a:pPr marL="0" indent="0">
              <a:buNone/>
            </a:pPr>
            <a:endParaRPr lang="en-US" dirty="0"/>
          </a:p>
        </p:txBody>
      </p:sp>
    </p:spTree>
    <p:extLst>
      <p:ext uri="{BB962C8B-B14F-4D97-AF65-F5344CB8AC3E}">
        <p14:creationId xmlns:p14="http://schemas.microsoft.com/office/powerpoint/2010/main" val="1003680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133"/>
          <p:cNvSpPr>
            <a:spLocks noChangeArrowheads="1"/>
          </p:cNvSpPr>
          <p:nvPr/>
        </p:nvSpPr>
        <p:spPr bwMode="auto">
          <a:xfrm>
            <a:off x="9110663" y="3798888"/>
            <a:ext cx="1022350" cy="773112"/>
          </a:xfrm>
          <a:prstGeom prst="can">
            <a:avLst>
              <a:gd name="adj" fmla="val 23370"/>
            </a:avLst>
          </a:prstGeom>
          <a:solidFill>
            <a:srgbClr val="CCFF99"/>
          </a:solidFill>
          <a:ln w="9525">
            <a:solidFill>
              <a:schemeClr val="tx1"/>
            </a:solidFill>
            <a:round/>
            <a:headEnd/>
            <a:tailEnd/>
          </a:ln>
        </p:spPr>
        <p:txBody>
          <a:bodyPr wrap="none" anchor="ctr"/>
          <a:lstStyle>
            <a:lvl1pPr eaLnBrk="0" hangingPunct="0">
              <a:defRPr>
                <a:solidFill>
                  <a:schemeClr val="tx1"/>
                </a:solidFill>
                <a:latin typeface="Arial Narrow" panose="020B0606020202030204" pitchFamily="34" charset="0"/>
                <a:ea typeface="Osaka"/>
                <a:cs typeface="Osaka"/>
              </a:defRPr>
            </a:lvl1pPr>
            <a:lvl2pPr marL="742950" indent="-285750" eaLnBrk="0" hangingPunct="0">
              <a:defRPr>
                <a:solidFill>
                  <a:schemeClr val="tx1"/>
                </a:solidFill>
                <a:latin typeface="Arial Narrow" panose="020B0606020202030204" pitchFamily="34" charset="0"/>
                <a:ea typeface="Osaka"/>
                <a:cs typeface="Osaka"/>
              </a:defRPr>
            </a:lvl2pPr>
            <a:lvl3pPr marL="1143000" indent="-228600" eaLnBrk="0" hangingPunct="0">
              <a:defRPr>
                <a:solidFill>
                  <a:schemeClr val="tx1"/>
                </a:solidFill>
                <a:latin typeface="Arial Narrow" panose="020B0606020202030204" pitchFamily="34" charset="0"/>
                <a:ea typeface="Osaka"/>
                <a:cs typeface="Osaka"/>
              </a:defRPr>
            </a:lvl3pPr>
            <a:lvl4pPr marL="1600200" indent="-228600" eaLnBrk="0" hangingPunct="0">
              <a:defRPr>
                <a:solidFill>
                  <a:schemeClr val="tx1"/>
                </a:solidFill>
                <a:latin typeface="Arial Narrow" panose="020B0606020202030204" pitchFamily="34" charset="0"/>
                <a:ea typeface="Osaka"/>
                <a:cs typeface="Osaka"/>
              </a:defRPr>
            </a:lvl4pPr>
            <a:lvl5pPr marL="2057400" indent="-228600" eaLnBrk="0" hangingPunct="0">
              <a:defRPr>
                <a:solidFill>
                  <a:schemeClr val="tx1"/>
                </a:solidFill>
                <a:latin typeface="Arial Narrow" panose="020B0606020202030204" pitchFamily="34" charset="0"/>
                <a:ea typeface="Osaka"/>
                <a:cs typeface="Osaka"/>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eaLnBrk="1" hangingPunct="1"/>
            <a:endParaRPr lang="en-US" altLang="en-US"/>
          </a:p>
        </p:txBody>
      </p:sp>
      <p:sp>
        <p:nvSpPr>
          <p:cNvPr id="9219" name="AutoShape 78"/>
          <p:cNvSpPr>
            <a:spLocks noChangeArrowheads="1"/>
          </p:cNvSpPr>
          <p:nvPr/>
        </p:nvSpPr>
        <p:spPr bwMode="auto">
          <a:xfrm>
            <a:off x="2181225" y="3875089"/>
            <a:ext cx="515938" cy="439737"/>
          </a:xfrm>
          <a:prstGeom prst="can">
            <a:avLst>
              <a:gd name="adj" fmla="val 25000"/>
            </a:avLst>
          </a:prstGeom>
          <a:solidFill>
            <a:srgbClr val="CCFF99"/>
          </a:solidFill>
          <a:ln w="9525">
            <a:solidFill>
              <a:schemeClr val="tx1"/>
            </a:solidFill>
            <a:round/>
            <a:headEnd/>
            <a:tailEnd/>
          </a:ln>
        </p:spPr>
        <p:txBody>
          <a:bodyPr wrap="none" anchor="ctr"/>
          <a:lstStyle>
            <a:lvl1pPr eaLnBrk="0" hangingPunct="0">
              <a:defRPr>
                <a:solidFill>
                  <a:schemeClr val="tx1"/>
                </a:solidFill>
                <a:latin typeface="Arial Narrow" panose="020B0606020202030204" pitchFamily="34" charset="0"/>
                <a:ea typeface="Osaka"/>
                <a:cs typeface="Osaka"/>
              </a:defRPr>
            </a:lvl1pPr>
            <a:lvl2pPr marL="742950" indent="-285750" eaLnBrk="0" hangingPunct="0">
              <a:defRPr>
                <a:solidFill>
                  <a:schemeClr val="tx1"/>
                </a:solidFill>
                <a:latin typeface="Arial Narrow" panose="020B0606020202030204" pitchFamily="34" charset="0"/>
                <a:ea typeface="Osaka"/>
                <a:cs typeface="Osaka"/>
              </a:defRPr>
            </a:lvl2pPr>
            <a:lvl3pPr marL="1143000" indent="-228600" eaLnBrk="0" hangingPunct="0">
              <a:defRPr>
                <a:solidFill>
                  <a:schemeClr val="tx1"/>
                </a:solidFill>
                <a:latin typeface="Arial Narrow" panose="020B0606020202030204" pitchFamily="34" charset="0"/>
                <a:ea typeface="Osaka"/>
                <a:cs typeface="Osaka"/>
              </a:defRPr>
            </a:lvl3pPr>
            <a:lvl4pPr marL="1600200" indent="-228600" eaLnBrk="0" hangingPunct="0">
              <a:defRPr>
                <a:solidFill>
                  <a:schemeClr val="tx1"/>
                </a:solidFill>
                <a:latin typeface="Arial Narrow" panose="020B0606020202030204" pitchFamily="34" charset="0"/>
                <a:ea typeface="Osaka"/>
                <a:cs typeface="Osaka"/>
              </a:defRPr>
            </a:lvl4pPr>
            <a:lvl5pPr marL="2057400" indent="-228600" eaLnBrk="0" hangingPunct="0">
              <a:defRPr>
                <a:solidFill>
                  <a:schemeClr val="tx1"/>
                </a:solidFill>
                <a:latin typeface="Arial Narrow" panose="020B0606020202030204" pitchFamily="34" charset="0"/>
                <a:ea typeface="Osaka"/>
                <a:cs typeface="Osaka"/>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eaLnBrk="1" hangingPunct="1"/>
            <a:endParaRPr lang="en-US" altLang="en-US"/>
          </a:p>
        </p:txBody>
      </p:sp>
      <p:sp>
        <p:nvSpPr>
          <p:cNvPr id="9221" name="Rectangle 5"/>
          <p:cNvSpPr>
            <a:spLocks noChangeArrowheads="1"/>
          </p:cNvSpPr>
          <p:nvPr/>
        </p:nvSpPr>
        <p:spPr bwMode="auto">
          <a:xfrm>
            <a:off x="1811339" y="4746625"/>
            <a:ext cx="8601075" cy="46038"/>
          </a:xfrm>
          <a:prstGeom prst="rect">
            <a:avLst/>
          </a:prstGeom>
          <a:solidFill>
            <a:srgbClr val="FF0000"/>
          </a:solidFill>
          <a:ln w="25560">
            <a:solidFill>
              <a:srgbClr val="FF0000"/>
            </a:solidFill>
            <a:miter lim="800000"/>
            <a:headEnd/>
            <a:tailEnd/>
          </a:ln>
        </p:spPr>
        <p:txBody>
          <a:bodyPr wrap="none" anchor="ctr"/>
          <a:lstStyle>
            <a:lvl1pPr defTabSz="457200" eaLnBrk="0" hangingPunct="0">
              <a:defRPr>
                <a:solidFill>
                  <a:schemeClr val="tx1"/>
                </a:solidFill>
                <a:latin typeface="Arial Narrow" panose="020B0606020202030204" pitchFamily="34" charset="0"/>
                <a:ea typeface="Osaka"/>
                <a:cs typeface="Osaka"/>
              </a:defRPr>
            </a:lvl1pPr>
            <a:lvl2pPr marL="742950" indent="-285750" defTabSz="457200" eaLnBrk="0" hangingPunct="0">
              <a:defRPr>
                <a:solidFill>
                  <a:schemeClr val="tx1"/>
                </a:solidFill>
                <a:latin typeface="Arial Narrow" panose="020B0606020202030204" pitchFamily="34" charset="0"/>
                <a:ea typeface="Osaka"/>
                <a:cs typeface="Osaka"/>
              </a:defRPr>
            </a:lvl2pPr>
            <a:lvl3pPr marL="1143000" indent="-228600" defTabSz="457200" eaLnBrk="0" hangingPunct="0">
              <a:defRPr>
                <a:solidFill>
                  <a:schemeClr val="tx1"/>
                </a:solidFill>
                <a:latin typeface="Arial Narrow" panose="020B0606020202030204" pitchFamily="34" charset="0"/>
                <a:ea typeface="Osaka"/>
                <a:cs typeface="Osaka"/>
              </a:defRPr>
            </a:lvl3pPr>
            <a:lvl4pPr marL="1600200" indent="-228600" defTabSz="457200" eaLnBrk="0" hangingPunct="0">
              <a:defRPr>
                <a:solidFill>
                  <a:schemeClr val="tx1"/>
                </a:solidFill>
                <a:latin typeface="Arial Narrow" panose="020B0606020202030204" pitchFamily="34" charset="0"/>
                <a:ea typeface="Osaka"/>
                <a:cs typeface="Osaka"/>
              </a:defRPr>
            </a:lvl4pPr>
            <a:lvl5pPr marL="2057400" indent="-228600" defTabSz="457200" eaLnBrk="0" hangingPunct="0">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a:lnSpc>
                <a:spcPct val="90000"/>
              </a:lnSpc>
              <a:spcBef>
                <a:spcPts val="1125"/>
              </a:spcBef>
              <a:buClr>
                <a:srgbClr val="FF0000"/>
              </a:buClr>
              <a:buSzPct val="135000"/>
            </a:pPr>
            <a:endParaRPr lang="en-US" altLang="en-US">
              <a:solidFill>
                <a:schemeClr val="bg1"/>
              </a:solidFill>
            </a:endParaRPr>
          </a:p>
        </p:txBody>
      </p:sp>
      <p:sp>
        <p:nvSpPr>
          <p:cNvPr id="9222" name="Rectangle 11"/>
          <p:cNvSpPr>
            <a:spLocks noChangeArrowheads="1"/>
          </p:cNvSpPr>
          <p:nvPr/>
        </p:nvSpPr>
        <p:spPr bwMode="auto">
          <a:xfrm>
            <a:off x="2262189" y="5475289"/>
            <a:ext cx="1279525" cy="1030287"/>
          </a:xfrm>
          <a:prstGeom prst="rect">
            <a:avLst/>
          </a:prstGeom>
          <a:solidFill>
            <a:srgbClr val="A6F088"/>
          </a:solidFill>
          <a:ln w="25527">
            <a:solidFill>
              <a:srgbClr val="00006F"/>
            </a:solidFill>
            <a:miter lim="800000"/>
            <a:headEnd/>
            <a:tailEnd/>
          </a:ln>
        </p:spPr>
        <p:txBody>
          <a:bodyPr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1125"/>
              </a:spcBef>
              <a:buClr>
                <a:srgbClr val="FF0000"/>
              </a:buClr>
              <a:buSzPct val="135000"/>
            </a:pPr>
            <a:r>
              <a:rPr lang="en-US" altLang="en-US" sz="1400">
                <a:solidFill>
                  <a:srgbClr val="000000"/>
                </a:solidFill>
              </a:rPr>
              <a:t>Detector</a:t>
            </a:r>
          </a:p>
        </p:txBody>
      </p:sp>
      <p:sp>
        <p:nvSpPr>
          <p:cNvPr id="9223" name="Rectangle 13"/>
          <p:cNvSpPr>
            <a:spLocks noChangeArrowheads="1"/>
          </p:cNvSpPr>
          <p:nvPr/>
        </p:nvSpPr>
        <p:spPr bwMode="auto">
          <a:xfrm>
            <a:off x="1811339" y="2320925"/>
            <a:ext cx="8658225" cy="46038"/>
          </a:xfrm>
          <a:prstGeom prst="rect">
            <a:avLst/>
          </a:prstGeom>
          <a:solidFill>
            <a:srgbClr val="FF0000"/>
          </a:solidFill>
          <a:ln w="25560">
            <a:solidFill>
              <a:srgbClr val="FF0000"/>
            </a:solidFill>
            <a:miter lim="800000"/>
            <a:headEnd/>
            <a:tailEnd/>
          </a:ln>
        </p:spPr>
        <p:txBody>
          <a:bodyPr wrap="none" anchor="ctr"/>
          <a:lstStyle>
            <a:lvl1pPr defTabSz="457200" eaLnBrk="0" hangingPunct="0">
              <a:defRPr>
                <a:solidFill>
                  <a:schemeClr val="tx1"/>
                </a:solidFill>
                <a:latin typeface="Arial Narrow" panose="020B0606020202030204" pitchFamily="34" charset="0"/>
                <a:ea typeface="Osaka"/>
                <a:cs typeface="Osaka"/>
              </a:defRPr>
            </a:lvl1pPr>
            <a:lvl2pPr marL="742950" indent="-285750" defTabSz="457200" eaLnBrk="0" hangingPunct="0">
              <a:defRPr>
                <a:solidFill>
                  <a:schemeClr val="tx1"/>
                </a:solidFill>
                <a:latin typeface="Arial Narrow" panose="020B0606020202030204" pitchFamily="34" charset="0"/>
                <a:ea typeface="Osaka"/>
                <a:cs typeface="Osaka"/>
              </a:defRPr>
            </a:lvl2pPr>
            <a:lvl3pPr marL="1143000" indent="-228600" defTabSz="457200" eaLnBrk="0" hangingPunct="0">
              <a:defRPr>
                <a:solidFill>
                  <a:schemeClr val="tx1"/>
                </a:solidFill>
                <a:latin typeface="Arial Narrow" panose="020B0606020202030204" pitchFamily="34" charset="0"/>
                <a:ea typeface="Osaka"/>
                <a:cs typeface="Osaka"/>
              </a:defRPr>
            </a:lvl3pPr>
            <a:lvl4pPr marL="1600200" indent="-228600" defTabSz="457200" eaLnBrk="0" hangingPunct="0">
              <a:defRPr>
                <a:solidFill>
                  <a:schemeClr val="tx1"/>
                </a:solidFill>
                <a:latin typeface="Arial Narrow" panose="020B0606020202030204" pitchFamily="34" charset="0"/>
                <a:ea typeface="Osaka"/>
                <a:cs typeface="Osaka"/>
              </a:defRPr>
            </a:lvl4pPr>
            <a:lvl5pPr marL="2057400" indent="-228600" defTabSz="457200" eaLnBrk="0" hangingPunct="0">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a:lnSpc>
                <a:spcPct val="90000"/>
              </a:lnSpc>
              <a:spcBef>
                <a:spcPts val="1125"/>
              </a:spcBef>
              <a:buClr>
                <a:srgbClr val="FF0000"/>
              </a:buClr>
              <a:buSzPct val="135000"/>
            </a:pPr>
            <a:endParaRPr lang="en-US" altLang="en-US">
              <a:solidFill>
                <a:schemeClr val="bg1"/>
              </a:solidFill>
            </a:endParaRPr>
          </a:p>
        </p:txBody>
      </p:sp>
      <p:sp>
        <p:nvSpPr>
          <p:cNvPr id="9224" name="Line 48"/>
          <p:cNvSpPr>
            <a:spLocks noChangeShapeType="1"/>
          </p:cNvSpPr>
          <p:nvPr/>
        </p:nvSpPr>
        <p:spPr bwMode="auto">
          <a:xfrm flipH="1">
            <a:off x="1808164" y="2306638"/>
            <a:ext cx="3175" cy="246380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5" name="Text Box 49"/>
          <p:cNvSpPr txBox="1">
            <a:spLocks noChangeArrowheads="1"/>
          </p:cNvSpPr>
          <p:nvPr/>
        </p:nvSpPr>
        <p:spPr bwMode="auto">
          <a:xfrm>
            <a:off x="2557464" y="2111376"/>
            <a:ext cx="979487"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nSpc>
                <a:spcPct val="90000"/>
              </a:lnSpc>
              <a:spcBef>
                <a:spcPts val="1125"/>
              </a:spcBef>
              <a:buClr>
                <a:srgbClr val="FF0000"/>
              </a:buClr>
              <a:buSzPct val="135000"/>
            </a:pPr>
            <a:r>
              <a:rPr lang="en-US" altLang="en-US" sz="1200" b="1">
                <a:solidFill>
                  <a:srgbClr val="000000"/>
                </a:solidFill>
              </a:rPr>
              <a:t>Ethernet</a:t>
            </a:r>
          </a:p>
        </p:txBody>
      </p:sp>
      <p:sp>
        <p:nvSpPr>
          <p:cNvPr id="9226" name="Line 48"/>
          <p:cNvSpPr>
            <a:spLocks noChangeShapeType="1"/>
          </p:cNvSpPr>
          <p:nvPr/>
        </p:nvSpPr>
        <p:spPr bwMode="auto">
          <a:xfrm flipH="1">
            <a:off x="5389563" y="4814888"/>
            <a:ext cx="0" cy="138112"/>
          </a:xfrm>
          <a:prstGeom prst="line">
            <a:avLst/>
          </a:prstGeom>
          <a:noFill/>
          <a:ln w="3672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9" name="Line 48"/>
          <p:cNvSpPr>
            <a:spLocks noChangeShapeType="1"/>
          </p:cNvSpPr>
          <p:nvPr/>
        </p:nvSpPr>
        <p:spPr bwMode="auto">
          <a:xfrm>
            <a:off x="4279603" y="2026733"/>
            <a:ext cx="1587" cy="273555"/>
          </a:xfrm>
          <a:prstGeom prst="line">
            <a:avLst/>
          </a:prstGeom>
          <a:noFill/>
          <a:ln w="3672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30" name="Rectangle 29"/>
          <p:cNvSpPr>
            <a:spLocks noChangeArrowheads="1"/>
          </p:cNvSpPr>
          <p:nvPr/>
        </p:nvSpPr>
        <p:spPr bwMode="auto">
          <a:xfrm>
            <a:off x="3942240" y="1779231"/>
            <a:ext cx="631586" cy="269714"/>
          </a:xfrm>
          <a:prstGeom prst="rect">
            <a:avLst/>
          </a:prstGeom>
          <a:solidFill>
            <a:srgbClr val="FFFFCC"/>
          </a:solidFill>
          <a:ln w="25560">
            <a:solidFill>
              <a:srgbClr val="00006F"/>
            </a:solidFill>
            <a:miter lim="800000"/>
            <a:headEnd/>
            <a:tailEnd/>
          </a:ln>
        </p:spPr>
        <p:txBody>
          <a:bodyPr wrap="none"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1125"/>
              </a:spcBef>
              <a:buClr>
                <a:srgbClr val="FF0000"/>
              </a:buClr>
              <a:buSzPct val="135000"/>
            </a:pPr>
            <a:r>
              <a:rPr lang="en-US" altLang="en-US" sz="1600">
                <a:solidFill>
                  <a:srgbClr val="000000"/>
                </a:solidFill>
              </a:rPr>
              <a:t>CAC</a:t>
            </a:r>
          </a:p>
        </p:txBody>
      </p:sp>
      <p:grpSp>
        <p:nvGrpSpPr>
          <p:cNvPr id="9228" name="Group 62"/>
          <p:cNvGrpSpPr>
            <a:grpSpLocks/>
          </p:cNvGrpSpPr>
          <p:nvPr/>
        </p:nvGrpSpPr>
        <p:grpSpPr bwMode="auto">
          <a:xfrm>
            <a:off x="7448551" y="1058864"/>
            <a:ext cx="1470025" cy="1271587"/>
            <a:chOff x="6026150" y="1721817"/>
            <a:chExt cx="1263650" cy="1272876"/>
          </a:xfrm>
        </p:grpSpPr>
        <p:sp>
          <p:nvSpPr>
            <p:cNvPr id="9325" name="Rectangle 28"/>
            <p:cNvSpPr>
              <a:spLocks noChangeArrowheads="1"/>
            </p:cNvSpPr>
            <p:nvPr/>
          </p:nvSpPr>
          <p:spPr bwMode="auto">
            <a:xfrm>
              <a:off x="6026150" y="1721817"/>
              <a:ext cx="1263650" cy="482524"/>
            </a:xfrm>
            <a:prstGeom prst="rect">
              <a:avLst/>
            </a:prstGeom>
            <a:solidFill>
              <a:srgbClr val="FFFFCC"/>
            </a:solidFill>
            <a:ln w="25527">
              <a:solidFill>
                <a:srgbClr val="00006F"/>
              </a:solidFill>
              <a:miter lim="800000"/>
              <a:headEnd/>
              <a:tailEnd/>
            </a:ln>
          </p:spPr>
          <p:txBody>
            <a:bodyPr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1125"/>
                </a:spcBef>
                <a:buClr>
                  <a:srgbClr val="FF0000"/>
                </a:buClr>
                <a:buSzPct val="135000"/>
              </a:pPr>
              <a:r>
                <a:rPr lang="en-US" altLang="en-US" sz="1200">
                  <a:solidFill>
                    <a:srgbClr val="000000"/>
                  </a:solidFill>
                </a:rPr>
                <a:t>Control System Studio </a:t>
              </a:r>
              <a:r>
                <a:rPr lang="en-US" altLang="en-US" sz="1200">
                  <a:solidFill>
                    <a:srgbClr val="FFC000"/>
                  </a:solidFill>
                </a:rPr>
                <a:t>with  Correlation Plots</a:t>
              </a:r>
            </a:p>
          </p:txBody>
        </p:sp>
        <p:sp>
          <p:nvSpPr>
            <p:cNvPr id="9326" name="Line 48"/>
            <p:cNvSpPr>
              <a:spLocks noChangeShapeType="1"/>
            </p:cNvSpPr>
            <p:nvPr/>
          </p:nvSpPr>
          <p:spPr bwMode="auto">
            <a:xfrm>
              <a:off x="6648450" y="2720975"/>
              <a:ext cx="1588" cy="273718"/>
            </a:xfrm>
            <a:prstGeom prst="line">
              <a:avLst/>
            </a:prstGeom>
            <a:noFill/>
            <a:ln w="3672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7" name="Rectangle 29"/>
            <p:cNvSpPr>
              <a:spLocks noChangeArrowheads="1"/>
            </p:cNvSpPr>
            <p:nvPr/>
          </p:nvSpPr>
          <p:spPr bwMode="auto">
            <a:xfrm>
              <a:off x="6026151" y="2473325"/>
              <a:ext cx="622299" cy="269875"/>
            </a:xfrm>
            <a:prstGeom prst="rect">
              <a:avLst/>
            </a:prstGeom>
            <a:solidFill>
              <a:srgbClr val="FFFFCC"/>
            </a:solidFill>
            <a:ln w="25527">
              <a:solidFill>
                <a:srgbClr val="00006F"/>
              </a:solidFill>
              <a:miter lim="800000"/>
              <a:headEnd/>
              <a:tailEnd/>
            </a:ln>
          </p:spPr>
          <p:txBody>
            <a:bodyPr wrap="none"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1125"/>
                </a:spcBef>
                <a:buClr>
                  <a:srgbClr val="FF0000"/>
                </a:buClr>
                <a:buSzPct val="135000"/>
              </a:pPr>
              <a:r>
                <a:rPr lang="en-US" altLang="en-US" sz="1600">
                  <a:solidFill>
                    <a:srgbClr val="000000"/>
                  </a:solidFill>
                </a:rPr>
                <a:t>CAC</a:t>
              </a:r>
            </a:p>
          </p:txBody>
        </p:sp>
      </p:grpSp>
      <p:sp>
        <p:nvSpPr>
          <p:cNvPr id="9229" name="Rectangle 12"/>
          <p:cNvSpPr>
            <a:spLocks noChangeArrowheads="1"/>
          </p:cNvSpPr>
          <p:nvPr/>
        </p:nvSpPr>
        <p:spPr bwMode="auto">
          <a:xfrm>
            <a:off x="4611689" y="5275263"/>
            <a:ext cx="1558925" cy="360362"/>
          </a:xfrm>
          <a:prstGeom prst="rect">
            <a:avLst/>
          </a:prstGeom>
          <a:solidFill>
            <a:srgbClr val="CCFF99"/>
          </a:solidFill>
          <a:ln w="25527">
            <a:solidFill>
              <a:srgbClr val="00006F"/>
            </a:solidFill>
            <a:miter lim="800000"/>
            <a:headEnd/>
            <a:tailEnd/>
          </a:ln>
        </p:spPr>
        <p:txBody>
          <a:bodyPr wrap="none" lIns="90000" tIns="46800" rIns="90000" bIns="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1125"/>
              </a:spcBef>
              <a:buClr>
                <a:srgbClr val="FF0000"/>
              </a:buClr>
              <a:buSzPct val="135000"/>
            </a:pPr>
            <a:r>
              <a:rPr lang="en-US" altLang="en-US" sz="1600">
                <a:solidFill>
                  <a:srgbClr val="000000"/>
                </a:solidFill>
              </a:rPr>
              <a:t>Process Database.</a:t>
            </a:r>
          </a:p>
        </p:txBody>
      </p:sp>
      <p:sp>
        <p:nvSpPr>
          <p:cNvPr id="9230" name="Rectangle 12"/>
          <p:cNvSpPr>
            <a:spLocks noChangeArrowheads="1"/>
          </p:cNvSpPr>
          <p:nvPr/>
        </p:nvSpPr>
        <p:spPr bwMode="auto">
          <a:xfrm>
            <a:off x="4611689" y="4964113"/>
            <a:ext cx="777875" cy="311150"/>
          </a:xfrm>
          <a:prstGeom prst="rect">
            <a:avLst/>
          </a:prstGeom>
          <a:solidFill>
            <a:srgbClr val="FFFFCC"/>
          </a:solidFill>
          <a:ln w="25527">
            <a:solidFill>
              <a:srgbClr val="00006F"/>
            </a:solidFill>
            <a:miter lim="800000"/>
            <a:headEnd/>
            <a:tailEnd/>
          </a:ln>
        </p:spPr>
        <p:txBody>
          <a:bodyPr wrap="none" lIns="90000" tIns="46800" rIns="90000" bIns="0" anchor="b"/>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1125"/>
              </a:spcBef>
              <a:buClr>
                <a:srgbClr val="FF0000"/>
              </a:buClr>
              <a:buSzPct val="135000"/>
            </a:pPr>
            <a:r>
              <a:rPr lang="en-US" altLang="en-US"/>
              <a:t>CAS</a:t>
            </a:r>
          </a:p>
        </p:txBody>
      </p:sp>
      <p:grpSp>
        <p:nvGrpSpPr>
          <p:cNvPr id="97" name="Group 62"/>
          <p:cNvGrpSpPr>
            <a:grpSpLocks/>
          </p:cNvGrpSpPr>
          <p:nvPr/>
        </p:nvGrpSpPr>
        <p:grpSpPr bwMode="auto">
          <a:xfrm>
            <a:off x="9014940" y="1211258"/>
            <a:ext cx="1470025" cy="1119187"/>
            <a:chOff x="6026150" y="1874838"/>
            <a:chExt cx="1263650" cy="1119855"/>
          </a:xfrm>
          <a:solidFill>
            <a:srgbClr val="CCFF99"/>
          </a:solidFill>
        </p:grpSpPr>
        <p:sp>
          <p:nvSpPr>
            <p:cNvPr id="98" name="Rectangle 28"/>
            <p:cNvSpPr>
              <a:spLocks noChangeArrowheads="1"/>
            </p:cNvSpPr>
            <p:nvPr/>
          </p:nvSpPr>
          <p:spPr bwMode="auto">
            <a:xfrm>
              <a:off x="6026150" y="1874838"/>
              <a:ext cx="1263650" cy="592137"/>
            </a:xfrm>
            <a:prstGeom prst="rect">
              <a:avLst/>
            </a:prstGeom>
            <a:grpFill/>
            <a:ln w="25527">
              <a:solidFill>
                <a:srgbClr val="00006F"/>
              </a:solidFill>
              <a:miter lim="800000"/>
              <a:headEnd/>
              <a:tailEnd/>
            </a:ln>
          </p:spPr>
          <p:txBody>
            <a:bodyPr lIns="90000" tIns="46800" rIns="90000" bIns="46800" anchor="ctr"/>
            <a:lstStyle/>
            <a:p>
              <a:pPr algn="ctr" defTabSz="457200" eaLnBrk="0" hangingPunct="0">
                <a:lnSpc>
                  <a:spcPct val="90000"/>
                </a:lnSpc>
                <a:spcBef>
                  <a:spcPts val="1125"/>
                </a:spcBef>
                <a:buClr>
                  <a:srgbClr val="FF0000"/>
                </a:buClr>
                <a:buSzPct val="135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dirty="0">
                  <a:solidFill>
                    <a:srgbClr val="000000"/>
                  </a:solidFill>
                </a:rPr>
                <a:t>Channel </a:t>
              </a:r>
              <a:r>
                <a:rPr lang="en-US" dirty="0" err="1">
                  <a:solidFill>
                    <a:srgbClr val="000000"/>
                  </a:solidFill>
                </a:rPr>
                <a:t>Archiver</a:t>
              </a:r>
              <a:r>
                <a:rPr lang="en-US" dirty="0">
                  <a:solidFill>
                    <a:srgbClr val="000000"/>
                  </a:solidFill>
                </a:rPr>
                <a:t> </a:t>
              </a:r>
              <a:r>
                <a:rPr lang="en-US" dirty="0" smtClean="0">
                  <a:solidFill>
                    <a:srgbClr val="000000"/>
                  </a:solidFill>
                </a:rPr>
                <a:t>View</a:t>
              </a:r>
              <a:endParaRPr lang="en-US" dirty="0">
                <a:solidFill>
                  <a:srgbClr val="000000"/>
                </a:solidFill>
              </a:endParaRPr>
            </a:p>
          </p:txBody>
        </p:sp>
        <p:sp>
          <p:nvSpPr>
            <p:cNvPr id="99" name="Line 48"/>
            <p:cNvSpPr>
              <a:spLocks noChangeShapeType="1"/>
            </p:cNvSpPr>
            <p:nvPr/>
          </p:nvSpPr>
          <p:spPr bwMode="auto">
            <a:xfrm>
              <a:off x="6648450" y="2720975"/>
              <a:ext cx="1588" cy="273718"/>
            </a:xfrm>
            <a:prstGeom prst="line">
              <a:avLst/>
            </a:prstGeom>
            <a:grpFill/>
            <a:ln w="36720">
              <a:solidFill>
                <a:srgbClr val="FF0000"/>
              </a:solidFill>
              <a:round/>
              <a:headEnd/>
              <a:tailEnd/>
            </a:ln>
          </p:spPr>
          <p:txBody>
            <a:bodyPr/>
            <a:lstStyle/>
            <a:p>
              <a:pPr>
                <a:defRPr/>
              </a:pPr>
              <a:endParaRPr lang="en-US"/>
            </a:p>
          </p:txBody>
        </p:sp>
      </p:grpSp>
      <p:sp>
        <p:nvSpPr>
          <p:cNvPr id="9232" name="Rectangle 29"/>
          <p:cNvSpPr>
            <a:spLocks noChangeArrowheads="1"/>
          </p:cNvSpPr>
          <p:nvPr/>
        </p:nvSpPr>
        <p:spPr bwMode="auto">
          <a:xfrm>
            <a:off x="7448550" y="1538288"/>
            <a:ext cx="1474788" cy="273050"/>
          </a:xfrm>
          <a:prstGeom prst="rect">
            <a:avLst/>
          </a:prstGeom>
          <a:solidFill>
            <a:srgbClr val="CCFF99"/>
          </a:solidFill>
          <a:ln w="25527">
            <a:solidFill>
              <a:srgbClr val="00006F"/>
            </a:solidFill>
            <a:miter lim="800000"/>
            <a:headEnd/>
            <a:tailEnd/>
          </a:ln>
        </p:spPr>
        <p:txBody>
          <a:bodyPr wrap="none"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1125"/>
              </a:spcBef>
              <a:buClr>
                <a:srgbClr val="FF0000"/>
              </a:buClr>
              <a:buSzPct val="135000"/>
            </a:pPr>
            <a:r>
              <a:rPr lang="en-US" altLang="en-US" sz="1600" dirty="0" err="1">
                <a:solidFill>
                  <a:srgbClr val="000000"/>
                </a:solidFill>
              </a:rPr>
              <a:t>PVManager</a:t>
            </a:r>
            <a:endParaRPr lang="en-US" altLang="en-US" sz="1600" dirty="0">
              <a:solidFill>
                <a:srgbClr val="000000"/>
              </a:solidFill>
            </a:endParaRPr>
          </a:p>
        </p:txBody>
      </p:sp>
      <p:sp>
        <p:nvSpPr>
          <p:cNvPr id="9233" name="Rectangle 14"/>
          <p:cNvSpPr>
            <a:spLocks noChangeArrowheads="1"/>
          </p:cNvSpPr>
          <p:nvPr/>
        </p:nvSpPr>
        <p:spPr bwMode="auto">
          <a:xfrm>
            <a:off x="1931988" y="2654300"/>
            <a:ext cx="1079500" cy="300038"/>
          </a:xfrm>
          <a:prstGeom prst="rect">
            <a:avLst/>
          </a:prstGeom>
          <a:solidFill>
            <a:srgbClr val="CCFF99"/>
          </a:solidFill>
          <a:ln w="25527">
            <a:solidFill>
              <a:srgbClr val="00006F"/>
            </a:solidFill>
            <a:miter lim="800000"/>
            <a:headEnd/>
            <a:tailEnd/>
          </a:ln>
        </p:spPr>
        <p:txBody>
          <a:bodyPr wrap="none"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1125"/>
              </a:spcBef>
              <a:buClr>
                <a:srgbClr val="FF0000"/>
              </a:buClr>
              <a:buSzPct val="135000"/>
            </a:pPr>
            <a:r>
              <a:rPr lang="en-US" altLang="en-US">
                <a:solidFill>
                  <a:srgbClr val="000000"/>
                </a:solidFill>
              </a:rPr>
              <a:t>PVAS</a:t>
            </a:r>
          </a:p>
        </p:txBody>
      </p:sp>
      <p:sp>
        <p:nvSpPr>
          <p:cNvPr id="9234" name="Rectangle 15"/>
          <p:cNvSpPr>
            <a:spLocks noChangeArrowheads="1"/>
          </p:cNvSpPr>
          <p:nvPr/>
        </p:nvSpPr>
        <p:spPr bwMode="auto">
          <a:xfrm>
            <a:off x="1931988" y="2954339"/>
            <a:ext cx="1079500" cy="377825"/>
          </a:xfrm>
          <a:prstGeom prst="rect">
            <a:avLst/>
          </a:prstGeom>
          <a:solidFill>
            <a:srgbClr val="CCFF99"/>
          </a:solidFill>
          <a:ln w="25527">
            <a:solidFill>
              <a:srgbClr val="00006F"/>
            </a:solidFill>
            <a:miter lim="800000"/>
            <a:headEnd/>
            <a:tailEnd/>
          </a:ln>
        </p:spPr>
        <p:txBody>
          <a:bodyPr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1125"/>
              </a:spcBef>
              <a:buClr>
                <a:srgbClr val="FF0000"/>
              </a:buClr>
              <a:buSzPct val="135000"/>
            </a:pPr>
            <a:r>
              <a:rPr lang="en-US" altLang="en-US" sz="1200" b="1">
                <a:solidFill>
                  <a:srgbClr val="000000"/>
                </a:solidFill>
              </a:rPr>
              <a:t>Channel Finder Server</a:t>
            </a:r>
          </a:p>
        </p:txBody>
      </p:sp>
      <p:sp>
        <p:nvSpPr>
          <p:cNvPr id="9235" name="Rectangle 15"/>
          <p:cNvSpPr>
            <a:spLocks noChangeArrowheads="1"/>
          </p:cNvSpPr>
          <p:nvPr/>
        </p:nvSpPr>
        <p:spPr bwMode="auto">
          <a:xfrm>
            <a:off x="1933576" y="3321051"/>
            <a:ext cx="1077913" cy="403225"/>
          </a:xfrm>
          <a:prstGeom prst="rect">
            <a:avLst/>
          </a:prstGeom>
          <a:solidFill>
            <a:srgbClr val="CCFF99"/>
          </a:solidFill>
          <a:ln w="25527">
            <a:solidFill>
              <a:schemeClr val="tx1"/>
            </a:solidFill>
            <a:miter lim="800000"/>
            <a:headEnd/>
            <a:tailEnd/>
          </a:ln>
        </p:spPr>
        <p:txBody>
          <a:bodyPr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1125"/>
              </a:spcBef>
              <a:buClr>
                <a:srgbClr val="FF0000"/>
              </a:buClr>
              <a:buSzPct val="135000"/>
            </a:pPr>
            <a:r>
              <a:rPr lang="en-US" altLang="en-US" sz="1400">
                <a:solidFill>
                  <a:srgbClr val="000000"/>
                </a:solidFill>
              </a:rPr>
              <a:t>SQL</a:t>
            </a:r>
          </a:p>
        </p:txBody>
      </p:sp>
      <p:sp>
        <p:nvSpPr>
          <p:cNvPr id="9236" name="Line 77"/>
          <p:cNvSpPr>
            <a:spLocks noChangeShapeType="1"/>
          </p:cNvSpPr>
          <p:nvPr/>
        </p:nvSpPr>
        <p:spPr bwMode="auto">
          <a:xfrm>
            <a:off x="2444750" y="3717926"/>
            <a:ext cx="0" cy="144463"/>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7" name="Text Box 79"/>
          <p:cNvSpPr txBox="1">
            <a:spLocks noChangeArrowheads="1"/>
          </p:cNvSpPr>
          <p:nvPr/>
        </p:nvSpPr>
        <p:spPr bwMode="auto">
          <a:xfrm>
            <a:off x="2139950" y="3959226"/>
            <a:ext cx="579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panose="020B0606020202030204" pitchFamily="34" charset="0"/>
                <a:ea typeface="Osaka"/>
                <a:cs typeface="Osaka"/>
              </a:defRPr>
            </a:lvl1pPr>
            <a:lvl2pPr marL="742950" indent="-285750" eaLnBrk="0" hangingPunct="0">
              <a:defRPr>
                <a:solidFill>
                  <a:schemeClr val="tx1"/>
                </a:solidFill>
                <a:latin typeface="Arial Narrow" panose="020B0606020202030204" pitchFamily="34" charset="0"/>
                <a:ea typeface="Osaka"/>
                <a:cs typeface="Osaka"/>
              </a:defRPr>
            </a:lvl2pPr>
            <a:lvl3pPr marL="1143000" indent="-228600" eaLnBrk="0" hangingPunct="0">
              <a:defRPr>
                <a:solidFill>
                  <a:schemeClr val="tx1"/>
                </a:solidFill>
                <a:latin typeface="Arial Narrow" panose="020B0606020202030204" pitchFamily="34" charset="0"/>
                <a:ea typeface="Osaka"/>
                <a:cs typeface="Osaka"/>
              </a:defRPr>
            </a:lvl3pPr>
            <a:lvl4pPr marL="1600200" indent="-228600" eaLnBrk="0" hangingPunct="0">
              <a:defRPr>
                <a:solidFill>
                  <a:schemeClr val="tx1"/>
                </a:solidFill>
                <a:latin typeface="Arial Narrow" panose="020B0606020202030204" pitchFamily="34" charset="0"/>
                <a:ea typeface="Osaka"/>
                <a:cs typeface="Osaka"/>
              </a:defRPr>
            </a:lvl4pPr>
            <a:lvl5pPr marL="2057400" indent="-228600" eaLnBrk="0" hangingPunct="0">
              <a:defRPr>
                <a:solidFill>
                  <a:schemeClr val="tx1"/>
                </a:solidFill>
                <a:latin typeface="Arial Narrow" panose="020B0606020202030204" pitchFamily="34" charset="0"/>
                <a:ea typeface="Osaka"/>
                <a:cs typeface="Osaka"/>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eaLnBrk="1" hangingPunct="1"/>
            <a:r>
              <a:rPr lang="en-US" altLang="en-US"/>
              <a:t>RDB</a:t>
            </a:r>
          </a:p>
        </p:txBody>
      </p:sp>
      <p:sp>
        <p:nvSpPr>
          <p:cNvPr id="9239" name="Rectangle 29"/>
          <p:cNvSpPr>
            <a:spLocks noChangeArrowheads="1"/>
          </p:cNvSpPr>
          <p:nvPr/>
        </p:nvSpPr>
        <p:spPr bwMode="auto">
          <a:xfrm>
            <a:off x="4578351" y="1779589"/>
            <a:ext cx="631825" cy="269875"/>
          </a:xfrm>
          <a:prstGeom prst="rect">
            <a:avLst/>
          </a:prstGeom>
          <a:solidFill>
            <a:srgbClr val="CCFF99"/>
          </a:solidFill>
          <a:ln w="25560">
            <a:solidFill>
              <a:srgbClr val="00006F"/>
            </a:solidFill>
            <a:miter lim="800000"/>
            <a:headEnd/>
            <a:tailEnd/>
          </a:ln>
        </p:spPr>
        <p:txBody>
          <a:bodyPr wrap="none"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1125"/>
              </a:spcBef>
              <a:buClr>
                <a:srgbClr val="FF0000"/>
              </a:buClr>
              <a:buSzPct val="135000"/>
            </a:pPr>
            <a:r>
              <a:rPr lang="en-US" altLang="en-US" sz="1600">
                <a:solidFill>
                  <a:srgbClr val="000000"/>
                </a:solidFill>
              </a:rPr>
              <a:t>PVAC</a:t>
            </a:r>
          </a:p>
        </p:txBody>
      </p:sp>
      <p:sp>
        <p:nvSpPr>
          <p:cNvPr id="9240" name="Rectangle 29"/>
          <p:cNvSpPr>
            <a:spLocks noChangeArrowheads="1"/>
          </p:cNvSpPr>
          <p:nvPr/>
        </p:nvSpPr>
        <p:spPr bwMode="auto">
          <a:xfrm>
            <a:off x="5389564" y="4964113"/>
            <a:ext cx="784225" cy="311150"/>
          </a:xfrm>
          <a:prstGeom prst="rect">
            <a:avLst/>
          </a:prstGeom>
          <a:solidFill>
            <a:srgbClr val="CCFF99"/>
          </a:solidFill>
          <a:ln w="25560">
            <a:solidFill>
              <a:srgbClr val="00006F"/>
            </a:solidFill>
            <a:miter lim="800000"/>
            <a:headEnd/>
            <a:tailEnd/>
          </a:ln>
        </p:spPr>
        <p:txBody>
          <a:bodyPr wrap="none"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1125"/>
              </a:spcBef>
              <a:buClr>
                <a:srgbClr val="FF0000"/>
              </a:buClr>
              <a:buSzPct val="135000"/>
            </a:pPr>
            <a:r>
              <a:rPr lang="en-US" altLang="en-US" sz="1600">
                <a:solidFill>
                  <a:srgbClr val="000000"/>
                </a:solidFill>
              </a:rPr>
              <a:t>PVAS</a:t>
            </a:r>
          </a:p>
        </p:txBody>
      </p:sp>
      <p:sp>
        <p:nvSpPr>
          <p:cNvPr id="9241" name="Rectangle 29"/>
          <p:cNvSpPr>
            <a:spLocks noChangeArrowheads="1"/>
          </p:cNvSpPr>
          <p:nvPr/>
        </p:nvSpPr>
        <p:spPr bwMode="auto">
          <a:xfrm>
            <a:off x="9015414" y="1811339"/>
            <a:ext cx="1470025" cy="268287"/>
          </a:xfrm>
          <a:prstGeom prst="rect">
            <a:avLst/>
          </a:prstGeom>
          <a:solidFill>
            <a:srgbClr val="CCFF99"/>
          </a:solidFill>
          <a:ln w="25560">
            <a:solidFill>
              <a:srgbClr val="00006F"/>
            </a:solidFill>
            <a:miter lim="800000"/>
            <a:headEnd/>
            <a:tailEnd/>
          </a:ln>
        </p:spPr>
        <p:txBody>
          <a:bodyPr wrap="none"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1125"/>
              </a:spcBef>
              <a:buClr>
                <a:srgbClr val="FF0000"/>
              </a:buClr>
              <a:buSzPct val="135000"/>
            </a:pPr>
            <a:r>
              <a:rPr lang="en-US" altLang="en-US" sz="1600">
                <a:solidFill>
                  <a:srgbClr val="000000"/>
                </a:solidFill>
              </a:rPr>
              <a:t>PVAC</a:t>
            </a:r>
          </a:p>
        </p:txBody>
      </p:sp>
      <p:sp>
        <p:nvSpPr>
          <p:cNvPr id="9242" name="Rectangle 14"/>
          <p:cNvSpPr>
            <a:spLocks noChangeArrowheads="1"/>
          </p:cNvSpPr>
          <p:nvPr/>
        </p:nvSpPr>
        <p:spPr bwMode="auto">
          <a:xfrm>
            <a:off x="6796088" y="2587625"/>
            <a:ext cx="1079500" cy="300038"/>
          </a:xfrm>
          <a:prstGeom prst="rect">
            <a:avLst/>
          </a:prstGeom>
          <a:solidFill>
            <a:srgbClr val="CCFF99"/>
          </a:solidFill>
          <a:ln w="25527">
            <a:solidFill>
              <a:srgbClr val="00006F"/>
            </a:solidFill>
            <a:miter lim="800000"/>
            <a:headEnd/>
            <a:tailEnd/>
          </a:ln>
        </p:spPr>
        <p:txBody>
          <a:bodyPr wrap="none"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1125"/>
              </a:spcBef>
              <a:buClr>
                <a:srgbClr val="FF0000"/>
              </a:buClr>
              <a:buSzPct val="135000"/>
            </a:pPr>
            <a:r>
              <a:rPr lang="en-US" altLang="en-US">
                <a:solidFill>
                  <a:srgbClr val="000000"/>
                </a:solidFill>
              </a:rPr>
              <a:t>PVAS</a:t>
            </a:r>
          </a:p>
        </p:txBody>
      </p:sp>
      <p:sp>
        <p:nvSpPr>
          <p:cNvPr id="9243" name="Rectangle 15"/>
          <p:cNvSpPr>
            <a:spLocks noChangeArrowheads="1"/>
          </p:cNvSpPr>
          <p:nvPr/>
        </p:nvSpPr>
        <p:spPr bwMode="auto">
          <a:xfrm>
            <a:off x="6796088" y="2887664"/>
            <a:ext cx="1079500" cy="377825"/>
          </a:xfrm>
          <a:prstGeom prst="rect">
            <a:avLst/>
          </a:prstGeom>
          <a:solidFill>
            <a:srgbClr val="FFC000"/>
          </a:solidFill>
          <a:ln w="25527">
            <a:solidFill>
              <a:srgbClr val="00006F"/>
            </a:solidFill>
            <a:miter lim="800000"/>
            <a:headEnd/>
            <a:tailEnd/>
          </a:ln>
        </p:spPr>
        <p:txBody>
          <a:bodyPr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1125"/>
              </a:spcBef>
              <a:buClr>
                <a:srgbClr val="FF0000"/>
              </a:buClr>
              <a:buSzPct val="135000"/>
            </a:pPr>
            <a:r>
              <a:rPr lang="en-US" altLang="en-US" sz="1200" b="1">
                <a:solidFill>
                  <a:srgbClr val="000000"/>
                </a:solidFill>
              </a:rPr>
              <a:t>Experiment Information.</a:t>
            </a:r>
          </a:p>
        </p:txBody>
      </p:sp>
      <p:sp>
        <p:nvSpPr>
          <p:cNvPr id="9244" name="Rectangle 15"/>
          <p:cNvSpPr>
            <a:spLocks noChangeArrowheads="1"/>
          </p:cNvSpPr>
          <p:nvPr/>
        </p:nvSpPr>
        <p:spPr bwMode="auto">
          <a:xfrm>
            <a:off x="6799264" y="3262314"/>
            <a:ext cx="1076325" cy="403225"/>
          </a:xfrm>
          <a:prstGeom prst="rect">
            <a:avLst/>
          </a:prstGeom>
          <a:solidFill>
            <a:srgbClr val="CCFF99"/>
          </a:solidFill>
          <a:ln w="25527">
            <a:solidFill>
              <a:srgbClr val="00006F"/>
            </a:solidFill>
            <a:miter lim="800000"/>
            <a:headEnd/>
            <a:tailEnd/>
          </a:ln>
        </p:spPr>
        <p:txBody>
          <a:bodyPr wrap="none" lIns="90000" tIns="0" rIns="90000" bIns="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1125"/>
              </a:spcBef>
              <a:buClr>
                <a:srgbClr val="FF0000"/>
              </a:buClr>
              <a:buSzPct val="135000"/>
            </a:pPr>
            <a:r>
              <a:rPr lang="en-US" altLang="en-US">
                <a:solidFill>
                  <a:srgbClr val="000000"/>
                </a:solidFill>
              </a:rPr>
              <a:t>SQL</a:t>
            </a:r>
          </a:p>
        </p:txBody>
      </p:sp>
      <p:sp>
        <p:nvSpPr>
          <p:cNvPr id="9245" name="Line 132"/>
          <p:cNvSpPr>
            <a:spLocks noChangeShapeType="1"/>
          </p:cNvSpPr>
          <p:nvPr/>
        </p:nvSpPr>
        <p:spPr bwMode="auto">
          <a:xfrm>
            <a:off x="7332663" y="3659188"/>
            <a:ext cx="0" cy="144462"/>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46" name="AutoShape 133"/>
          <p:cNvSpPr>
            <a:spLocks noChangeArrowheads="1"/>
          </p:cNvSpPr>
          <p:nvPr/>
        </p:nvSpPr>
        <p:spPr bwMode="auto">
          <a:xfrm>
            <a:off x="7029450" y="3808413"/>
            <a:ext cx="592138" cy="728662"/>
          </a:xfrm>
          <a:prstGeom prst="can">
            <a:avLst>
              <a:gd name="adj" fmla="val 30764"/>
            </a:avLst>
          </a:prstGeom>
          <a:solidFill>
            <a:srgbClr val="CCFF99"/>
          </a:solidFill>
          <a:ln w="9525">
            <a:solidFill>
              <a:schemeClr val="tx1"/>
            </a:solidFill>
            <a:round/>
            <a:headEnd/>
            <a:tailEnd/>
          </a:ln>
        </p:spPr>
        <p:txBody>
          <a:bodyPr wrap="none" anchor="ctr"/>
          <a:lstStyle>
            <a:lvl1pPr eaLnBrk="0" hangingPunct="0">
              <a:defRPr>
                <a:solidFill>
                  <a:schemeClr val="tx1"/>
                </a:solidFill>
                <a:latin typeface="Arial Narrow" panose="020B0606020202030204" pitchFamily="34" charset="0"/>
                <a:ea typeface="Osaka"/>
                <a:cs typeface="Osaka"/>
              </a:defRPr>
            </a:lvl1pPr>
            <a:lvl2pPr marL="742950" indent="-285750" eaLnBrk="0" hangingPunct="0">
              <a:defRPr>
                <a:solidFill>
                  <a:schemeClr val="tx1"/>
                </a:solidFill>
                <a:latin typeface="Arial Narrow" panose="020B0606020202030204" pitchFamily="34" charset="0"/>
                <a:ea typeface="Osaka"/>
                <a:cs typeface="Osaka"/>
              </a:defRPr>
            </a:lvl2pPr>
            <a:lvl3pPr marL="1143000" indent="-228600" eaLnBrk="0" hangingPunct="0">
              <a:defRPr>
                <a:solidFill>
                  <a:schemeClr val="tx1"/>
                </a:solidFill>
                <a:latin typeface="Arial Narrow" panose="020B0606020202030204" pitchFamily="34" charset="0"/>
                <a:ea typeface="Osaka"/>
                <a:cs typeface="Osaka"/>
              </a:defRPr>
            </a:lvl3pPr>
            <a:lvl4pPr marL="1600200" indent="-228600" eaLnBrk="0" hangingPunct="0">
              <a:defRPr>
                <a:solidFill>
                  <a:schemeClr val="tx1"/>
                </a:solidFill>
                <a:latin typeface="Arial Narrow" panose="020B0606020202030204" pitchFamily="34" charset="0"/>
                <a:ea typeface="Osaka"/>
                <a:cs typeface="Osaka"/>
              </a:defRPr>
            </a:lvl4pPr>
            <a:lvl5pPr marL="2057400" indent="-228600" eaLnBrk="0" hangingPunct="0">
              <a:defRPr>
                <a:solidFill>
                  <a:schemeClr val="tx1"/>
                </a:solidFill>
                <a:latin typeface="Arial Narrow" panose="020B0606020202030204" pitchFamily="34" charset="0"/>
                <a:ea typeface="Osaka"/>
                <a:cs typeface="Osaka"/>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eaLnBrk="1" hangingPunct="1"/>
            <a:endParaRPr lang="en-US" altLang="en-US"/>
          </a:p>
        </p:txBody>
      </p:sp>
      <p:sp>
        <p:nvSpPr>
          <p:cNvPr id="9247" name="Text Box 134"/>
          <p:cNvSpPr txBox="1">
            <a:spLocks noChangeArrowheads="1"/>
          </p:cNvSpPr>
          <p:nvPr/>
        </p:nvSpPr>
        <p:spPr bwMode="auto">
          <a:xfrm>
            <a:off x="6977063" y="4014789"/>
            <a:ext cx="768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panose="020B0606020202030204" pitchFamily="34" charset="0"/>
                <a:ea typeface="Osaka"/>
                <a:cs typeface="Osaka"/>
              </a:defRPr>
            </a:lvl1pPr>
            <a:lvl2pPr marL="742950" indent="-285750" eaLnBrk="0" hangingPunct="0">
              <a:defRPr>
                <a:solidFill>
                  <a:schemeClr val="tx1"/>
                </a:solidFill>
                <a:latin typeface="Arial Narrow" panose="020B0606020202030204" pitchFamily="34" charset="0"/>
                <a:ea typeface="Osaka"/>
                <a:cs typeface="Osaka"/>
              </a:defRPr>
            </a:lvl2pPr>
            <a:lvl3pPr marL="1143000" indent="-228600" eaLnBrk="0" hangingPunct="0">
              <a:defRPr>
                <a:solidFill>
                  <a:schemeClr val="tx1"/>
                </a:solidFill>
                <a:latin typeface="Arial Narrow" panose="020B0606020202030204" pitchFamily="34" charset="0"/>
                <a:ea typeface="Osaka"/>
                <a:cs typeface="Osaka"/>
              </a:defRPr>
            </a:lvl3pPr>
            <a:lvl4pPr marL="1600200" indent="-228600" eaLnBrk="0" hangingPunct="0">
              <a:defRPr>
                <a:solidFill>
                  <a:schemeClr val="tx1"/>
                </a:solidFill>
                <a:latin typeface="Arial Narrow" panose="020B0606020202030204" pitchFamily="34" charset="0"/>
                <a:ea typeface="Osaka"/>
                <a:cs typeface="Osaka"/>
              </a:defRPr>
            </a:lvl4pPr>
            <a:lvl5pPr marL="2057400" indent="-228600" eaLnBrk="0" hangingPunct="0">
              <a:defRPr>
                <a:solidFill>
                  <a:schemeClr val="tx1"/>
                </a:solidFill>
                <a:latin typeface="Arial Narrow" panose="020B0606020202030204" pitchFamily="34" charset="0"/>
                <a:ea typeface="Osaka"/>
                <a:cs typeface="Osaka"/>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eaLnBrk="1" hangingPunct="1"/>
            <a:r>
              <a:rPr lang="en-US" altLang="en-US"/>
              <a:t>OLOG</a:t>
            </a:r>
          </a:p>
        </p:txBody>
      </p:sp>
      <p:sp>
        <p:nvSpPr>
          <p:cNvPr id="9248" name="Line 48"/>
          <p:cNvSpPr>
            <a:spLocks noChangeShapeType="1"/>
          </p:cNvSpPr>
          <p:nvPr/>
        </p:nvSpPr>
        <p:spPr bwMode="auto">
          <a:xfrm>
            <a:off x="7340600" y="2319338"/>
            <a:ext cx="1588" cy="273050"/>
          </a:xfrm>
          <a:prstGeom prst="line">
            <a:avLst/>
          </a:prstGeom>
          <a:noFill/>
          <a:ln w="36720">
            <a:solidFill>
              <a:srgbClr val="CCFF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49" name="Line 48"/>
          <p:cNvSpPr>
            <a:spLocks noChangeShapeType="1"/>
          </p:cNvSpPr>
          <p:nvPr/>
        </p:nvSpPr>
        <p:spPr bwMode="auto">
          <a:xfrm>
            <a:off x="4806950" y="2357438"/>
            <a:ext cx="1588" cy="273050"/>
          </a:xfrm>
          <a:prstGeom prst="line">
            <a:avLst/>
          </a:prstGeom>
          <a:noFill/>
          <a:ln w="36703">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50" name="Rectangle 29"/>
          <p:cNvSpPr>
            <a:spLocks noChangeArrowheads="1"/>
          </p:cNvSpPr>
          <p:nvPr/>
        </p:nvSpPr>
        <p:spPr bwMode="auto">
          <a:xfrm>
            <a:off x="8185150" y="1809751"/>
            <a:ext cx="723900" cy="269875"/>
          </a:xfrm>
          <a:prstGeom prst="rect">
            <a:avLst/>
          </a:prstGeom>
          <a:solidFill>
            <a:srgbClr val="E7D175"/>
          </a:solidFill>
          <a:ln w="25527">
            <a:solidFill>
              <a:srgbClr val="00006F"/>
            </a:solidFill>
            <a:miter lim="800000"/>
            <a:headEnd/>
            <a:tailEnd/>
          </a:ln>
        </p:spPr>
        <p:txBody>
          <a:bodyPr wrap="none"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1125"/>
              </a:spcBef>
              <a:buClr>
                <a:srgbClr val="FF0000"/>
              </a:buClr>
              <a:buSzPct val="135000"/>
            </a:pPr>
            <a:r>
              <a:rPr lang="en-US" altLang="en-US" sz="1600">
                <a:solidFill>
                  <a:srgbClr val="000000"/>
                </a:solidFill>
              </a:rPr>
              <a:t>PVAC</a:t>
            </a:r>
          </a:p>
        </p:txBody>
      </p:sp>
      <p:cxnSp>
        <p:nvCxnSpPr>
          <p:cNvPr id="9251" name="Straight Connector 103"/>
          <p:cNvCxnSpPr>
            <a:cxnSpLocks noChangeShapeType="1"/>
          </p:cNvCxnSpPr>
          <p:nvPr/>
        </p:nvCxnSpPr>
        <p:spPr bwMode="auto">
          <a:xfrm flipH="1">
            <a:off x="10128251" y="3032126"/>
            <a:ext cx="277813" cy="4763"/>
          </a:xfrm>
          <a:prstGeom prst="line">
            <a:avLst/>
          </a:prstGeom>
          <a:noFill/>
          <a:ln w="12700" algn="ctr">
            <a:solidFill>
              <a:srgbClr val="CCFF99"/>
            </a:solidFill>
            <a:round/>
            <a:headEnd/>
            <a:tailEnd/>
          </a:ln>
          <a:extLst>
            <a:ext uri="{909E8E84-426E-40DD-AFC4-6F175D3DCCD1}">
              <a14:hiddenFill xmlns:a14="http://schemas.microsoft.com/office/drawing/2010/main">
                <a:noFill/>
              </a14:hiddenFill>
            </a:ext>
          </a:extLst>
        </p:spPr>
      </p:cxnSp>
      <p:sp>
        <p:nvSpPr>
          <p:cNvPr id="9252" name="Rectangle 14"/>
          <p:cNvSpPr>
            <a:spLocks noChangeArrowheads="1"/>
          </p:cNvSpPr>
          <p:nvPr/>
        </p:nvSpPr>
        <p:spPr bwMode="auto">
          <a:xfrm>
            <a:off x="9105900" y="2578100"/>
            <a:ext cx="1079500" cy="300038"/>
          </a:xfrm>
          <a:prstGeom prst="rect">
            <a:avLst/>
          </a:prstGeom>
          <a:solidFill>
            <a:srgbClr val="E7D175"/>
          </a:solidFill>
          <a:ln w="25527">
            <a:solidFill>
              <a:srgbClr val="00006F"/>
            </a:solidFill>
            <a:miter lim="800000"/>
            <a:headEnd/>
            <a:tailEnd/>
          </a:ln>
        </p:spPr>
        <p:txBody>
          <a:bodyPr wrap="none"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1125"/>
              </a:spcBef>
              <a:buClr>
                <a:srgbClr val="FF0000"/>
              </a:buClr>
              <a:buSzPct val="135000"/>
            </a:pPr>
            <a:r>
              <a:rPr lang="en-US" altLang="en-US">
                <a:solidFill>
                  <a:srgbClr val="000000"/>
                </a:solidFill>
              </a:rPr>
              <a:t>PVAS</a:t>
            </a:r>
          </a:p>
        </p:txBody>
      </p:sp>
      <p:sp>
        <p:nvSpPr>
          <p:cNvPr id="9253" name="Rectangle 15"/>
          <p:cNvSpPr>
            <a:spLocks noChangeArrowheads="1"/>
          </p:cNvSpPr>
          <p:nvPr/>
        </p:nvSpPr>
        <p:spPr bwMode="auto">
          <a:xfrm>
            <a:off x="9105900" y="2878139"/>
            <a:ext cx="1079500" cy="377825"/>
          </a:xfrm>
          <a:prstGeom prst="rect">
            <a:avLst/>
          </a:prstGeom>
          <a:solidFill>
            <a:srgbClr val="CCFF99"/>
          </a:solidFill>
          <a:ln w="25527">
            <a:solidFill>
              <a:srgbClr val="00006F"/>
            </a:solidFill>
            <a:miter lim="800000"/>
            <a:headEnd/>
            <a:tailEnd/>
          </a:ln>
        </p:spPr>
        <p:txBody>
          <a:bodyPr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1125"/>
              </a:spcBef>
              <a:buClr>
                <a:srgbClr val="FF0000"/>
              </a:buClr>
              <a:buSzPct val="135000"/>
            </a:pPr>
            <a:r>
              <a:rPr lang="en-US" altLang="en-US" sz="1200" b="1">
                <a:solidFill>
                  <a:srgbClr val="000000"/>
                </a:solidFill>
              </a:rPr>
              <a:t>Archive Retrieval</a:t>
            </a:r>
          </a:p>
        </p:txBody>
      </p:sp>
      <p:sp>
        <p:nvSpPr>
          <p:cNvPr id="9254" name="Rectangle 15"/>
          <p:cNvSpPr>
            <a:spLocks noChangeArrowheads="1"/>
          </p:cNvSpPr>
          <p:nvPr/>
        </p:nvSpPr>
        <p:spPr bwMode="auto">
          <a:xfrm>
            <a:off x="9109076" y="3252789"/>
            <a:ext cx="1076325" cy="403225"/>
          </a:xfrm>
          <a:prstGeom prst="rect">
            <a:avLst/>
          </a:prstGeom>
          <a:solidFill>
            <a:srgbClr val="CCFF99"/>
          </a:solidFill>
          <a:ln w="25527">
            <a:solidFill>
              <a:srgbClr val="00006F"/>
            </a:solidFill>
            <a:miter lim="800000"/>
            <a:headEnd/>
            <a:tailEnd/>
          </a:ln>
        </p:spPr>
        <p:txBody>
          <a:bodyPr wrap="none" lIns="90000" tIns="0" rIns="90000" bIns="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1125"/>
              </a:spcBef>
              <a:buClr>
                <a:srgbClr val="FF0000"/>
              </a:buClr>
              <a:buSzPct val="135000"/>
            </a:pPr>
            <a:r>
              <a:rPr lang="en-US" altLang="en-US">
                <a:solidFill>
                  <a:srgbClr val="000000"/>
                </a:solidFill>
              </a:rPr>
              <a:t>XML/RPC</a:t>
            </a:r>
          </a:p>
        </p:txBody>
      </p:sp>
      <p:sp>
        <p:nvSpPr>
          <p:cNvPr id="9255" name="Line 132"/>
          <p:cNvSpPr>
            <a:spLocks noChangeShapeType="1"/>
          </p:cNvSpPr>
          <p:nvPr/>
        </p:nvSpPr>
        <p:spPr bwMode="auto">
          <a:xfrm>
            <a:off x="9642475" y="3649663"/>
            <a:ext cx="0" cy="144462"/>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56" name="Line 48"/>
          <p:cNvSpPr>
            <a:spLocks noChangeShapeType="1"/>
          </p:cNvSpPr>
          <p:nvPr/>
        </p:nvSpPr>
        <p:spPr bwMode="auto">
          <a:xfrm>
            <a:off x="9628189" y="2309813"/>
            <a:ext cx="1587" cy="273050"/>
          </a:xfrm>
          <a:prstGeom prst="line">
            <a:avLst/>
          </a:prstGeom>
          <a:noFill/>
          <a:ln w="3672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57" name="Text Box 134"/>
          <p:cNvSpPr txBox="1">
            <a:spLocks noChangeArrowheads="1"/>
          </p:cNvSpPr>
          <p:nvPr/>
        </p:nvSpPr>
        <p:spPr bwMode="auto">
          <a:xfrm>
            <a:off x="9105901" y="3937001"/>
            <a:ext cx="1101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panose="020B0606020202030204" pitchFamily="34" charset="0"/>
                <a:ea typeface="Osaka"/>
                <a:cs typeface="Osaka"/>
              </a:defRPr>
            </a:lvl1pPr>
            <a:lvl2pPr marL="742950" indent="-285750" eaLnBrk="0" hangingPunct="0">
              <a:defRPr>
                <a:solidFill>
                  <a:schemeClr val="tx1"/>
                </a:solidFill>
                <a:latin typeface="Arial Narrow" panose="020B0606020202030204" pitchFamily="34" charset="0"/>
                <a:ea typeface="Osaka"/>
                <a:cs typeface="Osaka"/>
              </a:defRPr>
            </a:lvl2pPr>
            <a:lvl3pPr marL="1143000" indent="-228600" eaLnBrk="0" hangingPunct="0">
              <a:defRPr>
                <a:solidFill>
                  <a:schemeClr val="tx1"/>
                </a:solidFill>
                <a:latin typeface="Arial Narrow" panose="020B0606020202030204" pitchFamily="34" charset="0"/>
                <a:ea typeface="Osaka"/>
                <a:cs typeface="Osaka"/>
              </a:defRPr>
            </a:lvl3pPr>
            <a:lvl4pPr marL="1600200" indent="-228600" eaLnBrk="0" hangingPunct="0">
              <a:defRPr>
                <a:solidFill>
                  <a:schemeClr val="tx1"/>
                </a:solidFill>
                <a:latin typeface="Arial Narrow" panose="020B0606020202030204" pitchFamily="34" charset="0"/>
                <a:ea typeface="Osaka"/>
                <a:cs typeface="Osaka"/>
              </a:defRPr>
            </a:lvl4pPr>
            <a:lvl5pPr marL="2057400" indent="-228600" eaLnBrk="0" hangingPunct="0">
              <a:defRPr>
                <a:solidFill>
                  <a:schemeClr val="tx1"/>
                </a:solidFill>
                <a:latin typeface="Arial Narrow" panose="020B0606020202030204" pitchFamily="34" charset="0"/>
                <a:ea typeface="Osaka"/>
                <a:cs typeface="Osaka"/>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algn="ctr" eaLnBrk="1" hangingPunct="1"/>
            <a:r>
              <a:rPr lang="en-US" altLang="en-US"/>
              <a:t>Beamline Data</a:t>
            </a:r>
          </a:p>
        </p:txBody>
      </p:sp>
      <p:cxnSp>
        <p:nvCxnSpPr>
          <p:cNvPr id="3" name="Straight Arrow Connector 2"/>
          <p:cNvCxnSpPr/>
          <p:nvPr/>
        </p:nvCxnSpPr>
        <p:spPr bwMode="auto">
          <a:xfrm flipV="1">
            <a:off x="3268663" y="4524375"/>
            <a:ext cx="11112" cy="958850"/>
          </a:xfrm>
          <a:prstGeom prst="straightConnector1">
            <a:avLst/>
          </a:prstGeom>
          <a:ln>
            <a:headEnd type="none" w="med" len="med"/>
            <a:tailEnd type="arrow"/>
          </a:ln>
        </p:spPr>
        <p:style>
          <a:lnRef idx="1">
            <a:schemeClr val="accent4"/>
          </a:lnRef>
          <a:fillRef idx="0">
            <a:schemeClr val="accent4"/>
          </a:fillRef>
          <a:effectRef idx="0">
            <a:schemeClr val="accent4"/>
          </a:effectRef>
          <a:fontRef idx="minor">
            <a:schemeClr val="tx1"/>
          </a:fontRef>
        </p:style>
      </p:cxnSp>
      <p:cxnSp>
        <p:nvCxnSpPr>
          <p:cNvPr id="6" name="Straight Connector 5"/>
          <p:cNvCxnSpPr/>
          <p:nvPr/>
        </p:nvCxnSpPr>
        <p:spPr bwMode="auto">
          <a:xfrm>
            <a:off x="3168651" y="5210175"/>
            <a:ext cx="168275" cy="177800"/>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9260" name="TextBox 6"/>
          <p:cNvSpPr txBox="1">
            <a:spLocks noChangeArrowheads="1"/>
          </p:cNvSpPr>
          <p:nvPr/>
        </p:nvSpPr>
        <p:spPr bwMode="auto">
          <a:xfrm>
            <a:off x="2686051" y="5178426"/>
            <a:ext cx="619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panose="020B0606020202030204" pitchFamily="34" charset="0"/>
                <a:ea typeface="Osaka"/>
                <a:cs typeface="Osaka"/>
              </a:defRPr>
            </a:lvl1pPr>
            <a:lvl2pPr marL="742950" indent="-285750" eaLnBrk="0" hangingPunct="0">
              <a:defRPr>
                <a:solidFill>
                  <a:schemeClr val="tx1"/>
                </a:solidFill>
                <a:latin typeface="Arial Narrow" panose="020B0606020202030204" pitchFamily="34" charset="0"/>
                <a:ea typeface="Osaka"/>
                <a:cs typeface="Osaka"/>
              </a:defRPr>
            </a:lvl2pPr>
            <a:lvl3pPr marL="1143000" indent="-228600" eaLnBrk="0" hangingPunct="0">
              <a:defRPr>
                <a:solidFill>
                  <a:schemeClr val="tx1"/>
                </a:solidFill>
                <a:latin typeface="Arial Narrow" panose="020B0606020202030204" pitchFamily="34" charset="0"/>
                <a:ea typeface="Osaka"/>
                <a:cs typeface="Osaka"/>
              </a:defRPr>
            </a:lvl3pPr>
            <a:lvl4pPr marL="1600200" indent="-228600" eaLnBrk="0" hangingPunct="0">
              <a:defRPr>
                <a:solidFill>
                  <a:schemeClr val="tx1"/>
                </a:solidFill>
                <a:latin typeface="Arial Narrow" panose="020B0606020202030204" pitchFamily="34" charset="0"/>
                <a:ea typeface="Osaka"/>
                <a:cs typeface="Osaka"/>
              </a:defRPr>
            </a:lvl4pPr>
            <a:lvl5pPr marL="2057400" indent="-228600" eaLnBrk="0" hangingPunct="0">
              <a:defRPr>
                <a:solidFill>
                  <a:schemeClr val="tx1"/>
                </a:solidFill>
                <a:latin typeface="Arial Narrow" panose="020B0606020202030204" pitchFamily="34" charset="0"/>
                <a:ea typeface="Osaka"/>
                <a:cs typeface="Osaka"/>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eaLnBrk="1" hangingPunct="1"/>
            <a:r>
              <a:rPr lang="en-US" altLang="en-US" sz="1200"/>
              <a:t>N-lanes</a:t>
            </a:r>
          </a:p>
        </p:txBody>
      </p:sp>
      <p:cxnSp>
        <p:nvCxnSpPr>
          <p:cNvPr id="123" name="Straight Arrow Connector 122"/>
          <p:cNvCxnSpPr/>
          <p:nvPr/>
        </p:nvCxnSpPr>
        <p:spPr bwMode="auto">
          <a:xfrm>
            <a:off x="3551238" y="6450013"/>
            <a:ext cx="328612" cy="0"/>
          </a:xfrm>
          <a:prstGeom prst="straightConnector1">
            <a:avLst/>
          </a:prstGeom>
          <a:ln>
            <a:solidFill>
              <a:srgbClr val="FFC000"/>
            </a:solidFill>
            <a:headEnd type="none" w="med" len="med"/>
            <a:tailEnd type="arrow"/>
          </a:ln>
        </p:spPr>
        <p:style>
          <a:lnRef idx="1">
            <a:schemeClr val="accent4"/>
          </a:lnRef>
          <a:fillRef idx="0">
            <a:schemeClr val="accent4"/>
          </a:fillRef>
          <a:effectRef idx="0">
            <a:schemeClr val="accent4"/>
          </a:effectRef>
          <a:fontRef idx="minor">
            <a:schemeClr val="tx1"/>
          </a:fontRef>
        </p:style>
      </p:cxnSp>
      <p:sp>
        <p:nvSpPr>
          <p:cNvPr id="9262" name="AutoShape 133"/>
          <p:cNvSpPr>
            <a:spLocks noChangeArrowheads="1"/>
          </p:cNvSpPr>
          <p:nvPr/>
        </p:nvSpPr>
        <p:spPr bwMode="auto">
          <a:xfrm>
            <a:off x="3157538" y="3754438"/>
            <a:ext cx="1022350" cy="773112"/>
          </a:xfrm>
          <a:prstGeom prst="can">
            <a:avLst>
              <a:gd name="adj" fmla="val 23370"/>
            </a:avLst>
          </a:prstGeom>
          <a:solidFill>
            <a:srgbClr val="FFC000"/>
          </a:solidFill>
          <a:ln w="9525">
            <a:solidFill>
              <a:schemeClr val="tx1"/>
            </a:solidFill>
            <a:round/>
            <a:headEnd/>
            <a:tailEnd/>
          </a:ln>
        </p:spPr>
        <p:txBody>
          <a:bodyPr wrap="none" anchor="ctr"/>
          <a:lstStyle>
            <a:lvl1pPr eaLnBrk="0" hangingPunct="0">
              <a:defRPr>
                <a:solidFill>
                  <a:schemeClr val="tx1"/>
                </a:solidFill>
                <a:latin typeface="Arial Narrow" panose="020B0606020202030204" pitchFamily="34" charset="0"/>
                <a:ea typeface="Osaka"/>
                <a:cs typeface="Osaka"/>
              </a:defRPr>
            </a:lvl1pPr>
            <a:lvl2pPr marL="742950" indent="-285750" eaLnBrk="0" hangingPunct="0">
              <a:defRPr>
                <a:solidFill>
                  <a:schemeClr val="tx1"/>
                </a:solidFill>
                <a:latin typeface="Arial Narrow" panose="020B0606020202030204" pitchFamily="34" charset="0"/>
                <a:ea typeface="Osaka"/>
                <a:cs typeface="Osaka"/>
              </a:defRPr>
            </a:lvl2pPr>
            <a:lvl3pPr marL="1143000" indent="-228600" eaLnBrk="0" hangingPunct="0">
              <a:defRPr>
                <a:solidFill>
                  <a:schemeClr val="tx1"/>
                </a:solidFill>
                <a:latin typeface="Arial Narrow" panose="020B0606020202030204" pitchFamily="34" charset="0"/>
                <a:ea typeface="Osaka"/>
                <a:cs typeface="Osaka"/>
              </a:defRPr>
            </a:lvl3pPr>
            <a:lvl4pPr marL="1600200" indent="-228600" eaLnBrk="0" hangingPunct="0">
              <a:defRPr>
                <a:solidFill>
                  <a:schemeClr val="tx1"/>
                </a:solidFill>
                <a:latin typeface="Arial Narrow" panose="020B0606020202030204" pitchFamily="34" charset="0"/>
                <a:ea typeface="Osaka"/>
                <a:cs typeface="Osaka"/>
              </a:defRPr>
            </a:lvl4pPr>
            <a:lvl5pPr marL="2057400" indent="-228600" eaLnBrk="0" hangingPunct="0">
              <a:defRPr>
                <a:solidFill>
                  <a:schemeClr val="tx1"/>
                </a:solidFill>
                <a:latin typeface="Arial Narrow" panose="020B0606020202030204" pitchFamily="34" charset="0"/>
                <a:ea typeface="Osaka"/>
                <a:cs typeface="Osaka"/>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eaLnBrk="1" hangingPunct="1"/>
            <a:endParaRPr lang="en-US" altLang="en-US"/>
          </a:p>
        </p:txBody>
      </p:sp>
      <p:sp>
        <p:nvSpPr>
          <p:cNvPr id="9263" name="Rectangle 14"/>
          <p:cNvSpPr>
            <a:spLocks noChangeArrowheads="1"/>
          </p:cNvSpPr>
          <p:nvPr/>
        </p:nvSpPr>
        <p:spPr bwMode="auto">
          <a:xfrm>
            <a:off x="4271963" y="2616200"/>
            <a:ext cx="1079500" cy="300038"/>
          </a:xfrm>
          <a:prstGeom prst="rect">
            <a:avLst/>
          </a:prstGeom>
          <a:solidFill>
            <a:srgbClr val="FFC000"/>
          </a:solidFill>
          <a:ln w="25527">
            <a:solidFill>
              <a:srgbClr val="00006F"/>
            </a:solidFill>
            <a:miter lim="800000"/>
            <a:headEnd/>
            <a:tailEnd/>
          </a:ln>
        </p:spPr>
        <p:txBody>
          <a:bodyPr wrap="none"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1125"/>
              </a:spcBef>
              <a:buClr>
                <a:srgbClr val="FF0000"/>
              </a:buClr>
              <a:buSzPct val="135000"/>
            </a:pPr>
            <a:r>
              <a:rPr lang="en-US" altLang="en-US">
                <a:solidFill>
                  <a:srgbClr val="000000"/>
                </a:solidFill>
              </a:rPr>
              <a:t>PVAS</a:t>
            </a:r>
          </a:p>
        </p:txBody>
      </p:sp>
      <p:sp>
        <p:nvSpPr>
          <p:cNvPr id="9264" name="Rectangle 15"/>
          <p:cNvSpPr>
            <a:spLocks noChangeArrowheads="1"/>
          </p:cNvSpPr>
          <p:nvPr/>
        </p:nvSpPr>
        <p:spPr bwMode="auto">
          <a:xfrm>
            <a:off x="4271963" y="2916239"/>
            <a:ext cx="1079500" cy="377825"/>
          </a:xfrm>
          <a:prstGeom prst="rect">
            <a:avLst/>
          </a:prstGeom>
          <a:solidFill>
            <a:srgbClr val="FFC000"/>
          </a:solidFill>
          <a:ln w="25527">
            <a:solidFill>
              <a:srgbClr val="00006F"/>
            </a:solidFill>
            <a:miter lim="800000"/>
            <a:headEnd/>
            <a:tailEnd/>
          </a:ln>
        </p:spPr>
        <p:txBody>
          <a:bodyPr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1125"/>
              </a:spcBef>
              <a:buClr>
                <a:srgbClr val="FF0000"/>
              </a:buClr>
              <a:buSzPct val="135000"/>
            </a:pPr>
            <a:r>
              <a:rPr lang="en-US" altLang="en-US" sz="1200" b="1">
                <a:solidFill>
                  <a:srgbClr val="000000"/>
                </a:solidFill>
              </a:rPr>
              <a:t>Archive Store/Retrieve</a:t>
            </a:r>
          </a:p>
        </p:txBody>
      </p:sp>
      <p:sp>
        <p:nvSpPr>
          <p:cNvPr id="9265" name="Line 132"/>
          <p:cNvSpPr>
            <a:spLocks noChangeShapeType="1"/>
          </p:cNvSpPr>
          <p:nvPr/>
        </p:nvSpPr>
        <p:spPr bwMode="auto">
          <a:xfrm>
            <a:off x="4829175" y="3605213"/>
            <a:ext cx="0" cy="144462"/>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66" name="Line 48"/>
          <p:cNvSpPr>
            <a:spLocks noChangeShapeType="1"/>
          </p:cNvSpPr>
          <p:nvPr/>
        </p:nvSpPr>
        <p:spPr bwMode="auto">
          <a:xfrm>
            <a:off x="4824414" y="2347913"/>
            <a:ext cx="1587" cy="273050"/>
          </a:xfrm>
          <a:prstGeom prst="line">
            <a:avLst/>
          </a:prstGeom>
          <a:noFill/>
          <a:ln w="3672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67" name="Text Box 134"/>
          <p:cNvSpPr txBox="1">
            <a:spLocks noChangeArrowheads="1"/>
          </p:cNvSpPr>
          <p:nvPr/>
        </p:nvSpPr>
        <p:spPr bwMode="auto">
          <a:xfrm>
            <a:off x="3152775" y="3892551"/>
            <a:ext cx="1028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panose="020B0606020202030204" pitchFamily="34" charset="0"/>
                <a:ea typeface="Osaka"/>
                <a:cs typeface="Osaka"/>
              </a:defRPr>
            </a:lvl1pPr>
            <a:lvl2pPr marL="742950" indent="-285750" eaLnBrk="0" hangingPunct="0">
              <a:defRPr>
                <a:solidFill>
                  <a:schemeClr val="tx1"/>
                </a:solidFill>
                <a:latin typeface="Arial Narrow" panose="020B0606020202030204" pitchFamily="34" charset="0"/>
                <a:ea typeface="Osaka"/>
                <a:cs typeface="Osaka"/>
              </a:defRPr>
            </a:lvl2pPr>
            <a:lvl3pPr marL="1143000" indent="-228600" eaLnBrk="0" hangingPunct="0">
              <a:defRPr>
                <a:solidFill>
                  <a:schemeClr val="tx1"/>
                </a:solidFill>
                <a:latin typeface="Arial Narrow" panose="020B0606020202030204" pitchFamily="34" charset="0"/>
                <a:ea typeface="Osaka"/>
                <a:cs typeface="Osaka"/>
              </a:defRPr>
            </a:lvl3pPr>
            <a:lvl4pPr marL="1600200" indent="-228600" eaLnBrk="0" hangingPunct="0">
              <a:defRPr>
                <a:solidFill>
                  <a:schemeClr val="tx1"/>
                </a:solidFill>
                <a:latin typeface="Arial Narrow" panose="020B0606020202030204" pitchFamily="34" charset="0"/>
                <a:ea typeface="Osaka"/>
                <a:cs typeface="Osaka"/>
              </a:defRPr>
            </a:lvl4pPr>
            <a:lvl5pPr marL="2057400" indent="-228600" eaLnBrk="0" hangingPunct="0">
              <a:defRPr>
                <a:solidFill>
                  <a:schemeClr val="tx1"/>
                </a:solidFill>
                <a:latin typeface="Arial Narrow" panose="020B0606020202030204" pitchFamily="34" charset="0"/>
                <a:ea typeface="Osaka"/>
                <a:cs typeface="Osaka"/>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algn="ctr" eaLnBrk="1" hangingPunct="1"/>
            <a:r>
              <a:rPr lang="en-US" altLang="en-US"/>
              <a:t>Science</a:t>
            </a:r>
          </a:p>
          <a:p>
            <a:pPr algn="ctr" eaLnBrk="1" hangingPunct="1"/>
            <a:r>
              <a:rPr lang="en-US" altLang="en-US"/>
              <a:t>Data</a:t>
            </a:r>
          </a:p>
        </p:txBody>
      </p:sp>
      <p:sp>
        <p:nvSpPr>
          <p:cNvPr id="9268" name="Rectangle 15"/>
          <p:cNvSpPr>
            <a:spLocks noChangeArrowheads="1"/>
          </p:cNvSpPr>
          <p:nvPr/>
        </p:nvSpPr>
        <p:spPr bwMode="auto">
          <a:xfrm>
            <a:off x="4275139" y="3290889"/>
            <a:ext cx="1076325" cy="403225"/>
          </a:xfrm>
          <a:prstGeom prst="rect">
            <a:avLst/>
          </a:prstGeom>
          <a:solidFill>
            <a:srgbClr val="CCFF99"/>
          </a:solidFill>
          <a:ln w="25527">
            <a:solidFill>
              <a:srgbClr val="00006F"/>
            </a:solidFill>
            <a:miter lim="800000"/>
            <a:headEnd/>
            <a:tailEnd/>
          </a:ln>
        </p:spPr>
        <p:txBody>
          <a:bodyPr wrap="none" lIns="90000" tIns="0" rIns="90000" bIns="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1125"/>
              </a:spcBef>
              <a:buClr>
                <a:srgbClr val="FF0000"/>
              </a:buClr>
              <a:buSzPct val="135000"/>
            </a:pPr>
            <a:r>
              <a:rPr lang="en-US" altLang="en-US">
                <a:solidFill>
                  <a:srgbClr val="000000"/>
                </a:solidFill>
              </a:rPr>
              <a:t>XML/RPC</a:t>
            </a:r>
          </a:p>
        </p:txBody>
      </p:sp>
      <p:sp>
        <p:nvSpPr>
          <p:cNvPr id="9269" name="AutoShape 133"/>
          <p:cNvSpPr>
            <a:spLocks noChangeArrowheads="1"/>
          </p:cNvSpPr>
          <p:nvPr/>
        </p:nvSpPr>
        <p:spPr bwMode="auto">
          <a:xfrm>
            <a:off x="7958138" y="3802063"/>
            <a:ext cx="1022350" cy="773112"/>
          </a:xfrm>
          <a:prstGeom prst="can">
            <a:avLst>
              <a:gd name="adj" fmla="val 23370"/>
            </a:avLst>
          </a:prstGeom>
          <a:solidFill>
            <a:srgbClr val="CCFF99"/>
          </a:solidFill>
          <a:ln w="9525">
            <a:solidFill>
              <a:schemeClr val="tx1"/>
            </a:solidFill>
            <a:round/>
            <a:headEnd/>
            <a:tailEnd/>
          </a:ln>
        </p:spPr>
        <p:txBody>
          <a:bodyPr wrap="none" anchor="ctr"/>
          <a:lstStyle>
            <a:lvl1pPr eaLnBrk="0" hangingPunct="0">
              <a:defRPr>
                <a:solidFill>
                  <a:schemeClr val="tx1"/>
                </a:solidFill>
                <a:latin typeface="Arial Narrow" panose="020B0606020202030204" pitchFamily="34" charset="0"/>
                <a:ea typeface="Osaka"/>
                <a:cs typeface="Osaka"/>
              </a:defRPr>
            </a:lvl1pPr>
            <a:lvl2pPr marL="742950" indent="-285750" eaLnBrk="0" hangingPunct="0">
              <a:defRPr>
                <a:solidFill>
                  <a:schemeClr val="tx1"/>
                </a:solidFill>
                <a:latin typeface="Arial Narrow" panose="020B0606020202030204" pitchFamily="34" charset="0"/>
                <a:ea typeface="Osaka"/>
                <a:cs typeface="Osaka"/>
              </a:defRPr>
            </a:lvl2pPr>
            <a:lvl3pPr marL="1143000" indent="-228600" eaLnBrk="0" hangingPunct="0">
              <a:defRPr>
                <a:solidFill>
                  <a:schemeClr val="tx1"/>
                </a:solidFill>
                <a:latin typeface="Arial Narrow" panose="020B0606020202030204" pitchFamily="34" charset="0"/>
                <a:ea typeface="Osaka"/>
                <a:cs typeface="Osaka"/>
              </a:defRPr>
            </a:lvl3pPr>
            <a:lvl4pPr marL="1600200" indent="-228600" eaLnBrk="0" hangingPunct="0">
              <a:defRPr>
                <a:solidFill>
                  <a:schemeClr val="tx1"/>
                </a:solidFill>
                <a:latin typeface="Arial Narrow" panose="020B0606020202030204" pitchFamily="34" charset="0"/>
                <a:ea typeface="Osaka"/>
                <a:cs typeface="Osaka"/>
              </a:defRPr>
            </a:lvl4pPr>
            <a:lvl5pPr marL="2057400" indent="-228600" eaLnBrk="0" hangingPunct="0">
              <a:defRPr>
                <a:solidFill>
                  <a:schemeClr val="tx1"/>
                </a:solidFill>
                <a:latin typeface="Arial Narrow" panose="020B0606020202030204" pitchFamily="34" charset="0"/>
                <a:ea typeface="Osaka"/>
                <a:cs typeface="Osaka"/>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eaLnBrk="1" hangingPunct="1"/>
            <a:endParaRPr lang="en-US" altLang="en-US"/>
          </a:p>
        </p:txBody>
      </p:sp>
      <p:sp>
        <p:nvSpPr>
          <p:cNvPr id="9270" name="Rectangle 14"/>
          <p:cNvSpPr>
            <a:spLocks noChangeArrowheads="1"/>
          </p:cNvSpPr>
          <p:nvPr/>
        </p:nvSpPr>
        <p:spPr bwMode="auto">
          <a:xfrm>
            <a:off x="7953375" y="2581275"/>
            <a:ext cx="1079500" cy="300038"/>
          </a:xfrm>
          <a:prstGeom prst="rect">
            <a:avLst/>
          </a:prstGeom>
          <a:solidFill>
            <a:srgbClr val="E7D175"/>
          </a:solidFill>
          <a:ln w="25527">
            <a:solidFill>
              <a:srgbClr val="00006F"/>
            </a:solidFill>
            <a:miter lim="800000"/>
            <a:headEnd/>
            <a:tailEnd/>
          </a:ln>
        </p:spPr>
        <p:txBody>
          <a:bodyPr wrap="none"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1125"/>
              </a:spcBef>
              <a:buClr>
                <a:srgbClr val="FF0000"/>
              </a:buClr>
              <a:buSzPct val="135000"/>
            </a:pPr>
            <a:r>
              <a:rPr lang="en-US" altLang="en-US">
                <a:solidFill>
                  <a:srgbClr val="000000"/>
                </a:solidFill>
              </a:rPr>
              <a:t>PVAS</a:t>
            </a:r>
          </a:p>
        </p:txBody>
      </p:sp>
      <p:sp>
        <p:nvSpPr>
          <p:cNvPr id="9271" name="Rectangle 15"/>
          <p:cNvSpPr>
            <a:spLocks noChangeArrowheads="1"/>
          </p:cNvSpPr>
          <p:nvPr/>
        </p:nvSpPr>
        <p:spPr bwMode="auto">
          <a:xfrm>
            <a:off x="7953375" y="2881314"/>
            <a:ext cx="1079500" cy="377825"/>
          </a:xfrm>
          <a:prstGeom prst="rect">
            <a:avLst/>
          </a:prstGeom>
          <a:solidFill>
            <a:srgbClr val="CCFF99"/>
          </a:solidFill>
          <a:ln w="25527">
            <a:solidFill>
              <a:srgbClr val="00006F"/>
            </a:solidFill>
            <a:miter lim="800000"/>
            <a:headEnd/>
            <a:tailEnd/>
          </a:ln>
        </p:spPr>
        <p:txBody>
          <a:bodyPr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1125"/>
              </a:spcBef>
              <a:buClr>
                <a:srgbClr val="FF0000"/>
              </a:buClr>
              <a:buSzPct val="135000"/>
            </a:pPr>
            <a:r>
              <a:rPr lang="en-US" altLang="en-US" sz="1200" b="1">
                <a:solidFill>
                  <a:srgbClr val="000000"/>
                </a:solidFill>
              </a:rPr>
              <a:t>Archive Retrieval</a:t>
            </a:r>
          </a:p>
        </p:txBody>
      </p:sp>
      <p:sp>
        <p:nvSpPr>
          <p:cNvPr id="9272" name="Rectangle 15"/>
          <p:cNvSpPr>
            <a:spLocks noChangeArrowheads="1"/>
          </p:cNvSpPr>
          <p:nvPr/>
        </p:nvSpPr>
        <p:spPr bwMode="auto">
          <a:xfrm>
            <a:off x="7956551" y="3255964"/>
            <a:ext cx="1076325" cy="403225"/>
          </a:xfrm>
          <a:prstGeom prst="rect">
            <a:avLst/>
          </a:prstGeom>
          <a:solidFill>
            <a:srgbClr val="CCFF99"/>
          </a:solidFill>
          <a:ln w="25527">
            <a:solidFill>
              <a:srgbClr val="00006F"/>
            </a:solidFill>
            <a:miter lim="800000"/>
            <a:headEnd/>
            <a:tailEnd/>
          </a:ln>
        </p:spPr>
        <p:txBody>
          <a:bodyPr wrap="none" lIns="90000" tIns="0" rIns="90000" bIns="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1125"/>
              </a:spcBef>
              <a:buClr>
                <a:srgbClr val="FF0000"/>
              </a:buClr>
              <a:buSzPct val="135000"/>
            </a:pPr>
            <a:r>
              <a:rPr lang="en-US" altLang="en-US">
                <a:solidFill>
                  <a:srgbClr val="000000"/>
                </a:solidFill>
              </a:rPr>
              <a:t>XML/RPC</a:t>
            </a:r>
          </a:p>
        </p:txBody>
      </p:sp>
      <p:sp>
        <p:nvSpPr>
          <p:cNvPr id="9273" name="Line 132"/>
          <p:cNvSpPr>
            <a:spLocks noChangeShapeType="1"/>
          </p:cNvSpPr>
          <p:nvPr/>
        </p:nvSpPr>
        <p:spPr bwMode="auto">
          <a:xfrm>
            <a:off x="8489950" y="3652838"/>
            <a:ext cx="0" cy="144462"/>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74" name="Line 48"/>
          <p:cNvSpPr>
            <a:spLocks noChangeShapeType="1"/>
          </p:cNvSpPr>
          <p:nvPr/>
        </p:nvSpPr>
        <p:spPr bwMode="auto">
          <a:xfrm>
            <a:off x="8461375" y="2312988"/>
            <a:ext cx="1588" cy="273050"/>
          </a:xfrm>
          <a:prstGeom prst="line">
            <a:avLst/>
          </a:prstGeom>
          <a:noFill/>
          <a:ln w="3672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75" name="Text Box 134"/>
          <p:cNvSpPr txBox="1">
            <a:spLocks noChangeArrowheads="1"/>
          </p:cNvSpPr>
          <p:nvPr/>
        </p:nvSpPr>
        <p:spPr bwMode="auto">
          <a:xfrm>
            <a:off x="7953376" y="3940176"/>
            <a:ext cx="1101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panose="020B0606020202030204" pitchFamily="34" charset="0"/>
                <a:ea typeface="Osaka"/>
                <a:cs typeface="Osaka"/>
              </a:defRPr>
            </a:lvl1pPr>
            <a:lvl2pPr marL="742950" indent="-285750" eaLnBrk="0" hangingPunct="0">
              <a:defRPr>
                <a:solidFill>
                  <a:schemeClr val="tx1"/>
                </a:solidFill>
                <a:latin typeface="Arial Narrow" panose="020B0606020202030204" pitchFamily="34" charset="0"/>
                <a:ea typeface="Osaka"/>
                <a:cs typeface="Osaka"/>
              </a:defRPr>
            </a:lvl2pPr>
            <a:lvl3pPr marL="1143000" indent="-228600" eaLnBrk="0" hangingPunct="0">
              <a:defRPr>
                <a:solidFill>
                  <a:schemeClr val="tx1"/>
                </a:solidFill>
                <a:latin typeface="Arial Narrow" panose="020B0606020202030204" pitchFamily="34" charset="0"/>
                <a:ea typeface="Osaka"/>
                <a:cs typeface="Osaka"/>
              </a:defRPr>
            </a:lvl3pPr>
            <a:lvl4pPr marL="1600200" indent="-228600" eaLnBrk="0" hangingPunct="0">
              <a:defRPr>
                <a:solidFill>
                  <a:schemeClr val="tx1"/>
                </a:solidFill>
                <a:latin typeface="Arial Narrow" panose="020B0606020202030204" pitchFamily="34" charset="0"/>
                <a:ea typeface="Osaka"/>
                <a:cs typeface="Osaka"/>
              </a:defRPr>
            </a:lvl4pPr>
            <a:lvl5pPr marL="2057400" indent="-228600" eaLnBrk="0" hangingPunct="0">
              <a:defRPr>
                <a:solidFill>
                  <a:schemeClr val="tx1"/>
                </a:solidFill>
                <a:latin typeface="Arial Narrow" panose="020B0606020202030204" pitchFamily="34" charset="0"/>
                <a:ea typeface="Osaka"/>
                <a:cs typeface="Osaka"/>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algn="ctr" eaLnBrk="1" hangingPunct="1"/>
            <a:r>
              <a:rPr lang="en-US" altLang="en-US"/>
              <a:t>Machine Data</a:t>
            </a:r>
          </a:p>
        </p:txBody>
      </p:sp>
      <p:sp>
        <p:nvSpPr>
          <p:cNvPr id="9276" name="Rectangle 14"/>
          <p:cNvSpPr>
            <a:spLocks noChangeArrowheads="1"/>
          </p:cNvSpPr>
          <p:nvPr/>
        </p:nvSpPr>
        <p:spPr bwMode="auto">
          <a:xfrm>
            <a:off x="5643563" y="2574925"/>
            <a:ext cx="1079500" cy="300038"/>
          </a:xfrm>
          <a:prstGeom prst="rect">
            <a:avLst/>
          </a:prstGeom>
          <a:solidFill>
            <a:srgbClr val="CCFF99"/>
          </a:solidFill>
          <a:ln w="25527">
            <a:solidFill>
              <a:srgbClr val="00006F"/>
            </a:solidFill>
            <a:miter lim="800000"/>
            <a:headEnd/>
            <a:tailEnd/>
          </a:ln>
        </p:spPr>
        <p:txBody>
          <a:bodyPr wrap="none"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1125"/>
              </a:spcBef>
              <a:buClr>
                <a:srgbClr val="FF0000"/>
              </a:buClr>
              <a:buSzPct val="135000"/>
            </a:pPr>
            <a:r>
              <a:rPr lang="en-US" altLang="en-US">
                <a:solidFill>
                  <a:srgbClr val="000000"/>
                </a:solidFill>
              </a:rPr>
              <a:t>REST</a:t>
            </a:r>
          </a:p>
        </p:txBody>
      </p:sp>
      <p:sp>
        <p:nvSpPr>
          <p:cNvPr id="9277" name="Rectangle 15"/>
          <p:cNvSpPr>
            <a:spLocks noChangeArrowheads="1"/>
          </p:cNvSpPr>
          <p:nvPr/>
        </p:nvSpPr>
        <p:spPr bwMode="auto">
          <a:xfrm>
            <a:off x="5643563" y="2874964"/>
            <a:ext cx="1079500" cy="377825"/>
          </a:xfrm>
          <a:prstGeom prst="rect">
            <a:avLst/>
          </a:prstGeom>
          <a:solidFill>
            <a:srgbClr val="FFC000"/>
          </a:solidFill>
          <a:ln w="25527">
            <a:solidFill>
              <a:srgbClr val="00006F"/>
            </a:solidFill>
            <a:miter lim="800000"/>
            <a:headEnd/>
            <a:tailEnd/>
          </a:ln>
        </p:spPr>
        <p:txBody>
          <a:bodyPr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1125"/>
              </a:spcBef>
              <a:buClr>
                <a:srgbClr val="FF0000"/>
              </a:buClr>
              <a:buSzPct val="135000"/>
            </a:pPr>
            <a:r>
              <a:rPr lang="en-US" altLang="en-US" sz="1200" b="1">
                <a:solidFill>
                  <a:srgbClr val="000000"/>
                </a:solidFill>
              </a:rPr>
              <a:t>Experiment Information.</a:t>
            </a:r>
          </a:p>
        </p:txBody>
      </p:sp>
      <p:sp>
        <p:nvSpPr>
          <p:cNvPr id="9278" name="Rectangle 15"/>
          <p:cNvSpPr>
            <a:spLocks noChangeArrowheads="1"/>
          </p:cNvSpPr>
          <p:nvPr/>
        </p:nvSpPr>
        <p:spPr bwMode="auto">
          <a:xfrm>
            <a:off x="5646739" y="3249614"/>
            <a:ext cx="1076325" cy="403225"/>
          </a:xfrm>
          <a:prstGeom prst="rect">
            <a:avLst/>
          </a:prstGeom>
          <a:solidFill>
            <a:srgbClr val="CCFF99"/>
          </a:solidFill>
          <a:ln w="25527">
            <a:solidFill>
              <a:srgbClr val="00006F"/>
            </a:solidFill>
            <a:miter lim="800000"/>
            <a:headEnd/>
            <a:tailEnd/>
          </a:ln>
        </p:spPr>
        <p:txBody>
          <a:bodyPr wrap="none" lIns="90000" tIns="0" rIns="90000" bIns="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1125"/>
              </a:spcBef>
              <a:buClr>
                <a:srgbClr val="FF0000"/>
              </a:buClr>
              <a:buSzPct val="135000"/>
            </a:pPr>
            <a:r>
              <a:rPr lang="en-US" altLang="en-US">
                <a:solidFill>
                  <a:srgbClr val="000000"/>
                </a:solidFill>
              </a:rPr>
              <a:t>SQL</a:t>
            </a:r>
          </a:p>
        </p:txBody>
      </p:sp>
      <p:sp>
        <p:nvSpPr>
          <p:cNvPr id="9279" name="Line 132"/>
          <p:cNvSpPr>
            <a:spLocks noChangeShapeType="1"/>
          </p:cNvSpPr>
          <p:nvPr/>
        </p:nvSpPr>
        <p:spPr bwMode="auto">
          <a:xfrm>
            <a:off x="6180138" y="3646488"/>
            <a:ext cx="0" cy="144462"/>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80" name="AutoShape 133"/>
          <p:cNvSpPr>
            <a:spLocks noChangeArrowheads="1"/>
          </p:cNvSpPr>
          <p:nvPr/>
        </p:nvSpPr>
        <p:spPr bwMode="auto">
          <a:xfrm>
            <a:off x="5876925" y="3795713"/>
            <a:ext cx="592138" cy="728662"/>
          </a:xfrm>
          <a:prstGeom prst="can">
            <a:avLst>
              <a:gd name="adj" fmla="val 30764"/>
            </a:avLst>
          </a:prstGeom>
          <a:solidFill>
            <a:srgbClr val="CCFF99"/>
          </a:solidFill>
          <a:ln w="9525">
            <a:solidFill>
              <a:schemeClr val="tx1"/>
            </a:solidFill>
            <a:round/>
            <a:headEnd/>
            <a:tailEnd/>
          </a:ln>
        </p:spPr>
        <p:txBody>
          <a:bodyPr wrap="none" anchor="ctr"/>
          <a:lstStyle>
            <a:lvl1pPr eaLnBrk="0" hangingPunct="0">
              <a:defRPr>
                <a:solidFill>
                  <a:schemeClr val="tx1"/>
                </a:solidFill>
                <a:latin typeface="Arial Narrow" panose="020B0606020202030204" pitchFamily="34" charset="0"/>
                <a:ea typeface="Osaka"/>
                <a:cs typeface="Osaka"/>
              </a:defRPr>
            </a:lvl1pPr>
            <a:lvl2pPr marL="742950" indent="-285750" eaLnBrk="0" hangingPunct="0">
              <a:defRPr>
                <a:solidFill>
                  <a:schemeClr val="tx1"/>
                </a:solidFill>
                <a:latin typeface="Arial Narrow" panose="020B0606020202030204" pitchFamily="34" charset="0"/>
                <a:ea typeface="Osaka"/>
                <a:cs typeface="Osaka"/>
              </a:defRPr>
            </a:lvl2pPr>
            <a:lvl3pPr marL="1143000" indent="-228600" eaLnBrk="0" hangingPunct="0">
              <a:defRPr>
                <a:solidFill>
                  <a:schemeClr val="tx1"/>
                </a:solidFill>
                <a:latin typeface="Arial Narrow" panose="020B0606020202030204" pitchFamily="34" charset="0"/>
                <a:ea typeface="Osaka"/>
                <a:cs typeface="Osaka"/>
              </a:defRPr>
            </a:lvl3pPr>
            <a:lvl4pPr marL="1600200" indent="-228600" eaLnBrk="0" hangingPunct="0">
              <a:defRPr>
                <a:solidFill>
                  <a:schemeClr val="tx1"/>
                </a:solidFill>
                <a:latin typeface="Arial Narrow" panose="020B0606020202030204" pitchFamily="34" charset="0"/>
                <a:ea typeface="Osaka"/>
                <a:cs typeface="Osaka"/>
              </a:defRPr>
            </a:lvl4pPr>
            <a:lvl5pPr marL="2057400" indent="-228600" eaLnBrk="0" hangingPunct="0">
              <a:defRPr>
                <a:solidFill>
                  <a:schemeClr val="tx1"/>
                </a:solidFill>
                <a:latin typeface="Arial Narrow" panose="020B0606020202030204" pitchFamily="34" charset="0"/>
                <a:ea typeface="Osaka"/>
                <a:cs typeface="Osaka"/>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eaLnBrk="1" hangingPunct="1"/>
            <a:endParaRPr lang="en-US" altLang="en-US"/>
          </a:p>
        </p:txBody>
      </p:sp>
      <p:sp>
        <p:nvSpPr>
          <p:cNvPr id="9281" name="Text Box 134"/>
          <p:cNvSpPr txBox="1">
            <a:spLocks noChangeArrowheads="1"/>
          </p:cNvSpPr>
          <p:nvPr/>
        </p:nvSpPr>
        <p:spPr bwMode="auto">
          <a:xfrm>
            <a:off x="5824538" y="4002089"/>
            <a:ext cx="768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panose="020B0606020202030204" pitchFamily="34" charset="0"/>
                <a:ea typeface="Osaka"/>
                <a:cs typeface="Osaka"/>
              </a:defRPr>
            </a:lvl1pPr>
            <a:lvl2pPr marL="742950" indent="-285750" eaLnBrk="0" hangingPunct="0">
              <a:defRPr>
                <a:solidFill>
                  <a:schemeClr val="tx1"/>
                </a:solidFill>
                <a:latin typeface="Arial Narrow" panose="020B0606020202030204" pitchFamily="34" charset="0"/>
                <a:ea typeface="Osaka"/>
                <a:cs typeface="Osaka"/>
              </a:defRPr>
            </a:lvl2pPr>
            <a:lvl3pPr marL="1143000" indent="-228600" eaLnBrk="0" hangingPunct="0">
              <a:defRPr>
                <a:solidFill>
                  <a:schemeClr val="tx1"/>
                </a:solidFill>
                <a:latin typeface="Arial Narrow" panose="020B0606020202030204" pitchFamily="34" charset="0"/>
                <a:ea typeface="Osaka"/>
                <a:cs typeface="Osaka"/>
              </a:defRPr>
            </a:lvl3pPr>
            <a:lvl4pPr marL="1600200" indent="-228600" eaLnBrk="0" hangingPunct="0">
              <a:defRPr>
                <a:solidFill>
                  <a:schemeClr val="tx1"/>
                </a:solidFill>
                <a:latin typeface="Arial Narrow" panose="020B0606020202030204" pitchFamily="34" charset="0"/>
                <a:ea typeface="Osaka"/>
                <a:cs typeface="Osaka"/>
              </a:defRPr>
            </a:lvl4pPr>
            <a:lvl5pPr marL="2057400" indent="-228600" eaLnBrk="0" hangingPunct="0">
              <a:defRPr>
                <a:solidFill>
                  <a:schemeClr val="tx1"/>
                </a:solidFill>
                <a:latin typeface="Arial Narrow" panose="020B0606020202030204" pitchFamily="34" charset="0"/>
                <a:ea typeface="Osaka"/>
                <a:cs typeface="Osaka"/>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eaLnBrk="1" hangingPunct="1"/>
            <a:r>
              <a:rPr lang="en-US" altLang="en-US"/>
              <a:t>PASS</a:t>
            </a:r>
          </a:p>
        </p:txBody>
      </p:sp>
      <p:sp>
        <p:nvSpPr>
          <p:cNvPr id="9282" name="Line 48"/>
          <p:cNvSpPr>
            <a:spLocks noChangeShapeType="1"/>
          </p:cNvSpPr>
          <p:nvPr/>
        </p:nvSpPr>
        <p:spPr bwMode="auto">
          <a:xfrm>
            <a:off x="6143625" y="2306638"/>
            <a:ext cx="1588" cy="273050"/>
          </a:xfrm>
          <a:prstGeom prst="line">
            <a:avLst/>
          </a:prstGeom>
          <a:noFill/>
          <a:ln w="36720">
            <a:solidFill>
              <a:srgbClr val="CCFF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83" name="AutoShape 133"/>
          <p:cNvSpPr>
            <a:spLocks noChangeArrowheads="1"/>
          </p:cNvSpPr>
          <p:nvPr/>
        </p:nvSpPr>
        <p:spPr bwMode="auto">
          <a:xfrm>
            <a:off x="4314825" y="3757613"/>
            <a:ext cx="1022350" cy="773112"/>
          </a:xfrm>
          <a:prstGeom prst="can">
            <a:avLst>
              <a:gd name="adj" fmla="val 23370"/>
            </a:avLst>
          </a:prstGeom>
          <a:solidFill>
            <a:srgbClr val="FFC000"/>
          </a:solidFill>
          <a:ln w="9525">
            <a:solidFill>
              <a:schemeClr val="tx1"/>
            </a:solidFill>
            <a:round/>
            <a:headEnd/>
            <a:tailEnd/>
          </a:ln>
        </p:spPr>
        <p:txBody>
          <a:bodyPr wrap="none" anchor="ctr"/>
          <a:lstStyle>
            <a:lvl1pPr eaLnBrk="0" hangingPunct="0">
              <a:defRPr>
                <a:solidFill>
                  <a:schemeClr val="tx1"/>
                </a:solidFill>
                <a:latin typeface="Arial Narrow" panose="020B0606020202030204" pitchFamily="34" charset="0"/>
                <a:ea typeface="Osaka"/>
                <a:cs typeface="Osaka"/>
              </a:defRPr>
            </a:lvl1pPr>
            <a:lvl2pPr marL="742950" indent="-285750" eaLnBrk="0" hangingPunct="0">
              <a:defRPr>
                <a:solidFill>
                  <a:schemeClr val="tx1"/>
                </a:solidFill>
                <a:latin typeface="Arial Narrow" panose="020B0606020202030204" pitchFamily="34" charset="0"/>
                <a:ea typeface="Osaka"/>
                <a:cs typeface="Osaka"/>
              </a:defRPr>
            </a:lvl2pPr>
            <a:lvl3pPr marL="1143000" indent="-228600" eaLnBrk="0" hangingPunct="0">
              <a:defRPr>
                <a:solidFill>
                  <a:schemeClr val="tx1"/>
                </a:solidFill>
                <a:latin typeface="Arial Narrow" panose="020B0606020202030204" pitchFamily="34" charset="0"/>
                <a:ea typeface="Osaka"/>
                <a:cs typeface="Osaka"/>
              </a:defRPr>
            </a:lvl3pPr>
            <a:lvl4pPr marL="1600200" indent="-228600" eaLnBrk="0" hangingPunct="0">
              <a:defRPr>
                <a:solidFill>
                  <a:schemeClr val="tx1"/>
                </a:solidFill>
                <a:latin typeface="Arial Narrow" panose="020B0606020202030204" pitchFamily="34" charset="0"/>
                <a:ea typeface="Osaka"/>
                <a:cs typeface="Osaka"/>
              </a:defRPr>
            </a:lvl4pPr>
            <a:lvl5pPr marL="2057400" indent="-228600" eaLnBrk="0" hangingPunct="0">
              <a:defRPr>
                <a:solidFill>
                  <a:schemeClr val="tx1"/>
                </a:solidFill>
                <a:latin typeface="Arial Narrow" panose="020B0606020202030204" pitchFamily="34" charset="0"/>
                <a:ea typeface="Osaka"/>
                <a:cs typeface="Osaka"/>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eaLnBrk="1" hangingPunct="1"/>
            <a:endParaRPr lang="en-US" altLang="en-US"/>
          </a:p>
        </p:txBody>
      </p:sp>
      <p:sp>
        <p:nvSpPr>
          <p:cNvPr id="9284" name="Text Box 134"/>
          <p:cNvSpPr txBox="1">
            <a:spLocks noChangeArrowheads="1"/>
          </p:cNvSpPr>
          <p:nvPr/>
        </p:nvSpPr>
        <p:spPr bwMode="auto">
          <a:xfrm>
            <a:off x="4294188" y="3879851"/>
            <a:ext cx="1028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panose="020B0606020202030204" pitchFamily="34" charset="0"/>
                <a:ea typeface="Osaka"/>
                <a:cs typeface="Osaka"/>
              </a:defRPr>
            </a:lvl1pPr>
            <a:lvl2pPr marL="742950" indent="-285750" eaLnBrk="0" hangingPunct="0">
              <a:defRPr>
                <a:solidFill>
                  <a:schemeClr val="tx1"/>
                </a:solidFill>
                <a:latin typeface="Arial Narrow" panose="020B0606020202030204" pitchFamily="34" charset="0"/>
                <a:ea typeface="Osaka"/>
                <a:cs typeface="Osaka"/>
              </a:defRPr>
            </a:lvl2pPr>
            <a:lvl3pPr marL="1143000" indent="-228600" eaLnBrk="0" hangingPunct="0">
              <a:defRPr>
                <a:solidFill>
                  <a:schemeClr val="tx1"/>
                </a:solidFill>
                <a:latin typeface="Arial Narrow" panose="020B0606020202030204" pitchFamily="34" charset="0"/>
                <a:ea typeface="Osaka"/>
                <a:cs typeface="Osaka"/>
              </a:defRPr>
            </a:lvl3pPr>
            <a:lvl4pPr marL="1600200" indent="-228600" eaLnBrk="0" hangingPunct="0">
              <a:defRPr>
                <a:solidFill>
                  <a:schemeClr val="tx1"/>
                </a:solidFill>
                <a:latin typeface="Arial Narrow" panose="020B0606020202030204" pitchFamily="34" charset="0"/>
                <a:ea typeface="Osaka"/>
                <a:cs typeface="Osaka"/>
              </a:defRPr>
            </a:lvl4pPr>
            <a:lvl5pPr marL="2057400" indent="-228600" eaLnBrk="0" hangingPunct="0">
              <a:defRPr>
                <a:solidFill>
                  <a:schemeClr val="tx1"/>
                </a:solidFill>
                <a:latin typeface="Arial Narrow" panose="020B0606020202030204" pitchFamily="34" charset="0"/>
                <a:ea typeface="Osaka"/>
                <a:cs typeface="Osaka"/>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algn="ctr" eaLnBrk="1" hangingPunct="1"/>
            <a:r>
              <a:rPr lang="en-US" altLang="en-US"/>
              <a:t>Science</a:t>
            </a:r>
          </a:p>
          <a:p>
            <a:pPr algn="ctr" eaLnBrk="1" hangingPunct="1"/>
            <a:r>
              <a:rPr lang="en-US" altLang="en-US"/>
              <a:t>Data</a:t>
            </a:r>
          </a:p>
        </p:txBody>
      </p:sp>
      <p:sp>
        <p:nvSpPr>
          <p:cNvPr id="9285" name="Rectangle 12"/>
          <p:cNvSpPr>
            <a:spLocks noChangeArrowheads="1"/>
          </p:cNvSpPr>
          <p:nvPr/>
        </p:nvSpPr>
        <p:spPr bwMode="auto">
          <a:xfrm>
            <a:off x="4614864" y="5637213"/>
            <a:ext cx="1558925" cy="361950"/>
          </a:xfrm>
          <a:prstGeom prst="rect">
            <a:avLst/>
          </a:prstGeom>
          <a:solidFill>
            <a:srgbClr val="CCFF99"/>
          </a:solidFill>
          <a:ln w="25527">
            <a:solidFill>
              <a:srgbClr val="00006F"/>
            </a:solidFill>
            <a:miter lim="800000"/>
            <a:headEnd/>
            <a:tailEnd/>
          </a:ln>
        </p:spPr>
        <p:txBody>
          <a:bodyPr wrap="none" lIns="90000" tIns="46800" rIns="90000" bIns="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1125"/>
              </a:spcBef>
              <a:buClr>
                <a:srgbClr val="FF0000"/>
              </a:buClr>
              <a:buSzPct val="135000"/>
            </a:pPr>
            <a:r>
              <a:rPr lang="en-US" altLang="en-US" sz="1600">
                <a:solidFill>
                  <a:srgbClr val="000000"/>
                </a:solidFill>
              </a:rPr>
              <a:t>Device Support</a:t>
            </a:r>
          </a:p>
        </p:txBody>
      </p:sp>
      <p:sp>
        <p:nvSpPr>
          <p:cNvPr id="9286" name="Rectangle 12"/>
          <p:cNvSpPr>
            <a:spLocks noChangeArrowheads="1"/>
          </p:cNvSpPr>
          <p:nvPr/>
        </p:nvSpPr>
        <p:spPr bwMode="auto">
          <a:xfrm>
            <a:off x="3879851" y="5999164"/>
            <a:ext cx="1514475" cy="346075"/>
          </a:xfrm>
          <a:prstGeom prst="rect">
            <a:avLst/>
          </a:prstGeom>
          <a:solidFill>
            <a:srgbClr val="CCFF99"/>
          </a:solidFill>
          <a:ln w="25527">
            <a:solidFill>
              <a:srgbClr val="00006F"/>
            </a:solidFill>
            <a:miter lim="800000"/>
            <a:headEnd/>
            <a:tailEnd/>
          </a:ln>
        </p:spPr>
        <p:txBody>
          <a:bodyPr wrap="none" lIns="90000" tIns="46800" rIns="90000" bIns="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1125"/>
              </a:spcBef>
              <a:buClr>
                <a:srgbClr val="FF0000"/>
              </a:buClr>
              <a:buSzPct val="135000"/>
            </a:pPr>
            <a:r>
              <a:rPr lang="en-US" altLang="en-US" sz="1600">
                <a:solidFill>
                  <a:srgbClr val="000000"/>
                </a:solidFill>
              </a:rPr>
              <a:t>Area Detector</a:t>
            </a:r>
          </a:p>
        </p:txBody>
      </p:sp>
      <p:cxnSp>
        <p:nvCxnSpPr>
          <p:cNvPr id="125" name="Straight Arrow Connector 124"/>
          <p:cNvCxnSpPr/>
          <p:nvPr/>
        </p:nvCxnSpPr>
        <p:spPr bwMode="auto">
          <a:xfrm flipV="1">
            <a:off x="4046538" y="4527550"/>
            <a:ext cx="0" cy="1441450"/>
          </a:xfrm>
          <a:prstGeom prst="straightConnector1">
            <a:avLst/>
          </a:prstGeom>
          <a:ln>
            <a:headEnd type="none" w="med" len="med"/>
            <a:tailEnd type="arrow"/>
          </a:ln>
        </p:spPr>
        <p:style>
          <a:lnRef idx="1">
            <a:schemeClr val="accent4"/>
          </a:lnRef>
          <a:fillRef idx="0">
            <a:schemeClr val="accent4"/>
          </a:fillRef>
          <a:effectRef idx="0">
            <a:schemeClr val="accent4"/>
          </a:effectRef>
          <a:fontRef idx="minor">
            <a:schemeClr val="tx1"/>
          </a:fontRef>
        </p:style>
      </p:cxnSp>
      <p:sp>
        <p:nvSpPr>
          <p:cNvPr id="9288" name="Rectangle 29"/>
          <p:cNvSpPr>
            <a:spLocks noChangeArrowheads="1"/>
          </p:cNvSpPr>
          <p:nvPr/>
        </p:nvSpPr>
        <p:spPr bwMode="auto">
          <a:xfrm>
            <a:off x="5392739" y="5999163"/>
            <a:ext cx="782637" cy="342900"/>
          </a:xfrm>
          <a:prstGeom prst="rect">
            <a:avLst/>
          </a:prstGeom>
          <a:solidFill>
            <a:srgbClr val="CCFF99"/>
          </a:solidFill>
          <a:ln w="25560">
            <a:solidFill>
              <a:srgbClr val="00006F"/>
            </a:solidFill>
            <a:miter lim="800000"/>
            <a:headEnd/>
            <a:tailEnd/>
          </a:ln>
        </p:spPr>
        <p:txBody>
          <a:bodyPr wrap="none"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1125"/>
              </a:spcBef>
              <a:buClr>
                <a:srgbClr val="FF0000"/>
              </a:buClr>
              <a:buSzPct val="135000"/>
            </a:pPr>
            <a:endParaRPr lang="en-US" altLang="en-US" sz="1600">
              <a:solidFill>
                <a:srgbClr val="000000"/>
              </a:solidFill>
            </a:endParaRPr>
          </a:p>
        </p:txBody>
      </p:sp>
      <p:sp>
        <p:nvSpPr>
          <p:cNvPr id="9289" name="Rectangle 10"/>
          <p:cNvSpPr>
            <a:spLocks noChangeArrowheads="1"/>
          </p:cNvSpPr>
          <p:nvPr/>
        </p:nvSpPr>
        <p:spPr bwMode="auto">
          <a:xfrm>
            <a:off x="5419725" y="5924551"/>
            <a:ext cx="706438" cy="339067"/>
          </a:xfrm>
          <a:prstGeom prst="rect">
            <a:avLst/>
          </a:prstGeom>
          <a:solidFill>
            <a:srgbClr val="CCFF99"/>
          </a:solidFill>
          <a:ln>
            <a:noFill/>
          </a:ln>
          <a:extLst>
            <a:ext uri="{91240B29-F687-4F45-9708-019B960494DF}">
              <a14:hiddenLine xmlns:a14="http://schemas.microsoft.com/office/drawing/2010/main" w="12700" algn="ctr">
                <a:solidFill>
                  <a:srgbClr val="000000"/>
                </a:solidFill>
                <a:round/>
                <a:headEnd/>
                <a:tailEnd/>
              </a14:hiddenLine>
            </a:ext>
          </a:extLst>
        </p:spPr>
        <p:txBody>
          <a:bodyPr lIns="90488" tIns="44450" rIns="90488" bIns="44450">
            <a:spAutoFit/>
          </a:bodyPr>
          <a:lstStyle>
            <a:lvl1pPr eaLnBrk="0" hangingPunct="0">
              <a:defRPr>
                <a:solidFill>
                  <a:schemeClr val="tx1"/>
                </a:solidFill>
                <a:latin typeface="Arial Narrow" panose="020B0606020202030204" pitchFamily="34" charset="0"/>
                <a:ea typeface="Osaka"/>
                <a:cs typeface="Osaka"/>
              </a:defRPr>
            </a:lvl1pPr>
            <a:lvl2pPr marL="742950" indent="-285750" eaLnBrk="0" hangingPunct="0">
              <a:defRPr>
                <a:solidFill>
                  <a:schemeClr val="tx1"/>
                </a:solidFill>
                <a:latin typeface="Arial Narrow" panose="020B0606020202030204" pitchFamily="34" charset="0"/>
                <a:ea typeface="Osaka"/>
                <a:cs typeface="Osaka"/>
              </a:defRPr>
            </a:lvl2pPr>
            <a:lvl3pPr marL="1143000" indent="-228600" eaLnBrk="0" hangingPunct="0">
              <a:defRPr>
                <a:solidFill>
                  <a:schemeClr val="tx1"/>
                </a:solidFill>
                <a:latin typeface="Arial Narrow" panose="020B0606020202030204" pitchFamily="34" charset="0"/>
                <a:ea typeface="Osaka"/>
                <a:cs typeface="Osaka"/>
              </a:defRPr>
            </a:lvl3pPr>
            <a:lvl4pPr marL="1600200" indent="-228600" eaLnBrk="0" hangingPunct="0">
              <a:defRPr>
                <a:solidFill>
                  <a:schemeClr val="tx1"/>
                </a:solidFill>
                <a:latin typeface="Arial Narrow" panose="020B0606020202030204" pitchFamily="34" charset="0"/>
                <a:ea typeface="Osaka"/>
                <a:cs typeface="Osaka"/>
              </a:defRPr>
            </a:lvl4pPr>
            <a:lvl5pPr marL="2057400" indent="-228600" eaLnBrk="0" hangingPunct="0">
              <a:defRPr>
                <a:solidFill>
                  <a:schemeClr val="tx1"/>
                </a:solidFill>
                <a:latin typeface="Arial Narrow" panose="020B0606020202030204" pitchFamily="34" charset="0"/>
                <a:ea typeface="Osaka"/>
                <a:cs typeface="Osaka"/>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a:lnSpc>
                <a:spcPct val="90000"/>
              </a:lnSpc>
              <a:spcBef>
                <a:spcPct val="50000"/>
              </a:spcBef>
              <a:buClr>
                <a:schemeClr val="folHlink"/>
              </a:buClr>
              <a:buSzPct val="135000"/>
            </a:pPr>
            <a:endParaRPr lang="en-US" altLang="en-US"/>
          </a:p>
        </p:txBody>
      </p:sp>
      <p:sp>
        <p:nvSpPr>
          <p:cNvPr id="9290" name="Rectangle 12"/>
          <p:cNvSpPr>
            <a:spLocks noChangeArrowheads="1"/>
          </p:cNvSpPr>
          <p:nvPr/>
        </p:nvSpPr>
        <p:spPr bwMode="auto">
          <a:xfrm>
            <a:off x="3897313" y="6346826"/>
            <a:ext cx="2273300" cy="346075"/>
          </a:xfrm>
          <a:prstGeom prst="rect">
            <a:avLst/>
          </a:prstGeom>
          <a:solidFill>
            <a:srgbClr val="CCFF99"/>
          </a:solidFill>
          <a:ln w="25527">
            <a:solidFill>
              <a:srgbClr val="00006F"/>
            </a:solidFill>
            <a:miter lim="800000"/>
            <a:headEnd/>
            <a:tailEnd/>
          </a:ln>
        </p:spPr>
        <p:txBody>
          <a:bodyPr wrap="none" lIns="90000" tIns="46800" rIns="90000" bIns="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1125"/>
              </a:spcBef>
              <a:buClr>
                <a:srgbClr val="FF0000"/>
              </a:buClr>
              <a:buSzPct val="135000"/>
            </a:pPr>
            <a:r>
              <a:rPr lang="en-US" altLang="en-US" sz="1600">
                <a:solidFill>
                  <a:srgbClr val="000000"/>
                </a:solidFill>
              </a:rPr>
              <a:t>Driver</a:t>
            </a:r>
          </a:p>
        </p:txBody>
      </p:sp>
      <p:sp>
        <p:nvSpPr>
          <p:cNvPr id="9291" name="Line 48"/>
          <p:cNvSpPr>
            <a:spLocks noChangeShapeType="1"/>
          </p:cNvSpPr>
          <p:nvPr/>
        </p:nvSpPr>
        <p:spPr bwMode="auto">
          <a:xfrm>
            <a:off x="2459039" y="2339975"/>
            <a:ext cx="1587" cy="273050"/>
          </a:xfrm>
          <a:prstGeom prst="line">
            <a:avLst/>
          </a:prstGeom>
          <a:noFill/>
          <a:ln w="36720">
            <a:solidFill>
              <a:srgbClr val="CCFF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92" name="Line 48"/>
          <p:cNvSpPr>
            <a:spLocks noChangeShapeType="1"/>
          </p:cNvSpPr>
          <p:nvPr/>
        </p:nvSpPr>
        <p:spPr bwMode="auto">
          <a:xfrm flipH="1">
            <a:off x="7791450" y="4787901"/>
            <a:ext cx="0" cy="138113"/>
          </a:xfrm>
          <a:prstGeom prst="line">
            <a:avLst/>
          </a:prstGeom>
          <a:noFill/>
          <a:ln w="3672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93" name="Rectangle 12"/>
          <p:cNvSpPr>
            <a:spLocks noChangeArrowheads="1"/>
          </p:cNvSpPr>
          <p:nvPr/>
        </p:nvSpPr>
        <p:spPr bwMode="auto">
          <a:xfrm>
            <a:off x="7011988" y="5248276"/>
            <a:ext cx="1560512" cy="360363"/>
          </a:xfrm>
          <a:prstGeom prst="rect">
            <a:avLst/>
          </a:prstGeom>
          <a:solidFill>
            <a:srgbClr val="CCFF99"/>
          </a:solidFill>
          <a:ln w="25527">
            <a:solidFill>
              <a:srgbClr val="00006F"/>
            </a:solidFill>
            <a:miter lim="800000"/>
            <a:headEnd/>
            <a:tailEnd/>
          </a:ln>
        </p:spPr>
        <p:txBody>
          <a:bodyPr wrap="none" lIns="90000" tIns="46800" rIns="90000" bIns="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1125"/>
              </a:spcBef>
              <a:buClr>
                <a:srgbClr val="FF0000"/>
              </a:buClr>
              <a:buSzPct val="135000"/>
            </a:pPr>
            <a:r>
              <a:rPr lang="en-US" altLang="en-US" sz="1600">
                <a:solidFill>
                  <a:srgbClr val="000000"/>
                </a:solidFill>
              </a:rPr>
              <a:t>Process Database.</a:t>
            </a:r>
          </a:p>
        </p:txBody>
      </p:sp>
      <p:sp>
        <p:nvSpPr>
          <p:cNvPr id="9294" name="Rectangle 12"/>
          <p:cNvSpPr>
            <a:spLocks noChangeArrowheads="1"/>
          </p:cNvSpPr>
          <p:nvPr/>
        </p:nvSpPr>
        <p:spPr bwMode="auto">
          <a:xfrm>
            <a:off x="7011988" y="4937125"/>
            <a:ext cx="779462" cy="311150"/>
          </a:xfrm>
          <a:prstGeom prst="rect">
            <a:avLst/>
          </a:prstGeom>
          <a:solidFill>
            <a:srgbClr val="FFFFCC"/>
          </a:solidFill>
          <a:ln w="25527">
            <a:solidFill>
              <a:srgbClr val="00006F"/>
            </a:solidFill>
            <a:miter lim="800000"/>
            <a:headEnd/>
            <a:tailEnd/>
          </a:ln>
        </p:spPr>
        <p:txBody>
          <a:bodyPr wrap="none" lIns="90000" tIns="46800" rIns="90000" bIns="0" anchor="b"/>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1125"/>
              </a:spcBef>
              <a:buClr>
                <a:srgbClr val="FF0000"/>
              </a:buClr>
              <a:buSzPct val="135000"/>
            </a:pPr>
            <a:r>
              <a:rPr lang="en-US" altLang="en-US"/>
              <a:t>CAS</a:t>
            </a:r>
          </a:p>
        </p:txBody>
      </p:sp>
      <p:sp>
        <p:nvSpPr>
          <p:cNvPr id="9295" name="Rectangle 29"/>
          <p:cNvSpPr>
            <a:spLocks noChangeArrowheads="1"/>
          </p:cNvSpPr>
          <p:nvPr/>
        </p:nvSpPr>
        <p:spPr bwMode="auto">
          <a:xfrm>
            <a:off x="7791450" y="4937125"/>
            <a:ext cx="782638" cy="311150"/>
          </a:xfrm>
          <a:prstGeom prst="rect">
            <a:avLst/>
          </a:prstGeom>
          <a:solidFill>
            <a:srgbClr val="CCFF99"/>
          </a:solidFill>
          <a:ln w="25560">
            <a:solidFill>
              <a:srgbClr val="00006F"/>
            </a:solidFill>
            <a:miter lim="800000"/>
            <a:headEnd/>
            <a:tailEnd/>
          </a:ln>
        </p:spPr>
        <p:txBody>
          <a:bodyPr wrap="none"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1125"/>
              </a:spcBef>
              <a:buClr>
                <a:srgbClr val="FF0000"/>
              </a:buClr>
              <a:buSzPct val="135000"/>
            </a:pPr>
            <a:r>
              <a:rPr lang="en-US" altLang="en-US" sz="1600">
                <a:solidFill>
                  <a:srgbClr val="000000"/>
                </a:solidFill>
              </a:rPr>
              <a:t>PVAS</a:t>
            </a:r>
          </a:p>
        </p:txBody>
      </p:sp>
      <p:sp>
        <p:nvSpPr>
          <p:cNvPr id="9296" name="Rectangle 12"/>
          <p:cNvSpPr>
            <a:spLocks noChangeArrowheads="1"/>
          </p:cNvSpPr>
          <p:nvPr/>
        </p:nvSpPr>
        <p:spPr bwMode="auto">
          <a:xfrm>
            <a:off x="7015164" y="5610226"/>
            <a:ext cx="1558925" cy="360363"/>
          </a:xfrm>
          <a:prstGeom prst="rect">
            <a:avLst/>
          </a:prstGeom>
          <a:solidFill>
            <a:srgbClr val="CCFF99"/>
          </a:solidFill>
          <a:ln w="25527">
            <a:solidFill>
              <a:srgbClr val="00006F"/>
            </a:solidFill>
            <a:miter lim="800000"/>
            <a:headEnd/>
            <a:tailEnd/>
          </a:ln>
        </p:spPr>
        <p:txBody>
          <a:bodyPr wrap="none" lIns="90000" tIns="46800" rIns="90000" bIns="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1125"/>
              </a:spcBef>
              <a:buClr>
                <a:srgbClr val="FF0000"/>
              </a:buClr>
              <a:buSzPct val="135000"/>
            </a:pPr>
            <a:r>
              <a:rPr lang="en-US" altLang="en-US" sz="1600">
                <a:solidFill>
                  <a:srgbClr val="000000"/>
                </a:solidFill>
              </a:rPr>
              <a:t>Device Support</a:t>
            </a:r>
          </a:p>
        </p:txBody>
      </p:sp>
      <p:sp>
        <p:nvSpPr>
          <p:cNvPr id="9297" name="Rectangle 12"/>
          <p:cNvSpPr>
            <a:spLocks noChangeArrowheads="1"/>
          </p:cNvSpPr>
          <p:nvPr/>
        </p:nvSpPr>
        <p:spPr bwMode="auto">
          <a:xfrm>
            <a:off x="7011988" y="5959475"/>
            <a:ext cx="1560512" cy="387350"/>
          </a:xfrm>
          <a:prstGeom prst="rect">
            <a:avLst/>
          </a:prstGeom>
          <a:solidFill>
            <a:srgbClr val="CCFF99"/>
          </a:solidFill>
          <a:ln w="25527">
            <a:solidFill>
              <a:srgbClr val="00006F"/>
            </a:solidFill>
            <a:miter lim="800000"/>
            <a:headEnd/>
            <a:tailEnd/>
          </a:ln>
        </p:spPr>
        <p:txBody>
          <a:bodyPr wrap="none" lIns="90000" tIns="46800" rIns="90000" bIns="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1125"/>
              </a:spcBef>
              <a:buClr>
                <a:srgbClr val="FF0000"/>
              </a:buClr>
              <a:buSzPct val="135000"/>
            </a:pPr>
            <a:r>
              <a:rPr lang="en-US" altLang="en-US" sz="1600">
                <a:solidFill>
                  <a:srgbClr val="000000"/>
                </a:solidFill>
              </a:rPr>
              <a:t>Driver</a:t>
            </a:r>
          </a:p>
        </p:txBody>
      </p:sp>
      <p:grpSp>
        <p:nvGrpSpPr>
          <p:cNvPr id="9298" name="Group 61"/>
          <p:cNvGrpSpPr>
            <a:grpSpLocks/>
          </p:cNvGrpSpPr>
          <p:nvPr/>
        </p:nvGrpSpPr>
        <p:grpSpPr bwMode="auto">
          <a:xfrm>
            <a:off x="1920875" y="1184275"/>
            <a:ext cx="1263650" cy="1119188"/>
            <a:chOff x="6026150" y="1874838"/>
            <a:chExt cx="1263650" cy="1119855"/>
          </a:xfrm>
        </p:grpSpPr>
        <p:sp>
          <p:nvSpPr>
            <p:cNvPr id="9323" name="Rectangle 28"/>
            <p:cNvSpPr>
              <a:spLocks noChangeArrowheads="1"/>
            </p:cNvSpPr>
            <p:nvPr/>
          </p:nvSpPr>
          <p:spPr bwMode="auto">
            <a:xfrm>
              <a:off x="6026150" y="1874838"/>
              <a:ext cx="1263650" cy="592137"/>
            </a:xfrm>
            <a:prstGeom prst="rect">
              <a:avLst/>
            </a:prstGeom>
            <a:solidFill>
              <a:srgbClr val="E7D175"/>
            </a:solidFill>
            <a:ln w="25527">
              <a:solidFill>
                <a:srgbClr val="00006F"/>
              </a:solidFill>
              <a:miter lim="800000"/>
              <a:headEnd/>
              <a:tailEnd/>
            </a:ln>
          </p:spPr>
          <p:txBody>
            <a:bodyPr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1125"/>
                </a:spcBef>
                <a:buClr>
                  <a:srgbClr val="FF0000"/>
                </a:buClr>
                <a:buSzPct val="135000"/>
              </a:pPr>
              <a:r>
                <a:rPr lang="en-US" altLang="en-US">
                  <a:solidFill>
                    <a:srgbClr val="000000"/>
                  </a:solidFill>
                </a:rPr>
                <a:t>Web Clients</a:t>
              </a:r>
            </a:p>
          </p:txBody>
        </p:sp>
        <p:sp>
          <p:nvSpPr>
            <p:cNvPr id="9324" name="Line 48"/>
            <p:cNvSpPr>
              <a:spLocks noChangeShapeType="1"/>
            </p:cNvSpPr>
            <p:nvPr/>
          </p:nvSpPr>
          <p:spPr bwMode="auto">
            <a:xfrm>
              <a:off x="6648450" y="2720975"/>
              <a:ext cx="1588" cy="273718"/>
            </a:xfrm>
            <a:prstGeom prst="line">
              <a:avLst/>
            </a:prstGeom>
            <a:noFill/>
            <a:ln w="3672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299" name="Rectangle 29"/>
          <p:cNvSpPr>
            <a:spLocks noChangeArrowheads="1"/>
          </p:cNvSpPr>
          <p:nvPr/>
        </p:nvSpPr>
        <p:spPr bwMode="auto">
          <a:xfrm>
            <a:off x="1911351" y="1785939"/>
            <a:ext cx="1285875" cy="269875"/>
          </a:xfrm>
          <a:prstGeom prst="rect">
            <a:avLst/>
          </a:prstGeom>
          <a:solidFill>
            <a:srgbClr val="FFFFCC"/>
          </a:solidFill>
          <a:ln w="25560">
            <a:solidFill>
              <a:srgbClr val="00006F"/>
            </a:solidFill>
            <a:miter lim="800000"/>
            <a:headEnd/>
            <a:tailEnd/>
          </a:ln>
        </p:spPr>
        <p:txBody>
          <a:bodyPr wrap="none"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1125"/>
              </a:spcBef>
              <a:buClr>
                <a:srgbClr val="FF0000"/>
              </a:buClr>
              <a:buSzPct val="135000"/>
            </a:pPr>
            <a:r>
              <a:rPr lang="en-US" altLang="en-US" sz="1600">
                <a:solidFill>
                  <a:srgbClr val="000000"/>
                </a:solidFill>
              </a:rPr>
              <a:t>HTTP</a:t>
            </a:r>
          </a:p>
        </p:txBody>
      </p:sp>
      <p:sp>
        <p:nvSpPr>
          <p:cNvPr id="9300" name="TextBox 12"/>
          <p:cNvSpPr txBox="1">
            <a:spLocks noChangeArrowheads="1"/>
          </p:cNvSpPr>
          <p:nvPr/>
        </p:nvSpPr>
        <p:spPr bwMode="auto">
          <a:xfrm>
            <a:off x="7059613" y="6445250"/>
            <a:ext cx="1492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Narrow" panose="020B0606020202030204" pitchFamily="34" charset="0"/>
                <a:ea typeface="Osaka"/>
                <a:cs typeface="Osaka"/>
              </a:defRPr>
            </a:lvl1pPr>
            <a:lvl2pPr marL="742950" indent="-285750" eaLnBrk="0" hangingPunct="0">
              <a:defRPr>
                <a:solidFill>
                  <a:schemeClr val="tx1"/>
                </a:solidFill>
                <a:latin typeface="Arial Narrow" panose="020B0606020202030204" pitchFamily="34" charset="0"/>
                <a:ea typeface="Osaka"/>
                <a:cs typeface="Osaka"/>
              </a:defRPr>
            </a:lvl2pPr>
            <a:lvl3pPr marL="1143000" indent="-228600" eaLnBrk="0" hangingPunct="0">
              <a:defRPr>
                <a:solidFill>
                  <a:schemeClr val="tx1"/>
                </a:solidFill>
                <a:latin typeface="Arial Narrow" panose="020B0606020202030204" pitchFamily="34" charset="0"/>
                <a:ea typeface="Osaka"/>
                <a:cs typeface="Osaka"/>
              </a:defRPr>
            </a:lvl3pPr>
            <a:lvl4pPr marL="1600200" indent="-228600" eaLnBrk="0" hangingPunct="0">
              <a:defRPr>
                <a:solidFill>
                  <a:schemeClr val="tx1"/>
                </a:solidFill>
                <a:latin typeface="Arial Narrow" panose="020B0606020202030204" pitchFamily="34" charset="0"/>
                <a:ea typeface="Osaka"/>
                <a:cs typeface="Osaka"/>
              </a:defRPr>
            </a:lvl4pPr>
            <a:lvl5pPr marL="2057400" indent="-228600" eaLnBrk="0" hangingPunct="0">
              <a:defRPr>
                <a:solidFill>
                  <a:schemeClr val="tx1"/>
                </a:solidFill>
                <a:latin typeface="Arial Narrow" panose="020B0606020202030204" pitchFamily="34" charset="0"/>
                <a:ea typeface="Osaka"/>
                <a:cs typeface="Osaka"/>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eaLnBrk="1" hangingPunct="1"/>
            <a:r>
              <a:rPr lang="en-US" altLang="en-US"/>
              <a:t>Instrumentation</a:t>
            </a:r>
          </a:p>
        </p:txBody>
      </p:sp>
      <p:cxnSp>
        <p:nvCxnSpPr>
          <p:cNvPr id="9301" name="Straight Connector 14"/>
          <p:cNvCxnSpPr>
            <a:cxnSpLocks noChangeShapeType="1"/>
          </p:cNvCxnSpPr>
          <p:nvPr/>
        </p:nvCxnSpPr>
        <p:spPr bwMode="auto">
          <a:xfrm>
            <a:off x="7272338" y="6326188"/>
            <a:ext cx="0" cy="1651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cxnSp>
      <p:cxnSp>
        <p:nvCxnSpPr>
          <p:cNvPr id="9302" name="Straight Connector 147"/>
          <p:cNvCxnSpPr>
            <a:cxnSpLocks noChangeShapeType="1"/>
          </p:cNvCxnSpPr>
          <p:nvPr/>
        </p:nvCxnSpPr>
        <p:spPr bwMode="auto">
          <a:xfrm>
            <a:off x="7424738" y="6329363"/>
            <a:ext cx="0" cy="163512"/>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cxnSp>
      <p:cxnSp>
        <p:nvCxnSpPr>
          <p:cNvPr id="9303" name="Straight Connector 148"/>
          <p:cNvCxnSpPr>
            <a:cxnSpLocks noChangeShapeType="1"/>
          </p:cNvCxnSpPr>
          <p:nvPr/>
        </p:nvCxnSpPr>
        <p:spPr bwMode="auto">
          <a:xfrm>
            <a:off x="7604125" y="6329363"/>
            <a:ext cx="0" cy="163512"/>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cxnSp>
      <p:cxnSp>
        <p:nvCxnSpPr>
          <p:cNvPr id="9304" name="Straight Connector 149"/>
          <p:cNvCxnSpPr>
            <a:cxnSpLocks noChangeShapeType="1"/>
          </p:cNvCxnSpPr>
          <p:nvPr/>
        </p:nvCxnSpPr>
        <p:spPr bwMode="auto">
          <a:xfrm>
            <a:off x="7756525" y="6332538"/>
            <a:ext cx="0" cy="163512"/>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cxnSp>
      <p:cxnSp>
        <p:nvCxnSpPr>
          <p:cNvPr id="9305" name="Straight Connector 150"/>
          <p:cNvCxnSpPr>
            <a:cxnSpLocks noChangeShapeType="1"/>
          </p:cNvCxnSpPr>
          <p:nvPr/>
        </p:nvCxnSpPr>
        <p:spPr bwMode="auto">
          <a:xfrm>
            <a:off x="7920038" y="6343650"/>
            <a:ext cx="0" cy="1651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cxnSp>
      <p:cxnSp>
        <p:nvCxnSpPr>
          <p:cNvPr id="9306" name="Straight Connector 151"/>
          <p:cNvCxnSpPr>
            <a:cxnSpLocks noChangeShapeType="1"/>
          </p:cNvCxnSpPr>
          <p:nvPr/>
        </p:nvCxnSpPr>
        <p:spPr bwMode="auto">
          <a:xfrm>
            <a:off x="8072438" y="6346826"/>
            <a:ext cx="0" cy="163513"/>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cxnSp>
      <p:cxnSp>
        <p:nvCxnSpPr>
          <p:cNvPr id="9307" name="Straight Connector 152"/>
          <p:cNvCxnSpPr>
            <a:cxnSpLocks noChangeShapeType="1"/>
          </p:cNvCxnSpPr>
          <p:nvPr/>
        </p:nvCxnSpPr>
        <p:spPr bwMode="auto">
          <a:xfrm>
            <a:off x="8251825" y="6346826"/>
            <a:ext cx="0" cy="163513"/>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cxnSp>
      <p:cxnSp>
        <p:nvCxnSpPr>
          <p:cNvPr id="9308" name="Straight Connector 153"/>
          <p:cNvCxnSpPr>
            <a:cxnSpLocks noChangeShapeType="1"/>
          </p:cNvCxnSpPr>
          <p:nvPr/>
        </p:nvCxnSpPr>
        <p:spPr bwMode="auto">
          <a:xfrm>
            <a:off x="8404225" y="6350001"/>
            <a:ext cx="0" cy="163513"/>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cxnSp>
      <p:cxnSp>
        <p:nvCxnSpPr>
          <p:cNvPr id="9309" name="Straight Connector 154"/>
          <p:cNvCxnSpPr>
            <a:cxnSpLocks noChangeShapeType="1"/>
          </p:cNvCxnSpPr>
          <p:nvPr/>
        </p:nvCxnSpPr>
        <p:spPr bwMode="auto">
          <a:xfrm>
            <a:off x="7424738" y="6478588"/>
            <a:ext cx="0" cy="1651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cxnSp>
      <p:cxnSp>
        <p:nvCxnSpPr>
          <p:cNvPr id="9310" name="Straight Connector 155"/>
          <p:cNvCxnSpPr>
            <a:cxnSpLocks noChangeShapeType="1"/>
          </p:cNvCxnSpPr>
          <p:nvPr/>
        </p:nvCxnSpPr>
        <p:spPr bwMode="auto">
          <a:xfrm>
            <a:off x="7577138" y="6481763"/>
            <a:ext cx="0" cy="163512"/>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cxnSp>
      <p:cxnSp>
        <p:nvCxnSpPr>
          <p:cNvPr id="9311" name="Straight Connector 156"/>
          <p:cNvCxnSpPr>
            <a:cxnSpLocks noChangeShapeType="1"/>
          </p:cNvCxnSpPr>
          <p:nvPr/>
        </p:nvCxnSpPr>
        <p:spPr bwMode="auto">
          <a:xfrm>
            <a:off x="7756525" y="6481763"/>
            <a:ext cx="0" cy="163512"/>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cxnSp>
      <p:cxnSp>
        <p:nvCxnSpPr>
          <p:cNvPr id="9312" name="Straight Connector 157"/>
          <p:cNvCxnSpPr>
            <a:cxnSpLocks noChangeShapeType="1"/>
          </p:cNvCxnSpPr>
          <p:nvPr/>
        </p:nvCxnSpPr>
        <p:spPr bwMode="auto">
          <a:xfrm>
            <a:off x="7908925" y="6484938"/>
            <a:ext cx="0" cy="163512"/>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cxnSp>
      <p:sp>
        <p:nvSpPr>
          <p:cNvPr id="9313" name="Rectangle 29"/>
          <p:cNvSpPr>
            <a:spLocks noChangeArrowheads="1"/>
          </p:cNvSpPr>
          <p:nvPr/>
        </p:nvSpPr>
        <p:spPr bwMode="auto">
          <a:xfrm>
            <a:off x="3300414" y="1781176"/>
            <a:ext cx="631825" cy="269875"/>
          </a:xfrm>
          <a:prstGeom prst="rect">
            <a:avLst/>
          </a:prstGeom>
          <a:solidFill>
            <a:srgbClr val="FFFFCC"/>
          </a:solidFill>
          <a:ln w="25560">
            <a:solidFill>
              <a:srgbClr val="00006F"/>
            </a:solidFill>
            <a:miter lim="800000"/>
            <a:headEnd/>
            <a:tailEnd/>
          </a:ln>
        </p:spPr>
        <p:txBody>
          <a:bodyPr wrap="none"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1125"/>
              </a:spcBef>
              <a:buClr>
                <a:srgbClr val="FF0000"/>
              </a:buClr>
              <a:buSzPct val="135000"/>
            </a:pPr>
            <a:r>
              <a:rPr lang="en-US" altLang="en-US" sz="1600">
                <a:solidFill>
                  <a:srgbClr val="000000"/>
                </a:solidFill>
              </a:rPr>
              <a:t>NFS</a:t>
            </a:r>
          </a:p>
        </p:txBody>
      </p:sp>
      <p:sp>
        <p:nvSpPr>
          <p:cNvPr id="9320" name="Rectangle 28"/>
          <p:cNvSpPr>
            <a:spLocks noChangeArrowheads="1"/>
          </p:cNvSpPr>
          <p:nvPr/>
        </p:nvSpPr>
        <p:spPr bwMode="auto">
          <a:xfrm>
            <a:off x="5311775" y="962919"/>
            <a:ext cx="1905000" cy="591779"/>
          </a:xfrm>
          <a:prstGeom prst="rect">
            <a:avLst/>
          </a:prstGeom>
          <a:solidFill>
            <a:srgbClr val="E7D175"/>
          </a:solidFill>
          <a:ln w="25527">
            <a:solidFill>
              <a:srgbClr val="00006F"/>
            </a:solidFill>
            <a:miter lim="800000"/>
            <a:headEnd/>
            <a:tailEnd/>
          </a:ln>
        </p:spPr>
        <p:txBody>
          <a:bodyPr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1125"/>
              </a:spcBef>
              <a:buClr>
                <a:srgbClr val="FF0000"/>
              </a:buClr>
              <a:buSzPct val="135000"/>
            </a:pPr>
            <a:r>
              <a:rPr lang="en-US" altLang="en-US">
                <a:solidFill>
                  <a:srgbClr val="000000"/>
                </a:solidFill>
              </a:rPr>
              <a:t>File Formatter</a:t>
            </a:r>
          </a:p>
        </p:txBody>
      </p:sp>
      <p:sp>
        <p:nvSpPr>
          <p:cNvPr id="9321" name="Line 48"/>
          <p:cNvSpPr>
            <a:spLocks noChangeShapeType="1"/>
          </p:cNvSpPr>
          <p:nvPr/>
        </p:nvSpPr>
        <p:spPr bwMode="auto">
          <a:xfrm>
            <a:off x="6290965" y="2014033"/>
            <a:ext cx="1587" cy="273555"/>
          </a:xfrm>
          <a:prstGeom prst="line">
            <a:avLst/>
          </a:prstGeom>
          <a:noFill/>
          <a:ln w="3672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22" name="Rectangle 29"/>
          <p:cNvSpPr>
            <a:spLocks noChangeArrowheads="1"/>
          </p:cNvSpPr>
          <p:nvPr/>
        </p:nvSpPr>
        <p:spPr bwMode="auto">
          <a:xfrm>
            <a:off x="5953602" y="1766531"/>
            <a:ext cx="631586" cy="269714"/>
          </a:xfrm>
          <a:prstGeom prst="rect">
            <a:avLst/>
          </a:prstGeom>
          <a:solidFill>
            <a:srgbClr val="FFFFCC"/>
          </a:solidFill>
          <a:ln w="25560">
            <a:solidFill>
              <a:srgbClr val="00006F"/>
            </a:solidFill>
            <a:miter lim="800000"/>
            <a:headEnd/>
            <a:tailEnd/>
          </a:ln>
        </p:spPr>
        <p:txBody>
          <a:bodyPr wrap="none"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1125"/>
              </a:spcBef>
              <a:buClr>
                <a:srgbClr val="FF0000"/>
              </a:buClr>
              <a:buSzPct val="135000"/>
            </a:pPr>
            <a:r>
              <a:rPr lang="en-US" altLang="en-US" sz="1600">
                <a:solidFill>
                  <a:srgbClr val="000000"/>
                </a:solidFill>
              </a:rPr>
              <a:t>CAC</a:t>
            </a:r>
          </a:p>
        </p:txBody>
      </p:sp>
      <p:sp>
        <p:nvSpPr>
          <p:cNvPr id="9315" name="Rectangle 29"/>
          <p:cNvSpPr>
            <a:spLocks noChangeArrowheads="1"/>
          </p:cNvSpPr>
          <p:nvPr/>
        </p:nvSpPr>
        <p:spPr bwMode="auto">
          <a:xfrm>
            <a:off x="6589714" y="1766889"/>
            <a:ext cx="631825" cy="269875"/>
          </a:xfrm>
          <a:prstGeom prst="rect">
            <a:avLst/>
          </a:prstGeom>
          <a:solidFill>
            <a:srgbClr val="CCFF99"/>
          </a:solidFill>
          <a:ln w="25560">
            <a:solidFill>
              <a:srgbClr val="00006F"/>
            </a:solidFill>
            <a:miter lim="800000"/>
            <a:headEnd/>
            <a:tailEnd/>
          </a:ln>
        </p:spPr>
        <p:txBody>
          <a:bodyPr wrap="none"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1125"/>
              </a:spcBef>
              <a:buClr>
                <a:srgbClr val="FF0000"/>
              </a:buClr>
              <a:buSzPct val="135000"/>
            </a:pPr>
            <a:r>
              <a:rPr lang="en-US" altLang="en-US" sz="1600">
                <a:solidFill>
                  <a:srgbClr val="000000"/>
                </a:solidFill>
              </a:rPr>
              <a:t>PVAC</a:t>
            </a:r>
          </a:p>
        </p:txBody>
      </p:sp>
      <p:sp>
        <p:nvSpPr>
          <p:cNvPr id="9316" name="Rectangle 29"/>
          <p:cNvSpPr>
            <a:spLocks noChangeArrowheads="1"/>
          </p:cNvSpPr>
          <p:nvPr/>
        </p:nvSpPr>
        <p:spPr bwMode="auto">
          <a:xfrm>
            <a:off x="5311776" y="1770064"/>
            <a:ext cx="631825" cy="268287"/>
          </a:xfrm>
          <a:prstGeom prst="rect">
            <a:avLst/>
          </a:prstGeom>
          <a:solidFill>
            <a:srgbClr val="FFFFCC"/>
          </a:solidFill>
          <a:ln w="25560">
            <a:solidFill>
              <a:srgbClr val="00006F"/>
            </a:solidFill>
            <a:miter lim="800000"/>
            <a:headEnd/>
            <a:tailEnd/>
          </a:ln>
        </p:spPr>
        <p:txBody>
          <a:bodyPr wrap="none"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1125"/>
              </a:spcBef>
              <a:buClr>
                <a:srgbClr val="FF0000"/>
              </a:buClr>
              <a:buSzPct val="135000"/>
            </a:pPr>
            <a:r>
              <a:rPr lang="en-US" altLang="en-US" sz="1600">
                <a:solidFill>
                  <a:srgbClr val="000000"/>
                </a:solidFill>
              </a:rPr>
              <a:t>NFS</a:t>
            </a:r>
          </a:p>
        </p:txBody>
      </p:sp>
      <p:sp>
        <p:nvSpPr>
          <p:cNvPr id="9317" name="Rectangle 29"/>
          <p:cNvSpPr>
            <a:spLocks noChangeArrowheads="1"/>
          </p:cNvSpPr>
          <p:nvPr/>
        </p:nvSpPr>
        <p:spPr bwMode="auto">
          <a:xfrm>
            <a:off x="3351214" y="2670176"/>
            <a:ext cx="631825" cy="269875"/>
          </a:xfrm>
          <a:prstGeom prst="rect">
            <a:avLst/>
          </a:prstGeom>
          <a:solidFill>
            <a:srgbClr val="FFFFCC"/>
          </a:solidFill>
          <a:ln w="25560">
            <a:solidFill>
              <a:srgbClr val="00006F"/>
            </a:solidFill>
            <a:miter lim="800000"/>
            <a:headEnd/>
            <a:tailEnd/>
          </a:ln>
        </p:spPr>
        <p:txBody>
          <a:bodyPr wrap="none"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1125"/>
              </a:spcBef>
              <a:buClr>
                <a:srgbClr val="FF0000"/>
              </a:buClr>
              <a:buSzPct val="135000"/>
            </a:pPr>
            <a:r>
              <a:rPr lang="en-US" altLang="en-US" sz="1600">
                <a:solidFill>
                  <a:srgbClr val="000000"/>
                </a:solidFill>
              </a:rPr>
              <a:t>NFS</a:t>
            </a:r>
          </a:p>
        </p:txBody>
      </p:sp>
      <p:sp>
        <p:nvSpPr>
          <p:cNvPr id="9318" name="Line 77"/>
          <p:cNvSpPr>
            <a:spLocks noChangeShapeType="1"/>
          </p:cNvSpPr>
          <p:nvPr/>
        </p:nvSpPr>
        <p:spPr bwMode="auto">
          <a:xfrm flipH="1">
            <a:off x="3660775" y="2954339"/>
            <a:ext cx="7938" cy="776287"/>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19" name="Line 48"/>
          <p:cNvSpPr>
            <a:spLocks noChangeShapeType="1"/>
          </p:cNvSpPr>
          <p:nvPr/>
        </p:nvSpPr>
        <p:spPr bwMode="auto">
          <a:xfrm>
            <a:off x="3629025" y="2320926"/>
            <a:ext cx="0" cy="320675"/>
          </a:xfrm>
          <a:prstGeom prst="line">
            <a:avLst/>
          </a:prstGeom>
          <a:noFill/>
          <a:ln w="36720">
            <a:solidFill>
              <a:srgbClr val="CCFF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smtClean="0">
                <a:solidFill>
                  <a:schemeClr val="tx1"/>
                </a:solidFill>
                <a:cs typeface="Times New Roman" panose="02020603050405020304" pitchFamily="18" charset="0"/>
              </a:rPr>
              <a:t>Experimental Data Architecture</a:t>
            </a:r>
            <a:endParaRPr lang="en-US" altLang="en-US" dirty="0"/>
          </a:p>
        </p:txBody>
      </p:sp>
      <p:sp>
        <p:nvSpPr>
          <p:cNvPr id="116" name="Rectangle 29"/>
          <p:cNvSpPr>
            <a:spLocks noChangeArrowheads="1"/>
          </p:cNvSpPr>
          <p:nvPr/>
        </p:nvSpPr>
        <p:spPr bwMode="auto">
          <a:xfrm>
            <a:off x="5309817" y="1516030"/>
            <a:ext cx="1906957" cy="251518"/>
          </a:xfrm>
          <a:prstGeom prst="rect">
            <a:avLst/>
          </a:prstGeom>
          <a:solidFill>
            <a:srgbClr val="CCFF99"/>
          </a:solidFill>
          <a:ln w="25527">
            <a:solidFill>
              <a:srgbClr val="00006F"/>
            </a:solidFill>
            <a:miter lim="800000"/>
            <a:headEnd/>
            <a:tailEnd/>
          </a:ln>
        </p:spPr>
        <p:txBody>
          <a:bodyPr wrap="none"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1125"/>
              </a:spcBef>
              <a:buClr>
                <a:srgbClr val="FF0000"/>
              </a:buClr>
              <a:buSzPct val="135000"/>
            </a:pPr>
            <a:r>
              <a:rPr lang="en-US" altLang="en-US" sz="1600" dirty="0" err="1" smtClean="0">
                <a:solidFill>
                  <a:srgbClr val="000000"/>
                </a:solidFill>
              </a:rPr>
              <a:t>DataBroker</a:t>
            </a:r>
            <a:endParaRPr lang="en-US" altLang="en-US" sz="1600" dirty="0">
              <a:solidFill>
                <a:srgbClr val="000000"/>
              </a:solidFill>
            </a:endParaRPr>
          </a:p>
        </p:txBody>
      </p:sp>
      <p:sp>
        <p:nvSpPr>
          <p:cNvPr id="118" name="Rectangle 28"/>
          <p:cNvSpPr>
            <a:spLocks noChangeArrowheads="1"/>
          </p:cNvSpPr>
          <p:nvPr/>
        </p:nvSpPr>
        <p:spPr bwMode="auto">
          <a:xfrm>
            <a:off x="3306603" y="981757"/>
            <a:ext cx="1905000" cy="591779"/>
          </a:xfrm>
          <a:prstGeom prst="rect">
            <a:avLst/>
          </a:prstGeom>
          <a:solidFill>
            <a:srgbClr val="E7D175"/>
          </a:solidFill>
          <a:ln w="25527">
            <a:solidFill>
              <a:srgbClr val="00006F"/>
            </a:solidFill>
            <a:miter lim="800000"/>
            <a:headEnd/>
            <a:tailEnd/>
          </a:ln>
        </p:spPr>
        <p:txBody>
          <a:bodyPr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1125"/>
              </a:spcBef>
              <a:buClr>
                <a:srgbClr val="FF0000"/>
              </a:buClr>
              <a:buSzPct val="135000"/>
            </a:pPr>
            <a:r>
              <a:rPr lang="en-US" altLang="en-US" dirty="0" smtClean="0">
                <a:solidFill>
                  <a:srgbClr val="000000"/>
                </a:solidFill>
              </a:rPr>
              <a:t>Experiment Control</a:t>
            </a:r>
            <a:endParaRPr lang="en-US" altLang="en-US" dirty="0">
              <a:solidFill>
                <a:srgbClr val="000000"/>
              </a:solidFill>
            </a:endParaRPr>
          </a:p>
        </p:txBody>
      </p:sp>
      <p:sp>
        <p:nvSpPr>
          <p:cNvPr id="119" name="Rectangle 29"/>
          <p:cNvSpPr>
            <a:spLocks noChangeArrowheads="1"/>
          </p:cNvSpPr>
          <p:nvPr/>
        </p:nvSpPr>
        <p:spPr bwMode="auto">
          <a:xfrm>
            <a:off x="3304645" y="1534868"/>
            <a:ext cx="1906957" cy="251518"/>
          </a:xfrm>
          <a:prstGeom prst="rect">
            <a:avLst/>
          </a:prstGeom>
          <a:solidFill>
            <a:srgbClr val="CCFF99"/>
          </a:solidFill>
          <a:ln w="25527">
            <a:solidFill>
              <a:srgbClr val="00006F"/>
            </a:solidFill>
            <a:miter lim="800000"/>
            <a:headEnd/>
            <a:tailEnd/>
          </a:ln>
        </p:spPr>
        <p:txBody>
          <a:bodyPr wrap="none" lIns="90000" tIns="46800" rIns="90000" bIns="46800" anchor="ctr"/>
          <a:lstStyle>
            <a:lvl1pPr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1pPr>
            <a:lvl2pPr marL="742950" indent="-28575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2pPr>
            <a:lvl3pPr marL="11430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3pPr>
            <a:lvl4pPr marL="16002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4pPr>
            <a:lvl5pPr marL="2057400" indent="-228600" defTabSz="4572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Narrow" panose="020B0606020202030204" pitchFamily="34" charset="0"/>
                <a:ea typeface="Osaka"/>
                <a:cs typeface="Osaka"/>
              </a:defRPr>
            </a:lvl9pPr>
          </a:lstStyle>
          <a:p>
            <a:pPr algn="ctr">
              <a:lnSpc>
                <a:spcPct val="90000"/>
              </a:lnSpc>
              <a:spcBef>
                <a:spcPts val="1125"/>
              </a:spcBef>
              <a:buClr>
                <a:srgbClr val="FF0000"/>
              </a:buClr>
              <a:buSzPct val="135000"/>
            </a:pPr>
            <a:r>
              <a:rPr lang="en-US" altLang="en-US" sz="1600" dirty="0" err="1" smtClean="0">
                <a:solidFill>
                  <a:srgbClr val="000000"/>
                </a:solidFill>
              </a:rPr>
              <a:t>DataBroker</a:t>
            </a:r>
            <a:endParaRPr lang="en-US" altLang="en-US" sz="1600" dirty="0">
              <a:solidFill>
                <a:srgbClr val="000000"/>
              </a:solidFill>
            </a:endParaRPr>
          </a:p>
        </p:txBody>
      </p:sp>
    </p:spTree>
    <p:extLst>
      <p:ext uri="{BB962C8B-B14F-4D97-AF65-F5344CB8AC3E}">
        <p14:creationId xmlns:p14="http://schemas.microsoft.com/office/powerpoint/2010/main" val="2031164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Remote data access problem</a:t>
            </a:r>
            <a:endParaRPr lang="en-US" dirty="0"/>
          </a:p>
        </p:txBody>
      </p:sp>
      <p:sp>
        <p:nvSpPr>
          <p:cNvPr id="3" name="Content Placeholder 2"/>
          <p:cNvSpPr>
            <a:spLocks noGrp="1"/>
          </p:cNvSpPr>
          <p:nvPr>
            <p:ph idx="1"/>
          </p:nvPr>
        </p:nvSpPr>
        <p:spPr/>
        <p:txBody>
          <a:bodyPr/>
          <a:lstStyle/>
          <a:p>
            <a:pPr lvl="0"/>
            <a:r>
              <a:rPr lang="en-US" dirty="0" smtClean="0"/>
              <a:t>There </a:t>
            </a:r>
            <a:r>
              <a:rPr lang="en-US" dirty="0"/>
              <a:t>is 1-10 </a:t>
            </a:r>
            <a:r>
              <a:rPr lang="en-US" dirty="0" err="1"/>
              <a:t>Gbps</a:t>
            </a:r>
            <a:r>
              <a:rPr lang="en-US" dirty="0"/>
              <a:t> link into BNL</a:t>
            </a:r>
          </a:p>
          <a:p>
            <a:pPr lvl="0"/>
            <a:r>
              <a:rPr lang="en-US" dirty="0"/>
              <a:t>Our users sit at universities, coffee shops, small offices (not on a high performance network port).</a:t>
            </a:r>
          </a:p>
          <a:p>
            <a:pPr lvl="0"/>
            <a:r>
              <a:rPr lang="en-US" dirty="0"/>
              <a:t>Analysis computers are being planned at BNL</a:t>
            </a:r>
          </a:p>
          <a:p>
            <a:pPr lvl="0">
              <a:buFont typeface="Wingdings" panose="05000000000000000000" pitchFamily="2" charset="2"/>
              <a:buChar char="Ø"/>
            </a:pPr>
            <a:r>
              <a:rPr lang="en-US" dirty="0"/>
              <a:t>A user interface to the analysis codes developed and maintained at BNL is being developed</a:t>
            </a:r>
            <a:r>
              <a:rPr lang="en-US" dirty="0" smtClean="0"/>
              <a:t>.</a:t>
            </a:r>
            <a:endParaRPr lang="en-US" dirty="0"/>
          </a:p>
        </p:txBody>
      </p:sp>
    </p:spTree>
    <p:extLst>
      <p:ext uri="{BB962C8B-B14F-4D97-AF65-F5344CB8AC3E}">
        <p14:creationId xmlns:p14="http://schemas.microsoft.com/office/powerpoint/2010/main" val="3142558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838200" y="1825625"/>
            <a:ext cx="10515600" cy="4888326"/>
          </a:xfrm>
        </p:spPr>
        <p:txBody>
          <a:bodyPr>
            <a:normAutofit fontScale="92500"/>
          </a:bodyPr>
          <a:lstStyle/>
          <a:p>
            <a:r>
              <a:rPr lang="en-US" dirty="0" smtClean="0"/>
              <a:t>Two distinct areas of concern must be covered:</a:t>
            </a:r>
          </a:p>
          <a:p>
            <a:pPr lvl="1"/>
            <a:r>
              <a:rPr lang="en-US" dirty="0" smtClean="0"/>
              <a:t>Providing immediate feedback to allow scientists to effectively use their beam time.</a:t>
            </a:r>
          </a:p>
          <a:p>
            <a:pPr lvl="1"/>
            <a:r>
              <a:rPr lang="en-US" dirty="0" smtClean="0"/>
              <a:t>Provide an analysis and data management framework that supports deep analysis after the experiment is run.</a:t>
            </a:r>
          </a:p>
          <a:p>
            <a:r>
              <a:rPr lang="en-US" dirty="0" smtClean="0"/>
              <a:t>No facility has demonstrated an architecture that supports the range of requirements posed by an entire facility.</a:t>
            </a:r>
          </a:p>
          <a:p>
            <a:r>
              <a:rPr lang="en-US" dirty="0" smtClean="0"/>
              <a:t>A service based architecture is being developed to support the DAQ and data analysis needs of NSLS II.</a:t>
            </a:r>
          </a:p>
          <a:p>
            <a:r>
              <a:rPr lang="en-US" dirty="0" smtClean="0"/>
              <a:t>Infrastructure is being used from an existing collaboration group that provides some strong basic capabilities.</a:t>
            </a:r>
          </a:p>
          <a:p>
            <a:r>
              <a:rPr lang="en-US" dirty="0" smtClean="0"/>
              <a:t>There is a strong set of software architects, analysis, visualization, and </a:t>
            </a:r>
            <a:r>
              <a:rPr lang="en-US" dirty="0" err="1" smtClean="0"/>
              <a:t>fpga</a:t>
            </a:r>
            <a:r>
              <a:rPr lang="en-US" dirty="0" smtClean="0"/>
              <a:t> programmers working on these issues.</a:t>
            </a:r>
          </a:p>
        </p:txBody>
      </p:sp>
    </p:spTree>
    <p:extLst>
      <p:ext uri="{BB962C8B-B14F-4D97-AF65-F5344CB8AC3E}">
        <p14:creationId xmlns:p14="http://schemas.microsoft.com/office/powerpoint/2010/main" val="3436768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dirty="0" smtClean="0"/>
              <a:t>When we scaled some data collection to the frame size and data sets that are expected at NSLS II we found that most of the delays in processing the data were:</a:t>
            </a:r>
          </a:p>
          <a:p>
            <a:pPr lvl="1"/>
            <a:r>
              <a:rPr lang="en-US" dirty="0" smtClean="0"/>
              <a:t>Time to find the data sets that were needed for the analysis.</a:t>
            </a:r>
          </a:p>
          <a:p>
            <a:pPr lvl="1"/>
            <a:r>
              <a:rPr lang="en-US" dirty="0" smtClean="0"/>
              <a:t>Movement of the data into memory.</a:t>
            </a:r>
          </a:p>
          <a:p>
            <a:pPr lvl="1"/>
            <a:endParaRPr lang="en-US" dirty="0" smtClean="0"/>
          </a:p>
          <a:p>
            <a:r>
              <a:rPr lang="en-US" dirty="0" smtClean="0"/>
              <a:t>No </a:t>
            </a:r>
            <a:r>
              <a:rPr lang="en-US" dirty="0" err="1" smtClean="0"/>
              <a:t>Xray</a:t>
            </a:r>
            <a:r>
              <a:rPr lang="en-US" dirty="0"/>
              <a:t> </a:t>
            </a:r>
            <a:r>
              <a:rPr lang="en-US" dirty="0" smtClean="0"/>
              <a:t>facility has demonstrated an architecture that supports the range of requirements posed by an entire facility.</a:t>
            </a:r>
          </a:p>
          <a:p>
            <a:pPr marL="0" indent="0">
              <a:buNone/>
            </a:pPr>
            <a:endParaRPr lang="en-US" dirty="0" smtClean="0"/>
          </a:p>
        </p:txBody>
      </p:sp>
    </p:spTree>
    <p:extLst>
      <p:ext uri="{BB962C8B-B14F-4D97-AF65-F5344CB8AC3E}">
        <p14:creationId xmlns:p14="http://schemas.microsoft.com/office/powerpoint/2010/main" val="4256097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Rates</a:t>
            </a:r>
            <a:endParaRPr lang="en-US" dirty="0"/>
          </a:p>
        </p:txBody>
      </p:sp>
      <p:sp>
        <p:nvSpPr>
          <p:cNvPr id="3" name="Content Placeholder 2"/>
          <p:cNvSpPr>
            <a:spLocks noGrp="1"/>
          </p:cNvSpPr>
          <p:nvPr>
            <p:ph idx="1"/>
          </p:nvPr>
        </p:nvSpPr>
        <p:spPr/>
        <p:txBody>
          <a:bodyPr>
            <a:normAutofit/>
          </a:bodyPr>
          <a:lstStyle/>
          <a:p>
            <a:pPr lvl="0"/>
            <a:r>
              <a:rPr lang="en-US" dirty="0" smtClean="0"/>
              <a:t>Each </a:t>
            </a:r>
            <a:r>
              <a:rPr lang="en-US" dirty="0"/>
              <a:t>beam line can produce 8 MB frames up to 1 </a:t>
            </a:r>
            <a:r>
              <a:rPr lang="en-US" dirty="0" err="1"/>
              <a:t>kfps</a:t>
            </a:r>
            <a:r>
              <a:rPr lang="en-US" dirty="0"/>
              <a:t>, with data sets up to 1 TB per minute</a:t>
            </a:r>
            <a:r>
              <a:rPr lang="en-US" dirty="0" smtClean="0"/>
              <a:t>.</a:t>
            </a:r>
          </a:p>
          <a:p>
            <a:pPr lvl="0"/>
            <a:r>
              <a:rPr lang="en-US" dirty="0" smtClean="0"/>
              <a:t>There will be over 60 experimental end stations when the facility is completed.</a:t>
            </a:r>
            <a:endParaRPr lang="en-US" dirty="0"/>
          </a:p>
          <a:p>
            <a:pPr lvl="0"/>
            <a:r>
              <a:rPr lang="en-US" dirty="0"/>
              <a:t>Detectors buffer all of this data on SDD storage </a:t>
            </a:r>
            <a:endParaRPr lang="en-US" dirty="0" smtClean="0"/>
          </a:p>
          <a:p>
            <a:pPr marL="0" lvl="0" indent="0">
              <a:buNone/>
            </a:pPr>
            <a:r>
              <a:rPr lang="en-US" dirty="0" smtClean="0"/>
              <a:t>   and </a:t>
            </a:r>
            <a:r>
              <a:rPr lang="en-US" dirty="0"/>
              <a:t>does not pose a challenge.</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8293735" y="3284376"/>
            <a:ext cx="3060065" cy="3289300"/>
          </a:xfrm>
          <a:prstGeom prst="rect">
            <a:avLst/>
          </a:prstGeom>
        </p:spPr>
      </p:pic>
      <p:pic>
        <p:nvPicPr>
          <p:cNvPr id="5" name="Picture 4"/>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7663" y="4608637"/>
            <a:ext cx="17843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361215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Management</a:t>
            </a:r>
            <a:endParaRPr lang="en-US" dirty="0"/>
          </a:p>
        </p:txBody>
      </p:sp>
      <p:sp>
        <p:nvSpPr>
          <p:cNvPr id="3" name="Content Placeholder 2"/>
          <p:cNvSpPr>
            <a:spLocks noGrp="1"/>
          </p:cNvSpPr>
          <p:nvPr>
            <p:ph idx="1"/>
          </p:nvPr>
        </p:nvSpPr>
        <p:spPr/>
        <p:txBody>
          <a:bodyPr>
            <a:normAutofit lnSpcReduction="10000"/>
          </a:bodyPr>
          <a:lstStyle/>
          <a:p>
            <a:pPr lvl="0">
              <a:buFont typeface="Wingdings" panose="05000000000000000000" pitchFamily="2" charset="2"/>
              <a:buChar char="§"/>
            </a:pPr>
            <a:r>
              <a:rPr lang="en-US" dirty="0" smtClean="0"/>
              <a:t>1 </a:t>
            </a:r>
            <a:r>
              <a:rPr lang="en-US" dirty="0"/>
              <a:t>data set per minute, with 60 beam lines operating 20 hours per day </a:t>
            </a:r>
          </a:p>
          <a:p>
            <a:pPr lvl="0"/>
            <a:r>
              <a:rPr lang="en-US" dirty="0"/>
              <a:t>72,000 data sets per day, over 2 M data sets in one year.</a:t>
            </a:r>
          </a:p>
          <a:p>
            <a:pPr lvl="0"/>
            <a:r>
              <a:rPr lang="en-US" dirty="0"/>
              <a:t>20,000 signals are controlled and monitored on each beam line and recorded as time series.</a:t>
            </a:r>
          </a:p>
          <a:p>
            <a:pPr lvl="0">
              <a:buFont typeface="Wingdings" panose="05000000000000000000" pitchFamily="2" charset="2"/>
              <a:buChar char="Ø"/>
            </a:pPr>
            <a:r>
              <a:rPr lang="en-US" b="1" i="1" dirty="0"/>
              <a:t>A </a:t>
            </a:r>
            <a:r>
              <a:rPr lang="en-US" b="1" i="1" dirty="0" err="1"/>
              <a:t>MetaDataStore</a:t>
            </a:r>
            <a:r>
              <a:rPr lang="en-US" b="1" i="1" dirty="0"/>
              <a:t> service is being provided to support the tracking of data</a:t>
            </a:r>
          </a:p>
          <a:p>
            <a:pPr lvl="0">
              <a:buFont typeface="Wingdings" panose="05000000000000000000" pitchFamily="2" charset="2"/>
              <a:buChar char="Ø"/>
            </a:pPr>
            <a:r>
              <a:rPr lang="en-US" b="1" i="1" dirty="0"/>
              <a:t>A </a:t>
            </a:r>
            <a:r>
              <a:rPr lang="en-US" b="1" i="1" dirty="0" err="1"/>
              <a:t>ChannelArchiver</a:t>
            </a:r>
            <a:r>
              <a:rPr lang="en-US" b="1" i="1" dirty="0"/>
              <a:t> is provided to store time series data from the beam lines.</a:t>
            </a:r>
          </a:p>
          <a:p>
            <a:pPr lvl="0">
              <a:buFont typeface="Wingdings" panose="05000000000000000000" pitchFamily="2" charset="2"/>
              <a:buChar char="Ø"/>
            </a:pPr>
            <a:r>
              <a:rPr lang="en-US" b="1" i="1" dirty="0"/>
              <a:t>A Science Data Store is being provided to store large frame rate data sets</a:t>
            </a:r>
            <a:r>
              <a:rPr lang="en-US" b="1" i="1" dirty="0" smtClean="0"/>
              <a:t>.</a:t>
            </a:r>
            <a:endParaRPr lang="en-US" b="1" i="1" dirty="0"/>
          </a:p>
        </p:txBody>
      </p:sp>
    </p:spTree>
    <p:extLst>
      <p:ext uri="{BB962C8B-B14F-4D97-AF65-F5344CB8AC3E}">
        <p14:creationId xmlns:p14="http://schemas.microsoft.com/office/powerpoint/2010/main" val="68116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6"/>
          <p:cNvGrpSpPr>
            <a:grpSpLocks/>
          </p:cNvGrpSpPr>
          <p:nvPr/>
        </p:nvGrpSpPr>
        <p:grpSpPr bwMode="auto">
          <a:xfrm>
            <a:off x="1011650" y="1260599"/>
            <a:ext cx="1149350" cy="749023"/>
            <a:chOff x="678905" y="1318377"/>
            <a:chExt cx="1149895" cy="748670"/>
          </a:xfrm>
        </p:grpSpPr>
        <p:sp>
          <p:nvSpPr>
            <p:cNvPr id="8213" name="AutoShape 133"/>
            <p:cNvSpPr>
              <a:spLocks noChangeArrowheads="1"/>
            </p:cNvSpPr>
            <p:nvPr/>
          </p:nvSpPr>
          <p:spPr bwMode="auto">
            <a:xfrm>
              <a:off x="678905" y="1318377"/>
              <a:ext cx="1149895" cy="728662"/>
            </a:xfrm>
            <a:prstGeom prst="can">
              <a:avLst>
                <a:gd name="adj" fmla="val 30764"/>
              </a:avLst>
            </a:prstGeom>
            <a:solidFill>
              <a:srgbClr val="CCFF99"/>
            </a:solidFill>
            <a:ln w="9525">
              <a:solidFill>
                <a:schemeClr val="tx1"/>
              </a:solidFill>
              <a:round/>
              <a:headEnd/>
              <a:tailEnd/>
            </a:ln>
          </p:spPr>
          <p:txBody>
            <a:bodyPr wrap="none" anchor="ctr"/>
            <a:lstStyle>
              <a:lvl1pPr eaLnBrk="0" hangingPunct="0">
                <a:defRPr>
                  <a:solidFill>
                    <a:schemeClr val="tx1"/>
                  </a:solidFill>
                  <a:latin typeface="Arial Narrow" panose="020B0606020202030204" pitchFamily="34" charset="0"/>
                  <a:ea typeface="Osaka"/>
                  <a:cs typeface="Osaka"/>
                </a:defRPr>
              </a:lvl1pPr>
              <a:lvl2pPr marL="742950" indent="-285750" eaLnBrk="0" hangingPunct="0">
                <a:defRPr>
                  <a:solidFill>
                    <a:schemeClr val="tx1"/>
                  </a:solidFill>
                  <a:latin typeface="Arial Narrow" panose="020B0606020202030204" pitchFamily="34" charset="0"/>
                  <a:ea typeface="Osaka"/>
                  <a:cs typeface="Osaka"/>
                </a:defRPr>
              </a:lvl2pPr>
              <a:lvl3pPr marL="1143000" indent="-228600" eaLnBrk="0" hangingPunct="0">
                <a:defRPr>
                  <a:solidFill>
                    <a:schemeClr val="tx1"/>
                  </a:solidFill>
                  <a:latin typeface="Arial Narrow" panose="020B0606020202030204" pitchFamily="34" charset="0"/>
                  <a:ea typeface="Osaka"/>
                  <a:cs typeface="Osaka"/>
                </a:defRPr>
              </a:lvl3pPr>
              <a:lvl4pPr marL="1600200" indent="-228600" eaLnBrk="0" hangingPunct="0">
                <a:defRPr>
                  <a:solidFill>
                    <a:schemeClr val="tx1"/>
                  </a:solidFill>
                  <a:latin typeface="Arial Narrow" panose="020B0606020202030204" pitchFamily="34" charset="0"/>
                  <a:ea typeface="Osaka"/>
                  <a:cs typeface="Osaka"/>
                </a:defRPr>
              </a:lvl4pPr>
              <a:lvl5pPr marL="2057400" indent="-228600" eaLnBrk="0" hangingPunct="0">
                <a:defRPr>
                  <a:solidFill>
                    <a:schemeClr val="tx1"/>
                  </a:solidFill>
                  <a:latin typeface="Arial Narrow" panose="020B0606020202030204" pitchFamily="34" charset="0"/>
                  <a:ea typeface="Osaka"/>
                  <a:cs typeface="Osaka"/>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eaLnBrk="1" hangingPunct="1"/>
              <a:endParaRPr lang="en-US" altLang="en-US"/>
            </a:p>
          </p:txBody>
        </p:sp>
        <p:sp>
          <p:nvSpPr>
            <p:cNvPr id="8214" name="Text Box 134"/>
            <p:cNvSpPr txBox="1">
              <a:spLocks noChangeArrowheads="1"/>
            </p:cNvSpPr>
            <p:nvPr/>
          </p:nvSpPr>
          <p:spPr bwMode="auto">
            <a:xfrm>
              <a:off x="678905" y="1482548"/>
              <a:ext cx="1149895" cy="584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panose="020B0606020202030204" pitchFamily="34" charset="0"/>
                  <a:ea typeface="Osaka"/>
                  <a:cs typeface="Osaka"/>
                </a:defRPr>
              </a:lvl1pPr>
              <a:lvl2pPr marL="742950" indent="-285750" eaLnBrk="0" hangingPunct="0">
                <a:defRPr>
                  <a:solidFill>
                    <a:schemeClr val="tx1"/>
                  </a:solidFill>
                  <a:latin typeface="Arial Narrow" panose="020B0606020202030204" pitchFamily="34" charset="0"/>
                  <a:ea typeface="Osaka"/>
                  <a:cs typeface="Osaka"/>
                </a:defRPr>
              </a:lvl2pPr>
              <a:lvl3pPr marL="1143000" indent="-228600" eaLnBrk="0" hangingPunct="0">
                <a:defRPr>
                  <a:solidFill>
                    <a:schemeClr val="tx1"/>
                  </a:solidFill>
                  <a:latin typeface="Arial Narrow" panose="020B0606020202030204" pitchFamily="34" charset="0"/>
                  <a:ea typeface="Osaka"/>
                  <a:cs typeface="Osaka"/>
                </a:defRPr>
              </a:lvl3pPr>
              <a:lvl4pPr marL="1600200" indent="-228600" eaLnBrk="0" hangingPunct="0">
                <a:defRPr>
                  <a:solidFill>
                    <a:schemeClr val="tx1"/>
                  </a:solidFill>
                  <a:latin typeface="Arial Narrow" panose="020B0606020202030204" pitchFamily="34" charset="0"/>
                  <a:ea typeface="Osaka"/>
                  <a:cs typeface="Osaka"/>
                </a:defRPr>
              </a:lvl4pPr>
              <a:lvl5pPr marL="2057400" indent="-228600" eaLnBrk="0" hangingPunct="0">
                <a:defRPr>
                  <a:solidFill>
                    <a:schemeClr val="tx1"/>
                  </a:solidFill>
                  <a:latin typeface="Arial Narrow" panose="020B0606020202030204" pitchFamily="34" charset="0"/>
                  <a:ea typeface="Osaka"/>
                  <a:cs typeface="Osaka"/>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algn="ctr" eaLnBrk="1" hangingPunct="1"/>
              <a:r>
                <a:rPr lang="en-US" altLang="en-US" sz="1600" dirty="0" smtClean="0"/>
                <a:t>metadata Store</a:t>
              </a:r>
              <a:endParaRPr lang="en-US" altLang="en-US" sz="1600" dirty="0"/>
            </a:p>
          </p:txBody>
        </p:sp>
      </p:grpSp>
      <p:sp>
        <p:nvSpPr>
          <p:cNvPr id="8195" name="TextBox 7"/>
          <p:cNvSpPr txBox="1">
            <a:spLocks noChangeArrowheads="1"/>
          </p:cNvSpPr>
          <p:nvPr/>
        </p:nvSpPr>
        <p:spPr bwMode="auto">
          <a:xfrm>
            <a:off x="2314988" y="1312989"/>
            <a:ext cx="90388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Narrow" panose="020B0606020202030204" pitchFamily="34" charset="0"/>
                <a:ea typeface="Osaka"/>
                <a:cs typeface="Osaka"/>
              </a:defRPr>
            </a:lvl1pPr>
            <a:lvl2pPr marL="742950" indent="-285750" eaLnBrk="0" hangingPunct="0">
              <a:defRPr>
                <a:solidFill>
                  <a:schemeClr val="tx1"/>
                </a:solidFill>
                <a:latin typeface="Arial Narrow" panose="020B0606020202030204" pitchFamily="34" charset="0"/>
                <a:ea typeface="Osaka"/>
                <a:cs typeface="Osaka"/>
              </a:defRPr>
            </a:lvl2pPr>
            <a:lvl3pPr marL="1143000" indent="-228600" eaLnBrk="0" hangingPunct="0">
              <a:defRPr>
                <a:solidFill>
                  <a:schemeClr val="tx1"/>
                </a:solidFill>
                <a:latin typeface="Arial Narrow" panose="020B0606020202030204" pitchFamily="34" charset="0"/>
                <a:ea typeface="Osaka"/>
                <a:cs typeface="Osaka"/>
              </a:defRPr>
            </a:lvl3pPr>
            <a:lvl4pPr marL="1600200" indent="-228600" eaLnBrk="0" hangingPunct="0">
              <a:defRPr>
                <a:solidFill>
                  <a:schemeClr val="tx1"/>
                </a:solidFill>
                <a:latin typeface="Arial Narrow" panose="020B0606020202030204" pitchFamily="34" charset="0"/>
                <a:ea typeface="Osaka"/>
                <a:cs typeface="Osaka"/>
              </a:defRPr>
            </a:lvl4pPr>
            <a:lvl5pPr marL="2057400" indent="-228600" eaLnBrk="0" hangingPunct="0">
              <a:defRPr>
                <a:solidFill>
                  <a:schemeClr val="tx1"/>
                </a:solidFill>
                <a:latin typeface="Arial Narrow" panose="020B0606020202030204" pitchFamily="34" charset="0"/>
                <a:ea typeface="Osaka"/>
                <a:cs typeface="Osaka"/>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eaLnBrk="1" hangingPunct="1"/>
            <a:r>
              <a:rPr lang="en-US" altLang="en-US" dirty="0"/>
              <a:t>The </a:t>
            </a:r>
            <a:r>
              <a:rPr lang="en-US" altLang="en-US" dirty="0" smtClean="0"/>
              <a:t>metadata store contains all configuration and environment parameters that are used to characterize a data set. Searches for specific data sets must be optimized.</a:t>
            </a:r>
            <a:endParaRPr lang="en-US" altLang="en-US" dirty="0"/>
          </a:p>
        </p:txBody>
      </p:sp>
      <p:grpSp>
        <p:nvGrpSpPr>
          <p:cNvPr id="8196" name="Group 8"/>
          <p:cNvGrpSpPr>
            <a:grpSpLocks/>
          </p:cNvGrpSpPr>
          <p:nvPr/>
        </p:nvGrpSpPr>
        <p:grpSpPr bwMode="auto">
          <a:xfrm>
            <a:off x="1008475" y="2243263"/>
            <a:ext cx="1150938" cy="749300"/>
            <a:chOff x="678905" y="1318377"/>
            <a:chExt cx="1149895" cy="748946"/>
          </a:xfrm>
        </p:grpSpPr>
        <p:sp>
          <p:nvSpPr>
            <p:cNvPr id="8211" name="AutoShape 133"/>
            <p:cNvSpPr>
              <a:spLocks noChangeArrowheads="1"/>
            </p:cNvSpPr>
            <p:nvPr/>
          </p:nvSpPr>
          <p:spPr bwMode="auto">
            <a:xfrm>
              <a:off x="678905" y="1318377"/>
              <a:ext cx="1149895" cy="728662"/>
            </a:xfrm>
            <a:prstGeom prst="can">
              <a:avLst>
                <a:gd name="adj" fmla="val 30764"/>
              </a:avLst>
            </a:prstGeom>
            <a:solidFill>
              <a:srgbClr val="CCFF99"/>
            </a:solidFill>
            <a:ln w="9525">
              <a:solidFill>
                <a:schemeClr val="tx1"/>
              </a:solidFill>
              <a:round/>
              <a:headEnd/>
              <a:tailEnd/>
            </a:ln>
          </p:spPr>
          <p:txBody>
            <a:bodyPr wrap="none" anchor="ctr"/>
            <a:lstStyle>
              <a:lvl1pPr eaLnBrk="0" hangingPunct="0">
                <a:defRPr>
                  <a:solidFill>
                    <a:schemeClr val="tx1"/>
                  </a:solidFill>
                  <a:latin typeface="Arial Narrow" panose="020B0606020202030204" pitchFamily="34" charset="0"/>
                  <a:ea typeface="Osaka"/>
                  <a:cs typeface="Osaka"/>
                </a:defRPr>
              </a:lvl1pPr>
              <a:lvl2pPr marL="742950" indent="-285750" eaLnBrk="0" hangingPunct="0">
                <a:defRPr>
                  <a:solidFill>
                    <a:schemeClr val="tx1"/>
                  </a:solidFill>
                  <a:latin typeface="Arial Narrow" panose="020B0606020202030204" pitchFamily="34" charset="0"/>
                  <a:ea typeface="Osaka"/>
                  <a:cs typeface="Osaka"/>
                </a:defRPr>
              </a:lvl2pPr>
              <a:lvl3pPr marL="1143000" indent="-228600" eaLnBrk="0" hangingPunct="0">
                <a:defRPr>
                  <a:solidFill>
                    <a:schemeClr val="tx1"/>
                  </a:solidFill>
                  <a:latin typeface="Arial Narrow" panose="020B0606020202030204" pitchFamily="34" charset="0"/>
                  <a:ea typeface="Osaka"/>
                  <a:cs typeface="Osaka"/>
                </a:defRPr>
              </a:lvl3pPr>
              <a:lvl4pPr marL="1600200" indent="-228600" eaLnBrk="0" hangingPunct="0">
                <a:defRPr>
                  <a:solidFill>
                    <a:schemeClr val="tx1"/>
                  </a:solidFill>
                  <a:latin typeface="Arial Narrow" panose="020B0606020202030204" pitchFamily="34" charset="0"/>
                  <a:ea typeface="Osaka"/>
                  <a:cs typeface="Osaka"/>
                </a:defRPr>
              </a:lvl4pPr>
              <a:lvl5pPr marL="2057400" indent="-228600" eaLnBrk="0" hangingPunct="0">
                <a:defRPr>
                  <a:solidFill>
                    <a:schemeClr val="tx1"/>
                  </a:solidFill>
                  <a:latin typeface="Arial Narrow" panose="020B0606020202030204" pitchFamily="34" charset="0"/>
                  <a:ea typeface="Osaka"/>
                  <a:cs typeface="Osaka"/>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eaLnBrk="1" hangingPunct="1"/>
              <a:endParaRPr lang="en-US" altLang="en-US"/>
            </a:p>
          </p:txBody>
        </p:sp>
        <p:sp>
          <p:nvSpPr>
            <p:cNvPr id="8212" name="Text Box 134"/>
            <p:cNvSpPr txBox="1">
              <a:spLocks noChangeArrowheads="1"/>
            </p:cNvSpPr>
            <p:nvPr/>
          </p:nvSpPr>
          <p:spPr bwMode="auto">
            <a:xfrm>
              <a:off x="678905" y="1482548"/>
              <a:ext cx="11498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panose="020B0606020202030204" pitchFamily="34" charset="0"/>
                  <a:ea typeface="Osaka"/>
                  <a:cs typeface="Osaka"/>
                </a:defRPr>
              </a:lvl1pPr>
              <a:lvl2pPr marL="742950" indent="-285750" eaLnBrk="0" hangingPunct="0">
                <a:defRPr>
                  <a:solidFill>
                    <a:schemeClr val="tx1"/>
                  </a:solidFill>
                  <a:latin typeface="Arial Narrow" panose="020B0606020202030204" pitchFamily="34" charset="0"/>
                  <a:ea typeface="Osaka"/>
                  <a:cs typeface="Osaka"/>
                </a:defRPr>
              </a:lvl2pPr>
              <a:lvl3pPr marL="1143000" indent="-228600" eaLnBrk="0" hangingPunct="0">
                <a:defRPr>
                  <a:solidFill>
                    <a:schemeClr val="tx1"/>
                  </a:solidFill>
                  <a:latin typeface="Arial Narrow" panose="020B0606020202030204" pitchFamily="34" charset="0"/>
                  <a:ea typeface="Osaka"/>
                  <a:cs typeface="Osaka"/>
                </a:defRPr>
              </a:lvl3pPr>
              <a:lvl4pPr marL="1600200" indent="-228600" eaLnBrk="0" hangingPunct="0">
                <a:defRPr>
                  <a:solidFill>
                    <a:schemeClr val="tx1"/>
                  </a:solidFill>
                  <a:latin typeface="Arial Narrow" panose="020B0606020202030204" pitchFamily="34" charset="0"/>
                  <a:ea typeface="Osaka"/>
                  <a:cs typeface="Osaka"/>
                </a:defRPr>
              </a:lvl4pPr>
              <a:lvl5pPr marL="2057400" indent="-228600" eaLnBrk="0" hangingPunct="0">
                <a:defRPr>
                  <a:solidFill>
                    <a:schemeClr val="tx1"/>
                  </a:solidFill>
                  <a:latin typeface="Arial Narrow" panose="020B0606020202030204" pitchFamily="34" charset="0"/>
                  <a:ea typeface="Osaka"/>
                  <a:cs typeface="Osaka"/>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algn="ctr" eaLnBrk="1" hangingPunct="1"/>
              <a:r>
                <a:rPr lang="en-US" altLang="en-US" sz="1600" dirty="0"/>
                <a:t>Experiment</a:t>
              </a:r>
            </a:p>
            <a:p>
              <a:pPr algn="ctr" eaLnBrk="1" hangingPunct="1"/>
              <a:r>
                <a:rPr lang="en-US" altLang="en-US" sz="1600" dirty="0"/>
                <a:t>Log Book</a:t>
              </a:r>
            </a:p>
          </p:txBody>
        </p:sp>
      </p:grpSp>
      <p:sp>
        <p:nvSpPr>
          <p:cNvPr id="8197" name="TextBox 11"/>
          <p:cNvSpPr txBox="1">
            <a:spLocks noChangeArrowheads="1"/>
          </p:cNvSpPr>
          <p:nvPr/>
        </p:nvSpPr>
        <p:spPr bwMode="auto">
          <a:xfrm>
            <a:off x="2313400" y="2197227"/>
            <a:ext cx="9040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Narrow" panose="020B0606020202030204" pitchFamily="34" charset="0"/>
                <a:ea typeface="Osaka"/>
                <a:cs typeface="Osaka"/>
              </a:defRPr>
            </a:lvl1pPr>
            <a:lvl2pPr marL="742950" indent="-285750" eaLnBrk="0" hangingPunct="0">
              <a:defRPr>
                <a:solidFill>
                  <a:schemeClr val="tx1"/>
                </a:solidFill>
                <a:latin typeface="Arial Narrow" panose="020B0606020202030204" pitchFamily="34" charset="0"/>
                <a:ea typeface="Osaka"/>
                <a:cs typeface="Osaka"/>
              </a:defRPr>
            </a:lvl2pPr>
            <a:lvl3pPr marL="1143000" indent="-228600" eaLnBrk="0" hangingPunct="0">
              <a:defRPr>
                <a:solidFill>
                  <a:schemeClr val="tx1"/>
                </a:solidFill>
                <a:latin typeface="Arial Narrow" panose="020B0606020202030204" pitchFamily="34" charset="0"/>
                <a:ea typeface="Osaka"/>
                <a:cs typeface="Osaka"/>
              </a:defRPr>
            </a:lvl3pPr>
            <a:lvl4pPr marL="1600200" indent="-228600" eaLnBrk="0" hangingPunct="0">
              <a:defRPr>
                <a:solidFill>
                  <a:schemeClr val="tx1"/>
                </a:solidFill>
                <a:latin typeface="Arial Narrow" panose="020B0606020202030204" pitchFamily="34" charset="0"/>
                <a:ea typeface="Osaka"/>
                <a:cs typeface="Osaka"/>
              </a:defRPr>
            </a:lvl4pPr>
            <a:lvl5pPr marL="2057400" indent="-228600" eaLnBrk="0" hangingPunct="0">
              <a:defRPr>
                <a:solidFill>
                  <a:schemeClr val="tx1"/>
                </a:solidFill>
                <a:latin typeface="Arial Narrow" panose="020B0606020202030204" pitchFamily="34" charset="0"/>
                <a:ea typeface="Osaka"/>
                <a:cs typeface="Osaka"/>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eaLnBrk="1" hangingPunct="1"/>
            <a:r>
              <a:rPr lang="en-US" altLang="en-US" dirty="0"/>
              <a:t>The Experiment Log Book contains information about the data collection</a:t>
            </a:r>
          </a:p>
          <a:p>
            <a:pPr eaLnBrk="1" hangingPunct="1"/>
            <a:r>
              <a:rPr lang="en-US" altLang="en-US" dirty="0"/>
              <a:t>It may be used to log steps in the data analysis such as export file formats used. Log entries can be made by manually or programmatically</a:t>
            </a:r>
          </a:p>
        </p:txBody>
      </p:sp>
      <p:grpSp>
        <p:nvGrpSpPr>
          <p:cNvPr id="8198" name="Group 12"/>
          <p:cNvGrpSpPr>
            <a:grpSpLocks/>
          </p:cNvGrpSpPr>
          <p:nvPr/>
        </p:nvGrpSpPr>
        <p:grpSpPr bwMode="auto">
          <a:xfrm>
            <a:off x="1048164" y="3489451"/>
            <a:ext cx="1150937" cy="749300"/>
            <a:chOff x="678905" y="1318377"/>
            <a:chExt cx="1149895" cy="748946"/>
          </a:xfrm>
        </p:grpSpPr>
        <p:sp>
          <p:nvSpPr>
            <p:cNvPr id="8209" name="AutoShape 133"/>
            <p:cNvSpPr>
              <a:spLocks noChangeArrowheads="1"/>
            </p:cNvSpPr>
            <p:nvPr/>
          </p:nvSpPr>
          <p:spPr bwMode="auto">
            <a:xfrm>
              <a:off x="678905" y="1318377"/>
              <a:ext cx="1149895" cy="728662"/>
            </a:xfrm>
            <a:prstGeom prst="can">
              <a:avLst>
                <a:gd name="adj" fmla="val 30764"/>
              </a:avLst>
            </a:prstGeom>
            <a:solidFill>
              <a:srgbClr val="FFC000"/>
            </a:solidFill>
            <a:ln w="9525">
              <a:solidFill>
                <a:schemeClr val="tx1"/>
              </a:solidFill>
              <a:round/>
              <a:headEnd/>
              <a:tailEnd/>
            </a:ln>
          </p:spPr>
          <p:txBody>
            <a:bodyPr wrap="none" anchor="ctr"/>
            <a:lstStyle>
              <a:lvl1pPr eaLnBrk="0" hangingPunct="0">
                <a:defRPr>
                  <a:solidFill>
                    <a:schemeClr val="tx1"/>
                  </a:solidFill>
                  <a:latin typeface="Arial Narrow" panose="020B0606020202030204" pitchFamily="34" charset="0"/>
                  <a:ea typeface="Osaka"/>
                  <a:cs typeface="Osaka"/>
                </a:defRPr>
              </a:lvl1pPr>
              <a:lvl2pPr marL="742950" indent="-285750" eaLnBrk="0" hangingPunct="0">
                <a:defRPr>
                  <a:solidFill>
                    <a:schemeClr val="tx1"/>
                  </a:solidFill>
                  <a:latin typeface="Arial Narrow" panose="020B0606020202030204" pitchFamily="34" charset="0"/>
                  <a:ea typeface="Osaka"/>
                  <a:cs typeface="Osaka"/>
                </a:defRPr>
              </a:lvl2pPr>
              <a:lvl3pPr marL="1143000" indent="-228600" eaLnBrk="0" hangingPunct="0">
                <a:defRPr>
                  <a:solidFill>
                    <a:schemeClr val="tx1"/>
                  </a:solidFill>
                  <a:latin typeface="Arial Narrow" panose="020B0606020202030204" pitchFamily="34" charset="0"/>
                  <a:ea typeface="Osaka"/>
                  <a:cs typeface="Osaka"/>
                </a:defRPr>
              </a:lvl3pPr>
              <a:lvl4pPr marL="1600200" indent="-228600" eaLnBrk="0" hangingPunct="0">
                <a:defRPr>
                  <a:solidFill>
                    <a:schemeClr val="tx1"/>
                  </a:solidFill>
                  <a:latin typeface="Arial Narrow" panose="020B0606020202030204" pitchFamily="34" charset="0"/>
                  <a:ea typeface="Osaka"/>
                  <a:cs typeface="Osaka"/>
                </a:defRPr>
              </a:lvl4pPr>
              <a:lvl5pPr marL="2057400" indent="-228600" eaLnBrk="0" hangingPunct="0">
                <a:defRPr>
                  <a:solidFill>
                    <a:schemeClr val="tx1"/>
                  </a:solidFill>
                  <a:latin typeface="Arial Narrow" panose="020B0606020202030204" pitchFamily="34" charset="0"/>
                  <a:ea typeface="Osaka"/>
                  <a:cs typeface="Osaka"/>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eaLnBrk="1" hangingPunct="1"/>
              <a:endParaRPr lang="en-US" altLang="en-US"/>
            </a:p>
          </p:txBody>
        </p:sp>
        <p:sp>
          <p:nvSpPr>
            <p:cNvPr id="8210" name="Text Box 134"/>
            <p:cNvSpPr txBox="1">
              <a:spLocks noChangeArrowheads="1"/>
            </p:cNvSpPr>
            <p:nvPr/>
          </p:nvSpPr>
          <p:spPr bwMode="auto">
            <a:xfrm>
              <a:off x="678905" y="1482548"/>
              <a:ext cx="11498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panose="020B0606020202030204" pitchFamily="34" charset="0"/>
                  <a:ea typeface="Osaka"/>
                  <a:cs typeface="Osaka"/>
                </a:defRPr>
              </a:lvl1pPr>
              <a:lvl2pPr marL="742950" indent="-285750" eaLnBrk="0" hangingPunct="0">
                <a:defRPr>
                  <a:solidFill>
                    <a:schemeClr val="tx1"/>
                  </a:solidFill>
                  <a:latin typeface="Arial Narrow" panose="020B0606020202030204" pitchFamily="34" charset="0"/>
                  <a:ea typeface="Osaka"/>
                  <a:cs typeface="Osaka"/>
                </a:defRPr>
              </a:lvl2pPr>
              <a:lvl3pPr marL="1143000" indent="-228600" eaLnBrk="0" hangingPunct="0">
                <a:defRPr>
                  <a:solidFill>
                    <a:schemeClr val="tx1"/>
                  </a:solidFill>
                  <a:latin typeface="Arial Narrow" panose="020B0606020202030204" pitchFamily="34" charset="0"/>
                  <a:ea typeface="Osaka"/>
                  <a:cs typeface="Osaka"/>
                </a:defRPr>
              </a:lvl3pPr>
              <a:lvl4pPr marL="1600200" indent="-228600" eaLnBrk="0" hangingPunct="0">
                <a:defRPr>
                  <a:solidFill>
                    <a:schemeClr val="tx1"/>
                  </a:solidFill>
                  <a:latin typeface="Arial Narrow" panose="020B0606020202030204" pitchFamily="34" charset="0"/>
                  <a:ea typeface="Osaka"/>
                  <a:cs typeface="Osaka"/>
                </a:defRPr>
              </a:lvl4pPr>
              <a:lvl5pPr marL="2057400" indent="-228600" eaLnBrk="0" hangingPunct="0">
                <a:defRPr>
                  <a:solidFill>
                    <a:schemeClr val="tx1"/>
                  </a:solidFill>
                  <a:latin typeface="Arial Narrow" panose="020B0606020202030204" pitchFamily="34" charset="0"/>
                  <a:ea typeface="Osaka"/>
                  <a:cs typeface="Osaka"/>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algn="ctr" eaLnBrk="1" hangingPunct="1"/>
              <a:r>
                <a:rPr lang="en-US" altLang="en-US" sz="1600"/>
                <a:t>Scientific Data</a:t>
              </a:r>
            </a:p>
          </p:txBody>
        </p:sp>
      </p:grpSp>
      <p:sp>
        <p:nvSpPr>
          <p:cNvPr id="8199" name="TextBox 15"/>
          <p:cNvSpPr txBox="1">
            <a:spLocks noChangeArrowheads="1"/>
          </p:cNvSpPr>
          <p:nvPr/>
        </p:nvSpPr>
        <p:spPr bwMode="auto">
          <a:xfrm>
            <a:off x="2324514" y="3249740"/>
            <a:ext cx="895651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Narrow" panose="020B0606020202030204" pitchFamily="34" charset="0"/>
                <a:ea typeface="Osaka"/>
                <a:cs typeface="Osaka"/>
              </a:defRPr>
            </a:lvl1pPr>
            <a:lvl2pPr marL="742950" indent="-285750" eaLnBrk="0" hangingPunct="0">
              <a:defRPr>
                <a:solidFill>
                  <a:schemeClr val="tx1"/>
                </a:solidFill>
                <a:latin typeface="Arial Narrow" panose="020B0606020202030204" pitchFamily="34" charset="0"/>
                <a:ea typeface="Osaka"/>
                <a:cs typeface="Osaka"/>
              </a:defRPr>
            </a:lvl2pPr>
            <a:lvl3pPr marL="1143000" indent="-228600" eaLnBrk="0" hangingPunct="0">
              <a:defRPr>
                <a:solidFill>
                  <a:schemeClr val="tx1"/>
                </a:solidFill>
                <a:latin typeface="Arial Narrow" panose="020B0606020202030204" pitchFamily="34" charset="0"/>
                <a:ea typeface="Osaka"/>
                <a:cs typeface="Osaka"/>
              </a:defRPr>
            </a:lvl3pPr>
            <a:lvl4pPr marL="1600200" indent="-228600" eaLnBrk="0" hangingPunct="0">
              <a:defRPr>
                <a:solidFill>
                  <a:schemeClr val="tx1"/>
                </a:solidFill>
                <a:latin typeface="Arial Narrow" panose="020B0606020202030204" pitchFamily="34" charset="0"/>
                <a:ea typeface="Osaka"/>
                <a:cs typeface="Osaka"/>
              </a:defRPr>
            </a:lvl4pPr>
            <a:lvl5pPr marL="2057400" indent="-228600" eaLnBrk="0" hangingPunct="0">
              <a:defRPr>
                <a:solidFill>
                  <a:schemeClr val="tx1"/>
                </a:solidFill>
                <a:latin typeface="Arial Narrow" panose="020B0606020202030204" pitchFamily="34" charset="0"/>
                <a:ea typeface="Osaka"/>
                <a:cs typeface="Osaka"/>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eaLnBrk="1" hangingPunct="1"/>
            <a:r>
              <a:rPr lang="en-US" altLang="en-US" dirty="0"/>
              <a:t>The Scientific Data is the repository for large data sets. These data sets include m</a:t>
            </a:r>
            <a:r>
              <a:rPr lang="en-US" altLang="en-US" dirty="0" smtClean="0"/>
              <a:t>atrices </a:t>
            </a:r>
            <a:r>
              <a:rPr lang="en-US" altLang="en-US" dirty="0"/>
              <a:t>and image sets with the metadata required to plot or view the data. </a:t>
            </a:r>
            <a:r>
              <a:rPr lang="en-US" altLang="en-US" dirty="0" smtClean="0"/>
              <a:t>These are </a:t>
            </a:r>
            <a:r>
              <a:rPr lang="en-US" altLang="en-US" dirty="0"/>
              <a:t>stored by sample and time stamp. Data can be written from experiment </a:t>
            </a:r>
            <a:r>
              <a:rPr lang="en-US" altLang="en-US" dirty="0" smtClean="0"/>
              <a:t>control or </a:t>
            </a:r>
            <a:r>
              <a:rPr lang="en-US" altLang="en-US" dirty="0"/>
              <a:t>submitted from analysis. Other data sets can also be sent here such as </a:t>
            </a:r>
            <a:r>
              <a:rPr lang="en-US" altLang="en-US" dirty="0" smtClean="0"/>
              <a:t>reference </a:t>
            </a:r>
            <a:r>
              <a:rPr lang="en-US" altLang="en-US" dirty="0"/>
              <a:t>or model data.</a:t>
            </a:r>
          </a:p>
        </p:txBody>
      </p:sp>
      <p:grpSp>
        <p:nvGrpSpPr>
          <p:cNvPr id="8200" name="Group 16"/>
          <p:cNvGrpSpPr>
            <a:grpSpLocks/>
          </p:cNvGrpSpPr>
          <p:nvPr/>
        </p:nvGrpSpPr>
        <p:grpSpPr bwMode="auto">
          <a:xfrm>
            <a:off x="1032288" y="4741988"/>
            <a:ext cx="1149350" cy="749300"/>
            <a:chOff x="678905" y="1318377"/>
            <a:chExt cx="1149895" cy="748946"/>
          </a:xfrm>
        </p:grpSpPr>
        <p:sp>
          <p:nvSpPr>
            <p:cNvPr id="8207" name="AutoShape 133"/>
            <p:cNvSpPr>
              <a:spLocks noChangeArrowheads="1"/>
            </p:cNvSpPr>
            <p:nvPr/>
          </p:nvSpPr>
          <p:spPr bwMode="auto">
            <a:xfrm>
              <a:off x="678905" y="1318377"/>
              <a:ext cx="1149895" cy="728662"/>
            </a:xfrm>
            <a:prstGeom prst="can">
              <a:avLst>
                <a:gd name="adj" fmla="val 30764"/>
              </a:avLst>
            </a:prstGeom>
            <a:solidFill>
              <a:srgbClr val="CCFF99"/>
            </a:solidFill>
            <a:ln w="9525">
              <a:solidFill>
                <a:schemeClr val="tx1"/>
              </a:solidFill>
              <a:round/>
              <a:headEnd/>
              <a:tailEnd/>
            </a:ln>
          </p:spPr>
          <p:txBody>
            <a:bodyPr wrap="none" anchor="ctr"/>
            <a:lstStyle>
              <a:lvl1pPr eaLnBrk="0" hangingPunct="0">
                <a:defRPr>
                  <a:solidFill>
                    <a:schemeClr val="tx1"/>
                  </a:solidFill>
                  <a:latin typeface="Arial Narrow" panose="020B0606020202030204" pitchFamily="34" charset="0"/>
                  <a:ea typeface="Osaka"/>
                  <a:cs typeface="Osaka"/>
                </a:defRPr>
              </a:lvl1pPr>
              <a:lvl2pPr marL="742950" indent="-285750" eaLnBrk="0" hangingPunct="0">
                <a:defRPr>
                  <a:solidFill>
                    <a:schemeClr val="tx1"/>
                  </a:solidFill>
                  <a:latin typeface="Arial Narrow" panose="020B0606020202030204" pitchFamily="34" charset="0"/>
                  <a:ea typeface="Osaka"/>
                  <a:cs typeface="Osaka"/>
                </a:defRPr>
              </a:lvl2pPr>
              <a:lvl3pPr marL="1143000" indent="-228600" eaLnBrk="0" hangingPunct="0">
                <a:defRPr>
                  <a:solidFill>
                    <a:schemeClr val="tx1"/>
                  </a:solidFill>
                  <a:latin typeface="Arial Narrow" panose="020B0606020202030204" pitchFamily="34" charset="0"/>
                  <a:ea typeface="Osaka"/>
                  <a:cs typeface="Osaka"/>
                </a:defRPr>
              </a:lvl3pPr>
              <a:lvl4pPr marL="1600200" indent="-228600" eaLnBrk="0" hangingPunct="0">
                <a:defRPr>
                  <a:solidFill>
                    <a:schemeClr val="tx1"/>
                  </a:solidFill>
                  <a:latin typeface="Arial Narrow" panose="020B0606020202030204" pitchFamily="34" charset="0"/>
                  <a:ea typeface="Osaka"/>
                  <a:cs typeface="Osaka"/>
                </a:defRPr>
              </a:lvl4pPr>
              <a:lvl5pPr marL="2057400" indent="-228600" eaLnBrk="0" hangingPunct="0">
                <a:defRPr>
                  <a:solidFill>
                    <a:schemeClr val="tx1"/>
                  </a:solidFill>
                  <a:latin typeface="Arial Narrow" panose="020B0606020202030204" pitchFamily="34" charset="0"/>
                  <a:ea typeface="Osaka"/>
                  <a:cs typeface="Osaka"/>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eaLnBrk="1" hangingPunct="1"/>
              <a:endParaRPr lang="en-US" altLang="en-US"/>
            </a:p>
          </p:txBody>
        </p:sp>
        <p:sp>
          <p:nvSpPr>
            <p:cNvPr id="8208" name="Text Box 134"/>
            <p:cNvSpPr txBox="1">
              <a:spLocks noChangeArrowheads="1"/>
            </p:cNvSpPr>
            <p:nvPr/>
          </p:nvSpPr>
          <p:spPr bwMode="auto">
            <a:xfrm>
              <a:off x="678905" y="1482548"/>
              <a:ext cx="11498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panose="020B0606020202030204" pitchFamily="34" charset="0"/>
                  <a:ea typeface="Osaka"/>
                  <a:cs typeface="Osaka"/>
                </a:defRPr>
              </a:lvl1pPr>
              <a:lvl2pPr marL="742950" indent="-285750" eaLnBrk="0" hangingPunct="0">
                <a:defRPr>
                  <a:solidFill>
                    <a:schemeClr val="tx1"/>
                  </a:solidFill>
                  <a:latin typeface="Arial Narrow" panose="020B0606020202030204" pitchFamily="34" charset="0"/>
                  <a:ea typeface="Osaka"/>
                  <a:cs typeface="Osaka"/>
                </a:defRPr>
              </a:lvl2pPr>
              <a:lvl3pPr marL="1143000" indent="-228600" eaLnBrk="0" hangingPunct="0">
                <a:defRPr>
                  <a:solidFill>
                    <a:schemeClr val="tx1"/>
                  </a:solidFill>
                  <a:latin typeface="Arial Narrow" panose="020B0606020202030204" pitchFamily="34" charset="0"/>
                  <a:ea typeface="Osaka"/>
                  <a:cs typeface="Osaka"/>
                </a:defRPr>
              </a:lvl3pPr>
              <a:lvl4pPr marL="1600200" indent="-228600" eaLnBrk="0" hangingPunct="0">
                <a:defRPr>
                  <a:solidFill>
                    <a:schemeClr val="tx1"/>
                  </a:solidFill>
                  <a:latin typeface="Arial Narrow" panose="020B0606020202030204" pitchFamily="34" charset="0"/>
                  <a:ea typeface="Osaka"/>
                  <a:cs typeface="Osaka"/>
                </a:defRPr>
              </a:lvl4pPr>
              <a:lvl5pPr marL="2057400" indent="-228600" eaLnBrk="0" hangingPunct="0">
                <a:defRPr>
                  <a:solidFill>
                    <a:schemeClr val="tx1"/>
                  </a:solidFill>
                  <a:latin typeface="Arial Narrow" panose="020B0606020202030204" pitchFamily="34" charset="0"/>
                  <a:ea typeface="Osaka"/>
                  <a:cs typeface="Osaka"/>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algn="ctr" eaLnBrk="1" hangingPunct="1"/>
              <a:r>
                <a:rPr lang="en-US" altLang="en-US" sz="1600"/>
                <a:t>Machine Data</a:t>
              </a:r>
            </a:p>
          </p:txBody>
        </p:sp>
      </p:grpSp>
      <p:sp>
        <p:nvSpPr>
          <p:cNvPr id="8201" name="TextBox 22"/>
          <p:cNvSpPr txBox="1">
            <a:spLocks noChangeArrowheads="1"/>
          </p:cNvSpPr>
          <p:nvPr/>
        </p:nvSpPr>
        <p:spPr bwMode="auto">
          <a:xfrm>
            <a:off x="2337214" y="4808664"/>
            <a:ext cx="89438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Narrow" panose="020B0606020202030204" pitchFamily="34" charset="0"/>
                <a:ea typeface="Osaka"/>
                <a:cs typeface="Osaka"/>
              </a:defRPr>
            </a:lvl1pPr>
            <a:lvl2pPr marL="742950" indent="-285750" eaLnBrk="0" hangingPunct="0">
              <a:defRPr>
                <a:solidFill>
                  <a:schemeClr val="tx1"/>
                </a:solidFill>
                <a:latin typeface="Arial Narrow" panose="020B0606020202030204" pitchFamily="34" charset="0"/>
                <a:ea typeface="Osaka"/>
                <a:cs typeface="Osaka"/>
              </a:defRPr>
            </a:lvl2pPr>
            <a:lvl3pPr marL="1143000" indent="-228600" eaLnBrk="0" hangingPunct="0">
              <a:defRPr>
                <a:solidFill>
                  <a:schemeClr val="tx1"/>
                </a:solidFill>
                <a:latin typeface="Arial Narrow" panose="020B0606020202030204" pitchFamily="34" charset="0"/>
                <a:ea typeface="Osaka"/>
                <a:cs typeface="Osaka"/>
              </a:defRPr>
            </a:lvl3pPr>
            <a:lvl4pPr marL="1600200" indent="-228600" eaLnBrk="0" hangingPunct="0">
              <a:defRPr>
                <a:solidFill>
                  <a:schemeClr val="tx1"/>
                </a:solidFill>
                <a:latin typeface="Arial Narrow" panose="020B0606020202030204" pitchFamily="34" charset="0"/>
                <a:ea typeface="Osaka"/>
                <a:cs typeface="Osaka"/>
              </a:defRPr>
            </a:lvl4pPr>
            <a:lvl5pPr marL="2057400" indent="-228600" eaLnBrk="0" hangingPunct="0">
              <a:defRPr>
                <a:solidFill>
                  <a:schemeClr val="tx1"/>
                </a:solidFill>
                <a:latin typeface="Arial Narrow" panose="020B0606020202030204" pitchFamily="34" charset="0"/>
                <a:ea typeface="Osaka"/>
                <a:cs typeface="Osaka"/>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eaLnBrk="1" hangingPunct="1"/>
            <a:r>
              <a:rPr lang="en-US" altLang="en-US" dirty="0"/>
              <a:t>Machine data is all time series data that is taken from the accelerator that </a:t>
            </a:r>
            <a:r>
              <a:rPr lang="en-US" altLang="en-US" dirty="0" smtClean="0"/>
              <a:t>is available </a:t>
            </a:r>
            <a:r>
              <a:rPr lang="en-US" altLang="en-US" dirty="0"/>
              <a:t>for use in analysis.</a:t>
            </a:r>
          </a:p>
        </p:txBody>
      </p:sp>
      <p:grpSp>
        <p:nvGrpSpPr>
          <p:cNvPr id="8202" name="Group 24"/>
          <p:cNvGrpSpPr>
            <a:grpSpLocks/>
          </p:cNvGrpSpPr>
          <p:nvPr/>
        </p:nvGrpSpPr>
        <p:grpSpPr bwMode="auto">
          <a:xfrm>
            <a:off x="1002125" y="5627814"/>
            <a:ext cx="1149350" cy="747713"/>
            <a:chOff x="678905" y="1318377"/>
            <a:chExt cx="1149895" cy="748946"/>
          </a:xfrm>
        </p:grpSpPr>
        <p:sp>
          <p:nvSpPr>
            <p:cNvPr id="8205" name="AutoShape 133"/>
            <p:cNvSpPr>
              <a:spLocks noChangeArrowheads="1"/>
            </p:cNvSpPr>
            <p:nvPr/>
          </p:nvSpPr>
          <p:spPr bwMode="auto">
            <a:xfrm>
              <a:off x="678905" y="1318377"/>
              <a:ext cx="1149895" cy="728662"/>
            </a:xfrm>
            <a:prstGeom prst="can">
              <a:avLst>
                <a:gd name="adj" fmla="val 30764"/>
              </a:avLst>
            </a:prstGeom>
            <a:solidFill>
              <a:srgbClr val="CCFF99"/>
            </a:solidFill>
            <a:ln w="9525">
              <a:solidFill>
                <a:schemeClr val="tx1"/>
              </a:solidFill>
              <a:round/>
              <a:headEnd/>
              <a:tailEnd/>
            </a:ln>
          </p:spPr>
          <p:txBody>
            <a:bodyPr wrap="none" anchor="ctr"/>
            <a:lstStyle>
              <a:lvl1pPr eaLnBrk="0" hangingPunct="0">
                <a:defRPr>
                  <a:solidFill>
                    <a:schemeClr val="tx1"/>
                  </a:solidFill>
                  <a:latin typeface="Arial Narrow" panose="020B0606020202030204" pitchFamily="34" charset="0"/>
                  <a:ea typeface="Osaka"/>
                  <a:cs typeface="Osaka"/>
                </a:defRPr>
              </a:lvl1pPr>
              <a:lvl2pPr marL="742950" indent="-285750" eaLnBrk="0" hangingPunct="0">
                <a:defRPr>
                  <a:solidFill>
                    <a:schemeClr val="tx1"/>
                  </a:solidFill>
                  <a:latin typeface="Arial Narrow" panose="020B0606020202030204" pitchFamily="34" charset="0"/>
                  <a:ea typeface="Osaka"/>
                  <a:cs typeface="Osaka"/>
                </a:defRPr>
              </a:lvl2pPr>
              <a:lvl3pPr marL="1143000" indent="-228600" eaLnBrk="0" hangingPunct="0">
                <a:defRPr>
                  <a:solidFill>
                    <a:schemeClr val="tx1"/>
                  </a:solidFill>
                  <a:latin typeface="Arial Narrow" panose="020B0606020202030204" pitchFamily="34" charset="0"/>
                  <a:ea typeface="Osaka"/>
                  <a:cs typeface="Osaka"/>
                </a:defRPr>
              </a:lvl3pPr>
              <a:lvl4pPr marL="1600200" indent="-228600" eaLnBrk="0" hangingPunct="0">
                <a:defRPr>
                  <a:solidFill>
                    <a:schemeClr val="tx1"/>
                  </a:solidFill>
                  <a:latin typeface="Arial Narrow" panose="020B0606020202030204" pitchFamily="34" charset="0"/>
                  <a:ea typeface="Osaka"/>
                  <a:cs typeface="Osaka"/>
                </a:defRPr>
              </a:lvl4pPr>
              <a:lvl5pPr marL="2057400" indent="-228600" eaLnBrk="0" hangingPunct="0">
                <a:defRPr>
                  <a:solidFill>
                    <a:schemeClr val="tx1"/>
                  </a:solidFill>
                  <a:latin typeface="Arial Narrow" panose="020B0606020202030204" pitchFamily="34" charset="0"/>
                  <a:ea typeface="Osaka"/>
                  <a:cs typeface="Osaka"/>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eaLnBrk="1" hangingPunct="1"/>
              <a:endParaRPr lang="en-US" altLang="en-US"/>
            </a:p>
          </p:txBody>
        </p:sp>
        <p:sp>
          <p:nvSpPr>
            <p:cNvPr id="8206" name="Text Box 134"/>
            <p:cNvSpPr txBox="1">
              <a:spLocks noChangeArrowheads="1"/>
            </p:cNvSpPr>
            <p:nvPr/>
          </p:nvSpPr>
          <p:spPr bwMode="auto">
            <a:xfrm>
              <a:off x="678905" y="1482548"/>
              <a:ext cx="11498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Narrow" panose="020B0606020202030204" pitchFamily="34" charset="0"/>
                  <a:ea typeface="Osaka"/>
                  <a:cs typeface="Osaka"/>
                </a:defRPr>
              </a:lvl1pPr>
              <a:lvl2pPr marL="742950" indent="-285750" eaLnBrk="0" hangingPunct="0">
                <a:defRPr>
                  <a:solidFill>
                    <a:schemeClr val="tx1"/>
                  </a:solidFill>
                  <a:latin typeface="Arial Narrow" panose="020B0606020202030204" pitchFamily="34" charset="0"/>
                  <a:ea typeface="Osaka"/>
                  <a:cs typeface="Osaka"/>
                </a:defRPr>
              </a:lvl2pPr>
              <a:lvl3pPr marL="1143000" indent="-228600" eaLnBrk="0" hangingPunct="0">
                <a:defRPr>
                  <a:solidFill>
                    <a:schemeClr val="tx1"/>
                  </a:solidFill>
                  <a:latin typeface="Arial Narrow" panose="020B0606020202030204" pitchFamily="34" charset="0"/>
                  <a:ea typeface="Osaka"/>
                  <a:cs typeface="Osaka"/>
                </a:defRPr>
              </a:lvl3pPr>
              <a:lvl4pPr marL="1600200" indent="-228600" eaLnBrk="0" hangingPunct="0">
                <a:defRPr>
                  <a:solidFill>
                    <a:schemeClr val="tx1"/>
                  </a:solidFill>
                  <a:latin typeface="Arial Narrow" panose="020B0606020202030204" pitchFamily="34" charset="0"/>
                  <a:ea typeface="Osaka"/>
                  <a:cs typeface="Osaka"/>
                </a:defRPr>
              </a:lvl4pPr>
              <a:lvl5pPr marL="2057400" indent="-228600" eaLnBrk="0" hangingPunct="0">
                <a:defRPr>
                  <a:solidFill>
                    <a:schemeClr val="tx1"/>
                  </a:solidFill>
                  <a:latin typeface="Arial Narrow" panose="020B0606020202030204" pitchFamily="34" charset="0"/>
                  <a:ea typeface="Osaka"/>
                  <a:cs typeface="Osaka"/>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algn="ctr" eaLnBrk="1" hangingPunct="1"/>
              <a:r>
                <a:rPr lang="en-US" altLang="en-US" sz="1600"/>
                <a:t>Beamline Data</a:t>
              </a:r>
            </a:p>
          </p:txBody>
        </p:sp>
      </p:grpSp>
      <p:sp>
        <p:nvSpPr>
          <p:cNvPr id="8203" name="TextBox 27"/>
          <p:cNvSpPr txBox="1">
            <a:spLocks noChangeArrowheads="1"/>
          </p:cNvSpPr>
          <p:nvPr/>
        </p:nvSpPr>
        <p:spPr bwMode="auto">
          <a:xfrm>
            <a:off x="2307050" y="5678614"/>
            <a:ext cx="9046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Narrow" panose="020B0606020202030204" pitchFamily="34" charset="0"/>
                <a:ea typeface="Osaka"/>
                <a:cs typeface="Osaka"/>
              </a:defRPr>
            </a:lvl1pPr>
            <a:lvl2pPr marL="742950" indent="-285750" eaLnBrk="0" hangingPunct="0">
              <a:defRPr>
                <a:solidFill>
                  <a:schemeClr val="tx1"/>
                </a:solidFill>
                <a:latin typeface="Arial Narrow" panose="020B0606020202030204" pitchFamily="34" charset="0"/>
                <a:ea typeface="Osaka"/>
                <a:cs typeface="Osaka"/>
              </a:defRPr>
            </a:lvl2pPr>
            <a:lvl3pPr marL="1143000" indent="-228600" eaLnBrk="0" hangingPunct="0">
              <a:defRPr>
                <a:solidFill>
                  <a:schemeClr val="tx1"/>
                </a:solidFill>
                <a:latin typeface="Arial Narrow" panose="020B0606020202030204" pitchFamily="34" charset="0"/>
                <a:ea typeface="Osaka"/>
                <a:cs typeface="Osaka"/>
              </a:defRPr>
            </a:lvl3pPr>
            <a:lvl4pPr marL="1600200" indent="-228600" eaLnBrk="0" hangingPunct="0">
              <a:defRPr>
                <a:solidFill>
                  <a:schemeClr val="tx1"/>
                </a:solidFill>
                <a:latin typeface="Arial Narrow" panose="020B0606020202030204" pitchFamily="34" charset="0"/>
                <a:ea typeface="Osaka"/>
                <a:cs typeface="Osaka"/>
              </a:defRPr>
            </a:lvl4pPr>
            <a:lvl5pPr marL="2057400" indent="-228600" eaLnBrk="0" hangingPunct="0">
              <a:defRPr>
                <a:solidFill>
                  <a:schemeClr val="tx1"/>
                </a:solidFill>
                <a:latin typeface="Arial Narrow" panose="020B0606020202030204" pitchFamily="34" charset="0"/>
                <a:ea typeface="Osaka"/>
                <a:cs typeface="Osaka"/>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Osaka"/>
                <a:cs typeface="Osaka"/>
              </a:defRPr>
            </a:lvl9pPr>
          </a:lstStyle>
          <a:p>
            <a:pPr eaLnBrk="1" hangingPunct="1"/>
            <a:r>
              <a:rPr lang="en-US" altLang="en-US" dirty="0" err="1"/>
              <a:t>Beamline</a:t>
            </a:r>
            <a:r>
              <a:rPr lang="en-US" altLang="en-US" dirty="0"/>
              <a:t> data is all time series data that is taken from the end station, beam </a:t>
            </a:r>
            <a:r>
              <a:rPr lang="en-US" altLang="en-US" dirty="0" smtClean="0"/>
              <a:t>line or </a:t>
            </a:r>
            <a:r>
              <a:rPr lang="en-US" altLang="en-US" dirty="0"/>
              <a:t>accelerator that is available for use in analysis.</a:t>
            </a:r>
          </a:p>
        </p:txBody>
      </p:sp>
      <p:sp>
        <p:nvSpPr>
          <p:cNvPr id="8204" name="Title 1"/>
          <p:cNvSpPr>
            <a:spLocks noGrp="1"/>
          </p:cNvSpPr>
          <p:nvPr>
            <p:ph type="title"/>
          </p:nvPr>
        </p:nvSpPr>
        <p:spPr/>
        <p:txBody>
          <a:bodyPr/>
          <a:lstStyle/>
          <a:p>
            <a:r>
              <a:rPr lang="en-US" altLang="en-US" dirty="0" smtClean="0"/>
              <a:t>Data Is Stored in Appropriate Repositories</a:t>
            </a:r>
          </a:p>
        </p:txBody>
      </p:sp>
    </p:spTree>
    <p:extLst>
      <p:ext uri="{BB962C8B-B14F-4D97-AF65-F5344CB8AC3E}">
        <p14:creationId xmlns:p14="http://schemas.microsoft.com/office/powerpoint/2010/main" val="1085889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Processing</a:t>
            </a:r>
            <a:endParaRPr lang="en-US" dirty="0"/>
          </a:p>
        </p:txBody>
      </p:sp>
      <p:sp>
        <p:nvSpPr>
          <p:cNvPr id="3" name="Content Placeholder 2"/>
          <p:cNvSpPr>
            <a:spLocks noGrp="1"/>
          </p:cNvSpPr>
          <p:nvPr>
            <p:ph idx="1"/>
          </p:nvPr>
        </p:nvSpPr>
        <p:spPr/>
        <p:txBody>
          <a:bodyPr>
            <a:normAutofit fontScale="92500" lnSpcReduction="20000"/>
          </a:bodyPr>
          <a:lstStyle/>
          <a:p>
            <a:r>
              <a:rPr lang="en-US" dirty="0"/>
              <a:t> </a:t>
            </a:r>
            <a:r>
              <a:rPr lang="en-US" dirty="0" smtClean="0"/>
              <a:t>Scientists </a:t>
            </a:r>
            <a:r>
              <a:rPr lang="en-US" dirty="0"/>
              <a:t>may be at the beam line and interact with the experiment control. In this case, we want to minimize the latency required to process the data and provide information.</a:t>
            </a:r>
          </a:p>
          <a:p>
            <a:pPr lvl="0"/>
            <a:r>
              <a:rPr lang="en-US" dirty="0"/>
              <a:t>Scientists may have submitted samples and interact with a scheduler and analysis report. In this case, we want to batch process the data and provide remote analysis results and reanalysis requests.</a:t>
            </a:r>
          </a:p>
          <a:p>
            <a:pPr lvl="0">
              <a:buFont typeface="Wingdings" panose="05000000000000000000" pitchFamily="2" charset="2"/>
              <a:buChar char="Ø"/>
            </a:pPr>
            <a:r>
              <a:rPr lang="en-US" dirty="0"/>
              <a:t>There are many architectural elements being modified or developed to address </a:t>
            </a:r>
            <a:r>
              <a:rPr lang="en-US" dirty="0" smtClean="0"/>
              <a:t>fast sample feedback to the scientist.</a:t>
            </a:r>
            <a:endParaRPr lang="en-US" dirty="0"/>
          </a:p>
          <a:p>
            <a:pPr lvl="1"/>
            <a:r>
              <a:rPr lang="en-US" b="1" i="1" dirty="0"/>
              <a:t>Zero copy transportation of large arrays in front end computers</a:t>
            </a:r>
          </a:p>
          <a:p>
            <a:pPr lvl="1"/>
            <a:r>
              <a:rPr lang="en-US" b="1" i="1" dirty="0"/>
              <a:t>Modified EPICS locking to use multicore front ends for array processing</a:t>
            </a:r>
          </a:p>
          <a:p>
            <a:pPr lvl="1"/>
            <a:r>
              <a:rPr lang="en-US" b="1" i="1" dirty="0"/>
              <a:t>Requests to vendors to provide parallel SFP ports to pipe data into our FPGAs</a:t>
            </a:r>
          </a:p>
          <a:p>
            <a:pPr lvl="1"/>
            <a:r>
              <a:rPr lang="en-US" b="1" i="1" dirty="0"/>
              <a:t>Multicast network protocol to send data to multiple </a:t>
            </a:r>
            <a:r>
              <a:rPr lang="en-US" b="1" i="1" dirty="0" smtClean="0"/>
              <a:t>clients</a:t>
            </a:r>
          </a:p>
          <a:p>
            <a:pPr lvl="1"/>
            <a:r>
              <a:rPr lang="en-US" b="1" i="1" dirty="0" smtClean="0"/>
              <a:t>We are developing a sample management application.</a:t>
            </a:r>
          </a:p>
          <a:p>
            <a:pPr lvl="1"/>
            <a:endParaRPr lang="en-US" b="1" i="1" dirty="0"/>
          </a:p>
        </p:txBody>
      </p:sp>
    </p:spTree>
    <p:extLst>
      <p:ext uri="{BB962C8B-B14F-4D97-AF65-F5344CB8AC3E}">
        <p14:creationId xmlns:p14="http://schemas.microsoft.com/office/powerpoint/2010/main" val="1225188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1494145" y="1862152"/>
            <a:ext cx="8610600" cy="474933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824032" y="4459070"/>
            <a:ext cx="1262205" cy="646331"/>
          </a:xfrm>
          <a:prstGeom prst="rect">
            <a:avLst/>
          </a:prstGeom>
          <a:noFill/>
          <a:ln>
            <a:solidFill>
              <a:schemeClr val="tx1"/>
            </a:solidFill>
          </a:ln>
        </p:spPr>
        <p:txBody>
          <a:bodyPr wrap="square" rtlCol="0">
            <a:spAutoFit/>
          </a:bodyPr>
          <a:lstStyle/>
          <a:p>
            <a:r>
              <a:rPr lang="en-US" dirty="0"/>
              <a:t>Processing Block</a:t>
            </a:r>
          </a:p>
        </p:txBody>
      </p:sp>
      <p:cxnSp>
        <p:nvCxnSpPr>
          <p:cNvPr id="10" name="Straight Arrow Connector 9"/>
          <p:cNvCxnSpPr>
            <a:stCxn id="8" idx="3"/>
          </p:cNvCxnSpPr>
          <p:nvPr/>
        </p:nvCxnSpPr>
        <p:spPr bwMode="auto">
          <a:xfrm>
            <a:off x="4086236" y="4782235"/>
            <a:ext cx="1393202" cy="0"/>
          </a:xfrm>
          <a:prstGeom prst="straightConnector1">
            <a:avLst/>
          </a:prstGeom>
          <a:noFill/>
          <a:ln w="12700" cap="flat" cmpd="sng" algn="ctr">
            <a:solidFill>
              <a:schemeClr val="tx1"/>
            </a:solidFill>
            <a:prstDash val="solid"/>
            <a:round/>
            <a:headEnd type="none" w="med" len="med"/>
            <a:tailEnd type="arrow"/>
          </a:ln>
          <a:effectLst/>
        </p:spPr>
      </p:cxnSp>
      <p:sp>
        <p:nvSpPr>
          <p:cNvPr id="11" name="TextBox 10"/>
          <p:cNvSpPr txBox="1"/>
          <p:nvPr/>
        </p:nvSpPr>
        <p:spPr>
          <a:xfrm>
            <a:off x="5479439" y="4459069"/>
            <a:ext cx="1262204" cy="646331"/>
          </a:xfrm>
          <a:prstGeom prst="rect">
            <a:avLst/>
          </a:prstGeom>
          <a:noFill/>
          <a:ln>
            <a:solidFill>
              <a:schemeClr val="tx1"/>
            </a:solidFill>
          </a:ln>
        </p:spPr>
        <p:txBody>
          <a:bodyPr wrap="square" rtlCol="0">
            <a:spAutoFit/>
          </a:bodyPr>
          <a:lstStyle/>
          <a:p>
            <a:r>
              <a:rPr lang="en-US" dirty="0"/>
              <a:t>Processing Block</a:t>
            </a:r>
          </a:p>
        </p:txBody>
      </p:sp>
      <p:sp>
        <p:nvSpPr>
          <p:cNvPr id="12" name="TextBox 11"/>
          <p:cNvSpPr txBox="1"/>
          <p:nvPr/>
        </p:nvSpPr>
        <p:spPr>
          <a:xfrm>
            <a:off x="4086238" y="4505235"/>
            <a:ext cx="1460785" cy="276999"/>
          </a:xfrm>
          <a:prstGeom prst="rect">
            <a:avLst/>
          </a:prstGeom>
          <a:noFill/>
        </p:spPr>
        <p:txBody>
          <a:bodyPr wrap="none" rtlCol="0">
            <a:spAutoFit/>
          </a:bodyPr>
          <a:lstStyle/>
          <a:p>
            <a:r>
              <a:rPr lang="en-US" sz="1200" dirty="0"/>
              <a:t>Queue – 1 to n deep</a:t>
            </a:r>
          </a:p>
        </p:txBody>
      </p:sp>
      <p:cxnSp>
        <p:nvCxnSpPr>
          <p:cNvPr id="13" name="Straight Arrow Connector 12"/>
          <p:cNvCxnSpPr/>
          <p:nvPr/>
        </p:nvCxnSpPr>
        <p:spPr bwMode="auto">
          <a:xfrm flipV="1">
            <a:off x="6741644" y="4780801"/>
            <a:ext cx="1436449" cy="1434"/>
          </a:xfrm>
          <a:prstGeom prst="straightConnector1">
            <a:avLst/>
          </a:prstGeom>
          <a:noFill/>
          <a:ln w="12700" cap="flat" cmpd="sng" algn="ctr">
            <a:solidFill>
              <a:schemeClr val="tx1"/>
            </a:solidFill>
            <a:prstDash val="solid"/>
            <a:round/>
            <a:headEnd type="none" w="med" len="med"/>
            <a:tailEnd type="arrow"/>
          </a:ln>
          <a:effectLst/>
        </p:spPr>
      </p:cxnSp>
      <p:sp>
        <p:nvSpPr>
          <p:cNvPr id="14" name="TextBox 13"/>
          <p:cNvSpPr txBox="1"/>
          <p:nvPr/>
        </p:nvSpPr>
        <p:spPr>
          <a:xfrm>
            <a:off x="8178092" y="4459070"/>
            <a:ext cx="1199140" cy="646331"/>
          </a:xfrm>
          <a:prstGeom prst="rect">
            <a:avLst/>
          </a:prstGeom>
          <a:noFill/>
          <a:ln>
            <a:solidFill>
              <a:schemeClr val="tx1"/>
            </a:solidFill>
          </a:ln>
        </p:spPr>
        <p:txBody>
          <a:bodyPr wrap="square" rtlCol="0">
            <a:spAutoFit/>
          </a:bodyPr>
          <a:lstStyle/>
          <a:p>
            <a:r>
              <a:rPr lang="en-US" dirty="0"/>
              <a:t>Processing Block</a:t>
            </a:r>
          </a:p>
        </p:txBody>
      </p:sp>
      <p:sp>
        <p:nvSpPr>
          <p:cNvPr id="15" name="TextBox 14"/>
          <p:cNvSpPr txBox="1"/>
          <p:nvPr/>
        </p:nvSpPr>
        <p:spPr>
          <a:xfrm>
            <a:off x="6741644" y="4782236"/>
            <a:ext cx="1460785" cy="276999"/>
          </a:xfrm>
          <a:prstGeom prst="rect">
            <a:avLst/>
          </a:prstGeom>
          <a:noFill/>
        </p:spPr>
        <p:txBody>
          <a:bodyPr wrap="none" rtlCol="0">
            <a:spAutoFit/>
          </a:bodyPr>
          <a:lstStyle/>
          <a:p>
            <a:r>
              <a:rPr lang="en-US" sz="1200" dirty="0"/>
              <a:t>Queue – 1 to n deep</a:t>
            </a:r>
          </a:p>
        </p:txBody>
      </p:sp>
      <p:sp>
        <p:nvSpPr>
          <p:cNvPr id="17" name="TextBox 16"/>
          <p:cNvSpPr txBox="1"/>
          <p:nvPr/>
        </p:nvSpPr>
        <p:spPr>
          <a:xfrm>
            <a:off x="5518396" y="3079003"/>
            <a:ext cx="1046312" cy="646331"/>
          </a:xfrm>
          <a:prstGeom prst="rect">
            <a:avLst/>
          </a:prstGeom>
          <a:noFill/>
          <a:ln>
            <a:solidFill>
              <a:schemeClr val="tx1"/>
            </a:solidFill>
          </a:ln>
        </p:spPr>
        <p:txBody>
          <a:bodyPr wrap="none" rtlCol="0">
            <a:spAutoFit/>
          </a:bodyPr>
          <a:lstStyle/>
          <a:p>
            <a:r>
              <a:rPr lang="en-US" dirty="0" err="1"/>
              <a:t>PVAccess</a:t>
            </a:r>
            <a:endParaRPr lang="en-US" dirty="0"/>
          </a:p>
          <a:p>
            <a:r>
              <a:rPr lang="en-US" dirty="0"/>
              <a:t>Server</a:t>
            </a:r>
          </a:p>
        </p:txBody>
      </p:sp>
      <p:cxnSp>
        <p:nvCxnSpPr>
          <p:cNvPr id="18" name="Straight Arrow Connector 17"/>
          <p:cNvCxnSpPr>
            <a:endCxn id="17" idx="1"/>
          </p:cNvCxnSpPr>
          <p:nvPr/>
        </p:nvCxnSpPr>
        <p:spPr bwMode="auto">
          <a:xfrm flipV="1">
            <a:off x="3388264" y="3402168"/>
            <a:ext cx="2130133" cy="1050036"/>
          </a:xfrm>
          <a:prstGeom prst="straightConnector1">
            <a:avLst/>
          </a:prstGeom>
          <a:noFill/>
          <a:ln w="12700" cap="flat" cmpd="sng" algn="ctr">
            <a:solidFill>
              <a:schemeClr val="tx1"/>
            </a:solidFill>
            <a:prstDash val="solid"/>
            <a:round/>
            <a:headEnd type="none" w="med" len="med"/>
            <a:tailEnd type="arrow"/>
          </a:ln>
          <a:effectLst/>
        </p:spPr>
      </p:cxnSp>
      <p:cxnSp>
        <p:nvCxnSpPr>
          <p:cNvPr id="20" name="Straight Arrow Connector 19"/>
          <p:cNvCxnSpPr>
            <a:stCxn id="11" idx="0"/>
          </p:cNvCxnSpPr>
          <p:nvPr/>
        </p:nvCxnSpPr>
        <p:spPr bwMode="auto">
          <a:xfrm flipH="1" flipV="1">
            <a:off x="6076301" y="3725334"/>
            <a:ext cx="34240" cy="733734"/>
          </a:xfrm>
          <a:prstGeom prst="straightConnector1">
            <a:avLst/>
          </a:prstGeom>
          <a:noFill/>
          <a:ln w="12700" cap="flat" cmpd="sng" algn="ctr">
            <a:solidFill>
              <a:schemeClr val="tx1"/>
            </a:solidFill>
            <a:prstDash val="solid"/>
            <a:round/>
            <a:headEnd type="none" w="med" len="med"/>
            <a:tailEnd type="arrow"/>
          </a:ln>
          <a:effectLst/>
        </p:spPr>
      </p:cxnSp>
      <p:cxnSp>
        <p:nvCxnSpPr>
          <p:cNvPr id="24" name="Straight Arrow Connector 23"/>
          <p:cNvCxnSpPr>
            <a:stCxn id="14" idx="0"/>
          </p:cNvCxnSpPr>
          <p:nvPr/>
        </p:nvCxnSpPr>
        <p:spPr bwMode="auto">
          <a:xfrm flipH="1" flipV="1">
            <a:off x="6623950" y="3402169"/>
            <a:ext cx="2153712" cy="1056900"/>
          </a:xfrm>
          <a:prstGeom prst="straightConnector1">
            <a:avLst/>
          </a:prstGeom>
          <a:noFill/>
          <a:ln w="12700" cap="flat" cmpd="sng" algn="ctr">
            <a:solidFill>
              <a:schemeClr val="tx1"/>
            </a:solidFill>
            <a:prstDash val="solid"/>
            <a:round/>
            <a:headEnd type="none" w="med" len="med"/>
            <a:tailEnd type="arrow"/>
          </a:ln>
          <a:effectLst/>
        </p:spPr>
      </p:cxnSp>
      <p:sp>
        <p:nvSpPr>
          <p:cNvPr id="26" name="TextBox 25"/>
          <p:cNvSpPr txBox="1"/>
          <p:nvPr/>
        </p:nvSpPr>
        <p:spPr>
          <a:xfrm>
            <a:off x="3258990" y="3514635"/>
            <a:ext cx="1460785" cy="276999"/>
          </a:xfrm>
          <a:prstGeom prst="rect">
            <a:avLst/>
          </a:prstGeom>
          <a:noFill/>
        </p:spPr>
        <p:txBody>
          <a:bodyPr wrap="none" rtlCol="0">
            <a:spAutoFit/>
          </a:bodyPr>
          <a:lstStyle/>
          <a:p>
            <a:r>
              <a:rPr lang="en-US" sz="1200" dirty="0"/>
              <a:t>Queue – 1 to n deep</a:t>
            </a:r>
          </a:p>
        </p:txBody>
      </p:sp>
      <p:cxnSp>
        <p:nvCxnSpPr>
          <p:cNvPr id="22" name="Straight Arrow Connector 21"/>
          <p:cNvCxnSpPr/>
          <p:nvPr/>
        </p:nvCxnSpPr>
        <p:spPr bwMode="auto">
          <a:xfrm flipH="1" flipV="1">
            <a:off x="5919269" y="2794000"/>
            <a:ext cx="1" cy="285002"/>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1812968" y="2797633"/>
            <a:ext cx="8212602" cy="646331"/>
          </a:xfrm>
          <a:prstGeom prst="rect">
            <a:avLst/>
          </a:prstGeom>
          <a:noFill/>
        </p:spPr>
        <p:txBody>
          <a:bodyPr wrap="square" rtlCol="0">
            <a:spAutoFit/>
          </a:bodyPr>
          <a:lstStyle/>
          <a:p>
            <a:r>
              <a:rPr lang="en-US" dirty="0" err="1" smtClean="0">
                <a:solidFill>
                  <a:schemeClr val="accent6">
                    <a:lumMod val="75000"/>
                  </a:schemeClr>
                </a:solidFill>
              </a:rPr>
              <a:t>PVAccess</a:t>
            </a:r>
            <a:r>
              <a:rPr lang="en-US" dirty="0" smtClean="0">
                <a:solidFill>
                  <a:schemeClr val="accent6">
                    <a:lumMod val="75000"/>
                  </a:schemeClr>
                </a:solidFill>
              </a:rPr>
              <a:t> protocol </a:t>
            </a:r>
            <a:r>
              <a:rPr lang="en-US" dirty="0">
                <a:solidFill>
                  <a:schemeClr val="accent6">
                    <a:lumMod val="75000"/>
                  </a:schemeClr>
                </a:solidFill>
              </a:rPr>
              <a:t>s</a:t>
            </a:r>
            <a:r>
              <a:rPr lang="en-US" dirty="0" smtClean="0">
                <a:solidFill>
                  <a:schemeClr val="accent6">
                    <a:lumMod val="75000"/>
                  </a:schemeClr>
                </a:solidFill>
              </a:rPr>
              <a:t>upports </a:t>
            </a:r>
            <a:r>
              <a:rPr lang="en-US" dirty="0">
                <a:solidFill>
                  <a:schemeClr val="accent6">
                    <a:lumMod val="75000"/>
                  </a:schemeClr>
                </a:solidFill>
              </a:rPr>
              <a:t>m</a:t>
            </a:r>
            <a:r>
              <a:rPr lang="en-US" dirty="0" smtClean="0">
                <a:solidFill>
                  <a:schemeClr val="accent6">
                    <a:lumMod val="75000"/>
                  </a:schemeClr>
                </a:solidFill>
              </a:rPr>
              <a:t>ulti-cast and optimizes </a:t>
            </a:r>
            <a:r>
              <a:rPr lang="en-US" dirty="0">
                <a:solidFill>
                  <a:schemeClr val="accent6">
                    <a:lumMod val="75000"/>
                  </a:schemeClr>
                </a:solidFill>
              </a:rPr>
              <a:t>s</a:t>
            </a:r>
            <a:r>
              <a:rPr lang="en-US" dirty="0" smtClean="0">
                <a:solidFill>
                  <a:schemeClr val="accent6">
                    <a:lumMod val="75000"/>
                  </a:schemeClr>
                </a:solidFill>
              </a:rPr>
              <a:t>tructured and large </a:t>
            </a:r>
            <a:r>
              <a:rPr lang="en-US" dirty="0">
                <a:solidFill>
                  <a:schemeClr val="accent6">
                    <a:lumMod val="75000"/>
                  </a:schemeClr>
                </a:solidFill>
              </a:rPr>
              <a:t>d</a:t>
            </a:r>
            <a:r>
              <a:rPr lang="en-US" dirty="0" smtClean="0">
                <a:solidFill>
                  <a:schemeClr val="accent6">
                    <a:lumMod val="75000"/>
                  </a:schemeClr>
                </a:solidFill>
              </a:rPr>
              <a:t>ata set transfers</a:t>
            </a:r>
          </a:p>
        </p:txBody>
      </p:sp>
      <p:cxnSp>
        <p:nvCxnSpPr>
          <p:cNvPr id="9" name="Straight Connector 8"/>
          <p:cNvCxnSpPr/>
          <p:nvPr/>
        </p:nvCxnSpPr>
        <p:spPr>
          <a:xfrm flipV="1">
            <a:off x="2600063" y="2759723"/>
            <a:ext cx="7696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bwMode="auto">
          <a:xfrm flipH="1" flipV="1">
            <a:off x="2905844" y="2522702"/>
            <a:ext cx="1" cy="285002"/>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bwMode="auto">
          <a:xfrm flipH="1" flipV="1">
            <a:off x="4145533" y="2522702"/>
            <a:ext cx="1" cy="285002"/>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bwMode="auto">
          <a:xfrm flipH="1" flipV="1">
            <a:off x="5344245" y="2527838"/>
            <a:ext cx="1" cy="285002"/>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sp>
        <p:nvSpPr>
          <p:cNvPr id="42" name="TextBox 41"/>
          <p:cNvSpPr txBox="1"/>
          <p:nvPr/>
        </p:nvSpPr>
        <p:spPr>
          <a:xfrm>
            <a:off x="2382687" y="1321804"/>
            <a:ext cx="1046312" cy="1200329"/>
          </a:xfrm>
          <a:prstGeom prst="rect">
            <a:avLst/>
          </a:prstGeom>
          <a:noFill/>
          <a:ln>
            <a:solidFill>
              <a:schemeClr val="tx1"/>
            </a:solidFill>
          </a:ln>
        </p:spPr>
        <p:txBody>
          <a:bodyPr wrap="none" rtlCol="0">
            <a:spAutoFit/>
          </a:bodyPr>
          <a:lstStyle/>
          <a:p>
            <a:r>
              <a:rPr lang="en-US" dirty="0"/>
              <a:t>Image</a:t>
            </a:r>
          </a:p>
          <a:p>
            <a:r>
              <a:rPr lang="en-US" u="sng" dirty="0"/>
              <a:t>Viewer    </a:t>
            </a:r>
          </a:p>
          <a:p>
            <a:r>
              <a:rPr lang="en-US" dirty="0" err="1"/>
              <a:t>PVAccess</a:t>
            </a:r>
            <a:endParaRPr lang="en-US" dirty="0"/>
          </a:p>
          <a:p>
            <a:r>
              <a:rPr lang="en-US" dirty="0"/>
              <a:t>Client</a:t>
            </a:r>
          </a:p>
        </p:txBody>
      </p:sp>
      <p:sp>
        <p:nvSpPr>
          <p:cNvPr id="43" name="TextBox 42"/>
          <p:cNvSpPr txBox="1"/>
          <p:nvPr/>
        </p:nvSpPr>
        <p:spPr>
          <a:xfrm>
            <a:off x="3612132" y="1331328"/>
            <a:ext cx="1046312" cy="1200329"/>
          </a:xfrm>
          <a:prstGeom prst="rect">
            <a:avLst/>
          </a:prstGeom>
          <a:noFill/>
          <a:ln>
            <a:solidFill>
              <a:schemeClr val="tx1"/>
            </a:solidFill>
          </a:ln>
        </p:spPr>
        <p:txBody>
          <a:bodyPr wrap="none" rtlCol="0">
            <a:spAutoFit/>
          </a:bodyPr>
          <a:lstStyle/>
          <a:p>
            <a:r>
              <a:rPr lang="en-US" dirty="0"/>
              <a:t>Image</a:t>
            </a:r>
          </a:p>
          <a:p>
            <a:r>
              <a:rPr lang="en-US" u="sng" dirty="0"/>
              <a:t>Archive   </a:t>
            </a:r>
          </a:p>
          <a:p>
            <a:r>
              <a:rPr lang="en-US" dirty="0" err="1"/>
              <a:t>PVAccess</a:t>
            </a:r>
            <a:endParaRPr lang="en-US" dirty="0"/>
          </a:p>
          <a:p>
            <a:r>
              <a:rPr lang="en-US" dirty="0"/>
              <a:t>Client</a:t>
            </a:r>
          </a:p>
        </p:txBody>
      </p:sp>
      <p:sp>
        <p:nvSpPr>
          <p:cNvPr id="44" name="TextBox 43"/>
          <p:cNvSpPr txBox="1"/>
          <p:nvPr/>
        </p:nvSpPr>
        <p:spPr>
          <a:xfrm>
            <a:off x="4821088" y="1327510"/>
            <a:ext cx="1046312" cy="1200329"/>
          </a:xfrm>
          <a:prstGeom prst="rect">
            <a:avLst/>
          </a:prstGeom>
          <a:noFill/>
          <a:ln>
            <a:solidFill>
              <a:schemeClr val="tx1"/>
            </a:solidFill>
          </a:ln>
        </p:spPr>
        <p:txBody>
          <a:bodyPr wrap="none" rtlCol="0">
            <a:spAutoFit/>
          </a:bodyPr>
          <a:lstStyle/>
          <a:p>
            <a:r>
              <a:rPr lang="en-US" dirty="0"/>
              <a:t>Image</a:t>
            </a:r>
          </a:p>
          <a:p>
            <a:r>
              <a:rPr lang="en-US" u="sng" dirty="0"/>
              <a:t>Process   </a:t>
            </a:r>
          </a:p>
          <a:p>
            <a:r>
              <a:rPr lang="en-US" dirty="0" err="1"/>
              <a:t>PVAccess</a:t>
            </a:r>
            <a:endParaRPr lang="en-US" dirty="0"/>
          </a:p>
          <a:p>
            <a:r>
              <a:rPr lang="en-US" dirty="0"/>
              <a:t>Client</a:t>
            </a:r>
          </a:p>
        </p:txBody>
      </p:sp>
      <p:cxnSp>
        <p:nvCxnSpPr>
          <p:cNvPr id="46" name="Straight Arrow Connector 45"/>
          <p:cNvCxnSpPr/>
          <p:nvPr/>
        </p:nvCxnSpPr>
        <p:spPr bwMode="auto">
          <a:xfrm flipH="1" flipV="1">
            <a:off x="6619157" y="2522703"/>
            <a:ext cx="1" cy="285002"/>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cxnSp>
        <p:nvCxnSpPr>
          <p:cNvPr id="47" name="Straight Arrow Connector 46"/>
          <p:cNvCxnSpPr/>
          <p:nvPr/>
        </p:nvCxnSpPr>
        <p:spPr bwMode="auto">
          <a:xfrm flipH="1" flipV="1">
            <a:off x="7858846" y="2522703"/>
            <a:ext cx="1" cy="285002"/>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cxnSp>
        <p:nvCxnSpPr>
          <p:cNvPr id="48" name="Straight Arrow Connector 47"/>
          <p:cNvCxnSpPr/>
          <p:nvPr/>
        </p:nvCxnSpPr>
        <p:spPr bwMode="auto">
          <a:xfrm flipH="1" flipV="1">
            <a:off x="9057558" y="2527839"/>
            <a:ext cx="1" cy="285002"/>
          </a:xfrm>
          <a:prstGeom prst="straightConnector1">
            <a:avLst/>
          </a:prstGeom>
          <a:ln w="19050">
            <a:headEnd type="none" w="med" len="med"/>
            <a:tailEnd type="arrow"/>
          </a:ln>
        </p:spPr>
        <p:style>
          <a:lnRef idx="1">
            <a:schemeClr val="dk1"/>
          </a:lnRef>
          <a:fillRef idx="0">
            <a:schemeClr val="dk1"/>
          </a:fillRef>
          <a:effectRef idx="0">
            <a:schemeClr val="dk1"/>
          </a:effectRef>
          <a:fontRef idx="minor">
            <a:schemeClr val="tx1"/>
          </a:fontRef>
        </p:style>
      </p:cxnSp>
      <p:sp>
        <p:nvSpPr>
          <p:cNvPr id="49" name="TextBox 48"/>
          <p:cNvSpPr txBox="1"/>
          <p:nvPr/>
        </p:nvSpPr>
        <p:spPr>
          <a:xfrm>
            <a:off x="6096000" y="1321805"/>
            <a:ext cx="1046312" cy="1200329"/>
          </a:xfrm>
          <a:prstGeom prst="rect">
            <a:avLst/>
          </a:prstGeom>
          <a:noFill/>
          <a:ln>
            <a:solidFill>
              <a:schemeClr val="tx1"/>
            </a:solidFill>
          </a:ln>
        </p:spPr>
        <p:txBody>
          <a:bodyPr wrap="none" rtlCol="0">
            <a:spAutoFit/>
          </a:bodyPr>
          <a:lstStyle/>
          <a:p>
            <a:r>
              <a:rPr lang="en-US" dirty="0"/>
              <a:t>Image</a:t>
            </a:r>
          </a:p>
          <a:p>
            <a:r>
              <a:rPr lang="en-US" u="sng" dirty="0"/>
              <a:t>Viewer    </a:t>
            </a:r>
          </a:p>
          <a:p>
            <a:r>
              <a:rPr lang="en-US" dirty="0" err="1"/>
              <a:t>PVAccess</a:t>
            </a:r>
            <a:endParaRPr lang="en-US" dirty="0"/>
          </a:p>
          <a:p>
            <a:r>
              <a:rPr lang="en-US" dirty="0"/>
              <a:t>Client</a:t>
            </a:r>
          </a:p>
        </p:txBody>
      </p:sp>
      <p:sp>
        <p:nvSpPr>
          <p:cNvPr id="50" name="TextBox 49"/>
          <p:cNvSpPr txBox="1"/>
          <p:nvPr/>
        </p:nvSpPr>
        <p:spPr>
          <a:xfrm>
            <a:off x="7325445" y="1331329"/>
            <a:ext cx="1046312" cy="1200329"/>
          </a:xfrm>
          <a:prstGeom prst="rect">
            <a:avLst/>
          </a:prstGeom>
          <a:noFill/>
          <a:ln>
            <a:solidFill>
              <a:schemeClr val="tx1"/>
            </a:solidFill>
          </a:ln>
        </p:spPr>
        <p:txBody>
          <a:bodyPr wrap="none" rtlCol="0">
            <a:spAutoFit/>
          </a:bodyPr>
          <a:lstStyle/>
          <a:p>
            <a:r>
              <a:rPr lang="en-US" dirty="0"/>
              <a:t>Image</a:t>
            </a:r>
          </a:p>
          <a:p>
            <a:r>
              <a:rPr lang="en-US" u="sng" dirty="0"/>
              <a:t>Archive   </a:t>
            </a:r>
          </a:p>
          <a:p>
            <a:r>
              <a:rPr lang="en-US" dirty="0" err="1"/>
              <a:t>PVAccess</a:t>
            </a:r>
            <a:endParaRPr lang="en-US" dirty="0"/>
          </a:p>
          <a:p>
            <a:r>
              <a:rPr lang="en-US" dirty="0"/>
              <a:t>Client</a:t>
            </a:r>
          </a:p>
        </p:txBody>
      </p:sp>
      <p:sp>
        <p:nvSpPr>
          <p:cNvPr id="51" name="TextBox 50"/>
          <p:cNvSpPr txBox="1"/>
          <p:nvPr/>
        </p:nvSpPr>
        <p:spPr>
          <a:xfrm>
            <a:off x="8534401" y="1327511"/>
            <a:ext cx="1046312" cy="1200329"/>
          </a:xfrm>
          <a:prstGeom prst="rect">
            <a:avLst/>
          </a:prstGeom>
          <a:noFill/>
          <a:ln>
            <a:solidFill>
              <a:schemeClr val="tx1"/>
            </a:solidFill>
          </a:ln>
        </p:spPr>
        <p:txBody>
          <a:bodyPr wrap="none" rtlCol="0">
            <a:spAutoFit/>
          </a:bodyPr>
          <a:lstStyle/>
          <a:p>
            <a:r>
              <a:rPr lang="en-US" dirty="0"/>
              <a:t>Image</a:t>
            </a:r>
          </a:p>
          <a:p>
            <a:r>
              <a:rPr lang="en-US" u="sng" dirty="0"/>
              <a:t>Process   </a:t>
            </a:r>
          </a:p>
          <a:p>
            <a:r>
              <a:rPr lang="en-US" dirty="0" err="1"/>
              <a:t>PVAccess</a:t>
            </a:r>
            <a:endParaRPr lang="en-US" dirty="0"/>
          </a:p>
          <a:p>
            <a:r>
              <a:rPr lang="en-US" dirty="0"/>
              <a:t>Client</a:t>
            </a:r>
          </a:p>
        </p:txBody>
      </p:sp>
      <p:sp>
        <p:nvSpPr>
          <p:cNvPr id="31"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Data Processing Pipeline for fast results</a:t>
            </a:r>
            <a:endParaRPr lang="en-US" dirty="0"/>
          </a:p>
        </p:txBody>
      </p:sp>
      <p:sp>
        <p:nvSpPr>
          <p:cNvPr id="32" name="TextBox 31"/>
          <p:cNvSpPr txBox="1"/>
          <p:nvPr/>
        </p:nvSpPr>
        <p:spPr>
          <a:xfrm>
            <a:off x="1578317" y="4142767"/>
            <a:ext cx="9226193" cy="369332"/>
          </a:xfrm>
          <a:prstGeom prst="rect">
            <a:avLst/>
          </a:prstGeom>
          <a:noFill/>
        </p:spPr>
        <p:txBody>
          <a:bodyPr wrap="square" rtlCol="0">
            <a:spAutoFit/>
          </a:bodyPr>
          <a:lstStyle/>
          <a:p>
            <a:r>
              <a:rPr lang="en-US" dirty="0">
                <a:solidFill>
                  <a:schemeClr val="accent6">
                    <a:lumMod val="75000"/>
                  </a:schemeClr>
                </a:solidFill>
              </a:rPr>
              <a:t>Develop optimized processing blocks </a:t>
            </a:r>
            <a:r>
              <a:rPr lang="en-US" dirty="0" smtClean="0">
                <a:solidFill>
                  <a:schemeClr val="accent6">
                    <a:lumMod val="75000"/>
                  </a:schemeClr>
                </a:solidFill>
              </a:rPr>
              <a:t>on multi-core processors - zero copy, </a:t>
            </a:r>
            <a:r>
              <a:rPr lang="en-US" dirty="0" err="1" smtClean="0">
                <a:solidFill>
                  <a:schemeClr val="accent6">
                    <a:lumMod val="75000"/>
                  </a:schemeClr>
                </a:solidFill>
              </a:rPr>
              <a:t>interlligent</a:t>
            </a:r>
            <a:r>
              <a:rPr lang="en-US" dirty="0" smtClean="0">
                <a:solidFill>
                  <a:schemeClr val="accent6">
                    <a:lumMod val="75000"/>
                  </a:schemeClr>
                </a:solidFill>
              </a:rPr>
              <a:t> locking</a:t>
            </a:r>
            <a:endParaRPr lang="en-US" dirty="0">
              <a:solidFill>
                <a:schemeClr val="accent6">
                  <a:lumMod val="75000"/>
                </a:schemeClr>
              </a:solidFill>
            </a:endParaRPr>
          </a:p>
        </p:txBody>
      </p:sp>
      <p:sp>
        <p:nvSpPr>
          <p:cNvPr id="34" name="TextBox 33"/>
          <p:cNvSpPr txBox="1"/>
          <p:nvPr/>
        </p:nvSpPr>
        <p:spPr>
          <a:xfrm>
            <a:off x="9732132" y="1931492"/>
            <a:ext cx="1839042" cy="1200329"/>
          </a:xfrm>
          <a:prstGeom prst="rect">
            <a:avLst/>
          </a:prstGeom>
          <a:noFill/>
        </p:spPr>
        <p:txBody>
          <a:bodyPr wrap="square" rtlCol="0">
            <a:spAutoFit/>
          </a:bodyPr>
          <a:lstStyle/>
          <a:p>
            <a:r>
              <a:rPr lang="en-US" dirty="0" err="1" smtClean="0">
                <a:solidFill>
                  <a:schemeClr val="accent6">
                    <a:lumMod val="75000"/>
                  </a:schemeClr>
                </a:solidFill>
              </a:rPr>
              <a:t>PVAccess</a:t>
            </a:r>
            <a:r>
              <a:rPr lang="en-US" dirty="0" smtClean="0">
                <a:solidFill>
                  <a:schemeClr val="accent6">
                    <a:lumMod val="75000"/>
                  </a:schemeClr>
                </a:solidFill>
              </a:rPr>
              <a:t> protocol has C++, Java and Python Bindings</a:t>
            </a:r>
          </a:p>
        </p:txBody>
      </p:sp>
      <p:sp>
        <p:nvSpPr>
          <p:cNvPr id="35" name="TextBox 34"/>
          <p:cNvSpPr txBox="1"/>
          <p:nvPr/>
        </p:nvSpPr>
        <p:spPr>
          <a:xfrm>
            <a:off x="658796" y="1901370"/>
            <a:ext cx="1839042" cy="923330"/>
          </a:xfrm>
          <a:prstGeom prst="rect">
            <a:avLst/>
          </a:prstGeom>
          <a:noFill/>
        </p:spPr>
        <p:txBody>
          <a:bodyPr wrap="square" rtlCol="0">
            <a:spAutoFit/>
          </a:bodyPr>
          <a:lstStyle/>
          <a:p>
            <a:r>
              <a:rPr lang="en-US" dirty="0" smtClean="0">
                <a:solidFill>
                  <a:schemeClr val="accent6">
                    <a:lumMod val="75000"/>
                  </a:schemeClr>
                </a:solidFill>
              </a:rPr>
              <a:t>Normative Types</a:t>
            </a:r>
          </a:p>
          <a:p>
            <a:r>
              <a:rPr lang="en-US" dirty="0" smtClean="0">
                <a:solidFill>
                  <a:schemeClr val="accent6">
                    <a:lumMod val="75000"/>
                  </a:schemeClr>
                </a:solidFill>
              </a:rPr>
              <a:t>Implement a narrow interface</a:t>
            </a:r>
            <a:r>
              <a:rPr lang="en-US" dirty="0" smtClean="0">
                <a:solidFill>
                  <a:srgbClr val="FF0000"/>
                </a:solidFill>
              </a:rPr>
              <a:t>.</a:t>
            </a:r>
          </a:p>
        </p:txBody>
      </p:sp>
      <p:pic>
        <p:nvPicPr>
          <p:cNvPr id="39" name="Picture 38"/>
          <p:cNvPicPr>
            <a:picLocks noGrp="1"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092" y="5671335"/>
            <a:ext cx="793044"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cxnSp>
        <p:nvCxnSpPr>
          <p:cNvPr id="3" name="Straight Arrow Connector 2"/>
          <p:cNvCxnSpPr>
            <a:stCxn id="39" idx="0"/>
          </p:cNvCxnSpPr>
          <p:nvPr/>
        </p:nvCxnSpPr>
        <p:spPr>
          <a:xfrm flipV="1">
            <a:off x="638614" y="5105400"/>
            <a:ext cx="0" cy="5659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3336" y="4498456"/>
            <a:ext cx="1423823" cy="671350"/>
          </a:xfrm>
          <a:prstGeom prst="rect">
            <a:avLst/>
          </a:prstGeom>
          <a:noFill/>
          <a:ln>
            <a:solidFill>
              <a:schemeClr val="tx1"/>
            </a:solidFill>
          </a:ln>
        </p:spPr>
        <p:txBody>
          <a:bodyPr wrap="square" rtlCol="0">
            <a:spAutoFit/>
          </a:bodyPr>
          <a:lstStyle/>
          <a:p>
            <a:r>
              <a:rPr lang="en-US" dirty="0" err="1" smtClean="0"/>
              <a:t>areaDetector</a:t>
            </a:r>
            <a:r>
              <a:rPr lang="en-US" dirty="0" smtClean="0"/>
              <a:t> Driver</a:t>
            </a:r>
            <a:endParaRPr lang="en-US" dirty="0"/>
          </a:p>
        </p:txBody>
      </p:sp>
      <p:cxnSp>
        <p:nvCxnSpPr>
          <p:cNvPr id="45" name="Straight Arrow Connector 44"/>
          <p:cNvCxnSpPr/>
          <p:nvPr/>
        </p:nvCxnSpPr>
        <p:spPr bwMode="auto">
          <a:xfrm>
            <a:off x="1423512" y="4852443"/>
            <a:ext cx="1393202" cy="0"/>
          </a:xfrm>
          <a:prstGeom prst="straightConnector1">
            <a:avLst/>
          </a:prstGeom>
          <a:noFill/>
          <a:ln w="12700" cap="flat" cmpd="sng" algn="ctr">
            <a:solidFill>
              <a:schemeClr val="tx1"/>
            </a:solidFill>
            <a:prstDash val="solid"/>
            <a:round/>
            <a:headEnd type="none" w="med" len="med"/>
            <a:tailEnd type="arrow"/>
          </a:ln>
          <a:effectLst/>
        </p:spPr>
      </p:cxnSp>
      <p:sp>
        <p:nvSpPr>
          <p:cNvPr id="54" name="TextBox 53"/>
          <p:cNvSpPr txBox="1"/>
          <p:nvPr/>
        </p:nvSpPr>
        <p:spPr>
          <a:xfrm>
            <a:off x="1423514" y="4575443"/>
            <a:ext cx="1460785" cy="276999"/>
          </a:xfrm>
          <a:prstGeom prst="rect">
            <a:avLst/>
          </a:prstGeom>
          <a:noFill/>
        </p:spPr>
        <p:txBody>
          <a:bodyPr wrap="none" rtlCol="0">
            <a:spAutoFit/>
          </a:bodyPr>
          <a:lstStyle/>
          <a:p>
            <a:r>
              <a:rPr lang="en-US" sz="1200" dirty="0"/>
              <a:t>Queue – 1 to n deep</a:t>
            </a:r>
          </a:p>
        </p:txBody>
      </p:sp>
      <p:cxnSp>
        <p:nvCxnSpPr>
          <p:cNvPr id="5" name="Straight Arrow Connector 4"/>
          <p:cNvCxnSpPr/>
          <p:nvPr/>
        </p:nvCxnSpPr>
        <p:spPr>
          <a:xfrm>
            <a:off x="1230261" y="5969285"/>
            <a:ext cx="10928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2323136" y="5688158"/>
            <a:ext cx="1262205" cy="923330"/>
          </a:xfrm>
          <a:prstGeom prst="rect">
            <a:avLst/>
          </a:prstGeom>
          <a:noFill/>
          <a:ln>
            <a:solidFill>
              <a:schemeClr val="tx1"/>
            </a:solidFill>
          </a:ln>
        </p:spPr>
        <p:txBody>
          <a:bodyPr wrap="square" rtlCol="0">
            <a:spAutoFit/>
          </a:bodyPr>
          <a:lstStyle/>
          <a:p>
            <a:r>
              <a:rPr lang="en-US" dirty="0" smtClean="0"/>
              <a:t>FPGA Processing Blocks</a:t>
            </a:r>
            <a:endParaRPr lang="en-US" dirty="0"/>
          </a:p>
        </p:txBody>
      </p:sp>
      <p:cxnSp>
        <p:nvCxnSpPr>
          <p:cNvPr id="56" name="Straight Arrow Connector 55"/>
          <p:cNvCxnSpPr>
            <a:stCxn id="55" idx="0"/>
          </p:cNvCxnSpPr>
          <p:nvPr/>
        </p:nvCxnSpPr>
        <p:spPr>
          <a:xfrm flipH="1" flipV="1">
            <a:off x="1230261" y="5169807"/>
            <a:ext cx="1723978" cy="5183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0238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8"/>
          <p:cNvSpPr>
            <a:spLocks noChangeArrowheads="1"/>
          </p:cNvSpPr>
          <p:nvPr/>
        </p:nvSpPr>
        <p:spPr bwMode="auto">
          <a:xfrm>
            <a:off x="358588" y="6146799"/>
            <a:ext cx="112507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20000"/>
              </a:spcBef>
              <a:buClr>
                <a:schemeClr val="folHlink"/>
              </a:buClr>
              <a:buSzPct val="135000"/>
              <a:buChar char="•"/>
              <a:defRPr sz="3200">
                <a:solidFill>
                  <a:schemeClr val="tx1"/>
                </a:solidFill>
                <a:latin typeface="Arial Narrow" panose="020B0606020202030204" pitchFamily="34" charset="0"/>
                <a:ea typeface="Osaka"/>
                <a:cs typeface="Osaka"/>
              </a:defRPr>
            </a:lvl1pPr>
            <a:lvl2pPr marL="742950" indent="-285750">
              <a:lnSpc>
                <a:spcPct val="90000"/>
              </a:lnSpc>
              <a:spcBef>
                <a:spcPct val="20000"/>
              </a:spcBef>
              <a:buClr>
                <a:schemeClr val="folHlink"/>
              </a:buClr>
              <a:buSzPct val="100000"/>
              <a:buChar char="•"/>
              <a:defRPr sz="2800">
                <a:solidFill>
                  <a:schemeClr val="tx1"/>
                </a:solidFill>
                <a:latin typeface="Arial Narrow" panose="020B0606020202030204" pitchFamily="34" charset="0"/>
                <a:ea typeface="Osaka"/>
                <a:cs typeface="Osaka"/>
              </a:defRPr>
            </a:lvl2pPr>
            <a:lvl3pPr marL="1143000" indent="-228600">
              <a:lnSpc>
                <a:spcPct val="90000"/>
              </a:lnSpc>
              <a:spcBef>
                <a:spcPct val="20000"/>
              </a:spcBef>
              <a:buSzPct val="100000"/>
              <a:buChar char="–"/>
              <a:defRPr sz="2400">
                <a:solidFill>
                  <a:schemeClr val="tx1"/>
                </a:solidFill>
                <a:latin typeface="Arial Narrow" panose="020B0606020202030204" pitchFamily="34" charset="0"/>
                <a:ea typeface="Osaka"/>
                <a:cs typeface="Osaka"/>
              </a:defRPr>
            </a:lvl3pPr>
            <a:lvl4pPr marL="1600200" indent="-228600">
              <a:lnSpc>
                <a:spcPct val="90000"/>
              </a:lnSpc>
              <a:spcBef>
                <a:spcPct val="20000"/>
              </a:spcBef>
              <a:buSzPct val="100000"/>
              <a:buChar char="-"/>
              <a:defRPr sz="2400">
                <a:solidFill>
                  <a:schemeClr val="tx1"/>
                </a:solidFill>
                <a:latin typeface="Arial Narrow" panose="020B0606020202030204" pitchFamily="34" charset="0"/>
                <a:ea typeface="Osaka"/>
                <a:cs typeface="Osaka"/>
              </a:defRPr>
            </a:lvl4pPr>
            <a:lvl5pPr marL="2057400" indent="-228600">
              <a:lnSpc>
                <a:spcPct val="90000"/>
              </a:lnSpc>
              <a:spcBef>
                <a:spcPct val="20000"/>
              </a:spcBef>
              <a:buSzPct val="100000"/>
              <a:buChar char="-"/>
              <a:defRPr sz="2400">
                <a:solidFill>
                  <a:schemeClr val="tx1"/>
                </a:solidFill>
                <a:latin typeface="Arial Narrow" panose="020B0606020202030204" pitchFamily="34" charset="0"/>
                <a:ea typeface="Osaka"/>
                <a:cs typeface="Osaka"/>
              </a:defRPr>
            </a:lvl5pPr>
            <a:lvl6pPr marL="2514600" indent="-228600" eaLnBrk="0" fontAlgn="base" hangingPunct="0">
              <a:lnSpc>
                <a:spcPct val="90000"/>
              </a:lnSpc>
              <a:spcBef>
                <a:spcPct val="20000"/>
              </a:spcBef>
              <a:spcAft>
                <a:spcPct val="0"/>
              </a:spcAft>
              <a:buSzPct val="100000"/>
              <a:buChar char="-"/>
              <a:defRPr sz="2400">
                <a:solidFill>
                  <a:schemeClr val="tx1"/>
                </a:solidFill>
                <a:latin typeface="Arial Narrow" panose="020B0606020202030204" pitchFamily="34" charset="0"/>
                <a:ea typeface="Osaka"/>
                <a:cs typeface="Osaka"/>
              </a:defRPr>
            </a:lvl6pPr>
            <a:lvl7pPr marL="2971800" indent="-228600" eaLnBrk="0" fontAlgn="base" hangingPunct="0">
              <a:lnSpc>
                <a:spcPct val="90000"/>
              </a:lnSpc>
              <a:spcBef>
                <a:spcPct val="20000"/>
              </a:spcBef>
              <a:spcAft>
                <a:spcPct val="0"/>
              </a:spcAft>
              <a:buSzPct val="100000"/>
              <a:buChar char="-"/>
              <a:defRPr sz="2400">
                <a:solidFill>
                  <a:schemeClr val="tx1"/>
                </a:solidFill>
                <a:latin typeface="Arial Narrow" panose="020B0606020202030204" pitchFamily="34" charset="0"/>
                <a:ea typeface="Osaka"/>
                <a:cs typeface="Osaka"/>
              </a:defRPr>
            </a:lvl7pPr>
            <a:lvl8pPr marL="3429000" indent="-228600" eaLnBrk="0" fontAlgn="base" hangingPunct="0">
              <a:lnSpc>
                <a:spcPct val="90000"/>
              </a:lnSpc>
              <a:spcBef>
                <a:spcPct val="20000"/>
              </a:spcBef>
              <a:spcAft>
                <a:spcPct val="0"/>
              </a:spcAft>
              <a:buSzPct val="100000"/>
              <a:buChar char="-"/>
              <a:defRPr sz="2400">
                <a:solidFill>
                  <a:schemeClr val="tx1"/>
                </a:solidFill>
                <a:latin typeface="Arial Narrow" panose="020B0606020202030204" pitchFamily="34" charset="0"/>
                <a:ea typeface="Osaka"/>
                <a:cs typeface="Osaka"/>
              </a:defRPr>
            </a:lvl8pPr>
            <a:lvl9pPr marL="3886200" indent="-228600" eaLnBrk="0" fontAlgn="base" hangingPunct="0">
              <a:lnSpc>
                <a:spcPct val="90000"/>
              </a:lnSpc>
              <a:spcBef>
                <a:spcPct val="20000"/>
              </a:spcBef>
              <a:spcAft>
                <a:spcPct val="0"/>
              </a:spcAft>
              <a:buSzPct val="100000"/>
              <a:buChar char="-"/>
              <a:defRPr sz="2400">
                <a:solidFill>
                  <a:schemeClr val="tx1"/>
                </a:solidFill>
                <a:latin typeface="Arial Narrow" panose="020B0606020202030204" pitchFamily="34" charset="0"/>
                <a:ea typeface="Osaka"/>
                <a:cs typeface="Osaka"/>
              </a:defRPr>
            </a:lvl9pPr>
          </a:lstStyle>
          <a:p>
            <a:pPr eaLnBrk="1" hangingPunct="1">
              <a:lnSpc>
                <a:spcPct val="100000"/>
              </a:lnSpc>
              <a:spcBef>
                <a:spcPct val="0"/>
              </a:spcBef>
              <a:buClrTx/>
              <a:buSzTx/>
              <a:buFontTx/>
              <a:buNone/>
            </a:pPr>
            <a:r>
              <a:rPr lang="en-US" altLang="en-US" sz="1200" dirty="0">
                <a:solidFill>
                  <a:srgbClr val="000000"/>
                </a:solidFill>
                <a:latin typeface="Times New Roman" panose="02020603050405020304" pitchFamily="18" charset="0"/>
              </a:rPr>
              <a:t>Samples are either viewed by their order in the sample changer </a:t>
            </a:r>
            <a:r>
              <a:rPr lang="en-US" altLang="en-US" sz="1200" dirty="0" err="1">
                <a:solidFill>
                  <a:srgbClr val="000000"/>
                </a:solidFill>
                <a:latin typeface="Times New Roman" panose="02020603050405020304" pitchFamily="18" charset="0"/>
              </a:rPr>
              <a:t>dewar</a:t>
            </a:r>
            <a:r>
              <a:rPr lang="en-US" altLang="en-US" sz="1200" dirty="0">
                <a:solidFill>
                  <a:srgbClr val="000000"/>
                </a:solidFill>
                <a:latin typeface="Times New Roman" panose="02020603050405020304" pitchFamily="18" charset="0"/>
              </a:rPr>
              <a:t> (</a:t>
            </a:r>
            <a:r>
              <a:rPr lang="en-US" altLang="en-US" sz="1200" dirty="0" err="1">
                <a:solidFill>
                  <a:srgbClr val="000000"/>
                </a:solidFill>
                <a:latin typeface="Times New Roman" panose="02020603050405020304" pitchFamily="18" charset="0"/>
              </a:rPr>
              <a:t>DewarView</a:t>
            </a:r>
            <a:r>
              <a:rPr lang="en-US" altLang="en-US" sz="1200" dirty="0">
                <a:solidFill>
                  <a:srgbClr val="000000"/>
                </a:solidFill>
                <a:latin typeface="Times New Roman" panose="02020603050405020304" pitchFamily="18" charset="0"/>
              </a:rPr>
              <a:t>), or by the order the user would like to collect (</a:t>
            </a:r>
            <a:r>
              <a:rPr lang="en-US" altLang="en-US" sz="1200" dirty="0" err="1">
                <a:solidFill>
                  <a:srgbClr val="000000"/>
                </a:solidFill>
                <a:latin typeface="Times New Roman" panose="02020603050405020304" pitchFamily="18" charset="0"/>
              </a:rPr>
              <a:t>PriorityView</a:t>
            </a:r>
            <a:r>
              <a:rPr lang="en-US" altLang="en-US" sz="1200" dirty="0">
                <a:solidFill>
                  <a:srgbClr val="000000"/>
                </a:solidFill>
                <a:latin typeface="Times New Roman" panose="02020603050405020304" pitchFamily="18" charset="0"/>
              </a:rPr>
              <a:t>). Priority The color coding for now is cyan=done, green=running, checked means requested to run when the "Collect Queue" button is pressed below the tree. </a:t>
            </a:r>
            <a:endParaRPr lang="en-US" altLang="en-US" sz="1200" dirty="0"/>
          </a:p>
        </p:txBody>
      </p:sp>
      <p:pic>
        <p:nvPicPr>
          <p:cNvPr id="3686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1924" y="1293813"/>
            <a:ext cx="7739062" cy="485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990600" y="5175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t>Sample Management</a:t>
            </a:r>
            <a:endParaRPr lang="en-US" dirty="0"/>
          </a:p>
        </p:txBody>
      </p:sp>
    </p:spTree>
    <p:extLst>
      <p:ext uri="{BB962C8B-B14F-4D97-AF65-F5344CB8AC3E}">
        <p14:creationId xmlns:p14="http://schemas.microsoft.com/office/powerpoint/2010/main" val="1217788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smtClean="0"/>
              <a:t>There </a:t>
            </a:r>
            <a:r>
              <a:rPr lang="en-US" dirty="0"/>
              <a:t>are many techniques used to study various samples at NSLS II.</a:t>
            </a:r>
          </a:p>
          <a:p>
            <a:pPr lvl="0"/>
            <a:r>
              <a:rPr lang="en-US" dirty="0"/>
              <a:t>Closer to the raw data, many of the algorithms used are common across beam lines.</a:t>
            </a:r>
          </a:p>
          <a:p>
            <a:pPr lvl="0"/>
            <a:r>
              <a:rPr lang="en-US" dirty="0"/>
              <a:t>There are some very specialized analysis routines required as well</a:t>
            </a:r>
          </a:p>
          <a:p>
            <a:pPr lvl="0"/>
            <a:r>
              <a:rPr lang="en-US" dirty="0"/>
              <a:t>Provenance of data must be preserved to validate the scientific process.</a:t>
            </a:r>
          </a:p>
          <a:p>
            <a:pPr lvl="0"/>
            <a:r>
              <a:rPr lang="en-US" dirty="0"/>
              <a:t>“Scientists would rather use someone else’s toothbrush than their analysis routines”</a:t>
            </a:r>
          </a:p>
          <a:p>
            <a:pPr lvl="0"/>
            <a:r>
              <a:rPr lang="en-US" dirty="0"/>
              <a:t>Users will want to use different, competing, evolved, higher performance, or just better codes.</a:t>
            </a:r>
          </a:p>
          <a:p>
            <a:pPr lvl="0">
              <a:buFont typeface="Wingdings" panose="05000000000000000000" pitchFamily="2" charset="2"/>
              <a:buChar char="Ø"/>
            </a:pPr>
            <a:r>
              <a:rPr lang="en-US" dirty="0"/>
              <a:t>To allow access to raw and processed data, a Data Broker API is provided</a:t>
            </a:r>
          </a:p>
          <a:p>
            <a:pPr lvl="0">
              <a:buFont typeface="Wingdings" panose="05000000000000000000" pitchFamily="2" charset="2"/>
              <a:buChar char="Ø"/>
            </a:pPr>
            <a:r>
              <a:rPr lang="en-US" dirty="0"/>
              <a:t>A standard library of python processing routines is produced and supported.</a:t>
            </a:r>
          </a:p>
          <a:p>
            <a:pPr lvl="0">
              <a:buFont typeface="Wingdings" panose="05000000000000000000" pitchFamily="2" charset="2"/>
              <a:buChar char="Ø"/>
            </a:pPr>
            <a:r>
              <a:rPr lang="en-US" dirty="0"/>
              <a:t>Processing routines use standard data types</a:t>
            </a:r>
          </a:p>
          <a:p>
            <a:pPr lvl="0">
              <a:buFont typeface="Wingdings" panose="05000000000000000000" pitchFamily="2" charset="2"/>
              <a:buChar char="Ø"/>
            </a:pPr>
            <a:r>
              <a:rPr lang="en-US" dirty="0"/>
              <a:t>Results from processing can be stored back into the data management system</a:t>
            </a:r>
          </a:p>
          <a:p>
            <a:pPr lvl="0">
              <a:buFont typeface="Wingdings" panose="05000000000000000000" pitchFamily="2" charset="2"/>
              <a:buChar char="Ø"/>
            </a:pPr>
            <a:r>
              <a:rPr lang="en-US" dirty="0"/>
              <a:t>A visualization library is supported for 1D and 2D data and data sets.</a:t>
            </a:r>
          </a:p>
          <a:p>
            <a:pPr lvl="0">
              <a:buFont typeface="Wingdings" panose="05000000000000000000" pitchFamily="2" charset="2"/>
              <a:buChar char="Ø"/>
            </a:pPr>
            <a:r>
              <a:rPr lang="en-US" dirty="0"/>
              <a:t>A data flow system is being developed to support the development of data analysis. </a:t>
            </a:r>
            <a:r>
              <a:rPr lang="en-US" dirty="0" err="1"/>
              <a:t>VisTrails</a:t>
            </a:r>
            <a:r>
              <a:rPr lang="en-US" dirty="0"/>
              <a:t> is being evaluated as a tool to provide this.</a:t>
            </a:r>
          </a:p>
          <a:p>
            <a:endParaRPr lang="en-US" dirty="0"/>
          </a:p>
        </p:txBody>
      </p:sp>
    </p:spTree>
    <p:extLst>
      <p:ext uri="{BB962C8B-B14F-4D97-AF65-F5344CB8AC3E}">
        <p14:creationId xmlns:p14="http://schemas.microsoft.com/office/powerpoint/2010/main" val="42780755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3522</TotalTime>
  <Words>1221</Words>
  <Application>Microsoft Office PowerPoint</Application>
  <PresentationFormat>Widescreen</PresentationFormat>
  <Paragraphs>189</Paragraphs>
  <Slides>18</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 Narrow</vt:lpstr>
      <vt:lpstr>Calibri</vt:lpstr>
      <vt:lpstr>Calibri Light</vt:lpstr>
      <vt:lpstr>Osaka</vt:lpstr>
      <vt:lpstr>Times New Roman</vt:lpstr>
      <vt:lpstr>Wingdings</vt:lpstr>
      <vt:lpstr>Office Theme</vt:lpstr>
      <vt:lpstr>Data Acquisition at the NSLS II</vt:lpstr>
      <vt:lpstr>Introduction</vt:lpstr>
      <vt:lpstr>Data Rates</vt:lpstr>
      <vt:lpstr>Data Management</vt:lpstr>
      <vt:lpstr>Data Is Stored in Appropriate Repositories</vt:lpstr>
      <vt:lpstr>Data Processing</vt:lpstr>
      <vt:lpstr>PowerPoint Presentation</vt:lpstr>
      <vt:lpstr>PowerPoint Presentation</vt:lpstr>
      <vt:lpstr>Data Analysis</vt:lpstr>
      <vt:lpstr>Design Status – Experiment Control (1 OF 4)</vt:lpstr>
      <vt:lpstr>Design Status – Experiment Control (2 OF 4)</vt:lpstr>
      <vt:lpstr>Design Status – Experiment Control (3 OF 4)</vt:lpstr>
      <vt:lpstr>Design Status – Experiment Control (4 OF 4)</vt:lpstr>
      <vt:lpstr>Data Storage</vt:lpstr>
      <vt:lpstr>Data Export </vt:lpstr>
      <vt:lpstr>PowerPoint Presentation</vt:lpstr>
      <vt:lpstr>Remote data access problem</vt:lpstr>
      <vt:lpstr>Conclusions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dalesio</dc:creator>
  <cp:lastModifiedBy>dalesio</cp:lastModifiedBy>
  <cp:revision>23</cp:revision>
  <dcterms:created xsi:type="dcterms:W3CDTF">2014-09-17T14:06:01Z</dcterms:created>
  <dcterms:modified xsi:type="dcterms:W3CDTF">2014-10-21T12:28:44Z</dcterms:modified>
</cp:coreProperties>
</file>