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60" r:id="rId3"/>
    <p:sldId id="261" r:id="rId4"/>
    <p:sldId id="257" r:id="rId5"/>
    <p:sldId id="264" r:id="rId6"/>
    <p:sldId id="265" r:id="rId7"/>
    <p:sldId id="266" r:id="rId8"/>
    <p:sldId id="267" r:id="rId9"/>
    <p:sldId id="268" r:id="rId10"/>
    <p:sldId id="270" r:id="rId11"/>
    <p:sldId id="291" r:id="rId12"/>
    <p:sldId id="269" r:id="rId13"/>
    <p:sldId id="271" r:id="rId14"/>
    <p:sldId id="272" r:id="rId15"/>
    <p:sldId id="273" r:id="rId16"/>
    <p:sldId id="274" r:id="rId17"/>
    <p:sldId id="275" r:id="rId18"/>
    <p:sldId id="277" r:id="rId19"/>
    <p:sldId id="263" r:id="rId20"/>
    <p:sldId id="280" r:id="rId21"/>
    <p:sldId id="281" r:id="rId22"/>
    <p:sldId id="285" r:id="rId23"/>
    <p:sldId id="286" r:id="rId24"/>
    <p:sldId id="287" r:id="rId25"/>
    <p:sldId id="288" r:id="rId26"/>
    <p:sldId id="290" r:id="rId27"/>
    <p:sldId id="298" r:id="rId28"/>
    <p:sldId id="284" r:id="rId29"/>
    <p:sldId id="282" r:id="rId30"/>
    <p:sldId id="283" r:id="rId31"/>
    <p:sldId id="258" r:id="rId32"/>
    <p:sldId id="292" r:id="rId33"/>
    <p:sldId id="293" r:id="rId34"/>
    <p:sldId id="297" r:id="rId35"/>
    <p:sldId id="296" r:id="rId36"/>
    <p:sldId id="295" r:id="rId37"/>
    <p:sldId id="294" r:id="rId38"/>
    <p:sldId id="299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872" autoAdjust="0"/>
  </p:normalViewPr>
  <p:slideViewPr>
    <p:cSldViewPr snapToGrid="0">
      <p:cViewPr varScale="1">
        <p:scale>
          <a:sx n="94" d="100"/>
          <a:sy n="94" d="100"/>
        </p:scale>
        <p:origin x="-136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F931F-8A73-0C43-A390-2CFC85F16472}" type="datetimeFigureOut">
              <a:rPr lang="en-US" smtClean="0"/>
              <a:t>10/22/14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FD76C-CA5E-DB48-8206-E5D609800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86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Unfortunately,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JavaFX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was not written with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OSGi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mind so there are various sources of error when running inside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OSGi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These problems include the location of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JavaFX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binaries in your Java installation and class loading issues because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OSGi's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visibility rules. e(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clipse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provides helper libraries for dealing with all of those problems and makes writing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JavaFX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applications on top of Eclipse Equinox feel as easy as it is with SWT and Swing.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FD76C-CA5E-DB48-8206-E5D609800BA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25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goal of this experiment was to measure the difference in performance between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JavaFX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SWT when drawing many objects on a screen. In order to test performance, a program was written in both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JavaFX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SWT that draws multiple text objects in an eclipse view and updates them using a PV. Windows Performance Monitor was used to monitor the CPU Load, and all tests were completed within the Windows 8 operating system.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FD76C-CA5E-DB48-8206-E5D609800BA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2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8014A1-0972-4079-943C-69DDFC368BF8}" type="slidenum">
              <a:rPr lang="en-US"/>
              <a:pPr/>
              <a:t>20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491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dirty="0" err="1" smtClean="0"/>
              <a:t>Linyun</a:t>
            </a:r>
            <a:r>
              <a:rPr lang="en-US" dirty="0" smtClean="0"/>
              <a:t> Yang (accelerator physics) talk: </a:t>
            </a:r>
          </a:p>
          <a:p>
            <a:pPr lvl="1"/>
            <a:r>
              <a:rPr lang="en-US" dirty="0" smtClean="0"/>
              <a:t>From Channel Access to Channel Finder Service: </a:t>
            </a:r>
          </a:p>
          <a:p>
            <a:pPr lvl="2"/>
            <a:r>
              <a:rPr lang="en-US" dirty="0" smtClean="0"/>
              <a:t>Channel Accesses in Python and </a:t>
            </a:r>
            <a:r>
              <a:rPr lang="en-US" dirty="0" err="1" smtClean="0"/>
              <a:t>Matlab</a:t>
            </a:r>
            <a:r>
              <a:rPr lang="en-US" dirty="0" smtClean="0"/>
              <a:t> are simple to use. </a:t>
            </a:r>
          </a:p>
          <a:p>
            <a:pPr lvl="2"/>
            <a:r>
              <a:rPr lang="en-US" dirty="0" smtClean="0"/>
              <a:t>High level applications (HLA) deals with thousands of magnets, instruments and more channels. </a:t>
            </a:r>
          </a:p>
          <a:p>
            <a:pPr lvl="2"/>
            <a:r>
              <a:rPr lang="en-US" dirty="0" smtClean="0"/>
              <a:t>Organized/structured channel information is necessary. </a:t>
            </a:r>
          </a:p>
          <a:p>
            <a:pPr lvl="2"/>
            <a:r>
              <a:rPr lang="en-US" dirty="0" smtClean="0"/>
              <a:t>Channels linked to accelerator lattice and diagnostics are even better. </a:t>
            </a:r>
          </a:p>
          <a:p>
            <a:pPr lvl="2"/>
            <a:r>
              <a:rPr lang="en-US" dirty="0" smtClean="0"/>
              <a:t>Searching instead of remembering is easier for HLA users. </a:t>
            </a:r>
          </a:p>
          <a:p>
            <a:r>
              <a:rPr lang="en-US" dirty="0" smtClean="0"/>
              <a:t>A “dictionary” service can help HLA to manage the channels and build a lattice structure to which the AP is familiar. (they done simulation, analysis with it in the design). </a:t>
            </a:r>
          </a:p>
          <a:p>
            <a:endParaRPr lang="en-US" dirty="0" smtClean="0"/>
          </a:p>
          <a:p>
            <a:r>
              <a:rPr lang="en-US" dirty="0" smtClean="0"/>
              <a:t>Physics group can re-create the lattice from the information in channel finder </a:t>
            </a:r>
          </a:p>
          <a:p>
            <a:r>
              <a:rPr lang="en-US" dirty="0" smtClean="0"/>
              <a:t>By tags, different lattices can be built, and elements can be shared between them. </a:t>
            </a:r>
          </a:p>
          <a:p>
            <a:pPr lvl="1"/>
            <a:r>
              <a:rPr lang="en-US" smtClean="0"/>
              <a:t>Sharing is important for injection, where LTD1 and LTD2 shares a lot of elements with LTB</a:t>
            </a:r>
          </a:p>
          <a:p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FD76C-CA5E-DB48-8206-E5D609800BA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87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A636-F6DD-4EA0-AB2A-11D5926758D8}" type="datetimeFigureOut">
              <a:rPr lang="en-US" smtClean="0"/>
              <a:t>10/22/14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C2225-85CB-4DEE-8E7E-421383AAA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19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A636-F6DD-4EA0-AB2A-11D5926758D8}" type="datetimeFigureOut">
              <a:rPr lang="en-US" smtClean="0"/>
              <a:t>10/22/14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C2225-85CB-4DEE-8E7E-421383AAA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8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A636-F6DD-4EA0-AB2A-11D5926758D8}" type="datetimeFigureOut">
              <a:rPr lang="en-US" smtClean="0"/>
              <a:t>10/22/14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C2225-85CB-4DEE-8E7E-421383AAA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1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A636-F6DD-4EA0-AB2A-11D5926758D8}" type="datetimeFigureOut">
              <a:rPr lang="en-US" smtClean="0"/>
              <a:t>10/22/14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C2225-85CB-4DEE-8E7E-421383AAA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10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A636-F6DD-4EA0-AB2A-11D5926758D8}" type="datetimeFigureOut">
              <a:rPr lang="en-US" smtClean="0"/>
              <a:t>10/22/14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C2225-85CB-4DEE-8E7E-421383AAA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39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A636-F6DD-4EA0-AB2A-11D5926758D8}" type="datetimeFigureOut">
              <a:rPr lang="en-US" smtClean="0"/>
              <a:t>10/22/14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C2225-85CB-4DEE-8E7E-421383AAA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60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A636-F6DD-4EA0-AB2A-11D5926758D8}" type="datetimeFigureOut">
              <a:rPr lang="en-US" smtClean="0"/>
              <a:t>10/22/14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C2225-85CB-4DEE-8E7E-421383AAA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91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A636-F6DD-4EA0-AB2A-11D5926758D8}" type="datetimeFigureOut">
              <a:rPr lang="en-US" smtClean="0"/>
              <a:t>10/22/14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C2225-85CB-4DEE-8E7E-421383AAA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13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A636-F6DD-4EA0-AB2A-11D5926758D8}" type="datetimeFigureOut">
              <a:rPr lang="en-US" smtClean="0"/>
              <a:t>10/22/14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C2225-85CB-4DEE-8E7E-421383AAA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47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A636-F6DD-4EA0-AB2A-11D5926758D8}" type="datetimeFigureOut">
              <a:rPr lang="en-US" smtClean="0"/>
              <a:t>10/22/14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C2225-85CB-4DEE-8E7E-421383AAA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28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A636-F6DD-4EA0-AB2A-11D5926758D8}" type="datetimeFigureOut">
              <a:rPr lang="en-US" smtClean="0"/>
              <a:t>10/22/14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C2225-85CB-4DEE-8E7E-421383AAA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26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5A636-F6DD-4EA0-AB2A-11D5926758D8}" type="datetimeFigureOut">
              <a:rPr lang="en-US" smtClean="0"/>
              <a:t>10/22/14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C2225-85CB-4DEE-8E7E-421383AAA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4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hroffk/cf-mongo-java-test" TargetMode="External"/><Relationship Id="rId4" Type="http://schemas.openxmlformats.org/officeDocument/2006/relationships/hyperlink" Target="https://github.com/mskinner5278/cf-mongo-test" TargetMode="External"/><Relationship Id="rId5" Type="http://schemas.openxmlformats.org/officeDocument/2006/relationships/hyperlink" Target="https://github.com/sjdallst/FXvsSWTProfiling" TargetMode="External"/><Relationship Id="rId6" Type="http://schemas.openxmlformats.org/officeDocument/2006/relationships/hyperlink" Target="http://www.eclipse.org/efxclipse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ChannelFinder/ChannelFinderServic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Tools and Services at NSLSII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Kunal Shroff</a:t>
            </a:r>
            <a:r>
              <a:rPr lang="en-US" dirty="0"/>
              <a:t>, Tasha </a:t>
            </a:r>
            <a:r>
              <a:rPr lang="en-US" dirty="0" smtClean="0"/>
              <a:t>Summers, Smith Reid, Gabriele </a:t>
            </a:r>
            <a:r>
              <a:rPr lang="en-US" dirty="0" err="1" smtClean="0"/>
              <a:t>Carcassi</a:t>
            </a:r>
            <a:r>
              <a:rPr lang="en-US" dirty="0" smtClean="0"/>
              <a:t>, Michael </a:t>
            </a:r>
            <a:r>
              <a:rPr lang="en-US" dirty="0" err="1" smtClean="0"/>
              <a:t>Davidsaver</a:t>
            </a:r>
            <a:r>
              <a:rPr lang="en-US" dirty="0" smtClean="0"/>
              <a:t> </a:t>
            </a:r>
            <a:r>
              <a:rPr lang="en-US" dirty="0" smtClean="0"/>
              <a:t>(NSLSII)</a:t>
            </a:r>
          </a:p>
          <a:p>
            <a:r>
              <a:rPr lang="en-US" dirty="0"/>
              <a:t>Ralph Lange </a:t>
            </a:r>
            <a:r>
              <a:rPr lang="en-US" dirty="0" smtClean="0"/>
              <a:t>(ITER)</a:t>
            </a:r>
          </a:p>
          <a:p>
            <a:r>
              <a:rPr lang="en-US" dirty="0"/>
              <a:t>Samuel </a:t>
            </a:r>
            <a:r>
              <a:rPr lang="en-US" dirty="0" err="1"/>
              <a:t>Dallstream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UMich</a:t>
            </a:r>
            <a:r>
              <a:rPr lang="en-US" dirty="0" smtClean="0"/>
              <a:t>)</a:t>
            </a:r>
          </a:p>
          <a:p>
            <a:r>
              <a:rPr lang="en-US" dirty="0" smtClean="0"/>
              <a:t>Michael Skinner (Marist College)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272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60" y="1644135"/>
            <a:ext cx="6653581" cy="267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6124" y="3761381"/>
            <a:ext cx="5785657" cy="279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Absence of BOY Screen standards: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730" y="2484588"/>
            <a:ext cx="4146511" cy="3603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3527358"/>
            <a:ext cx="4123899" cy="2649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4349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51344"/>
          </a:xfrm>
        </p:spPr>
        <p:txBody>
          <a:bodyPr/>
          <a:lstStyle/>
          <a:p>
            <a:r>
              <a:rPr lang="en-US" dirty="0" smtClean="0"/>
              <a:t>Guidelines are easier than standards</a:t>
            </a:r>
          </a:p>
          <a:p>
            <a:r>
              <a:rPr lang="en-US" dirty="0" smtClean="0"/>
              <a:t>Good examples more effective then good standards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9759" y="435628"/>
            <a:ext cx="5212470" cy="576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35017" y="6255117"/>
            <a:ext cx="10768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contingent on cooperation between physicist, engineers and operators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274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and Bad Practices: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PV naming convention + Macros + Linking containers</a:t>
            </a:r>
          </a:p>
          <a:p>
            <a:pPr lvl="1"/>
            <a:r>
              <a:rPr lang="en-US" dirty="0" smtClean="0"/>
              <a:t>Reusable pieces</a:t>
            </a:r>
          </a:p>
          <a:p>
            <a:pPr lvl="1"/>
            <a:r>
              <a:rPr lang="en-US" dirty="0" smtClean="0"/>
              <a:t>Easily modified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172" y="1825625"/>
            <a:ext cx="5007656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053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and Bad Practices: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442927" cy="4351240"/>
          </a:xfrm>
        </p:spPr>
        <p:txBody>
          <a:bodyPr/>
          <a:lstStyle/>
          <a:p>
            <a:r>
              <a:rPr lang="en-US" dirty="0" smtClean="0"/>
              <a:t>PV naming convention + Macros + Linking containers</a:t>
            </a:r>
            <a:r>
              <a:rPr lang="en-US" dirty="0"/>
              <a:t> </a:t>
            </a:r>
            <a:r>
              <a:rPr lang="en-US" dirty="0" smtClean="0"/>
              <a:t>+ Rules</a:t>
            </a:r>
          </a:p>
          <a:p>
            <a:pPr lvl="1"/>
            <a:r>
              <a:rPr lang="en-US" dirty="0" smtClean="0"/>
              <a:t>2000 + </a:t>
            </a:r>
            <a:r>
              <a:rPr lang="en-US" dirty="0" err="1" smtClean="0"/>
              <a:t>pvs</a:t>
            </a:r>
            <a:r>
              <a:rPr lang="en-US" dirty="0" smtClean="0"/>
              <a:t> with over 800 rules</a:t>
            </a:r>
          </a:p>
          <a:p>
            <a:pPr lvl="1"/>
            <a:endParaRPr lang="en-US" dirty="0"/>
          </a:p>
          <a:p>
            <a:r>
              <a:rPr lang="en-US" dirty="0" smtClean="0"/>
              <a:t>Solution:</a:t>
            </a:r>
          </a:p>
          <a:p>
            <a:pPr lvl="1"/>
            <a:r>
              <a:rPr lang="en-US" dirty="0" smtClean="0"/>
              <a:t>Multistate LED + formulas</a:t>
            </a:r>
          </a:p>
          <a:p>
            <a:endParaRPr lang="en-US" dirty="0" smtClean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3097" y="2449169"/>
            <a:ext cx="5504347" cy="3731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3098" y="1690688"/>
            <a:ext cx="2966419" cy="67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3786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and Bad Practices: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Scripts/Rules unless absolutely necessary</a:t>
            </a:r>
          </a:p>
          <a:p>
            <a:pPr lvl="1"/>
            <a:r>
              <a:rPr lang="en-US" dirty="0" smtClean="0"/>
              <a:t>Should this be implemented in an IOC?</a:t>
            </a:r>
          </a:p>
          <a:p>
            <a:pPr lvl="1"/>
            <a:r>
              <a:rPr lang="en-US" dirty="0" smtClean="0"/>
              <a:t>Is there a </a:t>
            </a:r>
            <a:r>
              <a:rPr lang="en-US" dirty="0" err="1" smtClean="0"/>
              <a:t>PvManager</a:t>
            </a:r>
            <a:r>
              <a:rPr lang="en-US" dirty="0" smtClean="0"/>
              <a:t> formula I can use?</a:t>
            </a:r>
          </a:p>
          <a:p>
            <a:pPr lvl="1"/>
            <a:r>
              <a:rPr lang="en-US" dirty="0" smtClean="0"/>
              <a:t>Can I use rules? (Have I allocated a large enough </a:t>
            </a:r>
            <a:r>
              <a:rPr lang="en-US" dirty="0" err="1" smtClean="0"/>
              <a:t>PermGen</a:t>
            </a:r>
            <a:r>
              <a:rPr lang="en-US" dirty="0" smtClean="0"/>
              <a:t> space)</a:t>
            </a:r>
          </a:p>
          <a:p>
            <a:pPr lvl="1"/>
            <a:r>
              <a:rPr lang="en-US" dirty="0" smtClean="0"/>
              <a:t>Use a script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702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Connection Layer: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3.1.x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PVManager</a:t>
            </a:r>
            <a:r>
              <a:rPr lang="en-US" dirty="0" smtClean="0"/>
              <a:t> to address threading issues, source rate throttling </a:t>
            </a:r>
            <a:endParaRPr lang="en-US" dirty="0"/>
          </a:p>
          <a:p>
            <a:r>
              <a:rPr lang="en-US" dirty="0" smtClean="0"/>
              <a:t>3.2.x</a:t>
            </a:r>
          </a:p>
          <a:p>
            <a:pPr lvl="1"/>
            <a:r>
              <a:rPr lang="en-US" dirty="0" err="1" smtClean="0"/>
              <a:t>PVManager</a:t>
            </a:r>
            <a:r>
              <a:rPr lang="en-US" dirty="0" smtClean="0"/>
              <a:t> with formula functions to provide and alternative to rules and scripts</a:t>
            </a:r>
          </a:p>
          <a:p>
            <a:pPr lvl="1"/>
            <a:r>
              <a:rPr lang="en-US" dirty="0" smtClean="0"/>
              <a:t>Graphene prototype for displaying large waveforms</a:t>
            </a:r>
          </a:p>
          <a:p>
            <a:r>
              <a:rPr lang="en-US" dirty="0" smtClean="0"/>
              <a:t>3.3.x</a:t>
            </a:r>
          </a:p>
          <a:p>
            <a:pPr lvl="1"/>
            <a:r>
              <a:rPr lang="en-US" dirty="0" smtClean="0"/>
              <a:t>Passive scanning: switch from active polling of the queue to notification model</a:t>
            </a:r>
          </a:p>
          <a:p>
            <a:pPr lvl="1"/>
            <a:r>
              <a:rPr lang="en-US" dirty="0" smtClean="0"/>
              <a:t>More graphene plots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465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limited widget set</a:t>
            </a:r>
          </a:p>
          <a:p>
            <a:pPr lvl="1"/>
            <a:r>
              <a:rPr lang="en-US" dirty="0" smtClean="0"/>
              <a:t>Using native widget results in the lowest common denominator</a:t>
            </a:r>
          </a:p>
          <a:p>
            <a:pPr lvl="1"/>
            <a:r>
              <a:rPr lang="en-US" dirty="0" smtClean="0"/>
              <a:t>Poor performance on Linux machines</a:t>
            </a:r>
          </a:p>
          <a:p>
            <a:r>
              <a:rPr lang="en-US" dirty="0" err="1" smtClean="0"/>
              <a:t>JavaFX</a:t>
            </a:r>
            <a:r>
              <a:rPr lang="en-US" dirty="0" smtClean="0"/>
              <a:t> to the rescue</a:t>
            </a:r>
          </a:p>
          <a:p>
            <a:pPr lvl="1"/>
            <a:r>
              <a:rPr lang="en-US" dirty="0" smtClean="0"/>
              <a:t>Part of </a:t>
            </a:r>
            <a:r>
              <a:rPr lang="en-US" dirty="0" err="1" smtClean="0"/>
              <a:t>jdk</a:t>
            </a:r>
            <a:r>
              <a:rPr lang="en-US" dirty="0" smtClean="0"/>
              <a:t> 8</a:t>
            </a:r>
          </a:p>
          <a:p>
            <a:pPr lvl="1"/>
            <a:r>
              <a:rPr lang="en-US" dirty="0" smtClean="0"/>
              <a:t>Richer and easier to use widget set</a:t>
            </a:r>
          </a:p>
          <a:p>
            <a:pPr lvl="2"/>
            <a:r>
              <a:rPr lang="en-US" dirty="0" err="1" smtClean="0"/>
              <a:t>TreeTable</a:t>
            </a:r>
            <a:r>
              <a:rPr lang="en-US" dirty="0" smtClean="0"/>
              <a:t>, Table with embedded controls</a:t>
            </a:r>
          </a:p>
          <a:p>
            <a:pPr lvl="1"/>
            <a:r>
              <a:rPr lang="en-US" dirty="0" err="1" smtClean="0"/>
              <a:t>JavaFX</a:t>
            </a:r>
            <a:r>
              <a:rPr lang="en-US" dirty="0" smtClean="0"/>
              <a:t> and SWT share the UI thread</a:t>
            </a:r>
          </a:p>
          <a:p>
            <a:pPr lvl="2"/>
            <a:r>
              <a:rPr lang="en-US" dirty="0" smtClean="0"/>
              <a:t>Can be easily embedded into SWT/</a:t>
            </a:r>
            <a:r>
              <a:rPr lang="en-US" dirty="0" err="1" smtClean="0"/>
              <a:t>Jface</a:t>
            </a:r>
            <a:r>
              <a:rPr lang="en-US" smtClean="0"/>
              <a:t> composites/views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18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JavaFX</a:t>
            </a:r>
            <a:r>
              <a:rPr lang="en-US" dirty="0" smtClean="0"/>
              <a:t> in eclipse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Share the same UI thread</a:t>
            </a:r>
          </a:p>
          <a:p>
            <a:r>
              <a:rPr lang="en-US" dirty="0" smtClean="0"/>
              <a:t>Relatively easy to embed</a:t>
            </a:r>
          </a:p>
          <a:p>
            <a:pPr lvl="1"/>
            <a:r>
              <a:rPr lang="en-US" dirty="0" smtClean="0"/>
              <a:t>Require e(</a:t>
            </a:r>
            <a:r>
              <a:rPr lang="en-US" dirty="0" err="1" smtClean="0"/>
              <a:t>fx</a:t>
            </a:r>
            <a:r>
              <a:rPr lang="en-US" dirty="0" smtClean="0"/>
              <a:t>)</a:t>
            </a:r>
            <a:r>
              <a:rPr lang="en-US" dirty="0" err="1" smtClean="0"/>
              <a:t>clipse</a:t>
            </a:r>
            <a:endParaRPr lang="en-US" dirty="0" smtClean="0"/>
          </a:p>
        </p:txBody>
      </p:sp>
      <p:pic>
        <p:nvPicPr>
          <p:cNvPr id="7" name="Content Placeholder 6" descr="javafxProbe2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6" b="9216"/>
          <a:stretch>
            <a:fillRect/>
          </a:stretch>
        </p:blipFill>
        <p:spPr>
          <a:xfrm>
            <a:off x="6283325" y="1143000"/>
            <a:ext cx="5181600" cy="4351338"/>
          </a:xfrm>
        </p:spPr>
      </p:pic>
      <p:pic>
        <p:nvPicPr>
          <p:cNvPr id="10" name="Picture 9" descr="javafxProb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364" y="2778125"/>
            <a:ext cx="2448065" cy="350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13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JavaFX</a:t>
            </a:r>
            <a:r>
              <a:rPr lang="en-US" dirty="0"/>
              <a:t> </a:t>
            </a:r>
            <a:r>
              <a:rPr lang="en-US" dirty="0" smtClean="0"/>
              <a:t>preliminary 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1000 label widgets updating at 1Hz</a:t>
            </a:r>
            <a:endParaRPr lang="en-US" dirty="0"/>
          </a:p>
        </p:txBody>
      </p:sp>
      <p:pic>
        <p:nvPicPr>
          <p:cNvPr id="5" name="Content Placeholder 4" descr="Screen Shot 2014-10-18 at 9.21.07 PM.pn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2" t="9850" r="29479" b="8062"/>
          <a:stretch/>
        </p:blipFill>
        <p:spPr>
          <a:xfrm>
            <a:off x="6174534" y="1817688"/>
            <a:ext cx="5174718" cy="4342860"/>
          </a:xfrm>
        </p:spPr>
      </p:pic>
    </p:spTree>
    <p:extLst>
      <p:ext uri="{BB962C8B-B14F-4D97-AF65-F5344CB8AC3E}">
        <p14:creationId xmlns:p14="http://schemas.microsoft.com/office/powerpoint/2010/main" val="4203009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/>
          <p:cNvSpPr/>
          <p:nvPr/>
        </p:nvSpPr>
        <p:spPr>
          <a:xfrm>
            <a:off x="1524000" y="0"/>
            <a:ext cx="6262106" cy="1828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1524000" y="0"/>
            <a:ext cx="457200" cy="1828800"/>
          </a:xfrm>
          <a:prstGeom prst="rect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Publish/subscribe</a:t>
            </a:r>
          </a:p>
        </p:txBody>
      </p:sp>
      <p:sp>
        <p:nvSpPr>
          <p:cNvPr id="94" name="Rectangle 93"/>
          <p:cNvSpPr/>
          <p:nvPr/>
        </p:nvSpPr>
        <p:spPr>
          <a:xfrm>
            <a:off x="2290572" y="304800"/>
            <a:ext cx="605028" cy="60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IOC</a:t>
            </a:r>
          </a:p>
        </p:txBody>
      </p:sp>
      <p:sp>
        <p:nvSpPr>
          <p:cNvPr id="95" name="Rectangle 94"/>
          <p:cNvSpPr/>
          <p:nvPr/>
        </p:nvSpPr>
        <p:spPr>
          <a:xfrm>
            <a:off x="2307336" y="1066800"/>
            <a:ext cx="1959102" cy="381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 client (JCA/CAJ)</a:t>
            </a:r>
          </a:p>
        </p:txBody>
      </p:sp>
      <p:sp>
        <p:nvSpPr>
          <p:cNvPr id="96" name="Rectangle 95"/>
          <p:cNvSpPr/>
          <p:nvPr/>
        </p:nvSpPr>
        <p:spPr>
          <a:xfrm>
            <a:off x="2133600" y="152400"/>
            <a:ext cx="2286000" cy="14478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2971800" y="304800"/>
            <a:ext cx="605028" cy="60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IOC</a:t>
            </a:r>
          </a:p>
        </p:txBody>
      </p:sp>
      <p:sp>
        <p:nvSpPr>
          <p:cNvPr id="98" name="Rectangle 97"/>
          <p:cNvSpPr/>
          <p:nvPr/>
        </p:nvSpPr>
        <p:spPr>
          <a:xfrm>
            <a:off x="3661410" y="304800"/>
            <a:ext cx="605028" cy="60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99" name="Rectangle 98"/>
          <p:cNvSpPr/>
          <p:nvPr/>
        </p:nvSpPr>
        <p:spPr>
          <a:xfrm>
            <a:off x="5186172" y="304800"/>
            <a:ext cx="605028" cy="609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IOC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5202936" y="1066800"/>
            <a:ext cx="1959102" cy="381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pvA</a:t>
            </a:r>
            <a:r>
              <a:rPr lang="en-US" dirty="0"/>
              <a:t> client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5029200" y="152400"/>
            <a:ext cx="2286000" cy="14478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5867400" y="304800"/>
            <a:ext cx="605028" cy="609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IOC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6557010" y="304800"/>
            <a:ext cx="605028" cy="609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4495800" y="152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v3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7391400" y="152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v4</a:t>
            </a:r>
          </a:p>
        </p:txBody>
      </p:sp>
      <p:sp>
        <p:nvSpPr>
          <p:cNvPr id="86" name="Rectangle 85"/>
          <p:cNvSpPr/>
          <p:nvPr/>
        </p:nvSpPr>
        <p:spPr>
          <a:xfrm>
            <a:off x="1524000" y="1828801"/>
            <a:ext cx="2133600" cy="50291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1828802" y="3429000"/>
            <a:ext cx="1676399" cy="457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1676400" y="2695972"/>
            <a:ext cx="2819400" cy="134560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1524000" y="1828800"/>
            <a:ext cx="2133600" cy="381000"/>
          </a:xfrm>
          <a:prstGeom prst="rect">
            <a:avLst/>
          </a:prstGeom>
          <a:noFill/>
          <a:ln w="31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Command/response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524000" y="2286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v4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1828801" y="2848372"/>
            <a:ext cx="1676400" cy="5044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Masar</a:t>
            </a:r>
            <a:endParaRPr lang="en-US" dirty="0"/>
          </a:p>
        </p:txBody>
      </p:sp>
      <p:sp>
        <p:nvSpPr>
          <p:cNvPr id="109" name="Rectangle 108"/>
          <p:cNvSpPr/>
          <p:nvPr/>
        </p:nvSpPr>
        <p:spPr>
          <a:xfrm>
            <a:off x="1828800" y="6096000"/>
            <a:ext cx="16764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...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3810000" y="6096000"/>
            <a:ext cx="5334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3810000" y="2848372"/>
            <a:ext cx="533400" cy="5044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API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3810000" y="3429000"/>
            <a:ext cx="533400" cy="457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4879086" y="2743201"/>
            <a:ext cx="1828800" cy="30731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pvmanager</a:t>
            </a:r>
            <a:r>
              <a:rPr lang="en-US" dirty="0"/>
              <a:t> core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5407914" y="2364718"/>
            <a:ext cx="609600" cy="30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pva</a:t>
            </a:r>
            <a:endParaRPr lang="en-US" dirty="0"/>
          </a:p>
        </p:txBody>
      </p:sp>
      <p:sp>
        <p:nvSpPr>
          <p:cNvPr id="137" name="Rectangle 136"/>
          <p:cNvSpPr/>
          <p:nvPr/>
        </p:nvSpPr>
        <p:spPr>
          <a:xfrm>
            <a:off x="6098286" y="2364718"/>
            <a:ext cx="609600" cy="3007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4876800" y="2364718"/>
            <a:ext cx="457200" cy="30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ca</a:t>
            </a:r>
            <a:endParaRPr lang="en-US" dirty="0"/>
          </a:p>
        </p:txBody>
      </p:sp>
      <p:sp>
        <p:nvSpPr>
          <p:cNvPr id="140" name="Rectangle 139"/>
          <p:cNvSpPr/>
          <p:nvPr/>
        </p:nvSpPr>
        <p:spPr>
          <a:xfrm>
            <a:off x="4724400" y="2209800"/>
            <a:ext cx="3429000" cy="28956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6707887" y="2361455"/>
            <a:ext cx="1324361" cy="304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i="1" dirty="0">
                <a:solidFill>
                  <a:schemeClr val="tx1"/>
                </a:solidFill>
              </a:rPr>
              <a:t>Data Sources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6705600" y="3505200"/>
            <a:ext cx="1447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i="1" dirty="0">
                <a:solidFill>
                  <a:schemeClr val="tx1"/>
                </a:solidFill>
              </a:rPr>
              <a:t>Processing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6705600" y="3884712"/>
            <a:ext cx="1295400" cy="306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i="1" dirty="0">
                <a:solidFill>
                  <a:schemeClr val="tx1"/>
                </a:solidFill>
              </a:rPr>
              <a:t>Visualization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4879086" y="3111024"/>
            <a:ext cx="1828800" cy="30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vTypes</a:t>
            </a:r>
            <a:endParaRPr lang="en-US" dirty="0"/>
          </a:p>
        </p:txBody>
      </p:sp>
      <p:sp>
        <p:nvSpPr>
          <p:cNvPr id="146" name="Rectangle 145"/>
          <p:cNvSpPr/>
          <p:nvPr/>
        </p:nvSpPr>
        <p:spPr>
          <a:xfrm>
            <a:off x="6705600" y="3111024"/>
            <a:ext cx="12954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i="1" dirty="0">
                <a:solidFill>
                  <a:schemeClr val="tx1"/>
                </a:solidFill>
              </a:rPr>
              <a:t>Data Definition</a:t>
            </a:r>
          </a:p>
        </p:txBody>
      </p:sp>
      <p:cxnSp>
        <p:nvCxnSpPr>
          <p:cNvPr id="148" name="Straight Arrow Connector 147"/>
          <p:cNvCxnSpPr/>
          <p:nvPr/>
        </p:nvCxnSpPr>
        <p:spPr>
          <a:xfrm flipV="1">
            <a:off x="14946620" y="41910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Rectangle 167"/>
          <p:cNvSpPr/>
          <p:nvPr/>
        </p:nvSpPr>
        <p:spPr>
          <a:xfrm>
            <a:off x="6707886" y="2743201"/>
            <a:ext cx="1445514" cy="307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i="1" dirty="0">
                <a:solidFill>
                  <a:schemeClr val="tx1"/>
                </a:solidFill>
              </a:rPr>
              <a:t>Aggregation</a:t>
            </a:r>
          </a:p>
        </p:txBody>
      </p:sp>
      <p:sp>
        <p:nvSpPr>
          <p:cNvPr id="177" name="Rectangle 176"/>
          <p:cNvSpPr/>
          <p:nvPr/>
        </p:nvSpPr>
        <p:spPr>
          <a:xfrm>
            <a:off x="4879086" y="3505200"/>
            <a:ext cx="1828800" cy="30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formula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4879086" y="3884712"/>
            <a:ext cx="1828800" cy="3048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graphene</a:t>
            </a:r>
            <a:endParaRPr lang="en-US" dirty="0"/>
          </a:p>
        </p:txBody>
      </p:sp>
      <p:sp>
        <p:nvSpPr>
          <p:cNvPr id="179" name="Rectangle 178"/>
          <p:cNvSpPr/>
          <p:nvPr/>
        </p:nvSpPr>
        <p:spPr>
          <a:xfrm>
            <a:off x="6326886" y="4648200"/>
            <a:ext cx="381000" cy="3033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80" name="Rectangle 179"/>
          <p:cNvSpPr/>
          <p:nvPr/>
        </p:nvSpPr>
        <p:spPr>
          <a:xfrm>
            <a:off x="6707886" y="4267200"/>
            <a:ext cx="1064514" cy="3048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i="1" dirty="0">
                <a:solidFill>
                  <a:schemeClr val="tx1"/>
                </a:solidFill>
              </a:rPr>
              <a:t>Registry</a:t>
            </a:r>
          </a:p>
        </p:txBody>
      </p:sp>
      <p:sp>
        <p:nvSpPr>
          <p:cNvPr id="181" name="Rectangle 180"/>
          <p:cNvSpPr/>
          <p:nvPr/>
        </p:nvSpPr>
        <p:spPr>
          <a:xfrm>
            <a:off x="6707886" y="4648202"/>
            <a:ext cx="988314" cy="304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i="1" dirty="0">
                <a:solidFill>
                  <a:schemeClr val="tx1"/>
                </a:solidFill>
              </a:rPr>
              <a:t>Bindings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4879086" y="4267201"/>
            <a:ext cx="1828800" cy="3048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pvm</a:t>
            </a:r>
            <a:r>
              <a:rPr lang="en-US" dirty="0"/>
              <a:t> services</a:t>
            </a:r>
          </a:p>
        </p:txBody>
      </p:sp>
      <p:sp>
        <p:nvSpPr>
          <p:cNvPr id="183" name="Rectangle 182"/>
          <p:cNvSpPr/>
          <p:nvPr/>
        </p:nvSpPr>
        <p:spPr>
          <a:xfrm>
            <a:off x="4879086" y="4648202"/>
            <a:ext cx="762000" cy="3047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masar</a:t>
            </a:r>
            <a:endParaRPr lang="en-US" dirty="0"/>
          </a:p>
        </p:txBody>
      </p:sp>
      <p:sp>
        <p:nvSpPr>
          <p:cNvPr id="184" name="Rectangle 183"/>
          <p:cNvSpPr/>
          <p:nvPr/>
        </p:nvSpPr>
        <p:spPr>
          <a:xfrm>
            <a:off x="1660824" y="4572001"/>
            <a:ext cx="2834977" cy="212486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1" name="Straight Connector 190"/>
          <p:cNvCxnSpPr/>
          <p:nvPr/>
        </p:nvCxnSpPr>
        <p:spPr>
          <a:xfrm>
            <a:off x="4648200" y="3124201"/>
            <a:ext cx="0" cy="32004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/>
          <p:nvPr/>
        </p:nvCxnSpPr>
        <p:spPr>
          <a:xfrm flipH="1">
            <a:off x="4343402" y="3124200"/>
            <a:ext cx="30479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 flipH="1">
            <a:off x="4343402" y="3657600"/>
            <a:ext cx="30479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/>
          <p:nvPr/>
        </p:nvCxnSpPr>
        <p:spPr>
          <a:xfrm flipH="1">
            <a:off x="4343402" y="5257800"/>
            <a:ext cx="30479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 flipH="1">
            <a:off x="4343402" y="6324599"/>
            <a:ext cx="304799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9448800" y="4951513"/>
            <a:ext cx="0" cy="306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068065" y="6324600"/>
            <a:ext cx="4572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257800" y="4955978"/>
            <a:ext cx="0" cy="301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flipV="1">
            <a:off x="5943600" y="4953000"/>
            <a:ext cx="0" cy="3018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 flipH="1" flipV="1">
            <a:off x="9448801" y="2441379"/>
            <a:ext cx="3063" cy="5329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 flipH="1">
            <a:off x="8153401" y="2971803"/>
            <a:ext cx="1295401" cy="25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>
            <a:off x="3966968" y="1981200"/>
            <a:ext cx="11395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>
            <a:stCxn id="139" idx="0"/>
          </p:cNvCxnSpPr>
          <p:nvPr/>
        </p:nvCxnSpPr>
        <p:spPr>
          <a:xfrm flipV="1">
            <a:off x="5105400" y="1981200"/>
            <a:ext cx="0" cy="3835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/>
          <p:nvPr/>
        </p:nvCxnSpPr>
        <p:spPr>
          <a:xfrm flipV="1">
            <a:off x="3962400" y="14478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/>
          <p:cNvCxnSpPr>
            <a:stCxn id="134" idx="0"/>
          </p:cNvCxnSpPr>
          <p:nvPr/>
        </p:nvCxnSpPr>
        <p:spPr>
          <a:xfrm flipV="1">
            <a:off x="5712714" y="1447800"/>
            <a:ext cx="2286" cy="9169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Rectangle 238"/>
          <p:cNvSpPr/>
          <p:nvPr/>
        </p:nvSpPr>
        <p:spPr>
          <a:xfrm>
            <a:off x="6629400" y="1840468"/>
            <a:ext cx="198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Core Java Client</a:t>
            </a:r>
          </a:p>
        </p:txBody>
      </p:sp>
      <p:sp>
        <p:nvSpPr>
          <p:cNvPr id="249" name="TextBox 248"/>
          <p:cNvSpPr txBox="1"/>
          <p:nvPr/>
        </p:nvSpPr>
        <p:spPr>
          <a:xfrm>
            <a:off x="7333863" y="4209471"/>
            <a:ext cx="550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NEW!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7527050" y="3438140"/>
            <a:ext cx="550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NEW!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786106" y="685800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CSS</a:t>
            </a:r>
          </a:p>
        </p:txBody>
      </p:sp>
      <p:sp>
        <p:nvSpPr>
          <p:cNvPr id="151" name="Rectangle 150"/>
          <p:cNvSpPr/>
          <p:nvPr/>
        </p:nvSpPr>
        <p:spPr>
          <a:xfrm>
            <a:off x="8372866" y="152401"/>
            <a:ext cx="2142734" cy="495151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8525265" y="1143001"/>
            <a:ext cx="1828800" cy="3871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BOY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8437414" y="838201"/>
            <a:ext cx="19928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/>
              <a:t>General purpose clients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8443240" y="3343671"/>
            <a:ext cx="19928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/>
              <a:t>Specialized clients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8525266" y="1594048"/>
            <a:ext cx="1828800" cy="3871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DataBrowser</a:t>
            </a:r>
            <a:endParaRPr lang="en-US" dirty="0"/>
          </a:p>
        </p:txBody>
      </p:sp>
      <p:sp>
        <p:nvSpPr>
          <p:cNvPr id="174" name="Rectangle 173"/>
          <p:cNvSpPr/>
          <p:nvPr/>
        </p:nvSpPr>
        <p:spPr>
          <a:xfrm>
            <a:off x="8525266" y="4565848"/>
            <a:ext cx="1828800" cy="3871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75" name="Rectangle 174"/>
          <p:cNvSpPr/>
          <p:nvPr/>
        </p:nvSpPr>
        <p:spPr>
          <a:xfrm>
            <a:off x="8525266" y="2057401"/>
            <a:ext cx="1828800" cy="3871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85" name="Rectangle 184"/>
          <p:cNvSpPr/>
          <p:nvPr/>
        </p:nvSpPr>
        <p:spPr>
          <a:xfrm>
            <a:off x="8534400" y="304801"/>
            <a:ext cx="1828800" cy="3871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CSS core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1828800" y="5562601"/>
            <a:ext cx="1676400" cy="461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Olog</a:t>
            </a:r>
            <a:endParaRPr lang="en-US" dirty="0"/>
          </a:p>
        </p:txBody>
      </p:sp>
      <p:sp>
        <p:nvSpPr>
          <p:cNvPr id="121" name="Rectangle 120"/>
          <p:cNvSpPr/>
          <p:nvPr/>
        </p:nvSpPr>
        <p:spPr>
          <a:xfrm>
            <a:off x="3810000" y="5562601"/>
            <a:ext cx="533400" cy="461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API</a:t>
            </a:r>
          </a:p>
        </p:txBody>
      </p:sp>
      <p:sp>
        <p:nvSpPr>
          <p:cNvPr id="188" name="Rectangle 187"/>
          <p:cNvSpPr/>
          <p:nvPr/>
        </p:nvSpPr>
        <p:spPr>
          <a:xfrm>
            <a:off x="8534400" y="6172200"/>
            <a:ext cx="1819665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...</a:t>
            </a:r>
          </a:p>
        </p:txBody>
      </p:sp>
      <p:sp>
        <p:nvSpPr>
          <p:cNvPr id="190" name="Rectangle 189"/>
          <p:cNvSpPr/>
          <p:nvPr/>
        </p:nvSpPr>
        <p:spPr>
          <a:xfrm>
            <a:off x="8534401" y="5715000"/>
            <a:ext cx="1819665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Logbook</a:t>
            </a:r>
          </a:p>
        </p:txBody>
      </p:sp>
      <p:cxnSp>
        <p:nvCxnSpPr>
          <p:cNvPr id="196" name="Straight Arrow Connector 195"/>
          <p:cNvCxnSpPr/>
          <p:nvPr/>
        </p:nvCxnSpPr>
        <p:spPr>
          <a:xfrm flipH="1">
            <a:off x="4343402" y="5791201"/>
            <a:ext cx="30479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8305800" y="5867401"/>
            <a:ext cx="2286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Rectangle 170"/>
          <p:cNvSpPr/>
          <p:nvPr/>
        </p:nvSpPr>
        <p:spPr>
          <a:xfrm>
            <a:off x="8525265" y="3651448"/>
            <a:ext cx="1828800" cy="3871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Log Viewer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>
              <a:alpha val="68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1836420" y="5029200"/>
            <a:ext cx="166878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ChannelFinder</a:t>
            </a:r>
            <a:endParaRPr lang="en-US" dirty="0"/>
          </a:p>
        </p:txBody>
      </p:sp>
      <p:sp>
        <p:nvSpPr>
          <p:cNvPr id="120" name="Rectangle 119"/>
          <p:cNvSpPr/>
          <p:nvPr/>
        </p:nvSpPr>
        <p:spPr>
          <a:xfrm>
            <a:off x="3810000" y="5029200"/>
            <a:ext cx="5334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API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5712715" y="4648202"/>
            <a:ext cx="461772" cy="3047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cf</a:t>
            </a:r>
            <a:endParaRPr lang="en-US" dirty="0"/>
          </a:p>
        </p:txBody>
      </p:sp>
      <p:sp>
        <p:nvSpPr>
          <p:cNvPr id="186" name="Rectangle 185"/>
          <p:cNvSpPr/>
          <p:nvPr/>
        </p:nvSpPr>
        <p:spPr>
          <a:xfrm>
            <a:off x="5748300" y="5638801"/>
            <a:ext cx="24051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 err="1"/>
              <a:t>WebUI</a:t>
            </a:r>
            <a:r>
              <a:rPr lang="en-US" sz="1400" i="1" dirty="0"/>
              <a:t>, scripts, other client</a:t>
            </a:r>
          </a:p>
        </p:txBody>
      </p:sp>
      <p:sp>
        <p:nvSpPr>
          <p:cNvPr id="189" name="Rectangle 188"/>
          <p:cNvSpPr/>
          <p:nvPr/>
        </p:nvSpPr>
        <p:spPr>
          <a:xfrm>
            <a:off x="6248401" y="6172200"/>
            <a:ext cx="1819665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cf</a:t>
            </a:r>
            <a:r>
              <a:rPr lang="en-US" dirty="0"/>
              <a:t>-update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8534400" y="4108648"/>
            <a:ext cx="1828800" cy="3871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Channel Viewer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676400" y="4114800"/>
            <a:ext cx="1101584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en-US" dirty="0" err="1"/>
              <a:t>AccelUtils</a:t>
            </a:r>
            <a:endParaRPr lang="en-US" dirty="0"/>
          </a:p>
        </p:txBody>
      </p:sp>
      <p:sp>
        <p:nvSpPr>
          <p:cNvPr id="108" name="Rectangle 107"/>
          <p:cNvSpPr/>
          <p:nvPr/>
        </p:nvSpPr>
        <p:spPr>
          <a:xfrm>
            <a:off x="1676401" y="4648201"/>
            <a:ext cx="19928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/>
              <a:t>Web based REST services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648201" y="5257800"/>
            <a:ext cx="47960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305800" y="5257801"/>
            <a:ext cx="0" cy="10668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912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/>
          <p:cNvSpPr/>
          <p:nvPr/>
        </p:nvSpPr>
        <p:spPr>
          <a:xfrm>
            <a:off x="1524000" y="0"/>
            <a:ext cx="6262106" cy="1828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1524000" y="0"/>
            <a:ext cx="457200" cy="1828800"/>
          </a:xfrm>
          <a:prstGeom prst="rect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Publish/subscribe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786106" y="685800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CSS</a:t>
            </a:r>
          </a:p>
        </p:txBody>
      </p:sp>
      <p:sp>
        <p:nvSpPr>
          <p:cNvPr id="94" name="Rectangle 93"/>
          <p:cNvSpPr/>
          <p:nvPr/>
        </p:nvSpPr>
        <p:spPr>
          <a:xfrm>
            <a:off x="2290572" y="304800"/>
            <a:ext cx="605028" cy="60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IOC</a:t>
            </a:r>
          </a:p>
        </p:txBody>
      </p:sp>
      <p:sp>
        <p:nvSpPr>
          <p:cNvPr id="95" name="Rectangle 94"/>
          <p:cNvSpPr/>
          <p:nvPr/>
        </p:nvSpPr>
        <p:spPr>
          <a:xfrm>
            <a:off x="2307336" y="1066800"/>
            <a:ext cx="1959102" cy="381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 client (JCA/CAJ)</a:t>
            </a:r>
          </a:p>
        </p:txBody>
      </p:sp>
      <p:sp>
        <p:nvSpPr>
          <p:cNvPr id="96" name="Rectangle 95"/>
          <p:cNvSpPr/>
          <p:nvPr/>
        </p:nvSpPr>
        <p:spPr>
          <a:xfrm>
            <a:off x="2133600" y="152400"/>
            <a:ext cx="2286000" cy="14478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2971800" y="304800"/>
            <a:ext cx="605028" cy="60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IOC</a:t>
            </a:r>
          </a:p>
        </p:txBody>
      </p:sp>
      <p:sp>
        <p:nvSpPr>
          <p:cNvPr id="98" name="Rectangle 97"/>
          <p:cNvSpPr/>
          <p:nvPr/>
        </p:nvSpPr>
        <p:spPr>
          <a:xfrm>
            <a:off x="3661410" y="304800"/>
            <a:ext cx="605028" cy="60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99" name="Rectangle 98"/>
          <p:cNvSpPr/>
          <p:nvPr/>
        </p:nvSpPr>
        <p:spPr>
          <a:xfrm>
            <a:off x="5186172" y="304800"/>
            <a:ext cx="605028" cy="609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IOC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5202936" y="1066800"/>
            <a:ext cx="1959102" cy="381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pvA</a:t>
            </a:r>
            <a:r>
              <a:rPr lang="en-US" dirty="0"/>
              <a:t> client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5029200" y="152400"/>
            <a:ext cx="2286000" cy="14478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5867400" y="304800"/>
            <a:ext cx="605028" cy="609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IOC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6557010" y="304800"/>
            <a:ext cx="605028" cy="609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4495800" y="152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v3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7391400" y="152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v4</a:t>
            </a:r>
          </a:p>
        </p:txBody>
      </p:sp>
      <p:sp>
        <p:nvSpPr>
          <p:cNvPr id="86" name="Rectangle 85"/>
          <p:cNvSpPr/>
          <p:nvPr/>
        </p:nvSpPr>
        <p:spPr>
          <a:xfrm>
            <a:off x="1524000" y="1828801"/>
            <a:ext cx="2133600" cy="50291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1828802" y="3429000"/>
            <a:ext cx="1676399" cy="457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676400" y="4114800"/>
            <a:ext cx="1101584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en-US" dirty="0" err="1"/>
              <a:t>AccelUtils</a:t>
            </a:r>
            <a:endParaRPr lang="en-US" dirty="0"/>
          </a:p>
        </p:txBody>
      </p:sp>
      <p:sp>
        <p:nvSpPr>
          <p:cNvPr id="103" name="Rectangle 102"/>
          <p:cNvSpPr/>
          <p:nvPr/>
        </p:nvSpPr>
        <p:spPr>
          <a:xfrm>
            <a:off x="1676400" y="2695972"/>
            <a:ext cx="2819400" cy="134560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1524000" y="1828800"/>
            <a:ext cx="2133600" cy="381000"/>
          </a:xfrm>
          <a:prstGeom prst="rect">
            <a:avLst/>
          </a:prstGeom>
          <a:noFill/>
          <a:ln w="31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Command/response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524000" y="2286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v4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1828801" y="2848372"/>
            <a:ext cx="1676400" cy="5044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Masar</a:t>
            </a:r>
            <a:endParaRPr lang="en-US" dirty="0"/>
          </a:p>
        </p:txBody>
      </p:sp>
      <p:sp>
        <p:nvSpPr>
          <p:cNvPr id="108" name="Rectangle 107"/>
          <p:cNvSpPr/>
          <p:nvPr/>
        </p:nvSpPr>
        <p:spPr>
          <a:xfrm>
            <a:off x="1676401" y="4648201"/>
            <a:ext cx="19928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/>
              <a:t>Web based REST services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1828800" y="6096000"/>
            <a:ext cx="16764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...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1828800" y="5562601"/>
            <a:ext cx="1676400" cy="461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Olog</a:t>
            </a:r>
            <a:endParaRPr lang="en-US" dirty="0"/>
          </a:p>
        </p:txBody>
      </p:sp>
      <p:sp>
        <p:nvSpPr>
          <p:cNvPr id="111" name="Rectangle 110"/>
          <p:cNvSpPr/>
          <p:nvPr/>
        </p:nvSpPr>
        <p:spPr>
          <a:xfrm>
            <a:off x="1836420" y="5029200"/>
            <a:ext cx="166878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ChannelFinder</a:t>
            </a:r>
            <a:endParaRPr lang="en-US" dirty="0"/>
          </a:p>
        </p:txBody>
      </p:sp>
      <p:sp>
        <p:nvSpPr>
          <p:cNvPr id="120" name="Rectangle 119"/>
          <p:cNvSpPr/>
          <p:nvPr/>
        </p:nvSpPr>
        <p:spPr>
          <a:xfrm>
            <a:off x="3810000" y="5029200"/>
            <a:ext cx="5334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API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3810000" y="5562601"/>
            <a:ext cx="533400" cy="461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API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3810000" y="6096000"/>
            <a:ext cx="5334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3810000" y="2848372"/>
            <a:ext cx="533400" cy="5044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API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3810000" y="3429000"/>
            <a:ext cx="533400" cy="457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4879086" y="2743201"/>
            <a:ext cx="1828800" cy="30731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pvmanager</a:t>
            </a:r>
            <a:r>
              <a:rPr lang="en-US" dirty="0"/>
              <a:t> core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5407914" y="2364718"/>
            <a:ext cx="609600" cy="30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pva</a:t>
            </a:r>
            <a:endParaRPr lang="en-US" dirty="0"/>
          </a:p>
        </p:txBody>
      </p:sp>
      <p:sp>
        <p:nvSpPr>
          <p:cNvPr id="137" name="Rectangle 136"/>
          <p:cNvSpPr/>
          <p:nvPr/>
        </p:nvSpPr>
        <p:spPr>
          <a:xfrm>
            <a:off x="6098286" y="2364718"/>
            <a:ext cx="609600" cy="3007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4876800" y="2364718"/>
            <a:ext cx="457200" cy="30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ca</a:t>
            </a:r>
            <a:endParaRPr lang="en-US" dirty="0"/>
          </a:p>
        </p:txBody>
      </p:sp>
      <p:sp>
        <p:nvSpPr>
          <p:cNvPr id="140" name="Rectangle 139"/>
          <p:cNvSpPr/>
          <p:nvPr/>
        </p:nvSpPr>
        <p:spPr>
          <a:xfrm>
            <a:off x="4724400" y="2209800"/>
            <a:ext cx="3429000" cy="28956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6707887" y="2361455"/>
            <a:ext cx="1324361" cy="304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i="1" dirty="0">
                <a:solidFill>
                  <a:schemeClr val="tx1"/>
                </a:solidFill>
              </a:rPr>
              <a:t>Data Sources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6705600" y="3505200"/>
            <a:ext cx="1447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i="1" dirty="0">
                <a:solidFill>
                  <a:schemeClr val="tx1"/>
                </a:solidFill>
              </a:rPr>
              <a:t>Processing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6705600" y="3884712"/>
            <a:ext cx="1295400" cy="306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i="1" dirty="0">
                <a:solidFill>
                  <a:schemeClr val="tx1"/>
                </a:solidFill>
              </a:rPr>
              <a:t>Visualization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4879086" y="3111024"/>
            <a:ext cx="1828800" cy="30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vTypes</a:t>
            </a:r>
            <a:endParaRPr lang="en-US" dirty="0"/>
          </a:p>
        </p:txBody>
      </p:sp>
      <p:sp>
        <p:nvSpPr>
          <p:cNvPr id="146" name="Rectangle 145"/>
          <p:cNvSpPr/>
          <p:nvPr/>
        </p:nvSpPr>
        <p:spPr>
          <a:xfrm>
            <a:off x="6705600" y="3111024"/>
            <a:ext cx="12954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i="1" dirty="0">
                <a:solidFill>
                  <a:schemeClr val="tx1"/>
                </a:solidFill>
              </a:rPr>
              <a:t>Data Definition</a:t>
            </a:r>
          </a:p>
        </p:txBody>
      </p:sp>
      <p:cxnSp>
        <p:nvCxnSpPr>
          <p:cNvPr id="148" name="Straight Arrow Connector 147"/>
          <p:cNvCxnSpPr/>
          <p:nvPr/>
        </p:nvCxnSpPr>
        <p:spPr>
          <a:xfrm flipV="1">
            <a:off x="14946620" y="41910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Rectangle 150"/>
          <p:cNvSpPr/>
          <p:nvPr/>
        </p:nvSpPr>
        <p:spPr>
          <a:xfrm>
            <a:off x="8372866" y="152401"/>
            <a:ext cx="2142734" cy="495151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8525265" y="1143001"/>
            <a:ext cx="1828800" cy="3871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BOY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5712715" y="4648202"/>
            <a:ext cx="461772" cy="3047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cf</a:t>
            </a:r>
            <a:endParaRPr lang="en-US" dirty="0"/>
          </a:p>
        </p:txBody>
      </p:sp>
      <p:sp>
        <p:nvSpPr>
          <p:cNvPr id="168" name="Rectangle 167"/>
          <p:cNvSpPr/>
          <p:nvPr/>
        </p:nvSpPr>
        <p:spPr>
          <a:xfrm>
            <a:off x="6707886" y="2743201"/>
            <a:ext cx="1445514" cy="307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i="1" dirty="0">
                <a:solidFill>
                  <a:schemeClr val="tx1"/>
                </a:solidFill>
              </a:rPr>
              <a:t>Aggregation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8437414" y="838201"/>
            <a:ext cx="19928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/>
              <a:t>General purpose clients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8443240" y="3343671"/>
            <a:ext cx="19928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/>
              <a:t>Specialized clients</a:t>
            </a:r>
          </a:p>
        </p:txBody>
      </p:sp>
      <p:sp>
        <p:nvSpPr>
          <p:cNvPr id="171" name="Rectangle 170"/>
          <p:cNvSpPr/>
          <p:nvPr/>
        </p:nvSpPr>
        <p:spPr>
          <a:xfrm>
            <a:off x="8525265" y="3651448"/>
            <a:ext cx="1828800" cy="3871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Log Viewer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8534400" y="4108648"/>
            <a:ext cx="1828800" cy="3871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Channel Viewer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8525266" y="1594048"/>
            <a:ext cx="1828800" cy="3871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DataBrowser</a:t>
            </a:r>
            <a:endParaRPr lang="en-US" dirty="0"/>
          </a:p>
        </p:txBody>
      </p:sp>
      <p:sp>
        <p:nvSpPr>
          <p:cNvPr id="174" name="Rectangle 173"/>
          <p:cNvSpPr/>
          <p:nvPr/>
        </p:nvSpPr>
        <p:spPr>
          <a:xfrm>
            <a:off x="8525266" y="4565848"/>
            <a:ext cx="1828800" cy="3871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75" name="Rectangle 174"/>
          <p:cNvSpPr/>
          <p:nvPr/>
        </p:nvSpPr>
        <p:spPr>
          <a:xfrm>
            <a:off x="8525266" y="2057401"/>
            <a:ext cx="1828800" cy="3871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77" name="Rectangle 176"/>
          <p:cNvSpPr/>
          <p:nvPr/>
        </p:nvSpPr>
        <p:spPr>
          <a:xfrm>
            <a:off x="4879086" y="3505200"/>
            <a:ext cx="1828800" cy="30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formula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4879086" y="3884712"/>
            <a:ext cx="1828800" cy="3048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graphene</a:t>
            </a:r>
            <a:endParaRPr lang="en-US" dirty="0"/>
          </a:p>
        </p:txBody>
      </p:sp>
      <p:sp>
        <p:nvSpPr>
          <p:cNvPr id="179" name="Rectangle 178"/>
          <p:cNvSpPr/>
          <p:nvPr/>
        </p:nvSpPr>
        <p:spPr>
          <a:xfrm>
            <a:off x="6326886" y="4648200"/>
            <a:ext cx="381000" cy="3033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80" name="Rectangle 179"/>
          <p:cNvSpPr/>
          <p:nvPr/>
        </p:nvSpPr>
        <p:spPr>
          <a:xfrm>
            <a:off x="6707886" y="4267200"/>
            <a:ext cx="1064514" cy="3048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i="1" dirty="0">
                <a:solidFill>
                  <a:schemeClr val="tx1"/>
                </a:solidFill>
              </a:rPr>
              <a:t>Registry</a:t>
            </a:r>
          </a:p>
        </p:txBody>
      </p:sp>
      <p:sp>
        <p:nvSpPr>
          <p:cNvPr id="181" name="Rectangle 180"/>
          <p:cNvSpPr/>
          <p:nvPr/>
        </p:nvSpPr>
        <p:spPr>
          <a:xfrm>
            <a:off x="6707886" y="4648202"/>
            <a:ext cx="988314" cy="304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i="1" dirty="0">
                <a:solidFill>
                  <a:schemeClr val="tx1"/>
                </a:solidFill>
              </a:rPr>
              <a:t>Bindings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4879086" y="4267201"/>
            <a:ext cx="1828800" cy="3048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pvm</a:t>
            </a:r>
            <a:r>
              <a:rPr lang="en-US" dirty="0"/>
              <a:t> services</a:t>
            </a:r>
          </a:p>
        </p:txBody>
      </p:sp>
      <p:sp>
        <p:nvSpPr>
          <p:cNvPr id="183" name="Rectangle 182"/>
          <p:cNvSpPr/>
          <p:nvPr/>
        </p:nvSpPr>
        <p:spPr>
          <a:xfrm>
            <a:off x="4879086" y="4648202"/>
            <a:ext cx="762000" cy="3047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masar</a:t>
            </a:r>
            <a:endParaRPr lang="en-US" dirty="0"/>
          </a:p>
        </p:txBody>
      </p:sp>
      <p:sp>
        <p:nvSpPr>
          <p:cNvPr id="184" name="Rectangle 183"/>
          <p:cNvSpPr/>
          <p:nvPr/>
        </p:nvSpPr>
        <p:spPr>
          <a:xfrm>
            <a:off x="1660824" y="4572001"/>
            <a:ext cx="2834977" cy="212486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/>
        </p:nvSpPr>
        <p:spPr>
          <a:xfrm>
            <a:off x="8534400" y="304801"/>
            <a:ext cx="1828800" cy="3871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CSS core</a:t>
            </a:r>
          </a:p>
        </p:txBody>
      </p:sp>
      <p:sp>
        <p:nvSpPr>
          <p:cNvPr id="186" name="Rectangle 185"/>
          <p:cNvSpPr/>
          <p:nvPr/>
        </p:nvSpPr>
        <p:spPr>
          <a:xfrm>
            <a:off x="5748300" y="5638801"/>
            <a:ext cx="24051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 err="1"/>
              <a:t>WebUI</a:t>
            </a:r>
            <a:r>
              <a:rPr lang="en-US" sz="1400" i="1" dirty="0"/>
              <a:t>, scripts, other client</a:t>
            </a:r>
          </a:p>
        </p:txBody>
      </p:sp>
      <p:sp>
        <p:nvSpPr>
          <p:cNvPr id="188" name="Rectangle 187"/>
          <p:cNvSpPr/>
          <p:nvPr/>
        </p:nvSpPr>
        <p:spPr>
          <a:xfrm>
            <a:off x="8534400" y="6172200"/>
            <a:ext cx="1819665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...</a:t>
            </a:r>
          </a:p>
        </p:txBody>
      </p:sp>
      <p:sp>
        <p:nvSpPr>
          <p:cNvPr id="189" name="Rectangle 188"/>
          <p:cNvSpPr/>
          <p:nvPr/>
        </p:nvSpPr>
        <p:spPr>
          <a:xfrm>
            <a:off x="6248401" y="6172200"/>
            <a:ext cx="1819665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cf</a:t>
            </a:r>
            <a:r>
              <a:rPr lang="en-US" dirty="0"/>
              <a:t>-update</a:t>
            </a:r>
          </a:p>
        </p:txBody>
      </p:sp>
      <p:sp>
        <p:nvSpPr>
          <p:cNvPr id="190" name="Rectangle 189"/>
          <p:cNvSpPr/>
          <p:nvPr/>
        </p:nvSpPr>
        <p:spPr>
          <a:xfrm>
            <a:off x="8534401" y="5715000"/>
            <a:ext cx="1819665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Logbook</a:t>
            </a:r>
          </a:p>
        </p:txBody>
      </p:sp>
      <p:cxnSp>
        <p:nvCxnSpPr>
          <p:cNvPr id="191" name="Straight Connector 190"/>
          <p:cNvCxnSpPr/>
          <p:nvPr/>
        </p:nvCxnSpPr>
        <p:spPr>
          <a:xfrm>
            <a:off x="4648200" y="3124201"/>
            <a:ext cx="0" cy="32004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/>
          <p:nvPr/>
        </p:nvCxnSpPr>
        <p:spPr>
          <a:xfrm flipH="1">
            <a:off x="4343402" y="3124200"/>
            <a:ext cx="30479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 flipH="1">
            <a:off x="4343402" y="3657600"/>
            <a:ext cx="30479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/>
          <p:nvPr/>
        </p:nvCxnSpPr>
        <p:spPr>
          <a:xfrm flipH="1">
            <a:off x="4343402" y="5257800"/>
            <a:ext cx="30479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/>
          <p:nvPr/>
        </p:nvCxnSpPr>
        <p:spPr>
          <a:xfrm flipH="1">
            <a:off x="4343402" y="5791201"/>
            <a:ext cx="30479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 flipH="1">
            <a:off x="4343402" y="6324599"/>
            <a:ext cx="304799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648201" y="5257800"/>
            <a:ext cx="47960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9448800" y="4951513"/>
            <a:ext cx="0" cy="306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305800" y="5257801"/>
            <a:ext cx="0" cy="10668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068065" y="6324600"/>
            <a:ext cx="4572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8305800" y="5867401"/>
            <a:ext cx="2286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257800" y="4955978"/>
            <a:ext cx="0" cy="301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flipV="1">
            <a:off x="5943600" y="4953000"/>
            <a:ext cx="0" cy="3018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 flipH="1" flipV="1">
            <a:off x="9448801" y="2441379"/>
            <a:ext cx="3063" cy="5329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 flipH="1">
            <a:off x="8153401" y="2971803"/>
            <a:ext cx="1295401" cy="25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>
            <a:off x="3966968" y="1981200"/>
            <a:ext cx="11395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>
            <a:stCxn id="139" idx="0"/>
          </p:cNvCxnSpPr>
          <p:nvPr/>
        </p:nvCxnSpPr>
        <p:spPr>
          <a:xfrm flipV="1">
            <a:off x="5105400" y="1981200"/>
            <a:ext cx="0" cy="3835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/>
          <p:nvPr/>
        </p:nvCxnSpPr>
        <p:spPr>
          <a:xfrm flipV="1">
            <a:off x="3962400" y="14478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/>
          <p:cNvCxnSpPr>
            <a:stCxn id="134" idx="0"/>
          </p:cNvCxnSpPr>
          <p:nvPr/>
        </p:nvCxnSpPr>
        <p:spPr>
          <a:xfrm flipV="1">
            <a:off x="5712714" y="1447800"/>
            <a:ext cx="2286" cy="9169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Rectangle 238"/>
          <p:cNvSpPr/>
          <p:nvPr/>
        </p:nvSpPr>
        <p:spPr>
          <a:xfrm>
            <a:off x="6629400" y="1840468"/>
            <a:ext cx="198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Core Java Client</a:t>
            </a:r>
          </a:p>
        </p:txBody>
      </p:sp>
      <p:sp>
        <p:nvSpPr>
          <p:cNvPr id="249" name="TextBox 248"/>
          <p:cNvSpPr txBox="1"/>
          <p:nvPr/>
        </p:nvSpPr>
        <p:spPr>
          <a:xfrm>
            <a:off x="7333863" y="4209471"/>
            <a:ext cx="550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NEW!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7527050" y="3438140"/>
            <a:ext cx="550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NEW!</a:t>
            </a:r>
          </a:p>
        </p:txBody>
      </p:sp>
    </p:spTree>
    <p:extLst>
      <p:ext uri="{BB962C8B-B14F-4D97-AF65-F5344CB8AC3E}">
        <p14:creationId xmlns:p14="http://schemas.microsoft.com/office/powerpoint/2010/main" val="713143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Motivation and Objectives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 flat name space restricts seriously:</a:t>
            </a:r>
          </a:p>
          <a:p>
            <a:pPr lvl="1" eaLnBrk="1" hangingPunct="1"/>
            <a:r>
              <a:rPr lang="en-US" dirty="0" smtClean="0"/>
              <a:t>Clients need to know all channel names beforehand</a:t>
            </a:r>
          </a:p>
          <a:p>
            <a:pPr lvl="1" eaLnBrk="1" hangingPunct="1"/>
            <a:r>
              <a:rPr lang="en-US" dirty="0" smtClean="0"/>
              <a:t>Portable generic clients must be simple</a:t>
            </a:r>
          </a:p>
          <a:p>
            <a:pPr lvl="1" eaLnBrk="1" hangingPunct="1"/>
            <a:r>
              <a:rPr lang="en-US" dirty="0" smtClean="0"/>
              <a:t>Apps need full configuration or framework supplied service</a:t>
            </a:r>
          </a:p>
          <a:p>
            <a:pPr eaLnBrk="1" hangingPunct="1"/>
            <a:r>
              <a:rPr lang="en-US" dirty="0" smtClean="0"/>
              <a:t>Develop a Directory Service</a:t>
            </a:r>
          </a:p>
          <a:p>
            <a:pPr lvl="1" eaLnBrk="1" hangingPunct="1"/>
            <a:r>
              <a:rPr lang="en-US" dirty="0" smtClean="0"/>
              <a:t>Generic</a:t>
            </a:r>
          </a:p>
          <a:p>
            <a:pPr lvl="2"/>
            <a:r>
              <a:rPr lang="en-US" dirty="0" smtClean="0"/>
              <a:t>No dependency on installation and local conventions</a:t>
            </a:r>
          </a:p>
          <a:p>
            <a:pPr lvl="1" eaLnBrk="1" hangingPunct="1"/>
            <a:r>
              <a:rPr lang="en-US" dirty="0" smtClean="0"/>
              <a:t>Simple and fast (enough)</a:t>
            </a:r>
          </a:p>
          <a:p>
            <a:pPr lvl="2"/>
            <a:r>
              <a:rPr lang="en-US" dirty="0" smtClean="0"/>
              <a:t>Use standards wherever possible</a:t>
            </a:r>
          </a:p>
          <a:p>
            <a:pPr lvl="1" eaLnBrk="1" hangingPunct="1"/>
            <a:r>
              <a:rPr lang="en-US" dirty="0" smtClean="0"/>
              <a:t>Provides "query-by-functionality"</a:t>
            </a:r>
          </a:p>
        </p:txBody>
      </p:sp>
    </p:spTree>
    <p:extLst>
      <p:ext uri="{BB962C8B-B14F-4D97-AF65-F5344CB8AC3E}">
        <p14:creationId xmlns:p14="http://schemas.microsoft.com/office/powerpoint/2010/main" val="2187565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Directory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of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Channels</a:t>
            </a:r>
            <a:r>
              <a:rPr lang="en-US" dirty="0" smtClean="0"/>
              <a:t> (unique names)</a:t>
            </a:r>
          </a:p>
          <a:p>
            <a:r>
              <a:rPr lang="en-US" dirty="0" smtClean="0"/>
              <a:t>Each Channel has an arbitrary number of</a:t>
            </a:r>
            <a:br>
              <a:rPr lang="en-US" dirty="0" smtClean="0"/>
            </a:b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Properties</a:t>
            </a:r>
            <a:r>
              <a:rPr lang="en-US" dirty="0" smtClean="0"/>
              <a:t> (name/value pairs) and</a:t>
            </a:r>
            <a:br>
              <a:rPr lang="en-US" dirty="0" smtClean="0"/>
            </a:b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Tags</a:t>
            </a:r>
            <a:r>
              <a:rPr lang="en-US" dirty="0" smtClean="0"/>
              <a:t> (names)</a:t>
            </a:r>
          </a:p>
          <a:p>
            <a:r>
              <a:rPr lang="en-US" dirty="0" smtClean="0"/>
              <a:t>Each Channel, Property, or Tag has an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Owner</a:t>
            </a:r>
            <a:r>
              <a:rPr lang="en-US" dirty="0" smtClean="0"/>
              <a:t> (group) to allow basic access control</a:t>
            </a:r>
          </a:p>
          <a:p>
            <a:r>
              <a:rPr lang="en-US" dirty="0" smtClean="0"/>
              <a:t>All names and values are strings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212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</a:t>
            </a:r>
            <a:r>
              <a:rPr lang="en-US" dirty="0" smtClean="0"/>
              <a:t>Data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00201"/>
            <a:ext cx="114808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&lt;</a:t>
            </a:r>
            <a:r>
              <a:rPr lang="en-US" dirty="0"/>
              <a:t>channel name</a:t>
            </a:r>
            <a:r>
              <a:rPr lang="en-US" dirty="0" smtClean="0"/>
              <a:t>="V</a:t>
            </a:r>
            <a:r>
              <a:rPr lang="en-US" dirty="0"/>
              <a:t>:1-SR-BI:SUPER{BPM:4}</a:t>
            </a:r>
            <a:r>
              <a:rPr lang="en-US" dirty="0" smtClean="0"/>
              <a:t>SA:X" owner="</a:t>
            </a:r>
            <a:r>
              <a:rPr lang="en-US" dirty="0" err="1" smtClean="0"/>
              <a:t>cf</a:t>
            </a:r>
            <a:r>
              <a:rPr lang="en-US" dirty="0" smtClean="0"/>
              <a:t>-update"&gt; </a:t>
            </a:r>
          </a:p>
          <a:p>
            <a:pPr marL="0" indent="0">
              <a:buNone/>
            </a:pPr>
            <a:r>
              <a:rPr lang="en-US" dirty="0" smtClean="0"/>
              <a:t>&lt;</a:t>
            </a:r>
            <a:r>
              <a:rPr lang="en-US" dirty="0"/>
              <a:t>properties</a:t>
            </a:r>
            <a:r>
              <a:rPr lang="en-US" dirty="0" smtClean="0"/>
              <a:t>&gt;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&lt;</a:t>
            </a:r>
            <a:r>
              <a:rPr lang="en-US" dirty="0"/>
              <a:t>property name</a:t>
            </a:r>
            <a:r>
              <a:rPr lang="en-US" dirty="0" smtClean="0"/>
              <a:t>="</a:t>
            </a:r>
            <a:r>
              <a:rPr lang="en-US" dirty="0" err="1" smtClean="0"/>
              <a:t>elemName</a:t>
            </a:r>
            <a:r>
              <a:rPr lang="en-US" dirty="0" smtClean="0"/>
              <a:t>" </a:t>
            </a:r>
            <a:r>
              <a:rPr lang="en-US" dirty="0"/>
              <a:t>value</a:t>
            </a:r>
            <a:r>
              <a:rPr lang="en-US" dirty="0" smtClean="0"/>
              <a:t>="bpm</a:t>
            </a:r>
            <a:r>
              <a:rPr lang="en-US" dirty="0"/>
              <a:t>:</a:t>
            </a:r>
            <a:r>
              <a:rPr lang="en-US" dirty="0" smtClean="0"/>
              <a:t>4" </a:t>
            </a:r>
            <a:r>
              <a:rPr lang="en-US" dirty="0"/>
              <a:t>owner</a:t>
            </a:r>
            <a:r>
              <a:rPr lang="en-US" dirty="0" smtClean="0"/>
              <a:t>="</a:t>
            </a:r>
            <a:r>
              <a:rPr lang="en-US" dirty="0" err="1" smtClean="0"/>
              <a:t>cf</a:t>
            </a:r>
            <a:r>
              <a:rPr lang="en-US" dirty="0" smtClean="0"/>
              <a:t>-update"/</a:t>
            </a:r>
            <a:r>
              <a:rPr lang="en-US" dirty="0"/>
              <a:t>&gt;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&lt;</a:t>
            </a:r>
            <a:r>
              <a:rPr lang="en-US" dirty="0"/>
              <a:t>property name</a:t>
            </a:r>
            <a:r>
              <a:rPr lang="en-US" dirty="0" smtClean="0"/>
              <a:t>="</a:t>
            </a:r>
            <a:r>
              <a:rPr lang="en-US" dirty="0" err="1" smtClean="0"/>
              <a:t>elemIndex</a:t>
            </a:r>
            <a:r>
              <a:rPr lang="en-US" dirty="0" smtClean="0"/>
              <a:t>" </a:t>
            </a:r>
            <a:r>
              <a:rPr lang="en-US" dirty="0"/>
              <a:t>value</a:t>
            </a:r>
            <a:r>
              <a:rPr lang="en-US" dirty="0" smtClean="0"/>
              <a:t>="400" </a:t>
            </a:r>
            <a:r>
              <a:rPr lang="en-US" dirty="0"/>
              <a:t>owner</a:t>
            </a:r>
            <a:r>
              <a:rPr lang="en-US" dirty="0" smtClean="0"/>
              <a:t>="</a:t>
            </a:r>
            <a:r>
              <a:rPr lang="en-US" dirty="0" err="1" smtClean="0"/>
              <a:t>cf</a:t>
            </a:r>
            <a:r>
              <a:rPr lang="en-US" dirty="0" smtClean="0"/>
              <a:t>-update"/</a:t>
            </a:r>
            <a:r>
              <a:rPr lang="en-US" dirty="0"/>
              <a:t>&gt;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&lt;</a:t>
            </a:r>
            <a:r>
              <a:rPr lang="en-US" dirty="0"/>
              <a:t>property name</a:t>
            </a:r>
            <a:r>
              <a:rPr lang="en-US" dirty="0" smtClean="0"/>
              <a:t>="</a:t>
            </a:r>
            <a:r>
              <a:rPr lang="en-US" dirty="0" err="1" smtClean="0"/>
              <a:t>elemPosition</a:t>
            </a:r>
            <a:r>
              <a:rPr lang="en-US" dirty="0" smtClean="0"/>
              <a:t>" </a:t>
            </a:r>
            <a:r>
              <a:rPr lang="en-US" dirty="0"/>
              <a:t>value</a:t>
            </a:r>
            <a:r>
              <a:rPr lang="en-US" dirty="0" smtClean="0"/>
              <a:t>="5.208" </a:t>
            </a:r>
            <a:r>
              <a:rPr lang="en-US" dirty="0"/>
              <a:t>owner</a:t>
            </a:r>
            <a:r>
              <a:rPr lang="en-US" dirty="0" smtClean="0"/>
              <a:t>="</a:t>
            </a:r>
            <a:r>
              <a:rPr lang="en-US" dirty="0" err="1" smtClean="0"/>
              <a:t>cf</a:t>
            </a:r>
            <a:r>
              <a:rPr lang="en-US" dirty="0" smtClean="0"/>
              <a:t>-update"/</a:t>
            </a:r>
            <a:r>
              <a:rPr lang="en-US" dirty="0"/>
              <a:t>&gt;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&lt;property name</a:t>
            </a:r>
            <a:r>
              <a:rPr lang="en-US" dirty="0" smtClean="0"/>
              <a:t>="</a:t>
            </a:r>
            <a:r>
              <a:rPr lang="en-US" dirty="0" err="1" smtClean="0"/>
              <a:t>pvStatus</a:t>
            </a:r>
            <a:r>
              <a:rPr lang="en-US" dirty="0" smtClean="0"/>
              <a:t>" </a:t>
            </a:r>
            <a:r>
              <a:rPr lang="en-US" dirty="0"/>
              <a:t>value</a:t>
            </a:r>
            <a:r>
              <a:rPr lang="en-US" dirty="0" smtClean="0"/>
              <a:t>="Active" </a:t>
            </a:r>
            <a:r>
              <a:rPr lang="en-US" dirty="0"/>
              <a:t>owner</a:t>
            </a:r>
            <a:r>
              <a:rPr lang="en-US" dirty="0" smtClean="0"/>
              <a:t>="</a:t>
            </a:r>
            <a:r>
              <a:rPr lang="en-US" dirty="0" err="1" smtClean="0"/>
              <a:t>cf</a:t>
            </a:r>
            <a:r>
              <a:rPr lang="en-US" dirty="0" smtClean="0"/>
              <a:t>-update"/</a:t>
            </a:r>
            <a:r>
              <a:rPr lang="en-US" dirty="0"/>
              <a:t>&gt;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&lt;</a:t>
            </a:r>
            <a:r>
              <a:rPr lang="en-US" dirty="0"/>
              <a:t>/properties&gt;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&lt;</a:t>
            </a:r>
            <a:r>
              <a:rPr lang="en-US" dirty="0"/>
              <a:t>tags&gt;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&lt;</a:t>
            </a:r>
            <a:r>
              <a:rPr lang="en-US" dirty="0"/>
              <a:t>tag name</a:t>
            </a:r>
            <a:r>
              <a:rPr lang="en-US" dirty="0" smtClean="0"/>
              <a:t>="</a:t>
            </a:r>
            <a:r>
              <a:rPr lang="en-US" dirty="0" err="1" smtClean="0"/>
              <a:t>aphla.sys.SR</a:t>
            </a:r>
            <a:r>
              <a:rPr lang="en-US" dirty="0" smtClean="0"/>
              <a:t>" </a:t>
            </a:r>
            <a:r>
              <a:rPr lang="en-US" dirty="0"/>
              <a:t>owner</a:t>
            </a:r>
            <a:r>
              <a:rPr lang="en-US" dirty="0" smtClean="0"/>
              <a:t>="operator"/</a:t>
            </a:r>
            <a:r>
              <a:rPr lang="en-US" dirty="0"/>
              <a:t>&gt;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&lt;</a:t>
            </a:r>
            <a:r>
              <a:rPr lang="en-US" dirty="0"/>
              <a:t>/tags&gt;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560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SR:*C01*</a:t>
            </a:r>
          </a:p>
          <a:p>
            <a:pPr marL="457200" lvl="1" indent="0">
              <a:buNone/>
            </a:pPr>
            <a:r>
              <a:rPr lang="en-US" dirty="0" smtClean="0"/>
              <a:t>All </a:t>
            </a:r>
            <a:r>
              <a:rPr lang="en-US" dirty="0" err="1" smtClean="0"/>
              <a:t>pvs</a:t>
            </a:r>
            <a:r>
              <a:rPr lang="en-US" dirty="0" smtClean="0"/>
              <a:t> from storage ring cell 1</a:t>
            </a:r>
          </a:p>
          <a:p>
            <a:r>
              <a:rPr lang="en-US" i="1" dirty="0"/>
              <a:t>SR:*C01*&amp;</a:t>
            </a:r>
            <a:r>
              <a:rPr lang="en-US" i="1" dirty="0" err="1"/>
              <a:t>elemName</a:t>
            </a:r>
            <a:r>
              <a:rPr lang="en-US" i="1" dirty="0"/>
              <a:t>=</a:t>
            </a:r>
            <a:r>
              <a:rPr lang="en-US" i="1" dirty="0" smtClean="0"/>
              <a:t>bpm:4*</a:t>
            </a:r>
          </a:p>
          <a:p>
            <a:pPr marL="457200" lvl="1" indent="0">
              <a:buNone/>
            </a:pPr>
            <a:r>
              <a:rPr lang="en-US" dirty="0" smtClean="0"/>
              <a:t>All </a:t>
            </a:r>
            <a:r>
              <a:rPr lang="en-US" dirty="0" err="1"/>
              <a:t>pvs</a:t>
            </a:r>
            <a:r>
              <a:rPr lang="en-US" dirty="0"/>
              <a:t> from storage ring cell </a:t>
            </a:r>
            <a:r>
              <a:rPr lang="en-US" dirty="0" smtClean="0"/>
              <a:t>1 belonging to element bmp:4</a:t>
            </a:r>
          </a:p>
          <a:p>
            <a:r>
              <a:rPr lang="en-US" i="1" dirty="0" smtClean="0"/>
              <a:t>SR</a:t>
            </a:r>
            <a:r>
              <a:rPr lang="en-US" i="1" dirty="0"/>
              <a:t>:*C01*&amp;</a:t>
            </a:r>
            <a:r>
              <a:rPr lang="en-US" i="1" dirty="0" err="1"/>
              <a:t>elemName</a:t>
            </a:r>
            <a:r>
              <a:rPr lang="en-US" i="1" dirty="0"/>
              <a:t>=</a:t>
            </a:r>
            <a:r>
              <a:rPr lang="en-US" i="1" dirty="0" smtClean="0"/>
              <a:t>bpm:4*&amp;</a:t>
            </a:r>
            <a:r>
              <a:rPr lang="en-US" i="1" dirty="0" err="1" smtClean="0"/>
              <a:t>pvStatus</a:t>
            </a:r>
            <a:r>
              <a:rPr lang="en-US" i="1" dirty="0" smtClean="0"/>
              <a:t>=active</a:t>
            </a:r>
          </a:p>
          <a:p>
            <a:pPr marL="457200" lvl="1" indent="0">
              <a:buNone/>
            </a:pPr>
            <a:r>
              <a:rPr lang="en-US" dirty="0"/>
              <a:t>All </a:t>
            </a:r>
            <a:r>
              <a:rPr lang="en-US" dirty="0" err="1"/>
              <a:t>pvs</a:t>
            </a:r>
            <a:r>
              <a:rPr lang="en-US" dirty="0"/>
              <a:t> from storage ring cell 1 belonging to element bmp:</a:t>
            </a:r>
            <a:r>
              <a:rPr lang="en-US" dirty="0" smtClean="0"/>
              <a:t>4 and with </a:t>
            </a:r>
            <a:r>
              <a:rPr lang="en-US" dirty="0" err="1" smtClean="0"/>
              <a:t>pvStatus</a:t>
            </a:r>
            <a:r>
              <a:rPr lang="en-US" dirty="0" smtClean="0"/>
              <a:t> active</a:t>
            </a:r>
            <a:endParaRPr lang="en-US" dirty="0"/>
          </a:p>
          <a:p>
            <a:r>
              <a:rPr lang="en-US" i="1" dirty="0" smtClean="0"/>
              <a:t>SR</a:t>
            </a:r>
            <a:r>
              <a:rPr lang="en-US" i="1" dirty="0"/>
              <a:t>:*C01*&amp;</a:t>
            </a:r>
            <a:r>
              <a:rPr lang="en-US" i="1" dirty="0" err="1"/>
              <a:t>elemName</a:t>
            </a:r>
            <a:r>
              <a:rPr lang="en-US" i="1" dirty="0"/>
              <a:t>=</a:t>
            </a:r>
            <a:r>
              <a:rPr lang="en-US" i="1" dirty="0" smtClean="0"/>
              <a:t>bpm:4&amp;tag=</a:t>
            </a:r>
            <a:r>
              <a:rPr lang="en-US" i="1" dirty="0" err="1"/>
              <a:t>aphla.sys.SR</a:t>
            </a:r>
            <a:endParaRPr lang="en-US" i="1" dirty="0" smtClean="0"/>
          </a:p>
          <a:p>
            <a:pPr marL="457200" lvl="1" indent="0">
              <a:buNone/>
            </a:pPr>
            <a:r>
              <a:rPr lang="en-US" dirty="0"/>
              <a:t>All </a:t>
            </a:r>
            <a:r>
              <a:rPr lang="en-US" dirty="0" err="1"/>
              <a:t>pvs</a:t>
            </a:r>
            <a:r>
              <a:rPr lang="en-US" dirty="0"/>
              <a:t> from storage ring cell 1 belonging to element bmp:</a:t>
            </a:r>
            <a:r>
              <a:rPr lang="en-US" dirty="0" smtClean="0"/>
              <a:t>4 with tag </a:t>
            </a:r>
            <a:r>
              <a:rPr lang="en-US" dirty="0" err="1"/>
              <a:t>aphla.sys.SR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05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/>
          <p:cNvSpPr/>
          <p:nvPr/>
        </p:nvSpPr>
        <p:spPr>
          <a:xfrm>
            <a:off x="1524000" y="0"/>
            <a:ext cx="6262106" cy="1828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1524000" y="0"/>
            <a:ext cx="457200" cy="1828800"/>
          </a:xfrm>
          <a:prstGeom prst="rect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Publish/subscribe</a:t>
            </a:r>
          </a:p>
        </p:txBody>
      </p:sp>
      <p:sp>
        <p:nvSpPr>
          <p:cNvPr id="94" name="Rectangle 93"/>
          <p:cNvSpPr/>
          <p:nvPr/>
        </p:nvSpPr>
        <p:spPr>
          <a:xfrm>
            <a:off x="2290572" y="304800"/>
            <a:ext cx="605028" cy="60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IOC</a:t>
            </a:r>
          </a:p>
        </p:txBody>
      </p:sp>
      <p:sp>
        <p:nvSpPr>
          <p:cNvPr id="95" name="Rectangle 94"/>
          <p:cNvSpPr/>
          <p:nvPr/>
        </p:nvSpPr>
        <p:spPr>
          <a:xfrm>
            <a:off x="2307336" y="1066800"/>
            <a:ext cx="1959102" cy="381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 client (JCA/CAJ)</a:t>
            </a:r>
          </a:p>
        </p:txBody>
      </p:sp>
      <p:sp>
        <p:nvSpPr>
          <p:cNvPr id="96" name="Rectangle 95"/>
          <p:cNvSpPr/>
          <p:nvPr/>
        </p:nvSpPr>
        <p:spPr>
          <a:xfrm>
            <a:off x="2133600" y="152400"/>
            <a:ext cx="2286000" cy="14478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2971800" y="304800"/>
            <a:ext cx="605028" cy="60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IOC</a:t>
            </a:r>
          </a:p>
        </p:txBody>
      </p:sp>
      <p:sp>
        <p:nvSpPr>
          <p:cNvPr id="98" name="Rectangle 97"/>
          <p:cNvSpPr/>
          <p:nvPr/>
        </p:nvSpPr>
        <p:spPr>
          <a:xfrm>
            <a:off x="3661410" y="304800"/>
            <a:ext cx="605028" cy="60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99" name="Rectangle 98"/>
          <p:cNvSpPr/>
          <p:nvPr/>
        </p:nvSpPr>
        <p:spPr>
          <a:xfrm>
            <a:off x="5186172" y="304800"/>
            <a:ext cx="605028" cy="609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IOC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5202936" y="1066800"/>
            <a:ext cx="1959102" cy="381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pvA</a:t>
            </a:r>
            <a:r>
              <a:rPr lang="en-US" dirty="0"/>
              <a:t> client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5029200" y="152400"/>
            <a:ext cx="2286000" cy="14478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5867400" y="304800"/>
            <a:ext cx="605028" cy="609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IOC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6557010" y="304800"/>
            <a:ext cx="605028" cy="609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4495800" y="152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v3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7391400" y="152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v4</a:t>
            </a:r>
          </a:p>
        </p:txBody>
      </p:sp>
      <p:sp>
        <p:nvSpPr>
          <p:cNvPr id="86" name="Rectangle 85"/>
          <p:cNvSpPr/>
          <p:nvPr/>
        </p:nvSpPr>
        <p:spPr>
          <a:xfrm>
            <a:off x="1524000" y="1828801"/>
            <a:ext cx="2133600" cy="50291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1828802" y="3429000"/>
            <a:ext cx="1676399" cy="457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1676400" y="2695972"/>
            <a:ext cx="2819400" cy="134560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1524000" y="1828800"/>
            <a:ext cx="2133600" cy="381000"/>
          </a:xfrm>
          <a:prstGeom prst="rect">
            <a:avLst/>
          </a:prstGeom>
          <a:noFill/>
          <a:ln w="31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Command/response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524000" y="2286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v4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1828801" y="2848372"/>
            <a:ext cx="1676400" cy="5044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Masar</a:t>
            </a:r>
            <a:endParaRPr lang="en-US" dirty="0"/>
          </a:p>
        </p:txBody>
      </p:sp>
      <p:sp>
        <p:nvSpPr>
          <p:cNvPr id="109" name="Rectangle 108"/>
          <p:cNvSpPr/>
          <p:nvPr/>
        </p:nvSpPr>
        <p:spPr>
          <a:xfrm>
            <a:off x="1828800" y="6096000"/>
            <a:ext cx="16764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...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3810000" y="6096000"/>
            <a:ext cx="5334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3810000" y="2848372"/>
            <a:ext cx="533400" cy="5044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API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3810000" y="3429000"/>
            <a:ext cx="533400" cy="457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4879086" y="2743201"/>
            <a:ext cx="1828800" cy="30731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pvmanager</a:t>
            </a:r>
            <a:r>
              <a:rPr lang="en-US" dirty="0"/>
              <a:t> core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5407914" y="2364718"/>
            <a:ext cx="609600" cy="30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pva</a:t>
            </a:r>
            <a:endParaRPr lang="en-US" dirty="0"/>
          </a:p>
        </p:txBody>
      </p:sp>
      <p:sp>
        <p:nvSpPr>
          <p:cNvPr id="137" name="Rectangle 136"/>
          <p:cNvSpPr/>
          <p:nvPr/>
        </p:nvSpPr>
        <p:spPr>
          <a:xfrm>
            <a:off x="6098286" y="2364718"/>
            <a:ext cx="609600" cy="3007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4876800" y="2364718"/>
            <a:ext cx="457200" cy="30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ca</a:t>
            </a:r>
            <a:endParaRPr lang="en-US" dirty="0"/>
          </a:p>
        </p:txBody>
      </p:sp>
      <p:sp>
        <p:nvSpPr>
          <p:cNvPr id="140" name="Rectangle 139"/>
          <p:cNvSpPr/>
          <p:nvPr/>
        </p:nvSpPr>
        <p:spPr>
          <a:xfrm>
            <a:off x="4724400" y="2209800"/>
            <a:ext cx="3429000" cy="28956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6707887" y="2361455"/>
            <a:ext cx="1324361" cy="304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i="1" dirty="0">
                <a:solidFill>
                  <a:schemeClr val="tx1"/>
                </a:solidFill>
              </a:rPr>
              <a:t>Data Sources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6705600" y="3505200"/>
            <a:ext cx="1447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i="1" dirty="0">
                <a:solidFill>
                  <a:schemeClr val="tx1"/>
                </a:solidFill>
              </a:rPr>
              <a:t>Processing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6705600" y="3884712"/>
            <a:ext cx="1295400" cy="306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i="1" dirty="0">
                <a:solidFill>
                  <a:schemeClr val="tx1"/>
                </a:solidFill>
              </a:rPr>
              <a:t>Visualization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4879086" y="3111024"/>
            <a:ext cx="1828800" cy="30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vTypes</a:t>
            </a:r>
            <a:endParaRPr lang="en-US" dirty="0"/>
          </a:p>
        </p:txBody>
      </p:sp>
      <p:sp>
        <p:nvSpPr>
          <p:cNvPr id="146" name="Rectangle 145"/>
          <p:cNvSpPr/>
          <p:nvPr/>
        </p:nvSpPr>
        <p:spPr>
          <a:xfrm>
            <a:off x="6705600" y="3111024"/>
            <a:ext cx="12954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i="1" dirty="0">
                <a:solidFill>
                  <a:schemeClr val="tx1"/>
                </a:solidFill>
              </a:rPr>
              <a:t>Data Definition</a:t>
            </a:r>
          </a:p>
        </p:txBody>
      </p:sp>
      <p:cxnSp>
        <p:nvCxnSpPr>
          <p:cNvPr id="148" name="Straight Arrow Connector 147"/>
          <p:cNvCxnSpPr/>
          <p:nvPr/>
        </p:nvCxnSpPr>
        <p:spPr>
          <a:xfrm flipV="1">
            <a:off x="14946620" y="41910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Rectangle 167"/>
          <p:cNvSpPr/>
          <p:nvPr/>
        </p:nvSpPr>
        <p:spPr>
          <a:xfrm>
            <a:off x="6707886" y="2743201"/>
            <a:ext cx="1445514" cy="307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i="1" dirty="0">
                <a:solidFill>
                  <a:schemeClr val="tx1"/>
                </a:solidFill>
              </a:rPr>
              <a:t>Aggregation</a:t>
            </a:r>
          </a:p>
        </p:txBody>
      </p:sp>
      <p:sp>
        <p:nvSpPr>
          <p:cNvPr id="177" name="Rectangle 176"/>
          <p:cNvSpPr/>
          <p:nvPr/>
        </p:nvSpPr>
        <p:spPr>
          <a:xfrm>
            <a:off x="4879086" y="3505200"/>
            <a:ext cx="1828800" cy="30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formula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4879086" y="3884712"/>
            <a:ext cx="1828800" cy="3048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graphene</a:t>
            </a:r>
            <a:endParaRPr lang="en-US" dirty="0"/>
          </a:p>
        </p:txBody>
      </p:sp>
      <p:sp>
        <p:nvSpPr>
          <p:cNvPr id="179" name="Rectangle 178"/>
          <p:cNvSpPr/>
          <p:nvPr/>
        </p:nvSpPr>
        <p:spPr>
          <a:xfrm>
            <a:off x="6326886" y="4648200"/>
            <a:ext cx="381000" cy="3033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80" name="Rectangle 179"/>
          <p:cNvSpPr/>
          <p:nvPr/>
        </p:nvSpPr>
        <p:spPr>
          <a:xfrm>
            <a:off x="6707886" y="4267200"/>
            <a:ext cx="1064514" cy="3048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i="1" dirty="0">
                <a:solidFill>
                  <a:schemeClr val="tx1"/>
                </a:solidFill>
              </a:rPr>
              <a:t>Registry</a:t>
            </a:r>
          </a:p>
        </p:txBody>
      </p:sp>
      <p:sp>
        <p:nvSpPr>
          <p:cNvPr id="181" name="Rectangle 180"/>
          <p:cNvSpPr/>
          <p:nvPr/>
        </p:nvSpPr>
        <p:spPr>
          <a:xfrm>
            <a:off x="6707886" y="4648202"/>
            <a:ext cx="988314" cy="304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i="1" dirty="0">
                <a:solidFill>
                  <a:schemeClr val="tx1"/>
                </a:solidFill>
              </a:rPr>
              <a:t>Bindings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4879086" y="4267201"/>
            <a:ext cx="1828800" cy="3048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pvm</a:t>
            </a:r>
            <a:r>
              <a:rPr lang="en-US" dirty="0"/>
              <a:t> services</a:t>
            </a:r>
          </a:p>
        </p:txBody>
      </p:sp>
      <p:sp>
        <p:nvSpPr>
          <p:cNvPr id="183" name="Rectangle 182"/>
          <p:cNvSpPr/>
          <p:nvPr/>
        </p:nvSpPr>
        <p:spPr>
          <a:xfrm>
            <a:off x="4879086" y="4648202"/>
            <a:ext cx="762000" cy="3047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masar</a:t>
            </a:r>
            <a:endParaRPr lang="en-US" dirty="0"/>
          </a:p>
        </p:txBody>
      </p:sp>
      <p:sp>
        <p:nvSpPr>
          <p:cNvPr id="184" name="Rectangle 183"/>
          <p:cNvSpPr/>
          <p:nvPr/>
        </p:nvSpPr>
        <p:spPr>
          <a:xfrm>
            <a:off x="1660824" y="4572001"/>
            <a:ext cx="2834977" cy="212486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1" name="Straight Connector 190"/>
          <p:cNvCxnSpPr/>
          <p:nvPr/>
        </p:nvCxnSpPr>
        <p:spPr>
          <a:xfrm>
            <a:off x="4648200" y="3124201"/>
            <a:ext cx="0" cy="32004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/>
          <p:nvPr/>
        </p:nvCxnSpPr>
        <p:spPr>
          <a:xfrm flipH="1">
            <a:off x="4343402" y="3124200"/>
            <a:ext cx="30479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 flipH="1">
            <a:off x="4343402" y="3657600"/>
            <a:ext cx="30479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/>
          <p:nvPr/>
        </p:nvCxnSpPr>
        <p:spPr>
          <a:xfrm flipH="1">
            <a:off x="4343402" y="5257800"/>
            <a:ext cx="30479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 flipH="1">
            <a:off x="4343402" y="6324599"/>
            <a:ext cx="304799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9448800" y="4951513"/>
            <a:ext cx="0" cy="306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068065" y="6324600"/>
            <a:ext cx="4572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257800" y="4955978"/>
            <a:ext cx="0" cy="301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flipV="1">
            <a:off x="5943600" y="4953000"/>
            <a:ext cx="0" cy="3018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 flipH="1" flipV="1">
            <a:off x="9448801" y="2441379"/>
            <a:ext cx="3063" cy="5329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 flipH="1">
            <a:off x="8153401" y="2971803"/>
            <a:ext cx="1295401" cy="25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>
            <a:off x="3966968" y="1981200"/>
            <a:ext cx="11395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>
            <a:stCxn id="139" idx="0"/>
          </p:cNvCxnSpPr>
          <p:nvPr/>
        </p:nvCxnSpPr>
        <p:spPr>
          <a:xfrm flipV="1">
            <a:off x="5105400" y="1981200"/>
            <a:ext cx="0" cy="3835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/>
          <p:nvPr/>
        </p:nvCxnSpPr>
        <p:spPr>
          <a:xfrm flipV="1">
            <a:off x="3962400" y="14478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/>
          <p:cNvCxnSpPr>
            <a:stCxn id="134" idx="0"/>
          </p:cNvCxnSpPr>
          <p:nvPr/>
        </p:nvCxnSpPr>
        <p:spPr>
          <a:xfrm flipV="1">
            <a:off x="5712714" y="1447800"/>
            <a:ext cx="2286" cy="9169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Rectangle 238"/>
          <p:cNvSpPr/>
          <p:nvPr/>
        </p:nvSpPr>
        <p:spPr>
          <a:xfrm>
            <a:off x="6629400" y="1840468"/>
            <a:ext cx="198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Core Java Client</a:t>
            </a:r>
          </a:p>
        </p:txBody>
      </p:sp>
      <p:sp>
        <p:nvSpPr>
          <p:cNvPr id="249" name="TextBox 248"/>
          <p:cNvSpPr txBox="1"/>
          <p:nvPr/>
        </p:nvSpPr>
        <p:spPr>
          <a:xfrm>
            <a:off x="7333863" y="4209471"/>
            <a:ext cx="550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NEW!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7527050" y="3438140"/>
            <a:ext cx="550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NEW!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786106" y="685800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CSS</a:t>
            </a:r>
          </a:p>
        </p:txBody>
      </p:sp>
      <p:sp>
        <p:nvSpPr>
          <p:cNvPr id="151" name="Rectangle 150"/>
          <p:cNvSpPr/>
          <p:nvPr/>
        </p:nvSpPr>
        <p:spPr>
          <a:xfrm>
            <a:off x="8372866" y="152401"/>
            <a:ext cx="2142734" cy="495151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8525265" y="1143001"/>
            <a:ext cx="1828800" cy="3871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BOY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8437414" y="838201"/>
            <a:ext cx="19928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/>
              <a:t>General purpose clients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8443240" y="3343671"/>
            <a:ext cx="19928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/>
              <a:t>Specialized clients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8525266" y="1594048"/>
            <a:ext cx="1828800" cy="3871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DataBrowser</a:t>
            </a:r>
            <a:endParaRPr lang="en-US" dirty="0"/>
          </a:p>
        </p:txBody>
      </p:sp>
      <p:sp>
        <p:nvSpPr>
          <p:cNvPr id="174" name="Rectangle 173"/>
          <p:cNvSpPr/>
          <p:nvPr/>
        </p:nvSpPr>
        <p:spPr>
          <a:xfrm>
            <a:off x="8525266" y="4565848"/>
            <a:ext cx="1828800" cy="3871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75" name="Rectangle 174"/>
          <p:cNvSpPr/>
          <p:nvPr/>
        </p:nvSpPr>
        <p:spPr>
          <a:xfrm>
            <a:off x="8525266" y="2057401"/>
            <a:ext cx="1828800" cy="3871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85" name="Rectangle 184"/>
          <p:cNvSpPr/>
          <p:nvPr/>
        </p:nvSpPr>
        <p:spPr>
          <a:xfrm>
            <a:off x="8534400" y="304801"/>
            <a:ext cx="1828800" cy="3871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CSS core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1828800" y="5562601"/>
            <a:ext cx="1676400" cy="461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Olog</a:t>
            </a:r>
            <a:endParaRPr lang="en-US" dirty="0"/>
          </a:p>
        </p:txBody>
      </p:sp>
      <p:sp>
        <p:nvSpPr>
          <p:cNvPr id="121" name="Rectangle 120"/>
          <p:cNvSpPr/>
          <p:nvPr/>
        </p:nvSpPr>
        <p:spPr>
          <a:xfrm>
            <a:off x="3810000" y="5562601"/>
            <a:ext cx="533400" cy="461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API</a:t>
            </a:r>
          </a:p>
        </p:txBody>
      </p:sp>
      <p:sp>
        <p:nvSpPr>
          <p:cNvPr id="188" name="Rectangle 187"/>
          <p:cNvSpPr/>
          <p:nvPr/>
        </p:nvSpPr>
        <p:spPr>
          <a:xfrm>
            <a:off x="8534400" y="6172200"/>
            <a:ext cx="1819665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...</a:t>
            </a:r>
          </a:p>
        </p:txBody>
      </p:sp>
      <p:sp>
        <p:nvSpPr>
          <p:cNvPr id="190" name="Rectangle 189"/>
          <p:cNvSpPr/>
          <p:nvPr/>
        </p:nvSpPr>
        <p:spPr>
          <a:xfrm>
            <a:off x="8534401" y="5715000"/>
            <a:ext cx="1819665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Logbook</a:t>
            </a:r>
          </a:p>
        </p:txBody>
      </p:sp>
      <p:cxnSp>
        <p:nvCxnSpPr>
          <p:cNvPr id="196" name="Straight Arrow Connector 195"/>
          <p:cNvCxnSpPr/>
          <p:nvPr/>
        </p:nvCxnSpPr>
        <p:spPr>
          <a:xfrm flipH="1">
            <a:off x="4343402" y="5791201"/>
            <a:ext cx="30479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8305800" y="5867401"/>
            <a:ext cx="2286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Rectangle 170"/>
          <p:cNvSpPr/>
          <p:nvPr/>
        </p:nvSpPr>
        <p:spPr>
          <a:xfrm>
            <a:off x="8525265" y="3651448"/>
            <a:ext cx="1828800" cy="3871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Log Viewer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1836420" y="5029200"/>
            <a:ext cx="166878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ChannelFinder</a:t>
            </a:r>
            <a:endParaRPr lang="en-US" dirty="0"/>
          </a:p>
        </p:txBody>
      </p:sp>
      <p:sp>
        <p:nvSpPr>
          <p:cNvPr id="120" name="Rectangle 119"/>
          <p:cNvSpPr/>
          <p:nvPr/>
        </p:nvSpPr>
        <p:spPr>
          <a:xfrm>
            <a:off x="3810000" y="5029200"/>
            <a:ext cx="5334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API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5712715" y="4648202"/>
            <a:ext cx="461772" cy="3047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cf</a:t>
            </a:r>
            <a:endParaRPr lang="en-US" dirty="0"/>
          </a:p>
        </p:txBody>
      </p:sp>
      <p:sp>
        <p:nvSpPr>
          <p:cNvPr id="172" name="Rectangle 171"/>
          <p:cNvSpPr/>
          <p:nvPr/>
        </p:nvSpPr>
        <p:spPr>
          <a:xfrm>
            <a:off x="8534400" y="4108648"/>
            <a:ext cx="1828800" cy="3871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Channel Viewer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676400" y="4114800"/>
            <a:ext cx="1101584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en-US" dirty="0" err="1"/>
              <a:t>AccelUtils</a:t>
            </a:r>
            <a:endParaRPr lang="en-US" dirty="0"/>
          </a:p>
        </p:txBody>
      </p:sp>
      <p:sp>
        <p:nvSpPr>
          <p:cNvPr id="108" name="Rectangle 107"/>
          <p:cNvSpPr/>
          <p:nvPr/>
        </p:nvSpPr>
        <p:spPr>
          <a:xfrm>
            <a:off x="1676401" y="4648201"/>
            <a:ext cx="19928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/>
              <a:t>Web based REST services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648201" y="5257800"/>
            <a:ext cx="47960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305800" y="5257801"/>
            <a:ext cx="0" cy="10668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>
              <a:alpha val="68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/>
          <p:cNvSpPr/>
          <p:nvPr/>
        </p:nvSpPr>
        <p:spPr>
          <a:xfrm>
            <a:off x="6059767" y="6172200"/>
            <a:ext cx="20083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Python </a:t>
            </a:r>
            <a:r>
              <a:rPr lang="en-US" dirty="0" err="1" smtClean="0"/>
              <a:t>hla</a:t>
            </a:r>
            <a:r>
              <a:rPr lang="en-US" dirty="0" smtClean="0"/>
              <a:t> scripts</a:t>
            </a:r>
            <a:endParaRPr lang="en-US" dirty="0"/>
          </a:p>
        </p:txBody>
      </p:sp>
      <p:sp>
        <p:nvSpPr>
          <p:cNvPr id="186" name="Rectangle 185"/>
          <p:cNvSpPr/>
          <p:nvPr/>
        </p:nvSpPr>
        <p:spPr>
          <a:xfrm>
            <a:off x="5748300" y="5307463"/>
            <a:ext cx="24051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 err="1"/>
              <a:t>WebUI</a:t>
            </a:r>
            <a:r>
              <a:rPr lang="en-US" sz="1400" i="1" dirty="0"/>
              <a:t>, scripts, other client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6059766" y="5675730"/>
            <a:ext cx="2008861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cf</a:t>
            </a:r>
            <a:r>
              <a:rPr lang="en-US" dirty="0"/>
              <a:t>-update</a:t>
            </a:r>
          </a:p>
        </p:txBody>
      </p:sp>
    </p:spTree>
    <p:extLst>
      <p:ext uri="{BB962C8B-B14F-4D97-AF65-F5344CB8AC3E}">
        <p14:creationId xmlns:p14="http://schemas.microsoft.com/office/powerpoint/2010/main" val="4076081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Populating </a:t>
            </a:r>
            <a:r>
              <a:rPr lang="en-US" dirty="0" err="1" smtClean="0"/>
              <a:t>ChannelFinder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</a:t>
            </a:r>
            <a:r>
              <a:rPr lang="en-US" dirty="0" err="1" smtClean="0"/>
              <a:t>f</a:t>
            </a:r>
            <a:r>
              <a:rPr lang="en-US" dirty="0" smtClean="0"/>
              <a:t>-update</a:t>
            </a:r>
            <a:endParaRPr lang="en-US" dirty="0"/>
          </a:p>
          <a:p>
            <a:pPr lvl="1"/>
            <a:r>
              <a:rPr lang="en-US" dirty="0" smtClean="0"/>
              <a:t>Adds </a:t>
            </a:r>
            <a:r>
              <a:rPr lang="en-US" dirty="0"/>
              <a:t>new </a:t>
            </a:r>
            <a:r>
              <a:rPr lang="en-US" dirty="0" smtClean="0"/>
              <a:t>channels</a:t>
            </a:r>
          </a:p>
          <a:p>
            <a:pPr lvl="1"/>
            <a:r>
              <a:rPr lang="en-US" dirty="0" smtClean="0"/>
              <a:t>Manages </a:t>
            </a:r>
            <a:r>
              <a:rPr lang="en-US" dirty="0"/>
              <a:t>existing </a:t>
            </a:r>
            <a:r>
              <a:rPr lang="en-US" dirty="0" smtClean="0"/>
              <a:t>channels</a:t>
            </a:r>
          </a:p>
          <a:p>
            <a:pPr lvl="2"/>
            <a:r>
              <a:rPr lang="en-US" dirty="0" smtClean="0"/>
              <a:t>Orphaned </a:t>
            </a:r>
            <a:r>
              <a:rPr lang="en-US" dirty="0"/>
              <a:t>channels</a:t>
            </a:r>
          </a:p>
          <a:p>
            <a:pPr lvl="2"/>
            <a:r>
              <a:rPr lang="en-US" dirty="0"/>
              <a:t>Moved </a:t>
            </a:r>
            <a:r>
              <a:rPr lang="en-US" dirty="0" smtClean="0"/>
              <a:t>channels</a:t>
            </a:r>
          </a:p>
          <a:p>
            <a:r>
              <a:rPr lang="en-US" dirty="0" smtClean="0"/>
              <a:t>Python scripts</a:t>
            </a:r>
          </a:p>
          <a:p>
            <a:r>
              <a:rPr lang="en-US" dirty="0" err="1" smtClean="0"/>
              <a:t>cf</a:t>
            </a:r>
            <a:r>
              <a:rPr lang="en-US" dirty="0" smtClean="0"/>
              <a:t>-properties (under development)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86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st.cmd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/>
              <a:t>dbLoadRecords</a:t>
            </a:r>
            <a:r>
              <a:rPr lang="en-US" dirty="0"/>
              <a:t>("gauss.</a:t>
            </a:r>
            <a:r>
              <a:rPr lang="en-US" dirty="0" err="1"/>
              <a:t>db</a:t>
            </a:r>
            <a:r>
              <a:rPr lang="en-US" dirty="0"/>
              <a:t>","P=</a:t>
            </a:r>
            <a:r>
              <a:rPr lang="en-US" dirty="0" err="1"/>
              <a:t>ktest</a:t>
            </a:r>
            <a:r>
              <a:rPr lang="en-US" dirty="0"/>
              <a:t>")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epicsEnvSet</a:t>
            </a:r>
            <a:r>
              <a:rPr lang="en-US" dirty="0"/>
              <a:t>("EPICS_HOSTNAME", "dev32new")</a:t>
            </a:r>
          </a:p>
          <a:p>
            <a:pPr marL="0" indent="0">
              <a:buNone/>
            </a:pPr>
            <a:r>
              <a:rPr lang="en-US" dirty="0" err="1"/>
              <a:t>epicsEnvSet</a:t>
            </a:r>
            <a:r>
              <a:rPr lang="en-US" dirty="0"/>
              <a:t>("EPICS_IOCNAME", "gauss")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iocInit</a:t>
            </a:r>
            <a:r>
              <a:rPr lang="en-US" dirty="0"/>
              <a:t>()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# pipe the output of the </a:t>
            </a:r>
            <a:r>
              <a:rPr lang="en-US" dirty="0" err="1"/>
              <a:t>dbl</a:t>
            </a:r>
            <a:r>
              <a:rPr lang="en-US" dirty="0"/>
              <a:t> command to a file</a:t>
            </a:r>
          </a:p>
          <a:p>
            <a:pPr marL="0" indent="0">
              <a:buNone/>
            </a:pPr>
            <a:r>
              <a:rPr lang="en-US" dirty="0"/>
              <a:t># the file name should follow the convention '</a:t>
            </a:r>
            <a:r>
              <a:rPr lang="en-US" dirty="0" err="1"/>
              <a:t>myHostName.myIOCName.dbl</a:t>
            </a:r>
            <a:r>
              <a:rPr lang="en-US" dirty="0"/>
              <a:t>'</a:t>
            </a:r>
          </a:p>
          <a:p>
            <a:pPr marL="0" indent="0">
              <a:buNone/>
            </a:pPr>
            <a:r>
              <a:rPr lang="en-US" dirty="0"/>
              <a:t># write the file to a well know directory on which the </a:t>
            </a:r>
            <a:r>
              <a:rPr lang="en-US" dirty="0" err="1"/>
              <a:t>cfmonitor</a:t>
            </a:r>
            <a:r>
              <a:rPr lang="en-US" dirty="0"/>
              <a:t> </a:t>
            </a:r>
            <a:r>
              <a:rPr lang="en-US" dirty="0" err="1"/>
              <a:t>deamon</a:t>
            </a:r>
            <a:r>
              <a:rPr lang="en-US" dirty="0"/>
              <a:t> is running</a:t>
            </a:r>
          </a:p>
          <a:p>
            <a:pPr marL="0" indent="0">
              <a:buNone/>
            </a:pPr>
            <a:r>
              <a:rPr lang="en-US" dirty="0" err="1"/>
              <a:t>dbl</a:t>
            </a:r>
            <a:r>
              <a:rPr lang="en-US" dirty="0"/>
              <a:t> &gt; $(CF_UPDATE_DIR)/$(EPICS_HOSTNAME).$(EPICS_IOCNAME).</a:t>
            </a:r>
            <a:r>
              <a:rPr lang="en-US" dirty="0" err="1"/>
              <a:t>dbl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36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 the Hood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</a:t>
            </a:r>
            <a:r>
              <a:rPr lang="en-US" dirty="0" err="1"/>
              <a:t>cf_monitor</a:t>
            </a:r>
            <a:r>
              <a:rPr lang="en-US" dirty="0"/>
              <a:t> daemon monitors $(CF_UPDATE_DIR) directory and </a:t>
            </a:r>
            <a:r>
              <a:rPr lang="en-US" dirty="0" err="1"/>
              <a:t>envokes</a:t>
            </a:r>
            <a:r>
              <a:rPr lang="en-US" dirty="0"/>
              <a:t> an </a:t>
            </a:r>
            <a:r>
              <a:rPr lang="en-US" dirty="0" err="1"/>
              <a:t>updare</a:t>
            </a:r>
            <a:r>
              <a:rPr lang="en-US" dirty="0"/>
              <a:t> task </a:t>
            </a:r>
            <a:r>
              <a:rPr lang="en-US" dirty="0" smtClean="0"/>
              <a:t>when</a:t>
            </a:r>
            <a:endParaRPr lang="en-US" dirty="0"/>
          </a:p>
          <a:p>
            <a:pPr lvl="1"/>
            <a:r>
              <a:rPr lang="en-US" dirty="0"/>
              <a:t>A new *.</a:t>
            </a:r>
            <a:r>
              <a:rPr lang="en-US" dirty="0" err="1"/>
              <a:t>dbl</a:t>
            </a:r>
            <a:r>
              <a:rPr lang="en-US" dirty="0"/>
              <a:t> file is created in the </a:t>
            </a:r>
            <a:r>
              <a:rPr lang="en-US" dirty="0" err="1"/>
              <a:t>dir</a:t>
            </a:r>
            <a:endParaRPr lang="en-US" dirty="0"/>
          </a:p>
          <a:p>
            <a:pPr lvl="1"/>
            <a:r>
              <a:rPr lang="en-US" dirty="0"/>
              <a:t>An existing *.</a:t>
            </a:r>
            <a:r>
              <a:rPr lang="en-US" dirty="0" err="1"/>
              <a:t>dbl</a:t>
            </a:r>
            <a:r>
              <a:rPr lang="en-US" dirty="0"/>
              <a:t> file is modified</a:t>
            </a:r>
          </a:p>
          <a:p>
            <a:r>
              <a:rPr lang="en-US" dirty="0"/>
              <a:t>The update task handles</a:t>
            </a:r>
          </a:p>
          <a:p>
            <a:pPr lvl="1"/>
            <a:r>
              <a:rPr lang="en-US" dirty="0"/>
              <a:t>Uses the filename to obtain the </a:t>
            </a:r>
            <a:r>
              <a:rPr lang="en-US" dirty="0" err="1"/>
              <a:t>hostName</a:t>
            </a:r>
            <a:r>
              <a:rPr lang="en-US" dirty="0"/>
              <a:t>, </a:t>
            </a:r>
            <a:r>
              <a:rPr lang="en-US" dirty="0" err="1"/>
              <a:t>iocName</a:t>
            </a:r>
            <a:r>
              <a:rPr lang="en-US" dirty="0"/>
              <a:t> property values</a:t>
            </a:r>
          </a:p>
          <a:p>
            <a:pPr lvl="1"/>
            <a:r>
              <a:rPr lang="en-US" dirty="0"/>
              <a:t>New channels – </a:t>
            </a:r>
            <a:r>
              <a:rPr lang="en-US" dirty="0" smtClean="0"/>
              <a:t>creates </a:t>
            </a:r>
            <a:r>
              <a:rPr lang="en-US" dirty="0"/>
              <a:t>new channels with </a:t>
            </a:r>
            <a:r>
              <a:rPr lang="en-US" dirty="0" err="1"/>
              <a:t>hostName</a:t>
            </a:r>
            <a:r>
              <a:rPr lang="en-US" dirty="0"/>
              <a:t>, </a:t>
            </a:r>
            <a:r>
              <a:rPr lang="en-US" dirty="0" err="1" smtClean="0"/>
              <a:t>iocName</a:t>
            </a:r>
            <a:r>
              <a:rPr lang="en-US" dirty="0" smtClean="0"/>
              <a:t>, </a:t>
            </a:r>
            <a:r>
              <a:rPr lang="en-US" dirty="0" err="1" smtClean="0"/>
              <a:t>pvStatus</a:t>
            </a:r>
            <a:r>
              <a:rPr lang="en-US" dirty="0" smtClean="0"/>
              <a:t> and time </a:t>
            </a:r>
            <a:r>
              <a:rPr lang="en-US" dirty="0"/>
              <a:t>properties</a:t>
            </a:r>
          </a:p>
          <a:p>
            <a:pPr lvl="1"/>
            <a:r>
              <a:rPr lang="en-US" dirty="0"/>
              <a:t>Orphaned channels – </a:t>
            </a:r>
            <a:r>
              <a:rPr lang="en-US" dirty="0" err="1"/>
              <a:t>pvStatus</a:t>
            </a:r>
            <a:r>
              <a:rPr lang="en-US" dirty="0"/>
              <a:t> </a:t>
            </a:r>
            <a:r>
              <a:rPr lang="en-US" dirty="0" smtClean="0"/>
              <a:t>property </a:t>
            </a:r>
            <a:r>
              <a:rPr lang="en-US" smtClean="0"/>
              <a:t>is updated</a:t>
            </a:r>
            <a:endParaRPr lang="en-US" dirty="0"/>
          </a:p>
          <a:p>
            <a:pPr lvl="1"/>
            <a:r>
              <a:rPr lang="en-US" dirty="0"/>
              <a:t>Moved channels – ensures that the </a:t>
            </a:r>
            <a:r>
              <a:rPr lang="en-US" dirty="0" err="1"/>
              <a:t>hostName</a:t>
            </a:r>
            <a:r>
              <a:rPr lang="en-US" dirty="0"/>
              <a:t>, </a:t>
            </a:r>
            <a:r>
              <a:rPr lang="en-US" dirty="0" err="1"/>
              <a:t>iocName</a:t>
            </a:r>
            <a:r>
              <a:rPr lang="en-US" dirty="0"/>
              <a:t> properties  are update when channels are moved</a:t>
            </a:r>
          </a:p>
          <a:p>
            <a:pPr lvl="1"/>
            <a:r>
              <a:rPr lang="en-US" dirty="0"/>
              <a:t>Unchanged channels</a:t>
            </a:r>
          </a:p>
          <a:p>
            <a:r>
              <a:rPr lang="en-US" dirty="0"/>
              <a:t>In all cases existing properties(excluding </a:t>
            </a:r>
            <a:r>
              <a:rPr lang="en-US" dirty="0" err="1"/>
              <a:t>hostName</a:t>
            </a:r>
            <a:r>
              <a:rPr lang="en-US" dirty="0"/>
              <a:t>, </a:t>
            </a:r>
            <a:r>
              <a:rPr lang="en-US" dirty="0" err="1" smtClean="0"/>
              <a:t>iocName</a:t>
            </a:r>
            <a:r>
              <a:rPr lang="en-US" dirty="0" smtClean="0"/>
              <a:t>, </a:t>
            </a:r>
            <a:r>
              <a:rPr lang="en-US" dirty="0" err="1" smtClean="0"/>
              <a:t>pvStatus</a:t>
            </a:r>
            <a:r>
              <a:rPr lang="en-US" dirty="0"/>
              <a:t>, </a:t>
            </a:r>
            <a:r>
              <a:rPr lang="en-US" dirty="0" smtClean="0"/>
              <a:t>time) </a:t>
            </a:r>
            <a:r>
              <a:rPr lang="en-US" dirty="0"/>
              <a:t>and tags are left </a:t>
            </a:r>
            <a:r>
              <a:rPr lang="en-US" dirty="0" err="1"/>
              <a:t>unaffecteds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1376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device </a:t>
            </a:r>
            <a:r>
              <a:rPr lang="en-US" dirty="0"/>
              <a:t>FM1G4C02A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517109"/>
              </p:ext>
            </p:extLst>
          </p:nvPr>
        </p:nvGraphicFramePr>
        <p:xfrm>
          <a:off x="508000" y="1001632"/>
          <a:ext cx="11277600" cy="5516880"/>
        </p:xfrm>
        <a:graphic>
          <a:graphicData uri="http://schemas.openxmlformats.org/drawingml/2006/table">
            <a:tbl>
              <a:tblPr firstCol="1">
                <a:tableStyleId>{BC89EF96-8CEA-46FF-86C4-4CE0E7609802}</a:tableStyleId>
              </a:tblPr>
              <a:tblGrid>
                <a:gridCol w="2255520"/>
                <a:gridCol w="2255520"/>
                <a:gridCol w="2255520"/>
                <a:gridCol w="2255520"/>
                <a:gridCol w="2255520"/>
              </a:tblGrid>
              <a:tr h="40044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Channel Name</a:t>
                      </a:r>
                      <a:endParaRPr lang="en-US" sz="16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kern="1200" baseline="0" dirty="0" smtClean="0"/>
                        <a:t>SR:C02-MG:G04A{HFCor:FM1}</a:t>
                      </a:r>
                      <a:endParaRPr lang="en-US" sz="1600" dirty="0" smtClean="0"/>
                    </a:p>
                    <a:p>
                      <a:pPr algn="ctr"/>
                      <a:r>
                        <a:rPr lang="en-US" sz="1600" u="none" strike="noStrike" kern="1200" baseline="0" dirty="0" err="1" smtClean="0"/>
                        <a:t>Fld</a:t>
                      </a:r>
                      <a:r>
                        <a:rPr lang="en-US" sz="1600" u="none" strike="noStrike" kern="1200" baseline="0" dirty="0" smtClean="0"/>
                        <a:t>-I</a:t>
                      </a:r>
                      <a:endParaRPr lang="en-US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kern="1200" baseline="0" dirty="0" smtClean="0"/>
                        <a:t>SR:C02-MG:G04A{HFCor:FM1}</a:t>
                      </a:r>
                      <a:endParaRPr lang="en-US" sz="1600" dirty="0" smtClean="0"/>
                    </a:p>
                    <a:p>
                      <a:pPr algn="ctr"/>
                      <a:r>
                        <a:rPr lang="en-US" sz="1600" u="none" strike="noStrike" kern="1200" baseline="0" dirty="0" err="1" smtClean="0"/>
                        <a:t>Fld</a:t>
                      </a:r>
                      <a:r>
                        <a:rPr lang="en-US" sz="1600" u="none" strike="noStrike" kern="1200" baseline="0" dirty="0" smtClean="0"/>
                        <a:t>-SP</a:t>
                      </a:r>
                      <a:endParaRPr lang="en-US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kern="1200" baseline="0" dirty="0" smtClean="0"/>
                        <a:t>SR:C02-MG:G04A{HFCor:FM1}</a:t>
                      </a:r>
                      <a:endParaRPr lang="en-US" sz="1600" dirty="0" smtClean="0"/>
                    </a:p>
                    <a:p>
                      <a:pPr algn="ctr"/>
                      <a:r>
                        <a:rPr lang="en-US" sz="1600" u="none" strike="noStrike" kern="1200" baseline="0" dirty="0" err="1" smtClean="0"/>
                        <a:t>Fld</a:t>
                      </a:r>
                      <a:r>
                        <a:rPr lang="en-US" sz="1600" u="none" strike="noStrike" kern="1200" baseline="0" dirty="0" smtClean="0"/>
                        <a:t>-I</a:t>
                      </a:r>
                      <a:endParaRPr lang="en-US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kern="1200" baseline="0" dirty="0" smtClean="0"/>
                        <a:t>SR:C02-MG:G04A{HFCor:FM1}</a:t>
                      </a:r>
                      <a:endParaRPr lang="en-US" sz="1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kern="1200" baseline="0" dirty="0" err="1" smtClean="0"/>
                        <a:t>Fld</a:t>
                      </a:r>
                      <a:r>
                        <a:rPr lang="en-US" sz="1600" u="none" strike="noStrike" kern="1200" baseline="0" dirty="0" smtClean="0"/>
                        <a:t>-SP</a:t>
                      </a:r>
                      <a:endParaRPr lang="en-US" sz="1600" dirty="0" smtClean="0"/>
                    </a:p>
                  </a:txBody>
                  <a:tcPr marL="121920" marR="121920"/>
                </a:tc>
              </a:tr>
              <a:tr h="326291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handle</a:t>
                      </a:r>
                      <a:endParaRPr lang="en-US" sz="16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READBACK</a:t>
                      </a:r>
                      <a:endParaRPr lang="en-US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SETPOINT</a:t>
                      </a:r>
                      <a:endParaRPr lang="en-US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READBACK</a:t>
                      </a:r>
                      <a:endParaRPr lang="en-US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SETPOINT</a:t>
                      </a:r>
                      <a:endParaRPr lang="en-US" sz="1600" dirty="0"/>
                    </a:p>
                  </a:txBody>
                  <a:tcPr marL="121920" marR="121920"/>
                </a:tc>
              </a:tr>
              <a:tr h="326291">
                <a:tc>
                  <a:txBody>
                    <a:bodyPr/>
                    <a:lstStyle/>
                    <a:p>
                      <a:pPr algn="r"/>
                      <a:r>
                        <a:rPr lang="en-US" sz="1600" dirty="0" err="1" smtClean="0"/>
                        <a:t>elemName</a:t>
                      </a:r>
                      <a:endParaRPr lang="en-US" sz="1600" dirty="0"/>
                    </a:p>
                  </a:txBody>
                  <a:tcPr marL="121920" marR="12192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FXM1G4C02A</a:t>
                      </a: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FYM1G4C02A</a:t>
                      </a:r>
                      <a:endParaRPr lang="en-US" sz="1600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26291">
                <a:tc>
                  <a:txBody>
                    <a:bodyPr/>
                    <a:lstStyle/>
                    <a:p>
                      <a:pPr algn="r"/>
                      <a:r>
                        <a:rPr lang="en-US" sz="1600" dirty="0" err="1" smtClean="0"/>
                        <a:t>elemType</a:t>
                      </a:r>
                      <a:endParaRPr lang="en-US" sz="1600" dirty="0"/>
                    </a:p>
                  </a:txBody>
                  <a:tcPr marL="121920" marR="12192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HFCOR</a:t>
                      </a:r>
                      <a:endParaRPr lang="en-US" sz="1600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VFCOR</a:t>
                      </a:r>
                      <a:endParaRPr lang="en-US" sz="1600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26291">
                <a:tc>
                  <a:txBody>
                    <a:bodyPr/>
                    <a:lstStyle/>
                    <a:p>
                      <a:pPr algn="r"/>
                      <a:r>
                        <a:rPr lang="en-US" sz="1600" dirty="0" err="1" smtClean="0"/>
                        <a:t>elemField</a:t>
                      </a:r>
                      <a:endParaRPr lang="en-US" sz="1600" dirty="0"/>
                    </a:p>
                  </a:txBody>
                  <a:tcPr marL="121920" marR="12192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</a:t>
                      </a:r>
                      <a:endParaRPr lang="en-US" sz="1600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26291">
                <a:tc>
                  <a:txBody>
                    <a:bodyPr/>
                    <a:lstStyle/>
                    <a:p>
                      <a:pPr algn="r"/>
                      <a:r>
                        <a:rPr lang="en-US" sz="1600" dirty="0" err="1" smtClean="0"/>
                        <a:t>devName</a:t>
                      </a:r>
                      <a:endParaRPr lang="en-US" sz="1600" dirty="0"/>
                    </a:p>
                  </a:txBody>
                  <a:tcPr marL="121920" marR="121920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FM1G4C02A</a:t>
                      </a:r>
                      <a:endParaRPr lang="en-US" sz="1600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6291">
                <a:tc>
                  <a:txBody>
                    <a:bodyPr/>
                    <a:lstStyle/>
                    <a:p>
                      <a:pPr algn="r"/>
                      <a:r>
                        <a:rPr lang="en-US" sz="1600" dirty="0" err="1" smtClean="0"/>
                        <a:t>sEnd</a:t>
                      </a:r>
                      <a:endParaRPr lang="en-US" sz="1600" dirty="0"/>
                    </a:p>
                  </a:txBody>
                  <a:tcPr marL="121920" marR="121920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65.5222</a:t>
                      </a:r>
                      <a:endParaRPr lang="en-US" sz="1600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26291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cell</a:t>
                      </a:r>
                      <a:endParaRPr lang="en-US" sz="1600" dirty="0"/>
                    </a:p>
                  </a:txBody>
                  <a:tcPr marL="121920" marR="121920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C02</a:t>
                      </a:r>
                      <a:endParaRPr lang="en-US" sz="1600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26291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girder</a:t>
                      </a:r>
                      <a:endParaRPr lang="en-US" sz="1600" dirty="0"/>
                    </a:p>
                  </a:txBody>
                  <a:tcPr marL="121920" marR="121920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G4</a:t>
                      </a:r>
                      <a:endParaRPr lang="en-US" sz="1600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26291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symmetry</a:t>
                      </a:r>
                      <a:endParaRPr lang="en-US" sz="1600" dirty="0"/>
                    </a:p>
                  </a:txBody>
                  <a:tcPr marL="121920" marR="121920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26291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length</a:t>
                      </a:r>
                      <a:endParaRPr lang="en-US" sz="1600" dirty="0"/>
                    </a:p>
                  </a:txBody>
                  <a:tcPr marL="121920" marR="121920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0.044</a:t>
                      </a:r>
                      <a:endParaRPr lang="en-US" sz="1600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26291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ordinal</a:t>
                      </a:r>
                      <a:endParaRPr lang="en-US" sz="1600" dirty="0"/>
                    </a:p>
                  </a:txBody>
                  <a:tcPr marL="121920" marR="12192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263</a:t>
                      </a:r>
                      <a:endParaRPr lang="en-US" sz="1600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264</a:t>
                      </a:r>
                      <a:endParaRPr lang="en-US" sz="1600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26291">
                <a:tc rowSpan="3"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tags</a:t>
                      </a:r>
                      <a:endParaRPr lang="en-US" sz="16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eget</a:t>
                      </a:r>
                      <a:endParaRPr lang="en-US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eput</a:t>
                      </a:r>
                      <a:endParaRPr lang="en-US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eget</a:t>
                      </a:r>
                      <a:endParaRPr lang="en-US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eput</a:t>
                      </a:r>
                      <a:endParaRPr lang="en-US" sz="1600" dirty="0"/>
                    </a:p>
                  </a:txBody>
                  <a:tcPr marL="121920" marR="121920"/>
                </a:tc>
              </a:tr>
              <a:tr h="326291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</a:t>
                      </a:r>
                      <a:endParaRPr lang="en-US" sz="1600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26291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sys.SR</a:t>
                      </a:r>
                      <a:endParaRPr lang="en-US" sz="1600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4268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ChannelViewer</a:t>
            </a:r>
            <a:endParaRPr lang="en-US" dirty="0"/>
          </a:p>
        </p:txBody>
      </p:sp>
      <p:pic>
        <p:nvPicPr>
          <p:cNvPr id="4" name="Content Placeholder 3" descr="channelViewerIntegration1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" r="18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24382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/>
          <p:cNvSpPr/>
          <p:nvPr/>
        </p:nvSpPr>
        <p:spPr>
          <a:xfrm>
            <a:off x="1524000" y="0"/>
            <a:ext cx="6262106" cy="1828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1524000" y="0"/>
            <a:ext cx="457200" cy="1828800"/>
          </a:xfrm>
          <a:prstGeom prst="rect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Publish/subscribe</a:t>
            </a:r>
          </a:p>
        </p:txBody>
      </p:sp>
      <p:sp>
        <p:nvSpPr>
          <p:cNvPr id="94" name="Rectangle 93"/>
          <p:cNvSpPr/>
          <p:nvPr/>
        </p:nvSpPr>
        <p:spPr>
          <a:xfrm>
            <a:off x="2290572" y="304800"/>
            <a:ext cx="605028" cy="60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IOC</a:t>
            </a:r>
          </a:p>
        </p:txBody>
      </p:sp>
      <p:sp>
        <p:nvSpPr>
          <p:cNvPr id="95" name="Rectangle 94"/>
          <p:cNvSpPr/>
          <p:nvPr/>
        </p:nvSpPr>
        <p:spPr>
          <a:xfrm>
            <a:off x="2307336" y="1066800"/>
            <a:ext cx="1959102" cy="381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 client (JCA/CAJ)</a:t>
            </a:r>
          </a:p>
        </p:txBody>
      </p:sp>
      <p:sp>
        <p:nvSpPr>
          <p:cNvPr id="96" name="Rectangle 95"/>
          <p:cNvSpPr/>
          <p:nvPr/>
        </p:nvSpPr>
        <p:spPr>
          <a:xfrm>
            <a:off x="2133600" y="152400"/>
            <a:ext cx="2286000" cy="14478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2971800" y="304800"/>
            <a:ext cx="605028" cy="60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IOC</a:t>
            </a:r>
          </a:p>
        </p:txBody>
      </p:sp>
      <p:sp>
        <p:nvSpPr>
          <p:cNvPr id="98" name="Rectangle 97"/>
          <p:cNvSpPr/>
          <p:nvPr/>
        </p:nvSpPr>
        <p:spPr>
          <a:xfrm>
            <a:off x="3661410" y="304800"/>
            <a:ext cx="605028" cy="60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99" name="Rectangle 98"/>
          <p:cNvSpPr/>
          <p:nvPr/>
        </p:nvSpPr>
        <p:spPr>
          <a:xfrm>
            <a:off x="5186172" y="304800"/>
            <a:ext cx="605028" cy="609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IOC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5202936" y="1066800"/>
            <a:ext cx="1959102" cy="381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pvA</a:t>
            </a:r>
            <a:r>
              <a:rPr lang="en-US" dirty="0"/>
              <a:t> client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5029200" y="152400"/>
            <a:ext cx="2286000" cy="14478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5867400" y="304800"/>
            <a:ext cx="605028" cy="609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IOC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6557010" y="304800"/>
            <a:ext cx="605028" cy="609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4495800" y="152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v3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7391400" y="152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v4</a:t>
            </a:r>
          </a:p>
        </p:txBody>
      </p:sp>
      <p:sp>
        <p:nvSpPr>
          <p:cNvPr id="86" name="Rectangle 85"/>
          <p:cNvSpPr/>
          <p:nvPr/>
        </p:nvSpPr>
        <p:spPr>
          <a:xfrm>
            <a:off x="1524000" y="1828801"/>
            <a:ext cx="2133600" cy="50291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1828802" y="3429000"/>
            <a:ext cx="1676399" cy="457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676400" y="4114800"/>
            <a:ext cx="1101584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en-US" dirty="0" err="1"/>
              <a:t>AccelUtils</a:t>
            </a:r>
            <a:endParaRPr lang="en-US" dirty="0"/>
          </a:p>
        </p:txBody>
      </p:sp>
      <p:sp>
        <p:nvSpPr>
          <p:cNvPr id="103" name="Rectangle 102"/>
          <p:cNvSpPr/>
          <p:nvPr/>
        </p:nvSpPr>
        <p:spPr>
          <a:xfrm>
            <a:off x="1676400" y="2695972"/>
            <a:ext cx="2819400" cy="134560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1524000" y="1828800"/>
            <a:ext cx="2133600" cy="381000"/>
          </a:xfrm>
          <a:prstGeom prst="rect">
            <a:avLst/>
          </a:prstGeom>
          <a:noFill/>
          <a:ln w="31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Command/response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524000" y="2286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v4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1828801" y="2848372"/>
            <a:ext cx="1676400" cy="5044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Masar</a:t>
            </a:r>
            <a:endParaRPr lang="en-US" dirty="0"/>
          </a:p>
        </p:txBody>
      </p:sp>
      <p:sp>
        <p:nvSpPr>
          <p:cNvPr id="108" name="Rectangle 107"/>
          <p:cNvSpPr/>
          <p:nvPr/>
        </p:nvSpPr>
        <p:spPr>
          <a:xfrm>
            <a:off x="1676401" y="4648201"/>
            <a:ext cx="19928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/>
              <a:t>Web based REST services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1828800" y="6096000"/>
            <a:ext cx="16764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...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1828800" y="5562601"/>
            <a:ext cx="1676400" cy="461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Olog</a:t>
            </a:r>
            <a:endParaRPr lang="en-US" dirty="0"/>
          </a:p>
        </p:txBody>
      </p:sp>
      <p:sp>
        <p:nvSpPr>
          <p:cNvPr id="111" name="Rectangle 110"/>
          <p:cNvSpPr/>
          <p:nvPr/>
        </p:nvSpPr>
        <p:spPr>
          <a:xfrm>
            <a:off x="1836420" y="5029200"/>
            <a:ext cx="166878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ChannelFinder</a:t>
            </a:r>
            <a:endParaRPr lang="en-US" dirty="0"/>
          </a:p>
        </p:txBody>
      </p:sp>
      <p:sp>
        <p:nvSpPr>
          <p:cNvPr id="120" name="Rectangle 119"/>
          <p:cNvSpPr/>
          <p:nvPr/>
        </p:nvSpPr>
        <p:spPr>
          <a:xfrm>
            <a:off x="3810000" y="5029200"/>
            <a:ext cx="5334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API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3810000" y="5562601"/>
            <a:ext cx="533400" cy="461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API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3810000" y="6096000"/>
            <a:ext cx="5334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3810000" y="2848372"/>
            <a:ext cx="533400" cy="5044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API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3810000" y="3429000"/>
            <a:ext cx="533400" cy="457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4879086" y="2743201"/>
            <a:ext cx="1828800" cy="30731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pvmanager</a:t>
            </a:r>
            <a:r>
              <a:rPr lang="en-US" dirty="0"/>
              <a:t> core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5407914" y="2364718"/>
            <a:ext cx="609600" cy="30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pva</a:t>
            </a:r>
            <a:endParaRPr lang="en-US" dirty="0"/>
          </a:p>
        </p:txBody>
      </p:sp>
      <p:sp>
        <p:nvSpPr>
          <p:cNvPr id="137" name="Rectangle 136"/>
          <p:cNvSpPr/>
          <p:nvPr/>
        </p:nvSpPr>
        <p:spPr>
          <a:xfrm>
            <a:off x="6098286" y="2364718"/>
            <a:ext cx="609600" cy="3007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4876800" y="2364718"/>
            <a:ext cx="457200" cy="30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ca</a:t>
            </a:r>
            <a:endParaRPr lang="en-US" dirty="0"/>
          </a:p>
        </p:txBody>
      </p:sp>
      <p:sp>
        <p:nvSpPr>
          <p:cNvPr id="140" name="Rectangle 139"/>
          <p:cNvSpPr/>
          <p:nvPr/>
        </p:nvSpPr>
        <p:spPr>
          <a:xfrm>
            <a:off x="4724400" y="2209800"/>
            <a:ext cx="3429000" cy="28956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6707887" y="2361455"/>
            <a:ext cx="1324361" cy="304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i="1" dirty="0">
                <a:solidFill>
                  <a:schemeClr val="tx1"/>
                </a:solidFill>
              </a:rPr>
              <a:t>Data Sources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6705600" y="3505200"/>
            <a:ext cx="1447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i="1" dirty="0">
                <a:solidFill>
                  <a:schemeClr val="tx1"/>
                </a:solidFill>
              </a:rPr>
              <a:t>Processing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6705600" y="3884712"/>
            <a:ext cx="1295400" cy="306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i="1" dirty="0">
                <a:solidFill>
                  <a:schemeClr val="tx1"/>
                </a:solidFill>
              </a:rPr>
              <a:t>Visualization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4879086" y="3111024"/>
            <a:ext cx="1828800" cy="30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vTypes</a:t>
            </a:r>
            <a:endParaRPr lang="en-US" dirty="0"/>
          </a:p>
        </p:txBody>
      </p:sp>
      <p:sp>
        <p:nvSpPr>
          <p:cNvPr id="146" name="Rectangle 145"/>
          <p:cNvSpPr/>
          <p:nvPr/>
        </p:nvSpPr>
        <p:spPr>
          <a:xfrm>
            <a:off x="6705600" y="3111024"/>
            <a:ext cx="12954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i="1" dirty="0">
                <a:solidFill>
                  <a:schemeClr val="tx1"/>
                </a:solidFill>
              </a:rPr>
              <a:t>Data Definition</a:t>
            </a:r>
          </a:p>
        </p:txBody>
      </p:sp>
      <p:cxnSp>
        <p:nvCxnSpPr>
          <p:cNvPr id="148" name="Straight Arrow Connector 147"/>
          <p:cNvCxnSpPr/>
          <p:nvPr/>
        </p:nvCxnSpPr>
        <p:spPr>
          <a:xfrm flipV="1">
            <a:off x="14946620" y="41910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Rectangle 166"/>
          <p:cNvSpPr/>
          <p:nvPr/>
        </p:nvSpPr>
        <p:spPr>
          <a:xfrm>
            <a:off x="5712715" y="4648202"/>
            <a:ext cx="461772" cy="3047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cf</a:t>
            </a:r>
            <a:endParaRPr lang="en-US" dirty="0"/>
          </a:p>
        </p:txBody>
      </p:sp>
      <p:sp>
        <p:nvSpPr>
          <p:cNvPr id="168" name="Rectangle 167"/>
          <p:cNvSpPr/>
          <p:nvPr/>
        </p:nvSpPr>
        <p:spPr>
          <a:xfrm>
            <a:off x="6707886" y="2743201"/>
            <a:ext cx="1445514" cy="307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i="1" dirty="0">
                <a:solidFill>
                  <a:schemeClr val="tx1"/>
                </a:solidFill>
              </a:rPr>
              <a:t>Aggregation</a:t>
            </a:r>
          </a:p>
        </p:txBody>
      </p:sp>
      <p:sp>
        <p:nvSpPr>
          <p:cNvPr id="177" name="Rectangle 176"/>
          <p:cNvSpPr/>
          <p:nvPr/>
        </p:nvSpPr>
        <p:spPr>
          <a:xfrm>
            <a:off x="4879086" y="3505200"/>
            <a:ext cx="1828800" cy="30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formula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4879086" y="3884712"/>
            <a:ext cx="1828800" cy="3048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graphene</a:t>
            </a:r>
            <a:endParaRPr lang="en-US" dirty="0"/>
          </a:p>
        </p:txBody>
      </p:sp>
      <p:sp>
        <p:nvSpPr>
          <p:cNvPr id="179" name="Rectangle 178"/>
          <p:cNvSpPr/>
          <p:nvPr/>
        </p:nvSpPr>
        <p:spPr>
          <a:xfrm>
            <a:off x="6326886" y="4648200"/>
            <a:ext cx="381000" cy="3033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80" name="Rectangle 179"/>
          <p:cNvSpPr/>
          <p:nvPr/>
        </p:nvSpPr>
        <p:spPr>
          <a:xfrm>
            <a:off x="6707886" y="4267200"/>
            <a:ext cx="1064514" cy="3048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i="1" dirty="0">
                <a:solidFill>
                  <a:schemeClr val="tx1"/>
                </a:solidFill>
              </a:rPr>
              <a:t>Registry</a:t>
            </a:r>
          </a:p>
        </p:txBody>
      </p:sp>
      <p:sp>
        <p:nvSpPr>
          <p:cNvPr id="181" name="Rectangle 180"/>
          <p:cNvSpPr/>
          <p:nvPr/>
        </p:nvSpPr>
        <p:spPr>
          <a:xfrm>
            <a:off x="6707886" y="4648202"/>
            <a:ext cx="988314" cy="304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i="1" dirty="0">
                <a:solidFill>
                  <a:schemeClr val="tx1"/>
                </a:solidFill>
              </a:rPr>
              <a:t>Bindings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4879086" y="4267201"/>
            <a:ext cx="1828800" cy="3048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pvm</a:t>
            </a:r>
            <a:r>
              <a:rPr lang="en-US" dirty="0"/>
              <a:t> services</a:t>
            </a:r>
          </a:p>
        </p:txBody>
      </p:sp>
      <p:sp>
        <p:nvSpPr>
          <p:cNvPr id="183" name="Rectangle 182"/>
          <p:cNvSpPr/>
          <p:nvPr/>
        </p:nvSpPr>
        <p:spPr>
          <a:xfrm>
            <a:off x="4879086" y="4648202"/>
            <a:ext cx="762000" cy="3047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masar</a:t>
            </a:r>
            <a:endParaRPr lang="en-US" dirty="0"/>
          </a:p>
        </p:txBody>
      </p:sp>
      <p:sp>
        <p:nvSpPr>
          <p:cNvPr id="184" name="Rectangle 183"/>
          <p:cNvSpPr/>
          <p:nvPr/>
        </p:nvSpPr>
        <p:spPr>
          <a:xfrm>
            <a:off x="1660824" y="4572001"/>
            <a:ext cx="2834977" cy="212486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/>
          <p:cNvSpPr/>
          <p:nvPr/>
        </p:nvSpPr>
        <p:spPr>
          <a:xfrm>
            <a:off x="5748300" y="5638801"/>
            <a:ext cx="24051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 err="1"/>
              <a:t>WebUI</a:t>
            </a:r>
            <a:r>
              <a:rPr lang="en-US" sz="1400" i="1" dirty="0"/>
              <a:t>, scripts, other client</a:t>
            </a:r>
          </a:p>
        </p:txBody>
      </p:sp>
      <p:sp>
        <p:nvSpPr>
          <p:cNvPr id="188" name="Rectangle 187"/>
          <p:cNvSpPr/>
          <p:nvPr/>
        </p:nvSpPr>
        <p:spPr>
          <a:xfrm>
            <a:off x="8534400" y="6172200"/>
            <a:ext cx="1819665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...</a:t>
            </a:r>
          </a:p>
        </p:txBody>
      </p:sp>
      <p:sp>
        <p:nvSpPr>
          <p:cNvPr id="189" name="Rectangle 188"/>
          <p:cNvSpPr/>
          <p:nvPr/>
        </p:nvSpPr>
        <p:spPr>
          <a:xfrm>
            <a:off x="6248401" y="6172200"/>
            <a:ext cx="1819665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cf</a:t>
            </a:r>
            <a:r>
              <a:rPr lang="en-US" dirty="0"/>
              <a:t>-update</a:t>
            </a:r>
          </a:p>
        </p:txBody>
      </p:sp>
      <p:sp>
        <p:nvSpPr>
          <p:cNvPr id="190" name="Rectangle 189"/>
          <p:cNvSpPr/>
          <p:nvPr/>
        </p:nvSpPr>
        <p:spPr>
          <a:xfrm>
            <a:off x="8534401" y="5715000"/>
            <a:ext cx="1819665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Logbook</a:t>
            </a:r>
          </a:p>
        </p:txBody>
      </p:sp>
      <p:cxnSp>
        <p:nvCxnSpPr>
          <p:cNvPr id="191" name="Straight Connector 190"/>
          <p:cNvCxnSpPr/>
          <p:nvPr/>
        </p:nvCxnSpPr>
        <p:spPr>
          <a:xfrm>
            <a:off x="4648200" y="3124201"/>
            <a:ext cx="0" cy="32004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/>
          <p:nvPr/>
        </p:nvCxnSpPr>
        <p:spPr>
          <a:xfrm flipH="1">
            <a:off x="4343402" y="3124200"/>
            <a:ext cx="30479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 flipH="1">
            <a:off x="4343402" y="3657600"/>
            <a:ext cx="30479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/>
          <p:nvPr/>
        </p:nvCxnSpPr>
        <p:spPr>
          <a:xfrm flipH="1">
            <a:off x="4343402" y="5257800"/>
            <a:ext cx="30479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/>
          <p:nvPr/>
        </p:nvCxnSpPr>
        <p:spPr>
          <a:xfrm flipH="1">
            <a:off x="4343402" y="5791201"/>
            <a:ext cx="30479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 flipH="1">
            <a:off x="4343402" y="6324599"/>
            <a:ext cx="304799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648201" y="5257800"/>
            <a:ext cx="47960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9448800" y="4951513"/>
            <a:ext cx="0" cy="306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305800" y="5257801"/>
            <a:ext cx="0" cy="10668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068065" y="6324600"/>
            <a:ext cx="4572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8305800" y="5867401"/>
            <a:ext cx="2286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257800" y="4955978"/>
            <a:ext cx="0" cy="301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flipV="1">
            <a:off x="5943600" y="4953000"/>
            <a:ext cx="0" cy="3018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 flipH="1" flipV="1">
            <a:off x="9448801" y="2441379"/>
            <a:ext cx="3063" cy="5329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 flipH="1">
            <a:off x="8153401" y="2971803"/>
            <a:ext cx="1295401" cy="25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>
            <a:off x="3966968" y="1981200"/>
            <a:ext cx="11395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>
            <a:stCxn id="139" idx="0"/>
          </p:cNvCxnSpPr>
          <p:nvPr/>
        </p:nvCxnSpPr>
        <p:spPr>
          <a:xfrm flipV="1">
            <a:off x="5105400" y="1981200"/>
            <a:ext cx="0" cy="3835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/>
          <p:nvPr/>
        </p:nvCxnSpPr>
        <p:spPr>
          <a:xfrm flipV="1">
            <a:off x="3962400" y="14478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/>
          <p:cNvCxnSpPr>
            <a:stCxn id="134" idx="0"/>
          </p:cNvCxnSpPr>
          <p:nvPr/>
        </p:nvCxnSpPr>
        <p:spPr>
          <a:xfrm flipV="1">
            <a:off x="5712714" y="1447800"/>
            <a:ext cx="2286" cy="9169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Rectangle 238"/>
          <p:cNvSpPr/>
          <p:nvPr/>
        </p:nvSpPr>
        <p:spPr>
          <a:xfrm>
            <a:off x="6629400" y="1840468"/>
            <a:ext cx="198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Core Java Client</a:t>
            </a:r>
          </a:p>
        </p:txBody>
      </p:sp>
      <p:sp>
        <p:nvSpPr>
          <p:cNvPr id="249" name="TextBox 248"/>
          <p:cNvSpPr txBox="1"/>
          <p:nvPr/>
        </p:nvSpPr>
        <p:spPr>
          <a:xfrm>
            <a:off x="7333863" y="4209471"/>
            <a:ext cx="550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NEW!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7527050" y="3438140"/>
            <a:ext cx="550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NEW!</a:t>
            </a:r>
          </a:p>
        </p:txBody>
      </p:sp>
      <p:sp>
        <p:nvSpPr>
          <p:cNvPr id="2" name="Rectangle 1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lt1">
              <a:alpha val="68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7786106" y="685800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CSS</a:t>
            </a:r>
          </a:p>
        </p:txBody>
      </p:sp>
      <p:sp>
        <p:nvSpPr>
          <p:cNvPr id="151" name="Rectangle 150"/>
          <p:cNvSpPr/>
          <p:nvPr/>
        </p:nvSpPr>
        <p:spPr>
          <a:xfrm>
            <a:off x="8372866" y="152401"/>
            <a:ext cx="2142734" cy="495151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8525265" y="1143001"/>
            <a:ext cx="1828800" cy="3871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BOY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8437414" y="838201"/>
            <a:ext cx="19928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/>
              <a:t>General purpose clients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8443240" y="3343671"/>
            <a:ext cx="19928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/>
              <a:t>Specialized clients</a:t>
            </a:r>
          </a:p>
        </p:txBody>
      </p:sp>
      <p:sp>
        <p:nvSpPr>
          <p:cNvPr id="171" name="Rectangle 170"/>
          <p:cNvSpPr/>
          <p:nvPr/>
        </p:nvSpPr>
        <p:spPr>
          <a:xfrm>
            <a:off x="8525265" y="3651448"/>
            <a:ext cx="1828800" cy="3871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Log Viewer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8534400" y="4108648"/>
            <a:ext cx="1828800" cy="3871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Channel Viewer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8525266" y="1594048"/>
            <a:ext cx="1828800" cy="3871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DataBrowser</a:t>
            </a:r>
            <a:endParaRPr lang="en-US" dirty="0"/>
          </a:p>
        </p:txBody>
      </p:sp>
      <p:sp>
        <p:nvSpPr>
          <p:cNvPr id="174" name="Rectangle 173"/>
          <p:cNvSpPr/>
          <p:nvPr/>
        </p:nvSpPr>
        <p:spPr>
          <a:xfrm>
            <a:off x="8525266" y="4565848"/>
            <a:ext cx="1828800" cy="3871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75" name="Rectangle 174"/>
          <p:cNvSpPr/>
          <p:nvPr/>
        </p:nvSpPr>
        <p:spPr>
          <a:xfrm>
            <a:off x="8525266" y="2057401"/>
            <a:ext cx="1828800" cy="3871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85" name="Rectangle 184"/>
          <p:cNvSpPr/>
          <p:nvPr/>
        </p:nvSpPr>
        <p:spPr>
          <a:xfrm>
            <a:off x="8534400" y="304801"/>
            <a:ext cx="1828800" cy="3871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CSS core</a:t>
            </a:r>
          </a:p>
        </p:txBody>
      </p:sp>
    </p:spTree>
    <p:extLst>
      <p:ext uri="{BB962C8B-B14F-4D97-AF65-F5344CB8AC3E}">
        <p14:creationId xmlns:p14="http://schemas.microsoft.com/office/powerpoint/2010/main" val="2109270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Auto-complete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612" y="1870378"/>
            <a:ext cx="7122777" cy="3985606"/>
          </a:xfrm>
        </p:spPr>
      </p:pic>
    </p:spTree>
    <p:extLst>
      <p:ext uri="{BB962C8B-B14F-4D97-AF65-F5344CB8AC3E}">
        <p14:creationId xmlns:p14="http://schemas.microsoft.com/office/powerpoint/2010/main" val="404360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PVManager</a:t>
            </a:r>
            <a:r>
              <a:rPr lang="en-US" dirty="0" smtClean="0"/>
              <a:t>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=</a:t>
            </a:r>
            <a:r>
              <a:rPr lang="en-US" dirty="0" err="1" smtClean="0"/>
              <a:t>cf</a:t>
            </a:r>
            <a:r>
              <a:rPr lang="en-US" dirty="0" smtClean="0"/>
              <a:t>(“* </a:t>
            </a:r>
            <a:r>
              <a:rPr lang="en-US" dirty="0" err="1" smtClean="0"/>
              <a:t>elemType</a:t>
            </a:r>
            <a:r>
              <a:rPr lang="en-US" dirty="0" smtClean="0"/>
              <a:t>=HFCOR handle=SETPOINT </a:t>
            </a:r>
            <a:r>
              <a:rPr lang="en-US" dirty="0"/>
              <a:t>tags=</a:t>
            </a:r>
            <a:r>
              <a:rPr lang="en-US" dirty="0" err="1"/>
              <a:t>sys.SR</a:t>
            </a:r>
            <a:r>
              <a:rPr lang="en-US" dirty="0"/>
              <a:t>”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Queries </a:t>
            </a:r>
            <a:r>
              <a:rPr lang="en-US" dirty="0" err="1" smtClean="0"/>
              <a:t>ChannelFinder</a:t>
            </a:r>
            <a:r>
              <a:rPr lang="en-US" dirty="0" smtClean="0"/>
              <a:t> and returns a </a:t>
            </a:r>
            <a:r>
              <a:rPr lang="en-US" dirty="0" err="1" smtClean="0"/>
              <a:t>VTable</a:t>
            </a:r>
            <a:r>
              <a:rPr lang="en-US" dirty="0" smtClean="0"/>
              <a:t> consisting of all of channels for the </a:t>
            </a:r>
            <a:r>
              <a:rPr lang="en-US" dirty="0" err="1" smtClean="0"/>
              <a:t>setpoint</a:t>
            </a:r>
            <a:r>
              <a:rPr lang="en-US" dirty="0"/>
              <a:t> </a:t>
            </a:r>
            <a:r>
              <a:rPr lang="en-US" dirty="0" err="1" smtClean="0"/>
              <a:t>pvs</a:t>
            </a:r>
            <a:r>
              <a:rPr lang="en-US" dirty="0" smtClean="0"/>
              <a:t> for all horizontal fast correctors in the storage 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353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more</a:t>
            </a:r>
            <a:br>
              <a:rPr lang="en-US" dirty="0" smtClean="0"/>
            </a:br>
            <a:r>
              <a:rPr lang="en-US" dirty="0" smtClean="0"/>
              <a:t>Interesting Experiences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774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ChannelFinder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180k channels</a:t>
            </a:r>
          </a:p>
          <a:p>
            <a:r>
              <a:rPr lang="en-US" dirty="0" smtClean="0"/>
              <a:t>Over 1.2 million instances of channel + tag/property</a:t>
            </a:r>
          </a:p>
          <a:p>
            <a:endParaRPr lang="en-US" dirty="0" smtClean="0"/>
          </a:p>
          <a:p>
            <a:r>
              <a:rPr lang="en-US" dirty="0" smtClean="0"/>
              <a:t>Service response (Query + Parsing) in the order of seconds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7849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MongoDB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Embedded (</a:t>
            </a:r>
            <a:r>
              <a:rPr lang="en-US" dirty="0" err="1"/>
              <a:t>denormalized</a:t>
            </a:r>
            <a:r>
              <a:rPr lang="en-US" dirty="0"/>
              <a:t>) data </a:t>
            </a:r>
            <a:r>
              <a:rPr lang="en-US" dirty="0" smtClean="0"/>
              <a:t>model</a:t>
            </a:r>
            <a:endParaRPr lang="en-US" dirty="0"/>
          </a:p>
          <a:p>
            <a:pPr lvl="1"/>
            <a:r>
              <a:rPr lang="en-US" dirty="0" smtClean="0"/>
              <a:t>Ideal for </a:t>
            </a:r>
            <a:r>
              <a:rPr lang="en-US" dirty="0"/>
              <a:t>one-to-many relationships between entities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lvl="1"/>
            <a:r>
              <a:rPr lang="en-US" dirty="0"/>
              <a:t>provides better performance for read operations, as well as the ability to request and retrieve related data in a single database operation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Embedded data models make it possible to update related data in a single atomic write operation.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// channels</a:t>
            </a:r>
            <a:endParaRPr lang="en-US" b="0" dirty="0" smtClean="0"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{</a:t>
            </a:r>
            <a:endParaRPr lang="en-US" b="0" dirty="0" smtClean="0">
              <a:effectLst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/>
              <a:t>name: “channel name</a:t>
            </a:r>
            <a:r>
              <a:rPr lang="en-US" dirty="0" smtClean="0"/>
              <a:t>”</a:t>
            </a:r>
            <a:endParaRPr lang="en-US" b="0" dirty="0" smtClean="0">
              <a:effectLst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/>
              <a:t>owner: “channel owner”</a:t>
            </a:r>
            <a:endParaRPr lang="en-US" b="0" dirty="0" smtClean="0">
              <a:effectLst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/>
              <a:t>properties: [{name: “property name”,</a:t>
            </a:r>
            <a:endParaRPr lang="en-US" b="0" dirty="0" smtClean="0">
              <a:effectLst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/>
              <a:t>owner: “property owner”,</a:t>
            </a:r>
            <a:endParaRPr lang="en-US" b="0" dirty="0" smtClean="0">
              <a:effectLst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/>
              <a:t>value: “property value”,</a:t>
            </a:r>
            <a:endParaRPr lang="en-US" b="0" dirty="0" smtClean="0">
              <a:effectLst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/>
              <a:t>_id: </a:t>
            </a:r>
            <a:r>
              <a:rPr lang="en-US" dirty="0" err="1"/>
              <a:t>properties._id</a:t>
            </a:r>
            <a:r>
              <a:rPr lang="en-US" dirty="0"/>
              <a:t>},......]</a:t>
            </a:r>
            <a:endParaRPr lang="en-US" b="0" dirty="0" smtClean="0">
              <a:effectLst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/>
              <a:t>tags: [</a:t>
            </a:r>
            <a:r>
              <a:rPr lang="en-US" dirty="0" err="1"/>
              <a:t>tags._id</a:t>
            </a:r>
            <a:r>
              <a:rPr lang="en-US" dirty="0"/>
              <a:t>,.....]</a:t>
            </a:r>
            <a:endParaRPr lang="en-US" b="0" dirty="0" smtClean="0"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}</a:t>
            </a:r>
            <a:endParaRPr lang="en-US" b="0" dirty="0" smtClean="0"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// </a:t>
            </a:r>
            <a:r>
              <a:rPr lang="en-US" dirty="0"/>
              <a:t>tags</a:t>
            </a:r>
            <a:endParaRPr lang="en-US" b="0" dirty="0" smtClean="0"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{</a:t>
            </a:r>
            <a:endParaRPr lang="en-US" b="0" dirty="0" smtClean="0">
              <a:effectLst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/>
              <a:t>name: “Tag name”,</a:t>
            </a:r>
            <a:endParaRPr lang="en-US" b="0" dirty="0" smtClean="0">
              <a:effectLst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/>
              <a:t>owner: “Tag owner”,</a:t>
            </a:r>
            <a:endParaRPr lang="en-US" b="0" dirty="0" smtClean="0">
              <a:effectLst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/>
              <a:t>_id: ID</a:t>
            </a:r>
            <a:endParaRPr lang="en-US" b="0" dirty="0" smtClean="0"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}</a:t>
            </a:r>
            <a:endParaRPr lang="en-US" b="0" dirty="0" smtClean="0"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// </a:t>
            </a:r>
            <a:r>
              <a:rPr lang="en-US" dirty="0"/>
              <a:t>properties</a:t>
            </a:r>
            <a:endParaRPr lang="en-US" b="0" dirty="0" smtClean="0"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{</a:t>
            </a:r>
            <a:endParaRPr lang="en-US" b="0" dirty="0" smtClean="0">
              <a:effectLst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/>
              <a:t>name: “Property name”,</a:t>
            </a:r>
            <a:endParaRPr lang="en-US" b="0" dirty="0" smtClean="0">
              <a:effectLst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/>
              <a:t>owner: “Property owner”,</a:t>
            </a:r>
            <a:endParaRPr lang="en-US" b="0" dirty="0" smtClean="0">
              <a:effectLst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/>
              <a:t>_id: ID</a:t>
            </a:r>
            <a:endParaRPr lang="en-US" b="0" dirty="0" smtClean="0"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}</a:t>
            </a:r>
            <a:endParaRPr lang="en-US" b="0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99075" y="60794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373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Performance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Database</a:t>
            </a:r>
          </a:p>
          <a:p>
            <a:pPr lvl="1"/>
            <a:r>
              <a:rPr lang="en-US" dirty="0" smtClean="0"/>
              <a:t>150k channels</a:t>
            </a:r>
          </a:p>
          <a:p>
            <a:pPr lvl="1"/>
            <a:r>
              <a:rPr lang="en-US" dirty="0" smtClean="0"/>
              <a:t>15 million channel-properties/channel-tags</a:t>
            </a:r>
          </a:p>
          <a:p>
            <a:endParaRPr lang="en-US" dirty="0"/>
          </a:p>
          <a:p>
            <a:r>
              <a:rPr lang="en-US" dirty="0" smtClean="0"/>
              <a:t>Queries</a:t>
            </a:r>
          </a:p>
          <a:p>
            <a:pPr lvl="1"/>
            <a:r>
              <a:rPr lang="en-US" dirty="0" smtClean="0"/>
              <a:t>Search based on channel names and property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441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Mysql</a:t>
            </a:r>
            <a:r>
              <a:rPr lang="en-US" dirty="0" smtClean="0"/>
              <a:t> Vs </a:t>
            </a:r>
            <a:r>
              <a:rPr lang="en-US" dirty="0" err="1" smtClean="0"/>
              <a:t>MongoDB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Mysql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9" y="2505075"/>
            <a:ext cx="4912784" cy="36845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MongoDB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02" y="2505075"/>
            <a:ext cx="4912784" cy="3684588"/>
          </a:xfrm>
        </p:spPr>
      </p:pic>
    </p:spTree>
    <p:extLst>
      <p:ext uri="{BB962C8B-B14F-4D97-AF65-F5344CB8AC3E}">
        <p14:creationId xmlns:p14="http://schemas.microsoft.com/office/powerpoint/2010/main" val="372316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0452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Control System Studio</a:t>
            </a:r>
            <a:endParaRPr lang="en-US" dirty="0" smtClean="0">
              <a:hlinkClick r:id="rId2"/>
            </a:endParaRPr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://controlsystemstudio.org</a:t>
            </a:r>
            <a:r>
              <a:rPr lang="en-US" dirty="0" smtClean="0">
                <a:hlinkClick r:id="rId2"/>
              </a:rPr>
              <a:t>/</a:t>
            </a:r>
          </a:p>
          <a:p>
            <a:pPr marL="0" indent="0">
              <a:buNone/>
            </a:pPr>
            <a:r>
              <a:rPr lang="en-US" dirty="0" err="1" smtClean="0"/>
              <a:t>ChannelFinder</a:t>
            </a:r>
            <a:endParaRPr lang="en-US" dirty="0" smtClean="0">
              <a:hlinkClick r:id="rId2"/>
            </a:endParaRPr>
          </a:p>
          <a:p>
            <a:pPr lvl="1"/>
            <a:r>
              <a:rPr lang="en-US" dirty="0" smtClean="0">
                <a:hlinkClick r:id="rId2"/>
              </a:rPr>
              <a:t>http://channelfinder.sourceforge.net/</a:t>
            </a:r>
          </a:p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://github.com/ChannelFinder/</a:t>
            </a:r>
            <a:r>
              <a:rPr lang="en-US" dirty="0" smtClean="0">
                <a:hlinkClick r:id="rId2"/>
              </a:rPr>
              <a:t>ChannelFinderService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Performance Tests</a:t>
            </a:r>
          </a:p>
          <a:p>
            <a:pPr lvl="1"/>
            <a:r>
              <a:rPr lang="en-US" dirty="0">
                <a:hlinkClick r:id="rId3"/>
              </a:rPr>
              <a:t>https://github.com/shroffk/cf-mongo-java-</a:t>
            </a:r>
            <a:r>
              <a:rPr lang="en-US" dirty="0" smtClean="0">
                <a:hlinkClick r:id="rId3"/>
              </a:rPr>
              <a:t>test</a:t>
            </a:r>
            <a:endParaRPr lang="en-US" dirty="0" smtClean="0"/>
          </a:p>
          <a:p>
            <a:pPr lvl="1"/>
            <a:r>
              <a:rPr lang="en-US" dirty="0">
                <a:hlinkClick r:id="rId4"/>
              </a:rPr>
              <a:t>https://github.com/mskinner5278/cf-mongo-</a:t>
            </a:r>
            <a:r>
              <a:rPr lang="en-US" dirty="0" smtClean="0">
                <a:hlinkClick r:id="rId4"/>
              </a:rPr>
              <a:t>test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JavaFx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://github.com/sjdallst/</a:t>
            </a:r>
            <a:r>
              <a:rPr lang="en-US" dirty="0" smtClean="0">
                <a:hlinkClick r:id="rId5"/>
              </a:rPr>
              <a:t>FXvsSWTProfiling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http://www.eclipse.org/</a:t>
            </a:r>
            <a:r>
              <a:rPr lang="en-US" dirty="0" smtClean="0">
                <a:hlinkClick r:id="rId6"/>
              </a:rPr>
              <a:t>efxclipse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228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CS-Studio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Integrated platform for controls and physics applications</a:t>
            </a:r>
          </a:p>
          <a:p>
            <a:pPr lvl="1"/>
            <a:r>
              <a:rPr lang="en-US" dirty="0" smtClean="0"/>
              <a:t>Over 2 dozen releases</a:t>
            </a:r>
          </a:p>
          <a:p>
            <a:pPr lvl="1"/>
            <a:r>
              <a:rPr lang="en-US" dirty="0" smtClean="0"/>
              <a:t>In production 3.1.6, 3.2.15a, and 3.3.10a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709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CS-Studio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BOY </a:t>
            </a:r>
          </a:p>
          <a:p>
            <a:r>
              <a:rPr lang="en-US" dirty="0" smtClean="0"/>
              <a:t>BEAST</a:t>
            </a:r>
          </a:p>
          <a:p>
            <a:r>
              <a:rPr lang="en-US" dirty="0" err="1" smtClean="0"/>
              <a:t>LogViewer</a:t>
            </a:r>
            <a:endParaRPr lang="en-US" dirty="0" smtClean="0"/>
          </a:p>
          <a:p>
            <a:r>
              <a:rPr lang="en-US" dirty="0" err="1" smtClean="0"/>
              <a:t>DataBrowser</a:t>
            </a:r>
            <a:endParaRPr lang="en-US" dirty="0" smtClean="0"/>
          </a:p>
          <a:p>
            <a:r>
              <a:rPr lang="en-US" dirty="0" err="1" smtClean="0"/>
              <a:t>Pretune</a:t>
            </a:r>
            <a:endParaRPr lang="en-US" dirty="0" smtClean="0"/>
          </a:p>
          <a:p>
            <a:r>
              <a:rPr lang="en-US" dirty="0" err="1" smtClean="0"/>
              <a:t>ShiftViewer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363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BOY: Best OPI Yet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 smtClean="0"/>
              <a:t>Approximately 5000 </a:t>
            </a:r>
            <a:r>
              <a:rPr lang="en-US" dirty="0" err="1" smtClean="0"/>
              <a:t>opi</a:t>
            </a:r>
            <a:r>
              <a:rPr lang="en-US" dirty="0" smtClean="0"/>
              <a:t> screens </a:t>
            </a:r>
          </a:p>
          <a:p>
            <a:r>
              <a:rPr lang="en-US" dirty="0" smtClean="0"/>
              <a:t>All hosted in a mercurial repository</a:t>
            </a:r>
          </a:p>
          <a:p>
            <a:r>
              <a:rPr lang="en-US" dirty="0" smtClean="0"/>
              <a:t>NFS mounted onto all machines in the controls network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332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BOY Screens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 smtClean="0"/>
              <a:t>Engineering :</a:t>
            </a:r>
          </a:p>
          <a:p>
            <a:pPr marL="457200" lvl="1" indent="0">
              <a:buNone/>
            </a:pPr>
            <a:r>
              <a:rPr lang="en-US" dirty="0"/>
              <a:t>D</a:t>
            </a:r>
            <a:r>
              <a:rPr lang="en-US" dirty="0" smtClean="0"/>
              <a:t>eveloped by the controls engineers / the developers of the device IOC</a:t>
            </a:r>
          </a:p>
          <a:p>
            <a:pPr marL="457200" lvl="1" indent="0">
              <a:buNone/>
            </a:pPr>
            <a:r>
              <a:rPr lang="en-US" dirty="0" smtClean="0"/>
              <a:t>Designed for device control</a:t>
            </a:r>
          </a:p>
          <a:p>
            <a:r>
              <a:rPr lang="en-US" dirty="0" smtClean="0"/>
              <a:t>Physics:</a:t>
            </a:r>
          </a:p>
          <a:p>
            <a:pPr marL="457200" lvl="1" indent="0">
              <a:buNone/>
            </a:pPr>
            <a:r>
              <a:rPr lang="en-US" kern="0" dirty="0" smtClean="0">
                <a:cs typeface="Osaka"/>
              </a:rPr>
              <a:t>Do the real useful stuff..</a:t>
            </a:r>
          </a:p>
          <a:p>
            <a:pPr marL="457200" lvl="1" indent="0">
              <a:buNone/>
            </a:pPr>
            <a:r>
              <a:rPr lang="en-US" kern="0" dirty="0">
                <a:cs typeface="Osaka"/>
              </a:rPr>
              <a:t>Created </a:t>
            </a:r>
            <a:r>
              <a:rPr lang="en-US" kern="0" dirty="0" smtClean="0">
                <a:cs typeface="Osaka"/>
              </a:rPr>
              <a:t>from a list </a:t>
            </a:r>
            <a:r>
              <a:rPr lang="en-US" kern="0" dirty="0">
                <a:cs typeface="Osaka"/>
              </a:rPr>
              <a:t>of r</a:t>
            </a:r>
            <a:r>
              <a:rPr lang="en-US" kern="0" dirty="0" smtClean="0">
                <a:cs typeface="Osaka"/>
              </a:rPr>
              <a:t>equired </a:t>
            </a:r>
            <a:r>
              <a:rPr lang="en-US" kern="0" dirty="0">
                <a:cs typeface="Osaka"/>
              </a:rPr>
              <a:t>interfaces and discussed in AP group </a:t>
            </a:r>
            <a:r>
              <a:rPr lang="en-US" kern="0" dirty="0" smtClean="0">
                <a:cs typeface="Osaka"/>
              </a:rPr>
              <a:t>meetings</a:t>
            </a:r>
          </a:p>
          <a:p>
            <a:pPr marL="457200" lvl="1" indent="0">
              <a:buNone/>
            </a:pPr>
            <a:r>
              <a:rPr lang="en-US" kern="0" dirty="0" smtClean="0"/>
              <a:t>Lots of rules, calls to external python scripts</a:t>
            </a:r>
          </a:p>
          <a:p>
            <a:pPr marL="457200" lvl="1" indent="0">
              <a:buNone/>
            </a:pPr>
            <a:r>
              <a:rPr lang="en-US" kern="0" dirty="0" smtClean="0"/>
              <a:t>Task oriented screens</a:t>
            </a:r>
            <a:endParaRPr lang="en-US" dirty="0" smtClean="0"/>
          </a:p>
          <a:p>
            <a:r>
              <a:rPr lang="en-US" dirty="0" smtClean="0"/>
              <a:t>Operator:</a:t>
            </a:r>
          </a:p>
          <a:p>
            <a:pPr marL="457200" lvl="1" indent="0">
              <a:buNone/>
            </a:pPr>
            <a:r>
              <a:rPr lang="en-US" dirty="0" smtClean="0"/>
              <a:t>Combine/Summarize a lot of information</a:t>
            </a:r>
          </a:p>
        </p:txBody>
      </p:sp>
    </p:spTree>
    <p:extLst>
      <p:ext uri="{BB962C8B-B14F-4D97-AF65-F5344CB8AC3E}">
        <p14:creationId xmlns:p14="http://schemas.microsoft.com/office/powerpoint/2010/main" val="1377509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trike="sngStrike" dirty="0" smtClean="0"/>
              <a:t>Issues</a:t>
            </a:r>
            <a:br>
              <a:rPr lang="en-US" strike="sngStrike" dirty="0" smtClean="0"/>
            </a:br>
            <a:r>
              <a:rPr lang="en-US" dirty="0" smtClean="0"/>
              <a:t>Interesting Experiences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30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BOY Screen standards:</a:t>
            </a:r>
            <a:endParaRPr lang="en-US" dirty="0"/>
          </a:p>
        </p:txBody>
      </p:sp>
      <p:pic>
        <p:nvPicPr>
          <p:cNvPr id="1026" name="Picture 2" descr="Standard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711" y="2941343"/>
            <a:ext cx="5714286" cy="32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838201" y="1825625"/>
            <a:ext cx="507150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 perfect standards are hard to define</a:t>
            </a:r>
          </a:p>
          <a:p>
            <a:r>
              <a:rPr lang="en-US" dirty="0" smtClean="0"/>
              <a:t>Following standards adds overhead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793063" y="6206863"/>
            <a:ext cx="6104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http://</a:t>
            </a:r>
            <a:r>
              <a:rPr lang="en-US" dirty="0" err="1"/>
              <a:t>xkcd.com</a:t>
            </a:r>
            <a:r>
              <a:rPr lang="en-US" dirty="0"/>
              <a:t>/927/ </a:t>
            </a:r>
          </a:p>
        </p:txBody>
      </p:sp>
    </p:spTree>
    <p:extLst>
      <p:ext uri="{BB962C8B-B14F-4D97-AF65-F5344CB8AC3E}">
        <p14:creationId xmlns:p14="http://schemas.microsoft.com/office/powerpoint/2010/main" val="680672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4566</TotalTime>
  <Words>2036</Words>
  <Application>Microsoft Macintosh PowerPoint</Application>
  <PresentationFormat>Custom</PresentationFormat>
  <Paragraphs>520</Paragraphs>
  <Slides>38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        Tools and Services at NSLSII</vt:lpstr>
      <vt:lpstr>PowerPoint Presentation</vt:lpstr>
      <vt:lpstr>PowerPoint Presentation</vt:lpstr>
      <vt:lpstr>CS-Studio</vt:lpstr>
      <vt:lpstr>CS-Studio Applications</vt:lpstr>
      <vt:lpstr>BOY: Best OPI Yet</vt:lpstr>
      <vt:lpstr>BOY Screens</vt:lpstr>
      <vt:lpstr>Issues Interesting Experiences</vt:lpstr>
      <vt:lpstr>BOY Screen standards:</vt:lpstr>
      <vt:lpstr>Absence of BOY Screen standards:</vt:lpstr>
      <vt:lpstr>Solution*</vt:lpstr>
      <vt:lpstr>Good and Bad Practices:</vt:lpstr>
      <vt:lpstr>Good and Bad Practices:</vt:lpstr>
      <vt:lpstr>Good and Bad Practices:</vt:lpstr>
      <vt:lpstr>Data Connection Layer:</vt:lpstr>
      <vt:lpstr>SWT:</vt:lpstr>
      <vt:lpstr>JavaFX in eclipse</vt:lpstr>
      <vt:lpstr>JavaFX preliminary comparisons</vt:lpstr>
      <vt:lpstr>PowerPoint Presentation</vt:lpstr>
      <vt:lpstr>Motivation and Objectives</vt:lpstr>
      <vt:lpstr>Directory Data</vt:lpstr>
      <vt:lpstr>Directory Data example</vt:lpstr>
      <vt:lpstr>Query Example</vt:lpstr>
      <vt:lpstr>PowerPoint Presentation</vt:lpstr>
      <vt:lpstr>Populating ChannelFinder</vt:lpstr>
      <vt:lpstr>Example st.cmd</vt:lpstr>
      <vt:lpstr>Under the Hood</vt:lpstr>
      <vt:lpstr>device FM1G4C02A</vt:lpstr>
      <vt:lpstr>ChannelViewer</vt:lpstr>
      <vt:lpstr>Auto-complete</vt:lpstr>
      <vt:lpstr>PVManager Formula</vt:lpstr>
      <vt:lpstr>Even more Interesting Experiences</vt:lpstr>
      <vt:lpstr>ChannelFinder data</vt:lpstr>
      <vt:lpstr>MongoDB</vt:lpstr>
      <vt:lpstr>Performance Environment</vt:lpstr>
      <vt:lpstr>Mysql Vs MongoDB</vt:lpstr>
      <vt:lpstr>Questions?</vt:lpstr>
      <vt:lpstr>Links: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Tools and Services at NSLSII</dc:title>
  <dc:creator>Kunal Shroff</dc:creator>
  <cp:lastModifiedBy>Kunal Shroff</cp:lastModifiedBy>
  <cp:revision>51</cp:revision>
  <dcterms:created xsi:type="dcterms:W3CDTF">2014-10-16T00:08:48Z</dcterms:created>
  <dcterms:modified xsi:type="dcterms:W3CDTF">2014-10-22T08:56:47Z</dcterms:modified>
</cp:coreProperties>
</file>