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handoutMasterIdLst>
    <p:handoutMasterId r:id="rId19"/>
  </p:handoutMasterIdLst>
  <p:sldIdLst>
    <p:sldId id="259" r:id="rId2"/>
    <p:sldId id="261" r:id="rId3"/>
    <p:sldId id="296" r:id="rId4"/>
    <p:sldId id="288" r:id="rId5"/>
    <p:sldId id="297" r:id="rId6"/>
    <p:sldId id="293" r:id="rId7"/>
    <p:sldId id="298" r:id="rId8"/>
    <p:sldId id="292" r:id="rId9"/>
    <p:sldId id="295" r:id="rId10"/>
    <p:sldId id="289" r:id="rId11"/>
    <p:sldId id="290" r:id="rId12"/>
    <p:sldId id="272" r:id="rId13"/>
    <p:sldId id="294" r:id="rId14"/>
    <p:sldId id="291" r:id="rId15"/>
    <p:sldId id="275"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Lst>
        </p14:section>
        <p14:section name="Overview and Objectives" id="{ABA716BF-3A5C-4ADB-94C9-CFEF84EBA240}">
          <p14:sldIdLst>
            <p14:sldId id="261"/>
            <p14:sldId id="296"/>
            <p14:sldId id="288"/>
            <p14:sldId id="297"/>
            <p14:sldId id="293"/>
            <p14:sldId id="298"/>
            <p14:sldId id="292"/>
            <p14:sldId id="295"/>
            <p14:sldId id="289"/>
            <p14:sldId id="290"/>
          </p14:sldIdLst>
        </p14:section>
        <p14:section name="Topic 1" id="{6D9936A3-3945-4757-BC8B-B5C252D8E036}">
          <p14:sldIdLst/>
        </p14:section>
        <p14:section name="Sample Slides for Visuals" id="{BAB3A466-96C9-4230-9978-795378D75699}">
          <p14:sldIdLst/>
        </p14:section>
        <p14:section name="Case Study" id="{8C0305C9-B152-4FBA-A789-FE1976D53990}">
          <p14:sldIdLst>
            <p14:sldId id="272"/>
            <p14:sldId id="294"/>
            <p14:sldId id="291"/>
          </p14:sldIdLst>
        </p14:section>
        <p14:section name="Conclusion and Summary" id="{790CEF5B-569A-4C2F-BED5-750B08C0E5AD}">
          <p14:sldIdLst>
            <p14:sldId id="275"/>
            <p14:sldId id="277"/>
          </p14:sldIdLst>
        </p14:section>
        <p14:section name="Appendix" id="{3F78B471-41DA-46F2-A8E4-97E471896AB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3" autoAdjust="0"/>
    <p:restoredTop sz="91159" autoAdjust="0"/>
  </p:normalViewPr>
  <p:slideViewPr>
    <p:cSldViewPr>
      <p:cViewPr>
        <p:scale>
          <a:sx n="71" d="100"/>
          <a:sy n="71" d="100"/>
        </p:scale>
        <p:origin x="-528" y="-72"/>
      </p:cViewPr>
      <p:guideLst>
        <p:guide orient="horz" pos="2160"/>
        <p:guide pos="2880"/>
      </p:guideLst>
    </p:cSldViewPr>
  </p:slideViewPr>
  <p:outlineViewPr>
    <p:cViewPr>
      <p:scale>
        <a:sx n="33" d="100"/>
        <a:sy n="33" d="100"/>
      </p:scale>
      <p:origin x="0" y="3954"/>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B5DB6-E4B0-4632-A6DA-8E7D75D770E7}" type="doc">
      <dgm:prSet loTypeId="urn:microsoft.com/office/officeart/2005/8/layout/process2" loCatId="process" qsTypeId="urn:microsoft.com/office/officeart/2005/8/quickstyle/simple1" qsCatId="simple" csTypeId="urn:microsoft.com/office/officeart/2005/8/colors/accent1_2" csCatId="accent1" phldr="1"/>
      <dgm:spPr/>
    </dgm:pt>
    <dgm:pt modelId="{8BD9926A-0674-4147-8061-74E33A972A5F}">
      <dgm:prSet phldrT="[Text]"/>
      <dgm:spPr/>
      <dgm:t>
        <a:bodyPr/>
        <a:lstStyle/>
        <a:p>
          <a:r>
            <a:rPr lang="en-US" dirty="0" smtClean="0"/>
            <a:t>USER INTERFACES</a:t>
          </a:r>
        </a:p>
        <a:p>
          <a:r>
            <a:rPr lang="en-US" dirty="0" smtClean="0"/>
            <a:t>(Loggers, Alarms, Archives, etc )</a:t>
          </a:r>
          <a:endParaRPr lang="en-US" dirty="0"/>
        </a:p>
      </dgm:t>
    </dgm:pt>
    <dgm:pt modelId="{9E640938-AAE4-4FC9-9AB5-81C9F16EBB0E}" type="parTrans" cxnId="{59DF814F-365C-4EE7-A7BC-1443D644865B}">
      <dgm:prSet/>
      <dgm:spPr/>
      <dgm:t>
        <a:bodyPr/>
        <a:lstStyle/>
        <a:p>
          <a:endParaRPr lang="en-US"/>
        </a:p>
      </dgm:t>
    </dgm:pt>
    <dgm:pt modelId="{CD06B0EA-F5F5-41DB-B5EF-CE7AB28A19B2}" type="sibTrans" cxnId="{59DF814F-365C-4EE7-A7BC-1443D644865B}">
      <dgm:prSet/>
      <dgm:spPr/>
      <dgm:t>
        <a:bodyPr/>
        <a:lstStyle/>
        <a:p>
          <a:endParaRPr lang="en-US" dirty="0"/>
        </a:p>
      </dgm:t>
    </dgm:pt>
    <dgm:pt modelId="{46CAA5AF-790F-48A1-BCF0-5D8C6A5E48D1}">
      <dgm:prSet phldrT="[Text]"/>
      <dgm:spPr/>
      <dgm:t>
        <a:bodyPr/>
        <a:lstStyle/>
        <a:p>
          <a:r>
            <a:rPr lang="en-US" dirty="0" smtClean="0"/>
            <a:t>SERVICES</a:t>
          </a:r>
        </a:p>
        <a:p>
          <a:r>
            <a:rPr lang="en-US" dirty="0" smtClean="0"/>
            <a:t>(Database,  CNS etc)</a:t>
          </a:r>
          <a:endParaRPr lang="en-US" dirty="0"/>
        </a:p>
      </dgm:t>
    </dgm:pt>
    <dgm:pt modelId="{9B7553D4-D80F-47A2-A306-F088444900CC}" type="parTrans" cxnId="{E5E47C3A-2F6E-4E47-AC18-06F8ABE4A91F}">
      <dgm:prSet/>
      <dgm:spPr/>
      <dgm:t>
        <a:bodyPr/>
        <a:lstStyle/>
        <a:p>
          <a:endParaRPr lang="en-US"/>
        </a:p>
      </dgm:t>
    </dgm:pt>
    <dgm:pt modelId="{E405017D-BBC8-46BD-B1B7-5F05574834A3}" type="sibTrans" cxnId="{E5E47C3A-2F6E-4E47-AC18-06F8ABE4A91F}">
      <dgm:prSet/>
      <dgm:spPr/>
      <dgm:t>
        <a:bodyPr/>
        <a:lstStyle/>
        <a:p>
          <a:endParaRPr lang="en-US" dirty="0"/>
        </a:p>
      </dgm:t>
    </dgm:pt>
    <dgm:pt modelId="{45E051B1-600B-4F2D-AC6B-84E645DF2CEE}">
      <dgm:prSet phldrT="[Text]" custT="1"/>
      <dgm:spPr>
        <a:solidFill>
          <a:srgbClr val="92D050"/>
        </a:solidFill>
      </dgm:spPr>
      <dgm:t>
        <a:bodyPr/>
        <a:lstStyle/>
        <a:p>
          <a:r>
            <a:rPr lang="en-US" sz="1200" b="0" dirty="0" smtClean="0"/>
            <a:t>ADOS</a:t>
          </a:r>
          <a:endParaRPr lang="en-US" sz="1200" b="0" dirty="0"/>
        </a:p>
      </dgm:t>
    </dgm:pt>
    <dgm:pt modelId="{22EEE02C-ED80-49FF-95B9-D006FD32F451}" type="parTrans" cxnId="{E1555984-3DA9-48F6-A56B-6465EAA872B8}">
      <dgm:prSet/>
      <dgm:spPr/>
      <dgm:t>
        <a:bodyPr/>
        <a:lstStyle/>
        <a:p>
          <a:endParaRPr lang="en-US"/>
        </a:p>
      </dgm:t>
    </dgm:pt>
    <dgm:pt modelId="{75068841-65A4-4883-BFD8-0DB8F9434EB2}" type="sibTrans" cxnId="{E1555984-3DA9-48F6-A56B-6465EAA872B8}">
      <dgm:prSet/>
      <dgm:spPr/>
      <dgm:t>
        <a:bodyPr/>
        <a:lstStyle/>
        <a:p>
          <a:endParaRPr lang="en-US" dirty="0"/>
        </a:p>
      </dgm:t>
    </dgm:pt>
    <dgm:pt modelId="{F2BFBB2F-1F74-4491-8681-4263AC6519FD}">
      <dgm:prSet phldrT="[Text]"/>
      <dgm:spPr/>
      <dgm:t>
        <a:bodyPr/>
        <a:lstStyle/>
        <a:p>
          <a:r>
            <a:rPr lang="en-US" dirty="0" smtClean="0"/>
            <a:t>DEVICE DRIVERS</a:t>
          </a:r>
          <a:endParaRPr lang="en-US" dirty="0"/>
        </a:p>
      </dgm:t>
    </dgm:pt>
    <dgm:pt modelId="{0DA32A8C-2DDB-4922-AA34-79627956A21C}" type="parTrans" cxnId="{E88A6F99-EB18-4FB5-88DB-67F36AB06407}">
      <dgm:prSet/>
      <dgm:spPr/>
      <dgm:t>
        <a:bodyPr/>
        <a:lstStyle/>
        <a:p>
          <a:endParaRPr lang="en-US"/>
        </a:p>
      </dgm:t>
    </dgm:pt>
    <dgm:pt modelId="{3B69B0DA-EF4D-4692-A2DA-82E52247C8DB}" type="sibTrans" cxnId="{E88A6F99-EB18-4FB5-88DB-67F36AB06407}">
      <dgm:prSet/>
      <dgm:spPr/>
      <dgm:t>
        <a:bodyPr/>
        <a:lstStyle/>
        <a:p>
          <a:endParaRPr lang="en-US" dirty="0"/>
        </a:p>
      </dgm:t>
    </dgm:pt>
    <dgm:pt modelId="{EAFF32B8-94E7-4DE0-A8F7-15414868C2D9}">
      <dgm:prSet phldrT="[Text]"/>
      <dgm:spPr/>
      <dgm:t>
        <a:bodyPr/>
        <a:lstStyle/>
        <a:p>
          <a:r>
            <a:rPr lang="en-US" dirty="0" smtClean="0"/>
            <a:t>CONTROL EQUIPMENT</a:t>
          </a:r>
          <a:endParaRPr lang="en-US" dirty="0"/>
        </a:p>
      </dgm:t>
    </dgm:pt>
    <dgm:pt modelId="{E72B078A-E759-45C5-B1D0-64B6A43426BC}" type="parTrans" cxnId="{4EC015B2-8AC3-4A19-ADE6-8431182A962C}">
      <dgm:prSet/>
      <dgm:spPr/>
      <dgm:t>
        <a:bodyPr/>
        <a:lstStyle/>
        <a:p>
          <a:endParaRPr lang="en-US"/>
        </a:p>
      </dgm:t>
    </dgm:pt>
    <dgm:pt modelId="{DBCA4AEF-FBFC-4BC9-830F-49F5644CEC6F}" type="sibTrans" cxnId="{4EC015B2-8AC3-4A19-ADE6-8431182A962C}">
      <dgm:prSet/>
      <dgm:spPr/>
      <dgm:t>
        <a:bodyPr/>
        <a:lstStyle/>
        <a:p>
          <a:endParaRPr lang="en-US"/>
        </a:p>
      </dgm:t>
    </dgm:pt>
    <dgm:pt modelId="{EEDFFDEB-5F4F-4B3F-9E75-B4A59D3D26A1}" type="pres">
      <dgm:prSet presAssocID="{5AAB5DB6-E4B0-4632-A6DA-8E7D75D770E7}" presName="linearFlow" presStyleCnt="0">
        <dgm:presLayoutVars>
          <dgm:resizeHandles val="exact"/>
        </dgm:presLayoutVars>
      </dgm:prSet>
      <dgm:spPr/>
    </dgm:pt>
    <dgm:pt modelId="{4E1D8F3F-1367-467B-AD46-B83E1F13FB76}" type="pres">
      <dgm:prSet presAssocID="{8BD9926A-0674-4147-8061-74E33A972A5F}" presName="node" presStyleLbl="node1" presStyleIdx="0" presStyleCnt="5" custScaleX="146080" custLinFactY="-85835" custLinFactNeighborX="-13101" custLinFactNeighborY="-100000">
        <dgm:presLayoutVars>
          <dgm:bulletEnabled val="1"/>
        </dgm:presLayoutVars>
      </dgm:prSet>
      <dgm:spPr/>
      <dgm:t>
        <a:bodyPr/>
        <a:lstStyle/>
        <a:p>
          <a:endParaRPr lang="en-US"/>
        </a:p>
      </dgm:t>
    </dgm:pt>
    <dgm:pt modelId="{614B82C6-DE24-4B30-9687-94C4A21CDF91}" type="pres">
      <dgm:prSet presAssocID="{CD06B0EA-F5F5-41DB-B5EF-CE7AB28A19B2}" presName="sibTrans" presStyleLbl="sibTrans2D1" presStyleIdx="0" presStyleCnt="4" custAng="16200000" custFlipVert="1" custFlipHor="1" custScaleX="157898" custScaleY="113075"/>
      <dgm:spPr>
        <a:prstGeom prst="upDownArrow">
          <a:avLst/>
        </a:prstGeom>
      </dgm:spPr>
      <dgm:t>
        <a:bodyPr/>
        <a:lstStyle/>
        <a:p>
          <a:endParaRPr lang="en-US"/>
        </a:p>
      </dgm:t>
    </dgm:pt>
    <dgm:pt modelId="{F9B36680-F3E9-43EB-9AF6-D15AB153314E}" type="pres">
      <dgm:prSet presAssocID="{CD06B0EA-F5F5-41DB-B5EF-CE7AB28A19B2}" presName="connectorText" presStyleLbl="sibTrans2D1" presStyleIdx="0" presStyleCnt="4"/>
      <dgm:spPr/>
      <dgm:t>
        <a:bodyPr/>
        <a:lstStyle/>
        <a:p>
          <a:endParaRPr lang="en-US"/>
        </a:p>
      </dgm:t>
    </dgm:pt>
    <dgm:pt modelId="{F792A87D-52C8-4970-B5B3-FA647D9C9B9B}" type="pres">
      <dgm:prSet presAssocID="{46CAA5AF-790F-48A1-BCF0-5D8C6A5E48D1}" presName="node" presStyleLbl="node1" presStyleIdx="1" presStyleCnt="5" custScaleX="136950" custLinFactNeighborY="-31262">
        <dgm:presLayoutVars>
          <dgm:bulletEnabled val="1"/>
        </dgm:presLayoutVars>
      </dgm:prSet>
      <dgm:spPr/>
      <dgm:t>
        <a:bodyPr/>
        <a:lstStyle/>
        <a:p>
          <a:endParaRPr lang="en-US"/>
        </a:p>
      </dgm:t>
    </dgm:pt>
    <dgm:pt modelId="{26453D0A-D2C1-4FD6-A0B2-9FA747391694}" type="pres">
      <dgm:prSet presAssocID="{E405017D-BBC8-46BD-B1B7-5F05574834A3}" presName="sibTrans" presStyleLbl="sibTrans2D1" presStyleIdx="1" presStyleCnt="4" custAng="5400000" custFlipVert="1" custFlipHor="1" custScaleX="133269" custScaleY="155513" custLinFactNeighborX="-18379" custLinFactNeighborY="11168"/>
      <dgm:spPr>
        <a:prstGeom prst="upDownArrow">
          <a:avLst/>
        </a:prstGeom>
      </dgm:spPr>
      <dgm:t>
        <a:bodyPr/>
        <a:lstStyle/>
        <a:p>
          <a:endParaRPr lang="en-US"/>
        </a:p>
      </dgm:t>
    </dgm:pt>
    <dgm:pt modelId="{C40F5BCB-B88F-4D8B-8EF3-8925F28C02F5}" type="pres">
      <dgm:prSet presAssocID="{E405017D-BBC8-46BD-B1B7-5F05574834A3}" presName="connectorText" presStyleLbl="sibTrans2D1" presStyleIdx="1" presStyleCnt="4"/>
      <dgm:spPr/>
      <dgm:t>
        <a:bodyPr/>
        <a:lstStyle/>
        <a:p>
          <a:endParaRPr lang="en-US"/>
        </a:p>
      </dgm:t>
    </dgm:pt>
    <dgm:pt modelId="{645EF875-6112-4B99-B3FE-6F59CB9C24DA}" type="pres">
      <dgm:prSet presAssocID="{45E051B1-600B-4F2D-AC6B-84E645DF2CEE}" presName="node" presStyleLbl="node1" presStyleIdx="2" presStyleCnt="5" custScaleX="118690">
        <dgm:presLayoutVars>
          <dgm:bulletEnabled val="1"/>
        </dgm:presLayoutVars>
      </dgm:prSet>
      <dgm:spPr/>
      <dgm:t>
        <a:bodyPr/>
        <a:lstStyle/>
        <a:p>
          <a:endParaRPr lang="en-US"/>
        </a:p>
      </dgm:t>
    </dgm:pt>
    <dgm:pt modelId="{B831CCEC-C44D-4260-BDD1-42D31F800852}" type="pres">
      <dgm:prSet presAssocID="{75068841-65A4-4883-BFD8-0DB8F9434EB2}" presName="sibTrans" presStyleLbl="sibTrans2D1" presStyleIdx="2" presStyleCnt="4" custAng="21538974" custFlipVert="1" custScaleX="230597" custScaleY="96834"/>
      <dgm:spPr>
        <a:prstGeom prst="upDownArrow">
          <a:avLst/>
        </a:prstGeom>
      </dgm:spPr>
      <dgm:t>
        <a:bodyPr/>
        <a:lstStyle/>
        <a:p>
          <a:endParaRPr lang="en-US"/>
        </a:p>
      </dgm:t>
    </dgm:pt>
    <dgm:pt modelId="{148DAC59-C0AB-4C4E-8395-D633F17EE709}" type="pres">
      <dgm:prSet presAssocID="{75068841-65A4-4883-BFD8-0DB8F9434EB2}" presName="connectorText" presStyleLbl="sibTrans2D1" presStyleIdx="2" presStyleCnt="4"/>
      <dgm:spPr/>
      <dgm:t>
        <a:bodyPr/>
        <a:lstStyle/>
        <a:p>
          <a:endParaRPr lang="en-US"/>
        </a:p>
      </dgm:t>
    </dgm:pt>
    <dgm:pt modelId="{924D1E03-AB96-450F-AD97-402AE2F10337}" type="pres">
      <dgm:prSet presAssocID="{F2BFBB2F-1F74-4491-8681-4263AC6519FD}" presName="node" presStyleLbl="node1" presStyleIdx="3" presStyleCnt="5" custLinFactNeighborX="-663" custLinFactNeighborY="-29538">
        <dgm:presLayoutVars>
          <dgm:bulletEnabled val="1"/>
        </dgm:presLayoutVars>
      </dgm:prSet>
      <dgm:spPr/>
      <dgm:t>
        <a:bodyPr/>
        <a:lstStyle/>
        <a:p>
          <a:endParaRPr lang="en-US"/>
        </a:p>
      </dgm:t>
    </dgm:pt>
    <dgm:pt modelId="{39D7AB8E-5E95-4222-99DB-747D33B0A206}" type="pres">
      <dgm:prSet presAssocID="{3B69B0DA-EF4D-4692-A2DA-82E52247C8DB}" presName="sibTrans" presStyleLbl="sibTrans2D1" presStyleIdx="3" presStyleCnt="4" custAng="5400000" custFlipVert="1" custScaleX="111974" custScaleY="135599"/>
      <dgm:spPr>
        <a:prstGeom prst="upDownArrow">
          <a:avLst/>
        </a:prstGeom>
      </dgm:spPr>
      <dgm:t>
        <a:bodyPr/>
        <a:lstStyle/>
        <a:p>
          <a:endParaRPr lang="en-US"/>
        </a:p>
      </dgm:t>
    </dgm:pt>
    <dgm:pt modelId="{02A26C98-1D30-4BD8-AD49-A6D6EC4B5037}" type="pres">
      <dgm:prSet presAssocID="{3B69B0DA-EF4D-4692-A2DA-82E52247C8DB}" presName="connectorText" presStyleLbl="sibTrans2D1" presStyleIdx="3" presStyleCnt="4"/>
      <dgm:spPr/>
      <dgm:t>
        <a:bodyPr/>
        <a:lstStyle/>
        <a:p>
          <a:endParaRPr lang="en-US"/>
        </a:p>
      </dgm:t>
    </dgm:pt>
    <dgm:pt modelId="{7355EF63-205C-4357-8EBC-01182246C2D5}" type="pres">
      <dgm:prSet presAssocID="{EAFF32B8-94E7-4DE0-A8F7-15414868C2D9}" presName="node" presStyleLbl="node1" presStyleIdx="4" presStyleCnt="5" custScaleY="81023" custLinFactNeighborX="-663" custLinFactNeighborY="-29538">
        <dgm:presLayoutVars>
          <dgm:bulletEnabled val="1"/>
        </dgm:presLayoutVars>
      </dgm:prSet>
      <dgm:spPr/>
      <dgm:t>
        <a:bodyPr/>
        <a:lstStyle/>
        <a:p>
          <a:endParaRPr lang="en-US"/>
        </a:p>
      </dgm:t>
    </dgm:pt>
  </dgm:ptLst>
  <dgm:cxnLst>
    <dgm:cxn modelId="{1BB9EC5F-6272-43BA-BAF0-0441D2841CB6}" type="presOf" srcId="{CD06B0EA-F5F5-41DB-B5EF-CE7AB28A19B2}" destId="{614B82C6-DE24-4B30-9687-94C4A21CDF91}" srcOrd="0" destOrd="0" presId="urn:microsoft.com/office/officeart/2005/8/layout/process2"/>
    <dgm:cxn modelId="{EDC459F4-2CE2-44FB-901D-088896704476}" type="presOf" srcId="{CD06B0EA-F5F5-41DB-B5EF-CE7AB28A19B2}" destId="{F9B36680-F3E9-43EB-9AF6-D15AB153314E}" srcOrd="1" destOrd="0" presId="urn:microsoft.com/office/officeart/2005/8/layout/process2"/>
    <dgm:cxn modelId="{59DF814F-365C-4EE7-A7BC-1443D644865B}" srcId="{5AAB5DB6-E4B0-4632-A6DA-8E7D75D770E7}" destId="{8BD9926A-0674-4147-8061-74E33A972A5F}" srcOrd="0" destOrd="0" parTransId="{9E640938-AAE4-4FC9-9AB5-81C9F16EBB0E}" sibTransId="{CD06B0EA-F5F5-41DB-B5EF-CE7AB28A19B2}"/>
    <dgm:cxn modelId="{CC741411-CAF8-4F8D-A6C3-D19FFF2ABCD5}" type="presOf" srcId="{5AAB5DB6-E4B0-4632-A6DA-8E7D75D770E7}" destId="{EEDFFDEB-5F4F-4B3F-9E75-B4A59D3D26A1}" srcOrd="0" destOrd="0" presId="urn:microsoft.com/office/officeart/2005/8/layout/process2"/>
    <dgm:cxn modelId="{09B25447-93B7-42F9-9D12-BD9E2C7FCB0C}" type="presOf" srcId="{EAFF32B8-94E7-4DE0-A8F7-15414868C2D9}" destId="{7355EF63-205C-4357-8EBC-01182246C2D5}" srcOrd="0" destOrd="0" presId="urn:microsoft.com/office/officeart/2005/8/layout/process2"/>
    <dgm:cxn modelId="{A5F03D16-85BD-4CEC-B8B1-2EDD5C0AA1E2}" type="presOf" srcId="{3B69B0DA-EF4D-4692-A2DA-82E52247C8DB}" destId="{39D7AB8E-5E95-4222-99DB-747D33B0A206}" srcOrd="0" destOrd="0" presId="urn:microsoft.com/office/officeart/2005/8/layout/process2"/>
    <dgm:cxn modelId="{4EC015B2-8AC3-4A19-ADE6-8431182A962C}" srcId="{5AAB5DB6-E4B0-4632-A6DA-8E7D75D770E7}" destId="{EAFF32B8-94E7-4DE0-A8F7-15414868C2D9}" srcOrd="4" destOrd="0" parTransId="{E72B078A-E759-45C5-B1D0-64B6A43426BC}" sibTransId="{DBCA4AEF-FBFC-4BC9-830F-49F5644CEC6F}"/>
    <dgm:cxn modelId="{3AE6DA27-2ACE-49C5-885F-2CEF0AB8EB1C}" type="presOf" srcId="{F2BFBB2F-1F74-4491-8681-4263AC6519FD}" destId="{924D1E03-AB96-450F-AD97-402AE2F10337}" srcOrd="0" destOrd="0" presId="urn:microsoft.com/office/officeart/2005/8/layout/process2"/>
    <dgm:cxn modelId="{E1555984-3DA9-48F6-A56B-6465EAA872B8}" srcId="{5AAB5DB6-E4B0-4632-A6DA-8E7D75D770E7}" destId="{45E051B1-600B-4F2D-AC6B-84E645DF2CEE}" srcOrd="2" destOrd="0" parTransId="{22EEE02C-ED80-49FF-95B9-D006FD32F451}" sibTransId="{75068841-65A4-4883-BFD8-0DB8F9434EB2}"/>
    <dgm:cxn modelId="{27A04FFF-C7D5-4325-B667-0B4CF6AEA8F5}" type="presOf" srcId="{E405017D-BBC8-46BD-B1B7-5F05574834A3}" destId="{C40F5BCB-B88F-4D8B-8EF3-8925F28C02F5}" srcOrd="1" destOrd="0" presId="urn:microsoft.com/office/officeart/2005/8/layout/process2"/>
    <dgm:cxn modelId="{29AA3B5C-D95C-4185-B924-F33A2F019CE1}" type="presOf" srcId="{3B69B0DA-EF4D-4692-A2DA-82E52247C8DB}" destId="{02A26C98-1D30-4BD8-AD49-A6D6EC4B5037}" srcOrd="1" destOrd="0" presId="urn:microsoft.com/office/officeart/2005/8/layout/process2"/>
    <dgm:cxn modelId="{E5E47C3A-2F6E-4E47-AC18-06F8ABE4A91F}" srcId="{5AAB5DB6-E4B0-4632-A6DA-8E7D75D770E7}" destId="{46CAA5AF-790F-48A1-BCF0-5D8C6A5E48D1}" srcOrd="1" destOrd="0" parTransId="{9B7553D4-D80F-47A2-A306-F088444900CC}" sibTransId="{E405017D-BBC8-46BD-B1B7-5F05574834A3}"/>
    <dgm:cxn modelId="{42500539-0DB9-47DC-806A-A24985580288}" type="presOf" srcId="{45E051B1-600B-4F2D-AC6B-84E645DF2CEE}" destId="{645EF875-6112-4B99-B3FE-6F59CB9C24DA}" srcOrd="0" destOrd="0" presId="urn:microsoft.com/office/officeart/2005/8/layout/process2"/>
    <dgm:cxn modelId="{127C92BF-74E9-453E-A724-67AAFC220FE9}" type="presOf" srcId="{E405017D-BBC8-46BD-B1B7-5F05574834A3}" destId="{26453D0A-D2C1-4FD6-A0B2-9FA747391694}" srcOrd="0" destOrd="0" presId="urn:microsoft.com/office/officeart/2005/8/layout/process2"/>
    <dgm:cxn modelId="{B27F8D9E-E9A1-43F4-B09E-948C69DF69B8}" type="presOf" srcId="{75068841-65A4-4883-BFD8-0DB8F9434EB2}" destId="{148DAC59-C0AB-4C4E-8395-D633F17EE709}" srcOrd="1" destOrd="0" presId="urn:microsoft.com/office/officeart/2005/8/layout/process2"/>
    <dgm:cxn modelId="{E88A6F99-EB18-4FB5-88DB-67F36AB06407}" srcId="{5AAB5DB6-E4B0-4632-A6DA-8E7D75D770E7}" destId="{F2BFBB2F-1F74-4491-8681-4263AC6519FD}" srcOrd="3" destOrd="0" parTransId="{0DA32A8C-2DDB-4922-AA34-79627956A21C}" sibTransId="{3B69B0DA-EF4D-4692-A2DA-82E52247C8DB}"/>
    <dgm:cxn modelId="{A42A7F6C-FF7F-4077-A3EF-944AB4415AE9}" type="presOf" srcId="{46CAA5AF-790F-48A1-BCF0-5D8C6A5E48D1}" destId="{F792A87D-52C8-4970-B5B3-FA647D9C9B9B}" srcOrd="0" destOrd="0" presId="urn:microsoft.com/office/officeart/2005/8/layout/process2"/>
    <dgm:cxn modelId="{13C0EDA2-B45F-4D43-9FC2-E43B41A0FF19}" type="presOf" srcId="{75068841-65A4-4883-BFD8-0DB8F9434EB2}" destId="{B831CCEC-C44D-4260-BDD1-42D31F800852}" srcOrd="0" destOrd="0" presId="urn:microsoft.com/office/officeart/2005/8/layout/process2"/>
    <dgm:cxn modelId="{F12B91FB-3E09-4F29-9E7B-E5311A20DF3D}" type="presOf" srcId="{8BD9926A-0674-4147-8061-74E33A972A5F}" destId="{4E1D8F3F-1367-467B-AD46-B83E1F13FB76}" srcOrd="0" destOrd="0" presId="urn:microsoft.com/office/officeart/2005/8/layout/process2"/>
    <dgm:cxn modelId="{FCC707B2-1BE9-44C8-939B-607325A47F35}" type="presParOf" srcId="{EEDFFDEB-5F4F-4B3F-9E75-B4A59D3D26A1}" destId="{4E1D8F3F-1367-467B-AD46-B83E1F13FB76}" srcOrd="0" destOrd="0" presId="urn:microsoft.com/office/officeart/2005/8/layout/process2"/>
    <dgm:cxn modelId="{AC7593E9-58B5-4EA0-BB39-A86E2D66C1C8}" type="presParOf" srcId="{EEDFFDEB-5F4F-4B3F-9E75-B4A59D3D26A1}" destId="{614B82C6-DE24-4B30-9687-94C4A21CDF91}" srcOrd="1" destOrd="0" presId="urn:microsoft.com/office/officeart/2005/8/layout/process2"/>
    <dgm:cxn modelId="{3A7A0813-D547-4F03-B7D1-ED4468EECCDF}" type="presParOf" srcId="{614B82C6-DE24-4B30-9687-94C4A21CDF91}" destId="{F9B36680-F3E9-43EB-9AF6-D15AB153314E}" srcOrd="0" destOrd="0" presId="urn:microsoft.com/office/officeart/2005/8/layout/process2"/>
    <dgm:cxn modelId="{3DAFBBF6-D8DA-4091-B634-AAB29779734E}" type="presParOf" srcId="{EEDFFDEB-5F4F-4B3F-9E75-B4A59D3D26A1}" destId="{F792A87D-52C8-4970-B5B3-FA647D9C9B9B}" srcOrd="2" destOrd="0" presId="urn:microsoft.com/office/officeart/2005/8/layout/process2"/>
    <dgm:cxn modelId="{D6B8EC6E-D692-469C-856A-24A1CE465AAE}" type="presParOf" srcId="{EEDFFDEB-5F4F-4B3F-9E75-B4A59D3D26A1}" destId="{26453D0A-D2C1-4FD6-A0B2-9FA747391694}" srcOrd="3" destOrd="0" presId="urn:microsoft.com/office/officeart/2005/8/layout/process2"/>
    <dgm:cxn modelId="{F41ABA39-FAD3-46DC-BA62-5D7F9C6BAC76}" type="presParOf" srcId="{26453D0A-D2C1-4FD6-A0B2-9FA747391694}" destId="{C40F5BCB-B88F-4D8B-8EF3-8925F28C02F5}" srcOrd="0" destOrd="0" presId="urn:microsoft.com/office/officeart/2005/8/layout/process2"/>
    <dgm:cxn modelId="{BE8E769D-068D-4CC4-AF88-E90770FB1841}" type="presParOf" srcId="{EEDFFDEB-5F4F-4B3F-9E75-B4A59D3D26A1}" destId="{645EF875-6112-4B99-B3FE-6F59CB9C24DA}" srcOrd="4" destOrd="0" presId="urn:microsoft.com/office/officeart/2005/8/layout/process2"/>
    <dgm:cxn modelId="{F8784DF6-3526-41DD-9FE7-F3E3B1044B05}" type="presParOf" srcId="{EEDFFDEB-5F4F-4B3F-9E75-B4A59D3D26A1}" destId="{B831CCEC-C44D-4260-BDD1-42D31F800852}" srcOrd="5" destOrd="0" presId="urn:microsoft.com/office/officeart/2005/8/layout/process2"/>
    <dgm:cxn modelId="{18822326-4E65-43DD-BB7A-CFE9DA424E70}" type="presParOf" srcId="{B831CCEC-C44D-4260-BDD1-42D31F800852}" destId="{148DAC59-C0AB-4C4E-8395-D633F17EE709}" srcOrd="0" destOrd="0" presId="urn:microsoft.com/office/officeart/2005/8/layout/process2"/>
    <dgm:cxn modelId="{EB116797-4C06-4D23-8B6B-36CBC1FF2A95}" type="presParOf" srcId="{EEDFFDEB-5F4F-4B3F-9E75-B4A59D3D26A1}" destId="{924D1E03-AB96-450F-AD97-402AE2F10337}" srcOrd="6" destOrd="0" presId="urn:microsoft.com/office/officeart/2005/8/layout/process2"/>
    <dgm:cxn modelId="{BAF8C082-DFB8-45AA-B6E2-754BC6C94DFF}" type="presParOf" srcId="{EEDFFDEB-5F4F-4B3F-9E75-B4A59D3D26A1}" destId="{39D7AB8E-5E95-4222-99DB-747D33B0A206}" srcOrd="7" destOrd="0" presId="urn:microsoft.com/office/officeart/2005/8/layout/process2"/>
    <dgm:cxn modelId="{51C2DAD0-739F-4C18-9D28-4B4081CCCA1E}" type="presParOf" srcId="{39D7AB8E-5E95-4222-99DB-747D33B0A206}" destId="{02A26C98-1D30-4BD8-AD49-A6D6EC4B5037}" srcOrd="0" destOrd="0" presId="urn:microsoft.com/office/officeart/2005/8/layout/process2"/>
    <dgm:cxn modelId="{011ABD70-946D-4DC9-B3C1-D01824E84790}" type="presParOf" srcId="{EEDFFDEB-5F4F-4B3F-9E75-B4A59D3D26A1}" destId="{7355EF63-205C-4357-8EBC-01182246C2D5}"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D8F3F-1367-467B-AD46-B83E1F13FB76}">
      <dsp:nvSpPr>
        <dsp:cNvPr id="0" name=""/>
        <dsp:cNvSpPr/>
      </dsp:nvSpPr>
      <dsp:spPr>
        <a:xfrm>
          <a:off x="0" y="0"/>
          <a:ext cx="3200400" cy="5925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USER INTERFACES</a:t>
          </a:r>
        </a:p>
        <a:p>
          <a:pPr lvl="0" algn="ctr" defTabSz="577850">
            <a:lnSpc>
              <a:spcPct val="90000"/>
            </a:lnSpc>
            <a:spcBef>
              <a:spcPct val="0"/>
            </a:spcBef>
            <a:spcAft>
              <a:spcPct val="35000"/>
            </a:spcAft>
          </a:pPr>
          <a:r>
            <a:rPr lang="en-US" sz="1300" kern="1200" dirty="0" smtClean="0"/>
            <a:t>(Loggers, Alarms, Archives, etc )</a:t>
          </a:r>
          <a:endParaRPr lang="en-US" sz="1300" kern="1200" dirty="0"/>
        </a:p>
      </dsp:txBody>
      <dsp:txXfrm>
        <a:off x="17356" y="17356"/>
        <a:ext cx="3165688" cy="557865"/>
      </dsp:txXfrm>
    </dsp:sp>
    <dsp:sp modelId="{614B82C6-DE24-4B30-9687-94C4A21CDF91}">
      <dsp:nvSpPr>
        <dsp:cNvPr id="0" name=""/>
        <dsp:cNvSpPr/>
      </dsp:nvSpPr>
      <dsp:spPr>
        <a:xfrm flipH="1" flipV="1">
          <a:off x="1459138" y="560930"/>
          <a:ext cx="282122" cy="301525"/>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1552060" y="612950"/>
        <a:ext cx="180915" cy="197485"/>
      </dsp:txXfrm>
    </dsp:sp>
    <dsp:sp modelId="{F792A87D-52C8-4970-B5B3-FA647D9C9B9B}">
      <dsp:nvSpPr>
        <dsp:cNvPr id="0" name=""/>
        <dsp:cNvSpPr/>
      </dsp:nvSpPr>
      <dsp:spPr>
        <a:xfrm>
          <a:off x="100012" y="830809"/>
          <a:ext cx="3000374" cy="5925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SERVICES</a:t>
          </a:r>
        </a:p>
        <a:p>
          <a:pPr lvl="0" algn="ctr" defTabSz="577850">
            <a:lnSpc>
              <a:spcPct val="90000"/>
            </a:lnSpc>
            <a:spcBef>
              <a:spcPct val="0"/>
            </a:spcBef>
            <a:spcAft>
              <a:spcPct val="35000"/>
            </a:spcAft>
          </a:pPr>
          <a:r>
            <a:rPr lang="en-US" sz="1300" kern="1200" dirty="0" smtClean="0"/>
            <a:t>(Database,  CNS etc)</a:t>
          </a:r>
          <a:endParaRPr lang="en-US" sz="1300" kern="1200" dirty="0"/>
        </a:p>
      </dsp:txBody>
      <dsp:txXfrm>
        <a:off x="117368" y="848165"/>
        <a:ext cx="2965662" cy="557865"/>
      </dsp:txXfrm>
    </dsp:sp>
    <dsp:sp modelId="{26453D0A-D2C1-4FD6-A0B2-9FA747391694}">
      <dsp:nvSpPr>
        <dsp:cNvPr id="0" name=""/>
        <dsp:cNvSpPr/>
      </dsp:nvSpPr>
      <dsp:spPr>
        <a:xfrm rot="10800000" flipH="1" flipV="1">
          <a:off x="1373309" y="1423747"/>
          <a:ext cx="355678" cy="414690"/>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1373389" y="1506605"/>
        <a:ext cx="248814" cy="248975"/>
      </dsp:txXfrm>
    </dsp:sp>
    <dsp:sp modelId="{645EF875-6112-4B99-B3FE-6F59CB9C24DA}">
      <dsp:nvSpPr>
        <dsp:cNvPr id="0" name=""/>
        <dsp:cNvSpPr/>
      </dsp:nvSpPr>
      <dsp:spPr>
        <a:xfrm>
          <a:off x="300037" y="1779237"/>
          <a:ext cx="2600325" cy="592577"/>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kern="1200" dirty="0" smtClean="0"/>
            <a:t>ADOS</a:t>
          </a:r>
          <a:endParaRPr lang="en-US" sz="1200" b="0" kern="1200" dirty="0"/>
        </a:p>
      </dsp:txBody>
      <dsp:txXfrm>
        <a:off x="317393" y="1796593"/>
        <a:ext cx="2565613" cy="557865"/>
      </dsp:txXfrm>
    </dsp:sp>
    <dsp:sp modelId="{B831CCEC-C44D-4260-BDD1-42D31F800852}">
      <dsp:nvSpPr>
        <dsp:cNvPr id="0" name=""/>
        <dsp:cNvSpPr/>
      </dsp:nvSpPr>
      <dsp:spPr>
        <a:xfrm rot="16200456" flipV="1">
          <a:off x="1392505" y="2358580"/>
          <a:ext cx="400863" cy="258217"/>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1515465" y="2364722"/>
        <a:ext cx="154931" cy="323398"/>
      </dsp:txXfrm>
    </dsp:sp>
    <dsp:sp modelId="{924D1E03-AB96-450F-AD97-402AE2F10337}">
      <dsp:nvSpPr>
        <dsp:cNvPr id="0" name=""/>
        <dsp:cNvSpPr/>
      </dsp:nvSpPr>
      <dsp:spPr>
        <a:xfrm>
          <a:off x="490247" y="2603562"/>
          <a:ext cx="2190854" cy="5925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DEVICE DRIVERS</a:t>
          </a:r>
          <a:endParaRPr lang="en-US" sz="1300" kern="1200" dirty="0"/>
        </a:p>
      </dsp:txBody>
      <dsp:txXfrm>
        <a:off x="507603" y="2620918"/>
        <a:ext cx="2156142" cy="557865"/>
      </dsp:txXfrm>
    </dsp:sp>
    <dsp:sp modelId="{39D7AB8E-5E95-4222-99DB-747D33B0A206}">
      <dsp:nvSpPr>
        <dsp:cNvPr id="0" name=""/>
        <dsp:cNvSpPr/>
      </dsp:nvSpPr>
      <dsp:spPr>
        <a:xfrm rot="10800000" flipV="1">
          <a:off x="1461262" y="3163490"/>
          <a:ext cx="248824" cy="361588"/>
        </a:xfrm>
        <a:prstGeom prst="up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rot="-5400000">
        <a:off x="1514522" y="3257195"/>
        <a:ext cx="216952" cy="174177"/>
      </dsp:txXfrm>
    </dsp:sp>
    <dsp:sp modelId="{7355EF63-205C-4357-8EBC-01182246C2D5}">
      <dsp:nvSpPr>
        <dsp:cNvPr id="0" name=""/>
        <dsp:cNvSpPr/>
      </dsp:nvSpPr>
      <dsp:spPr>
        <a:xfrm>
          <a:off x="490247" y="3492429"/>
          <a:ext cx="2190854" cy="480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CONTROL EQUIPMENT</a:t>
          </a:r>
          <a:endParaRPr lang="en-US" sz="1300" kern="1200" dirty="0"/>
        </a:p>
      </dsp:txBody>
      <dsp:txXfrm>
        <a:off x="504309" y="3506491"/>
        <a:ext cx="2162730" cy="452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10/22/2014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‹N°›</a:t>
            </a:fld>
            <a:endParaRPr lang="en-US" dirty="0"/>
          </a:p>
        </p:txBody>
      </p:sp>
    </p:spTree>
    <p:extLst>
      <p:ext uri="{BB962C8B-B14F-4D97-AF65-F5344CB8AC3E}">
        <p14:creationId xmlns:p14="http://schemas.microsoft.com/office/powerpoint/2010/main" val="2968151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10/22/2014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‹N°›</a:t>
            </a:fld>
            <a:endParaRPr lang="en-US" dirty="0"/>
          </a:p>
        </p:txBody>
      </p:sp>
    </p:spTree>
    <p:extLst>
      <p:ext uri="{BB962C8B-B14F-4D97-AF65-F5344CB8AC3E}">
        <p14:creationId xmlns:p14="http://schemas.microsoft.com/office/powerpoint/2010/main" val="164371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presenting training materials in a group setting.</a:t>
            </a:r>
          </a:p>
          <a:p>
            <a:endParaRPr lang="en-US" dirty="0" smtClean="0"/>
          </a:p>
          <a:p>
            <a:pPr lvl="0"/>
            <a:r>
              <a:rPr lang="en-US" sz="1200" b="1" dirty="0" smtClean="0"/>
              <a:t>Sections</a:t>
            </a:r>
            <a:endParaRPr lang="en-US" sz="1200" b="0" dirty="0" smtClean="0"/>
          </a:p>
          <a:p>
            <a:pPr lvl="0"/>
            <a:r>
              <a:rPr lang="en-US" sz="1200" b="0" dirty="0" smtClean="0"/>
              <a:t>Right-click on a slide to add sections.</a:t>
            </a:r>
            <a:r>
              <a:rPr lang="en-US" sz="1200" b="0" baseline="0" dirty="0" smtClean="0"/>
              <a:t> Sections can help to organize your slides or facilitate collaboration between multiple authors.</a:t>
            </a:r>
            <a:endParaRPr lang="en-US" sz="1200" b="0" dirty="0" smtClean="0"/>
          </a:p>
          <a:p>
            <a:pPr lvl="0"/>
            <a:endParaRPr lang="en-US" sz="1200" b="1" dirty="0" smtClean="0"/>
          </a:p>
          <a:p>
            <a:pPr lvl="0"/>
            <a:r>
              <a:rPr lang="en-US" sz="1200" b="1" dirty="0" smtClean="0"/>
              <a:t>Notes</a:t>
            </a:r>
          </a:p>
          <a:p>
            <a:pPr lvl="0"/>
            <a:r>
              <a:rPr lang="en-US" sz="1200" dirty="0" smtClean="0"/>
              <a:t>Use the Notes section for delivery notes or to provide additional details for the audience.</a:t>
            </a:r>
            <a:r>
              <a:rPr lang="en-US" sz="1200" baseline="0" dirty="0" smtClean="0"/>
              <a:t> View these notes in Presentation View during your presentation. </a:t>
            </a:r>
          </a:p>
          <a:p>
            <a:pPr lvl="0">
              <a:buFontTx/>
              <a:buNone/>
            </a:pPr>
            <a:r>
              <a:rPr lang="en-US" sz="1200" dirty="0" smtClean="0"/>
              <a:t>Keep in mind the font size (important for accessibility, visibility, videotaping, and online production)</a:t>
            </a:r>
          </a:p>
          <a:p>
            <a:pPr lvl="0"/>
            <a:endParaRPr lang="en-US" sz="1200" dirty="0" smtClean="0"/>
          </a:p>
          <a:p>
            <a:pPr lvl="0">
              <a:buFontTx/>
              <a:buNone/>
            </a:pPr>
            <a:r>
              <a:rPr lang="en-US" sz="1200" b="1" dirty="0" smtClean="0"/>
              <a:t>Coordinated colors </a:t>
            </a:r>
          </a:p>
          <a:p>
            <a:pPr lvl="0">
              <a:buFontTx/>
              <a:buNone/>
            </a:pPr>
            <a:r>
              <a:rPr lang="en-US" sz="1200" dirty="0" smtClean="0"/>
              <a:t>Pay particular attention to the graphs, charts, and text boxes.</a:t>
            </a:r>
            <a:r>
              <a:rPr lang="en-US" sz="1200" baseline="0" dirty="0" smtClean="0"/>
              <a:t> </a:t>
            </a:r>
            <a:endParaRPr lang="en-US" sz="1200" dirty="0" smtClean="0"/>
          </a:p>
          <a:p>
            <a:pPr lvl="0"/>
            <a:r>
              <a:rPr lang="en-US" sz="1200" dirty="0" smtClean="0"/>
              <a:t>Consider that attendees will print in black and white or grayscale. Run a test print to make sure your colors work when printed in pure black and white and grayscale.</a:t>
            </a:r>
          </a:p>
          <a:p>
            <a:pPr lvl="0">
              <a:buFontTx/>
              <a:buNone/>
            </a:pPr>
            <a:endParaRPr lang="en-US" sz="1200" dirty="0" smtClean="0"/>
          </a:p>
          <a:p>
            <a:pPr lvl="0">
              <a:buFontTx/>
              <a:buNone/>
            </a:pPr>
            <a:r>
              <a:rPr lang="en-US" sz="1200" b="1" dirty="0" smtClean="0"/>
              <a:t>Graphics, tables, and graphs</a:t>
            </a:r>
          </a:p>
          <a:p>
            <a:pPr lvl="0"/>
            <a:r>
              <a:rPr lang="en-US" sz="1200" dirty="0" smtClean="0"/>
              <a:t>Keep it simple: If possible, use consistent, non-distracting styles and colors.</a:t>
            </a:r>
          </a:p>
          <a:p>
            <a:pPr lvl="0"/>
            <a:r>
              <a:rPr lang="en-US" sz="1200" dirty="0" smtClean="0"/>
              <a:t>Label all graphs and tables.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asyn multi user feature as a pros or reword to explain the problem better.</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 presentation content by restating the important points from the lessons.</a:t>
            </a:r>
          </a:p>
          <a:p>
            <a:r>
              <a:rPr lang="en-US" dirty="0" smtClean="0"/>
              <a:t>What do you want the audience to remember when they leave your presentation?</a:t>
            </a:r>
          </a:p>
          <a:p>
            <a:endParaRPr lang="en-US" dirty="0" smtClean="0"/>
          </a:p>
          <a:p>
            <a:r>
              <a:rPr lang="en-US" dirty="0" smtClean="0"/>
              <a:t>Save your presentation to a video for easy distribution (To create a video, click the File tab, and then click Share.  Under File Types, click Create a Video.)</a:t>
            </a: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16</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Give a brief overview of the presentation.</a:t>
            </a:r>
            <a:r>
              <a:rPr lang="en-US" baseline="0" dirty="0" smtClean="0"/>
              <a:t> D</a:t>
            </a:r>
            <a:r>
              <a:rPr lang="en-US" dirty="0" smtClean="0"/>
              <a:t>escribe the major focus of the presentation and why it is important.</a:t>
            </a:r>
          </a:p>
          <a:p>
            <a:pPr>
              <a:lnSpc>
                <a:spcPct val="80000"/>
              </a:lnSpc>
            </a:pPr>
            <a:r>
              <a:rPr lang="en-US" dirty="0" smtClean="0"/>
              <a:t>Introduce each of the major topics.</a:t>
            </a:r>
          </a:p>
          <a:p>
            <a:r>
              <a:rPr lang="en-US" dirty="0" smtClean="0"/>
              <a:t>To provide a road map for the audience, you</a:t>
            </a:r>
            <a:r>
              <a:rPr lang="en-US" baseline="0" dirty="0" smtClean="0"/>
              <a:t> can </a:t>
            </a:r>
            <a:r>
              <a:rPr lang="en-US" dirty="0" smtClean="0"/>
              <a:t>repeat this Overview slide throughout the presentation, highlighting the particular topic you will discuss next.</a:t>
            </a:r>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Add animation to get rid of first bullet point after introducing both components.</a:t>
            </a:r>
          </a:p>
          <a:p>
            <a:pPr>
              <a:lnSpc>
                <a:spcPct val="80000"/>
              </a:lnSpc>
            </a:pPr>
            <a:r>
              <a:rPr lang="en-US" dirty="0" smtClean="0"/>
              <a:t>Introduce that we have a huge selection of drivers that we</a:t>
            </a:r>
            <a:r>
              <a:rPr lang="en-US" baseline="0" dirty="0" smtClean="0"/>
              <a:t> can develop asyn drivers for and contribute back to the community.</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dirty="0" smtClean="0"/>
              <a:t>Bring</a:t>
            </a:r>
            <a:r>
              <a:rPr lang="en-US" baseline="0" dirty="0" smtClean="0"/>
              <a:t> back the rhic architecutre diagram.</a:t>
            </a: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users have shown interest in using these devices.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that users have shown interest in using these devices. </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10/22/2014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10/22/2014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10/22/2014</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‹N°›</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‹N°›</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‹N°›</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10/22/2014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10/22/2014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10/22/2014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10/22/2014</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‹N°›</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00200" y="762000"/>
            <a:ext cx="7018424" cy="1905000"/>
          </a:xfrm>
        </p:spPr>
        <p:txBody>
          <a:bodyPr>
            <a:normAutofit fontScale="90000"/>
          </a:bodyPr>
          <a:lstStyle/>
          <a:p>
            <a:pPr algn="ctr"/>
            <a:r>
              <a:rPr lang="en-US" dirty="0" smtClean="0"/>
              <a:t>INTEGRATION OF EPICS ASYN INTO NON EPICS ENVIRONMENT</a:t>
            </a:r>
            <a:endParaRPr lang="en-US" dirty="0"/>
          </a:p>
        </p:txBody>
      </p:sp>
      <p:sp>
        <p:nvSpPr>
          <p:cNvPr id="3" name="Subtitle 2"/>
          <p:cNvSpPr>
            <a:spLocks noGrp="1"/>
          </p:cNvSpPr>
          <p:nvPr>
            <p:ph type="subTitle" idx="1"/>
            <p:custDataLst>
              <p:tags r:id="rId3"/>
            </p:custDataLst>
          </p:nvPr>
        </p:nvSpPr>
        <p:spPr>
          <a:xfrm>
            <a:off x="3962400" y="3657600"/>
            <a:ext cx="4953000" cy="1371600"/>
          </a:xfrm>
        </p:spPr>
        <p:txBody>
          <a:bodyPr>
            <a:normAutofit fontScale="85000" lnSpcReduction="10000"/>
          </a:bodyPr>
          <a:lstStyle/>
          <a:p>
            <a:pPr algn="l"/>
            <a:r>
              <a:rPr lang="en-US" sz="2400" b="1" dirty="0" smtClean="0">
                <a:latin typeface="+mn-lt"/>
              </a:rPr>
              <a:t>PRERANA KANKIYA</a:t>
            </a:r>
          </a:p>
          <a:p>
            <a:pPr algn="l"/>
            <a:r>
              <a:rPr lang="en-US" sz="2400" b="1" dirty="0" smtClean="0">
                <a:latin typeface="+mn-lt"/>
              </a:rPr>
              <a:t>Brookhaven National Laboratory, New York</a:t>
            </a:r>
          </a:p>
          <a:p>
            <a:pPr algn="l"/>
            <a:endParaRPr lang="en-US" sz="2400" b="1" dirty="0" smtClean="0">
              <a:latin typeface="+mn-lt"/>
            </a:endParaRPr>
          </a:p>
          <a:p>
            <a:pPr algn="l"/>
            <a:r>
              <a:rPr lang="en-US" sz="2400" dirty="0" smtClean="0">
                <a:latin typeface="+mn-lt"/>
              </a:rPr>
              <a:t>EPICS COLLABORATION MEETING, 2014</a:t>
            </a:r>
            <a:endParaRPr lang="en-US" sz="2400" dirty="0">
              <a:latin typeface="+mn-lt"/>
            </a:endParaRPr>
          </a:p>
          <a:p>
            <a:endParaRPr lang="en-US" sz="2400" dirty="0" smtClean="0">
              <a:latin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0"/>
            <a:ext cx="8077200" cy="1143000"/>
          </a:xfrm>
        </p:spPr>
        <p:txBody>
          <a:bodyPr/>
          <a:lstStyle/>
          <a:p>
            <a:r>
              <a:rPr lang="en-US" dirty="0" smtClean="0"/>
              <a:t>Why ASYN is a good place to start</a:t>
            </a:r>
            <a:endParaRPr lang="en-US" dirty="0"/>
          </a:p>
        </p:txBody>
      </p:sp>
      <p:sp>
        <p:nvSpPr>
          <p:cNvPr id="5" name="Content Placeholder 4"/>
          <p:cNvSpPr>
            <a:spLocks noGrp="1"/>
          </p:cNvSpPr>
          <p:nvPr>
            <p:ph idx="1"/>
            <p:custDataLst>
              <p:tags r:id="rId3"/>
            </p:custDataLst>
          </p:nvPr>
        </p:nvSpPr>
        <p:spPr>
          <a:xfrm>
            <a:off x="762000" y="1143000"/>
            <a:ext cx="8077200" cy="5410200"/>
          </a:xfrm>
        </p:spPr>
        <p:txBody>
          <a:bodyPr>
            <a:normAutofit/>
          </a:bodyPr>
          <a:lstStyle/>
          <a:p>
            <a:r>
              <a:rPr lang="en-US" dirty="0" smtClean="0"/>
              <a:t>The two components of ASYN:</a:t>
            </a:r>
          </a:p>
          <a:p>
            <a:pPr marL="857250" lvl="1" indent="-457200"/>
            <a:r>
              <a:rPr lang="en-US" dirty="0" err="1" smtClean="0"/>
              <a:t>Asyn</a:t>
            </a:r>
            <a:r>
              <a:rPr lang="en-US" dirty="0" smtClean="0"/>
              <a:t> device support</a:t>
            </a:r>
          </a:p>
          <a:p>
            <a:pPr marL="857250" lvl="1" indent="-457200">
              <a:buNone/>
            </a:pPr>
            <a:r>
              <a:rPr lang="en-US" dirty="0" smtClean="0"/>
              <a:t>	Integral to EPICS ecosystem and depends on DB definition files which cannot be extracted.</a:t>
            </a:r>
          </a:p>
          <a:p>
            <a:pPr marL="857250" lvl="1" indent="-457200"/>
            <a:r>
              <a:rPr lang="en-US" dirty="0" smtClean="0"/>
              <a:t>Asyn drivers</a:t>
            </a:r>
          </a:p>
          <a:p>
            <a:pPr marL="857250" lvl="1" indent="-457200">
              <a:buNone/>
            </a:pPr>
            <a:r>
              <a:rPr lang="en-US" dirty="0" smtClean="0"/>
              <a:t>      Drivers are completely independent and have regular C style interfaces.</a:t>
            </a:r>
          </a:p>
          <a:p>
            <a:pPr marL="457200" indent="-457200">
              <a:buNone/>
            </a:pPr>
            <a:r>
              <a:rPr lang="en-US" dirty="0" smtClean="0"/>
              <a:t>Pros: </a:t>
            </a:r>
            <a:r>
              <a:rPr lang="en-US" dirty="0" err="1" smtClean="0"/>
              <a:t>Asyn</a:t>
            </a:r>
            <a:r>
              <a:rPr lang="en-US" dirty="0" smtClean="0"/>
              <a:t> supports a large number of devices.</a:t>
            </a:r>
          </a:p>
          <a:p>
            <a:pPr marL="0" indent="0">
              <a:buNone/>
            </a:pPr>
            <a:r>
              <a:rPr lang="en-US" dirty="0" smtClean="0"/>
              <a:t>Cons: Not all </a:t>
            </a:r>
            <a:r>
              <a:rPr lang="en-US" dirty="0" err="1" smtClean="0"/>
              <a:t>Asyn</a:t>
            </a:r>
            <a:r>
              <a:rPr lang="en-US" dirty="0" smtClean="0"/>
              <a:t> supported devices export an </a:t>
            </a:r>
            <a:r>
              <a:rPr lang="en-US" dirty="0" err="1" smtClean="0"/>
              <a:t>Asyn</a:t>
            </a:r>
            <a:r>
              <a:rPr lang="en-US" dirty="0" smtClean="0"/>
              <a:t> driver.</a:t>
            </a:r>
          </a:p>
        </p:txBody>
      </p:sp>
    </p:spTree>
    <p:custDataLst>
      <p:tags r:id="rId1"/>
    </p:custDataLst>
    <p:extLst>
      <p:ext uri="{BB962C8B-B14F-4D97-AF65-F5344CB8AC3E}">
        <p14:creationId xmlns:p14="http://schemas.microsoft.com/office/powerpoint/2010/main" val="3263728255"/>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0"/>
            <a:ext cx="8077200" cy="1143000"/>
          </a:xfrm>
        </p:spPr>
        <p:txBody>
          <a:bodyPr/>
          <a:lstStyle/>
          <a:p>
            <a:r>
              <a:rPr lang="en-US" dirty="0" smtClean="0"/>
              <a:t>Building Blocks of the solution</a:t>
            </a:r>
            <a:endParaRPr lang="en-US" dirty="0"/>
          </a:p>
        </p:txBody>
      </p:sp>
      <p:grpSp>
        <p:nvGrpSpPr>
          <p:cNvPr id="25" name="Group 24"/>
          <p:cNvGrpSpPr/>
          <p:nvPr/>
        </p:nvGrpSpPr>
        <p:grpSpPr>
          <a:xfrm>
            <a:off x="2514600" y="1524000"/>
            <a:ext cx="4648200" cy="4800597"/>
            <a:chOff x="2514600" y="1524000"/>
            <a:chExt cx="4648200" cy="4800597"/>
          </a:xfrm>
        </p:grpSpPr>
        <p:grpSp>
          <p:nvGrpSpPr>
            <p:cNvPr id="23" name="Group 22"/>
            <p:cNvGrpSpPr/>
            <p:nvPr/>
          </p:nvGrpSpPr>
          <p:grpSpPr>
            <a:xfrm>
              <a:off x="2514600" y="1524000"/>
              <a:ext cx="4648200" cy="4800597"/>
              <a:chOff x="685800" y="1524000"/>
              <a:chExt cx="4648200" cy="4800597"/>
            </a:xfrm>
          </p:grpSpPr>
          <p:sp>
            <p:nvSpPr>
              <p:cNvPr id="10" name="TextBox 9"/>
              <p:cNvSpPr txBox="1"/>
              <p:nvPr/>
            </p:nvSpPr>
            <p:spPr>
              <a:xfrm>
                <a:off x="4267200" y="4964668"/>
                <a:ext cx="1066800" cy="369332"/>
              </a:xfrm>
              <a:prstGeom prst="rect">
                <a:avLst/>
              </a:prstGeom>
              <a:noFill/>
            </p:spPr>
            <p:txBody>
              <a:bodyPr wrap="square" rtlCol="0">
                <a:spAutoFit/>
              </a:bodyPr>
              <a:lstStyle/>
              <a:p>
                <a:r>
                  <a:rPr lang="en-US" dirty="0" smtClean="0"/>
                  <a:t>etc</a:t>
                </a:r>
                <a:endParaRPr lang="en-US" dirty="0"/>
              </a:p>
            </p:txBody>
          </p:sp>
          <p:grpSp>
            <p:nvGrpSpPr>
              <p:cNvPr id="52" name="Group 4"/>
              <p:cNvGrpSpPr/>
              <p:nvPr/>
            </p:nvGrpSpPr>
            <p:grpSpPr>
              <a:xfrm>
                <a:off x="685800" y="1524000"/>
                <a:ext cx="3581400" cy="4800597"/>
                <a:chOff x="2743200" y="1241739"/>
                <a:chExt cx="3200400" cy="3380703"/>
              </a:xfrm>
            </p:grpSpPr>
            <p:sp>
              <p:nvSpPr>
                <p:cNvPr id="56" name="Rectangle 55"/>
                <p:cNvSpPr/>
                <p:nvPr/>
              </p:nvSpPr>
              <p:spPr>
                <a:xfrm>
                  <a:off x="2743200" y="1241739"/>
                  <a:ext cx="3200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Interface</a:t>
                  </a:r>
                  <a:endParaRPr lang="en-US" dirty="0"/>
                </a:p>
              </p:txBody>
            </p:sp>
            <p:cxnSp>
              <p:nvCxnSpPr>
                <p:cNvPr id="57" name="Straight Arrow Connector 56"/>
                <p:cNvCxnSpPr/>
                <p:nvPr/>
              </p:nvCxnSpPr>
              <p:spPr>
                <a:xfrm rot="5400000">
                  <a:off x="4216462" y="1939344"/>
                  <a:ext cx="321972" cy="1"/>
                </a:xfrm>
                <a:prstGeom prst="straightConnector1">
                  <a:avLst/>
                </a:prstGeom>
                <a:ln w="254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8" name="Group 33"/>
                <p:cNvGrpSpPr/>
                <p:nvPr/>
              </p:nvGrpSpPr>
              <p:grpSpPr>
                <a:xfrm>
                  <a:off x="2743200" y="3227230"/>
                  <a:ext cx="3200400" cy="1395212"/>
                  <a:chOff x="2743200" y="3227230"/>
                  <a:chExt cx="3200400" cy="1395212"/>
                </a:xfrm>
              </p:grpSpPr>
              <p:sp>
                <p:nvSpPr>
                  <p:cNvPr id="59" name="Rectangle 5"/>
                  <p:cNvSpPr/>
                  <p:nvPr/>
                </p:nvSpPr>
                <p:spPr>
                  <a:xfrm>
                    <a:off x="2743200" y="4191000"/>
                    <a:ext cx="3200400" cy="431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 Driver</a:t>
                    </a:r>
                    <a:endParaRPr lang="en-US" dirty="0"/>
                  </a:p>
                </p:txBody>
              </p:sp>
              <p:sp>
                <p:nvSpPr>
                  <p:cNvPr id="60" name="Rectangle 59"/>
                  <p:cNvSpPr/>
                  <p:nvPr/>
                </p:nvSpPr>
                <p:spPr>
                  <a:xfrm>
                    <a:off x="2743200" y="34290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IEEE488</a:t>
                    </a:r>
                    <a:endParaRPr lang="en-US" dirty="0"/>
                  </a:p>
                </p:txBody>
              </p:sp>
              <p:sp>
                <p:nvSpPr>
                  <p:cNvPr id="61" name="Rectangle 60"/>
                  <p:cNvSpPr/>
                  <p:nvPr/>
                </p:nvSpPr>
                <p:spPr>
                  <a:xfrm>
                    <a:off x="3886200" y="3429000"/>
                    <a:ext cx="99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ETHERNET</a:t>
                    </a:r>
                    <a:endParaRPr lang="en-US" sz="1400" dirty="0"/>
                  </a:p>
                </p:txBody>
              </p:sp>
              <p:sp>
                <p:nvSpPr>
                  <p:cNvPr id="62" name="Rectangle 61"/>
                  <p:cNvSpPr/>
                  <p:nvPr/>
                </p:nvSpPr>
                <p:spPr>
                  <a:xfrm>
                    <a:off x="5029200" y="34290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RS232</a:t>
                    </a:r>
                    <a:endParaRPr lang="en-US" dirty="0"/>
                  </a:p>
                </p:txBody>
              </p:sp>
              <p:cxnSp>
                <p:nvCxnSpPr>
                  <p:cNvPr id="63" name="Straight Arrow Connector 62"/>
                  <p:cNvCxnSpPr/>
                  <p:nvPr/>
                </p:nvCxnSpPr>
                <p:spPr>
                  <a:xfrm rot="5400000">
                    <a:off x="4267200" y="4093614"/>
                    <a:ext cx="305594" cy="794"/>
                  </a:xfrm>
                  <a:prstGeom prst="straightConnector1">
                    <a:avLst/>
                  </a:prstGeom>
                  <a:ln w="254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5333206" y="4114006"/>
                    <a:ext cx="305594" cy="794"/>
                  </a:xfrm>
                  <a:prstGeom prst="straightConnector1">
                    <a:avLst/>
                  </a:prstGeom>
                  <a:ln w="254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a:off x="3048000" y="4114800"/>
                    <a:ext cx="305594" cy="794"/>
                  </a:xfrm>
                  <a:prstGeom prst="straightConnector1">
                    <a:avLst/>
                  </a:prstGeom>
                  <a:ln w="254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823415" y="2909015"/>
                    <a:ext cx="201769"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2" idx="0"/>
                  </p:cNvCxnSpPr>
                  <p:nvPr/>
                </p:nvCxnSpPr>
                <p:spPr>
                  <a:xfrm rot="16200000" flipH="1">
                    <a:off x="4814016" y="2756615"/>
                    <a:ext cx="201769" cy="1143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61" idx="0"/>
                  </p:cNvCxnSpPr>
                  <p:nvPr/>
                </p:nvCxnSpPr>
                <p:spPr>
                  <a:xfrm rot="16200000" flipH="1">
                    <a:off x="4261566" y="3309065"/>
                    <a:ext cx="201769" cy="38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3" name="Rectangle 52"/>
              <p:cNvSpPr/>
              <p:nvPr/>
            </p:nvSpPr>
            <p:spPr>
              <a:xfrm>
                <a:off x="685800" y="2743199"/>
                <a:ext cx="3581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ADOs </a:t>
                </a:r>
              </a:p>
              <a:p>
                <a:pPr algn="ctr"/>
                <a:r>
                  <a:rPr lang="en-US" dirty="0" smtClean="0"/>
                  <a:t>containing generic BUS IO</a:t>
                </a:r>
                <a:endParaRPr lang="en-US" dirty="0"/>
              </a:p>
            </p:txBody>
          </p:sp>
          <p:sp>
            <p:nvSpPr>
              <p:cNvPr id="54" name="TextBox 53"/>
              <p:cNvSpPr txBox="1"/>
              <p:nvPr/>
            </p:nvSpPr>
            <p:spPr>
              <a:xfrm>
                <a:off x="1143000" y="3697068"/>
                <a:ext cx="2667000" cy="646331"/>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wrap="square" rtlCol="0">
                <a:spAutoFit/>
              </a:bodyPr>
              <a:lstStyle/>
              <a:p>
                <a:pPr algn="ctr"/>
                <a:r>
                  <a:rPr lang="en-US" dirty="0" smtClean="0"/>
                  <a:t>ASYN</a:t>
                </a:r>
              </a:p>
              <a:p>
                <a:pPr algn="ctr"/>
                <a:r>
                  <a:rPr lang="en-US" dirty="0" smtClean="0"/>
                  <a:t>Containing BUS specific IO</a:t>
                </a:r>
                <a:endParaRPr lang="en-US" dirty="0"/>
              </a:p>
            </p:txBody>
          </p:sp>
        </p:grpSp>
        <p:cxnSp>
          <p:nvCxnSpPr>
            <p:cNvPr id="81" name="Straight Arrow Connector 80"/>
            <p:cNvCxnSpPr/>
            <p:nvPr/>
          </p:nvCxnSpPr>
          <p:spPr>
            <a:xfrm rot="5400000">
              <a:off x="4125984" y="3569327"/>
              <a:ext cx="433943" cy="889"/>
            </a:xfrm>
            <a:prstGeom prst="straightConnector1">
              <a:avLst/>
            </a:prstGeom>
            <a:ln w="254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2" name="Rectangular Callout 21"/>
          <p:cNvSpPr/>
          <p:nvPr/>
        </p:nvSpPr>
        <p:spPr>
          <a:xfrm>
            <a:off x="4648200" y="2133600"/>
            <a:ext cx="4343400" cy="2438400"/>
          </a:xfrm>
          <a:prstGeom prst="wedgeRectCallout">
            <a:avLst>
              <a:gd name="adj1" fmla="val -63296"/>
              <a:gd name="adj2" fmla="val -91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chemeClr val="tx1"/>
                </a:solidFill>
                <a:latin typeface="Courier New" pitchFamily="49" charset="0"/>
              </a:rPr>
              <a:t>/*ADO Creates </a:t>
            </a:r>
            <a:r>
              <a:rPr lang="en-US" sz="1200" b="1" dirty="0" err="1" smtClean="0">
                <a:solidFill>
                  <a:schemeClr val="tx1"/>
                </a:solidFill>
                <a:latin typeface="Courier New" pitchFamily="49" charset="0"/>
              </a:rPr>
              <a:t>asynUser</a:t>
            </a:r>
            <a:r>
              <a:rPr lang="en-US" sz="1200" b="1" dirty="0" smtClean="0">
                <a:solidFill>
                  <a:schemeClr val="tx1"/>
                </a:solidFill>
                <a:latin typeface="Courier New" pitchFamily="49" charset="0"/>
              </a:rPr>
              <a:t> */</a:t>
            </a:r>
          </a:p>
          <a:p>
            <a:r>
              <a:rPr lang="en-US" sz="1200" b="1" dirty="0" err="1" smtClean="0">
                <a:solidFill>
                  <a:schemeClr val="tx1"/>
                </a:solidFill>
                <a:latin typeface="Courier New" pitchFamily="49" charset="0"/>
              </a:rPr>
              <a:t>pasynUser</a:t>
            </a:r>
            <a:r>
              <a:rPr lang="en-US" sz="1200" b="1" dirty="0" smtClean="0">
                <a:solidFill>
                  <a:schemeClr val="tx1"/>
                </a:solidFill>
                <a:latin typeface="Courier New" pitchFamily="49" charset="0"/>
              </a:rPr>
              <a:t> = </a:t>
            </a:r>
            <a:r>
              <a:rPr lang="en-US" sz="1200" b="1" dirty="0" err="1" smtClean="0">
                <a:solidFill>
                  <a:schemeClr val="tx1"/>
                </a:solidFill>
                <a:latin typeface="Courier New" pitchFamily="49" charset="0"/>
              </a:rPr>
              <a:t>createAsynUser</a:t>
            </a:r>
            <a:r>
              <a:rPr lang="en-US" sz="1200" b="1" dirty="0" smtClean="0">
                <a:solidFill>
                  <a:schemeClr val="tx1"/>
                </a:solidFill>
                <a:latin typeface="Courier New" pitchFamily="49" charset="0"/>
              </a:rPr>
              <a:t>();</a:t>
            </a:r>
          </a:p>
          <a:p>
            <a:r>
              <a:rPr lang="en-US" sz="1200" b="1" dirty="0" smtClean="0">
                <a:solidFill>
                  <a:schemeClr val="tx1"/>
                </a:solidFill>
                <a:latin typeface="Courier New" pitchFamily="49" charset="0"/>
              </a:rPr>
              <a:t>status =   </a:t>
            </a:r>
            <a:r>
              <a:rPr lang="en-US" sz="1200" b="1" dirty="0" err="1" smtClean="0">
                <a:solidFill>
                  <a:schemeClr val="tx1"/>
                </a:solidFill>
                <a:latin typeface="Courier New" pitchFamily="49" charset="0"/>
              </a:rPr>
              <a:t>connectDevice</a:t>
            </a:r>
            <a:r>
              <a:rPr lang="en-US" sz="1200" b="1" dirty="0" smtClean="0">
                <a:solidFill>
                  <a:schemeClr val="tx1"/>
                </a:solidFill>
                <a:latin typeface="Courier New" pitchFamily="49" charset="0"/>
              </a:rPr>
              <a:t>(</a:t>
            </a:r>
            <a:r>
              <a:rPr lang="en-US" sz="1200" b="1" dirty="0" err="1" smtClean="0">
                <a:solidFill>
                  <a:schemeClr val="tx1"/>
                </a:solidFill>
                <a:latin typeface="Courier New" pitchFamily="49" charset="0"/>
              </a:rPr>
              <a:t>pasynUser,portname</a:t>
            </a:r>
            <a:r>
              <a:rPr lang="en-US" sz="1200" b="1" dirty="0" smtClean="0">
                <a:solidFill>
                  <a:schemeClr val="tx1"/>
                </a:solidFill>
                <a:latin typeface="Courier New" pitchFamily="49" charset="0"/>
              </a:rPr>
              <a:t>);</a:t>
            </a:r>
          </a:p>
          <a:p>
            <a:r>
              <a:rPr lang="en-US" sz="1200" b="1" dirty="0" smtClean="0">
                <a:solidFill>
                  <a:schemeClr val="tx1"/>
                </a:solidFill>
                <a:latin typeface="Courier New" pitchFamily="49" charset="0"/>
              </a:rPr>
              <a:t>status =   </a:t>
            </a:r>
            <a:r>
              <a:rPr lang="en-US" sz="1200" b="1" dirty="0" err="1" smtClean="0">
                <a:solidFill>
                  <a:schemeClr val="tx1"/>
                </a:solidFill>
                <a:latin typeface="Courier New" pitchFamily="49" charset="0"/>
              </a:rPr>
              <a:t>canBlock</a:t>
            </a:r>
            <a:r>
              <a:rPr lang="en-US" sz="1200" b="1" dirty="0" smtClean="0">
                <a:solidFill>
                  <a:schemeClr val="tx1"/>
                </a:solidFill>
                <a:latin typeface="Courier New" pitchFamily="49" charset="0"/>
              </a:rPr>
              <a:t>();</a:t>
            </a:r>
          </a:p>
          <a:p>
            <a:r>
              <a:rPr lang="en-US" sz="1200" b="1" dirty="0" err="1" smtClean="0">
                <a:solidFill>
                  <a:schemeClr val="tx1"/>
                </a:solidFill>
                <a:latin typeface="Courier New" pitchFamily="49" charset="0"/>
              </a:rPr>
              <a:t>pasynInterface</a:t>
            </a:r>
            <a:r>
              <a:rPr lang="en-US" sz="1200" b="1" dirty="0" smtClean="0">
                <a:solidFill>
                  <a:schemeClr val="tx1"/>
                </a:solidFill>
                <a:latin typeface="Courier New" pitchFamily="49" charset="0"/>
              </a:rPr>
              <a:t> = </a:t>
            </a:r>
            <a:r>
              <a:rPr lang="en-US" sz="1200" b="1" dirty="0" err="1" smtClean="0">
                <a:solidFill>
                  <a:schemeClr val="tx1"/>
                </a:solidFill>
                <a:latin typeface="Courier New" pitchFamily="49" charset="0"/>
              </a:rPr>
              <a:t>findInterface</a:t>
            </a:r>
            <a:r>
              <a:rPr lang="en-US" sz="1200" b="1" dirty="0" smtClean="0">
                <a:solidFill>
                  <a:schemeClr val="tx1"/>
                </a:solidFill>
                <a:latin typeface="Courier New" pitchFamily="49" charset="0"/>
              </a:rPr>
              <a:t>(</a:t>
            </a:r>
            <a:r>
              <a:rPr lang="en-US" sz="1200" b="1" dirty="0" err="1" smtClean="0">
                <a:solidFill>
                  <a:schemeClr val="tx1"/>
                </a:solidFill>
                <a:latin typeface="Courier New" pitchFamily="49" charset="0"/>
              </a:rPr>
              <a:t>psynUser</a:t>
            </a:r>
            <a:r>
              <a:rPr lang="en-US" sz="1200" b="1" dirty="0" smtClean="0">
                <a:solidFill>
                  <a:schemeClr val="tx1"/>
                </a:solidFill>
                <a:latin typeface="Courier New" pitchFamily="49" charset="0"/>
              </a:rPr>
              <a:t>, </a:t>
            </a:r>
            <a:r>
              <a:rPr lang="en-US" sz="1200" b="1" dirty="0" smtClean="0">
                <a:solidFill>
                  <a:srgbClr val="FF0000"/>
                </a:solidFill>
                <a:latin typeface="Courier New" pitchFamily="49" charset="0"/>
              </a:rPr>
              <a:t>asynInt32Type</a:t>
            </a:r>
            <a:r>
              <a:rPr lang="en-US" sz="1200" b="1" dirty="0" smtClean="0">
                <a:solidFill>
                  <a:schemeClr val="tx1"/>
                </a:solidFill>
                <a:latin typeface="Courier New" pitchFamily="49" charset="0"/>
              </a:rPr>
              <a:t>, 1);</a:t>
            </a:r>
          </a:p>
          <a:p>
            <a:r>
              <a:rPr lang="en-US" sz="1200" b="1" dirty="0" smtClean="0">
                <a:solidFill>
                  <a:schemeClr val="tx1"/>
                </a:solidFill>
                <a:latin typeface="Courier New" pitchFamily="49" charset="0"/>
              </a:rPr>
              <a:t>status =   </a:t>
            </a:r>
            <a:r>
              <a:rPr lang="en-US" sz="1200" b="1" dirty="0" err="1" smtClean="0">
                <a:solidFill>
                  <a:schemeClr val="tx1"/>
                </a:solidFill>
                <a:latin typeface="Courier New" pitchFamily="49" charset="0"/>
              </a:rPr>
              <a:t>queueRequest</a:t>
            </a:r>
            <a:r>
              <a:rPr lang="en-US" sz="1200" b="1" dirty="0" smtClean="0">
                <a:solidFill>
                  <a:schemeClr val="tx1"/>
                </a:solidFill>
                <a:latin typeface="Courier New" pitchFamily="49" charset="0"/>
              </a:rPr>
              <a:t>();</a:t>
            </a:r>
          </a:p>
          <a:p>
            <a:endParaRPr lang="en-US" sz="1200" b="1" dirty="0" smtClean="0">
              <a:solidFill>
                <a:schemeClr val="tx1"/>
              </a:solidFill>
              <a:latin typeface="Courier New" pitchFamily="49" charset="0"/>
            </a:endParaRPr>
          </a:p>
          <a:p>
            <a:r>
              <a:rPr lang="en-US" sz="1200" b="1" dirty="0" smtClean="0">
                <a:solidFill>
                  <a:schemeClr val="tx1"/>
                </a:solidFill>
                <a:latin typeface="Courier New" pitchFamily="49" charset="0"/>
              </a:rPr>
              <a:t>/* ADO interfaces with port name*/</a:t>
            </a:r>
          </a:p>
          <a:p>
            <a:r>
              <a:rPr lang="en-US" sz="1200" b="1" dirty="0" smtClean="0">
                <a:solidFill>
                  <a:schemeClr val="tx1"/>
                </a:solidFill>
                <a:latin typeface="Courier New" pitchFamily="49" charset="0"/>
              </a:rPr>
              <a:t>ADO-&gt;</a:t>
            </a:r>
            <a:r>
              <a:rPr lang="en-US" sz="1200" b="1" dirty="0" err="1" smtClean="0">
                <a:solidFill>
                  <a:schemeClr val="tx1"/>
                </a:solidFill>
                <a:latin typeface="Courier New" pitchFamily="49" charset="0"/>
              </a:rPr>
              <a:t>portname</a:t>
            </a:r>
            <a:r>
              <a:rPr lang="en-US" sz="1200" b="1" dirty="0" smtClean="0">
                <a:solidFill>
                  <a:schemeClr val="tx1"/>
                </a:solidFill>
                <a:latin typeface="Courier New" pitchFamily="49" charset="0"/>
              </a:rPr>
              <a:t>-&gt;read();</a:t>
            </a:r>
          </a:p>
          <a:p>
            <a:r>
              <a:rPr lang="en-US" sz="1200" b="1" dirty="0" smtClean="0">
                <a:solidFill>
                  <a:schemeClr val="tx1"/>
                </a:solidFill>
                <a:latin typeface="Courier New" pitchFamily="49" charset="0"/>
              </a:rPr>
              <a:t>ADO-&gt;</a:t>
            </a:r>
            <a:r>
              <a:rPr lang="en-US" sz="1200" b="1" dirty="0" err="1" smtClean="0">
                <a:solidFill>
                  <a:schemeClr val="tx1"/>
                </a:solidFill>
                <a:latin typeface="Courier New" pitchFamily="49" charset="0"/>
              </a:rPr>
              <a:t>portname</a:t>
            </a:r>
            <a:r>
              <a:rPr lang="en-US" sz="1200" b="1" dirty="0" smtClean="0">
                <a:solidFill>
                  <a:schemeClr val="tx1"/>
                </a:solidFill>
                <a:latin typeface="Courier New" pitchFamily="49" charset="0"/>
              </a:rPr>
              <a:t>-&gt;write();</a:t>
            </a:r>
            <a:endParaRPr lang="en-US" sz="1200" dirty="0">
              <a:solidFill>
                <a:schemeClr val="tx1"/>
              </a:solidFill>
            </a:endParaRPr>
          </a:p>
        </p:txBody>
      </p:sp>
      <p:sp>
        <p:nvSpPr>
          <p:cNvPr id="24" name="Rectangular Callout 23"/>
          <p:cNvSpPr/>
          <p:nvPr/>
        </p:nvSpPr>
        <p:spPr>
          <a:xfrm>
            <a:off x="4267200" y="3048000"/>
            <a:ext cx="2667000" cy="2133600"/>
          </a:xfrm>
          <a:prstGeom prst="wedgeRectCallout">
            <a:avLst>
              <a:gd name="adj1" fmla="val -77918"/>
              <a:gd name="adj2" fmla="val -730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dirty="0" smtClean="0">
                <a:solidFill>
                  <a:schemeClr val="tx1"/>
                </a:solidFill>
                <a:latin typeface="Calibri" pitchFamily="34" charset="0"/>
              </a:rPr>
              <a:t>Offloaded ADO tasks</a:t>
            </a:r>
          </a:p>
          <a:p>
            <a:pPr lvl="1">
              <a:buFont typeface="Arial" pitchFamily="34" charset="0"/>
              <a:buChar char="•"/>
            </a:pPr>
            <a:r>
              <a:rPr lang="en-US" sz="1600" b="1" dirty="0" smtClean="0">
                <a:solidFill>
                  <a:schemeClr val="tx1"/>
                </a:solidFill>
                <a:latin typeface="Calibri" pitchFamily="34" charset="0"/>
              </a:rPr>
              <a:t> debugging</a:t>
            </a:r>
          </a:p>
          <a:p>
            <a:pPr lvl="1">
              <a:buFont typeface="Arial" pitchFamily="34" charset="0"/>
              <a:buChar char="•"/>
            </a:pPr>
            <a:r>
              <a:rPr lang="en-US" sz="1600" b="1" dirty="0" smtClean="0">
                <a:solidFill>
                  <a:schemeClr val="tx1"/>
                </a:solidFill>
                <a:latin typeface="Calibri" pitchFamily="34" charset="0"/>
              </a:rPr>
              <a:t> reconnection</a:t>
            </a:r>
          </a:p>
          <a:p>
            <a:pPr lvl="1">
              <a:buFont typeface="Arial" pitchFamily="34" charset="0"/>
              <a:buChar char="•"/>
            </a:pPr>
            <a:r>
              <a:rPr lang="en-US" sz="1600" b="1" dirty="0" smtClean="0">
                <a:solidFill>
                  <a:schemeClr val="tx1"/>
                </a:solidFill>
                <a:latin typeface="Calibri" pitchFamily="34" charset="0"/>
              </a:rPr>
              <a:t> errors</a:t>
            </a:r>
          </a:p>
        </p:txBody>
      </p:sp>
    </p:spTree>
    <p:custDataLst>
      <p:tags r:id="rId1"/>
    </p:custDataLst>
    <p:extLst>
      <p:ext uri="{BB962C8B-B14F-4D97-AF65-F5344CB8AC3E}">
        <p14:creationId xmlns:p14="http://schemas.microsoft.com/office/powerpoint/2010/main" val="1272607064"/>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2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5486400" cy="1143000"/>
          </a:xfrm>
        </p:spPr>
        <p:txBody>
          <a:bodyPr>
            <a:normAutofit/>
          </a:bodyPr>
          <a:lstStyle/>
          <a:p>
            <a:r>
              <a:rPr lang="en-US" dirty="0" smtClean="0"/>
              <a:t>Our Drivers of Interest</a:t>
            </a:r>
            <a:endParaRPr lang="en-US" dirty="0"/>
          </a:p>
        </p:txBody>
      </p:sp>
      <p:sp>
        <p:nvSpPr>
          <p:cNvPr id="5" name="Content Placeholder 4"/>
          <p:cNvSpPr>
            <a:spLocks noGrp="1"/>
          </p:cNvSpPr>
          <p:nvPr>
            <p:ph idx="1"/>
          </p:nvPr>
        </p:nvSpPr>
        <p:spPr/>
        <p:txBody>
          <a:bodyPr>
            <a:normAutofit/>
          </a:bodyPr>
          <a:lstStyle/>
          <a:p>
            <a:pPr fontAlgn="base"/>
            <a:r>
              <a:rPr lang="en-US" dirty="0" smtClean="0"/>
              <a:t>Motor Record interfaces from manufacturers such as delta tau and Newport that write drivers for ASYN.</a:t>
            </a:r>
          </a:p>
          <a:p>
            <a:pPr fontAlgn="base"/>
            <a:r>
              <a:rPr lang="en-US" dirty="0" smtClean="0"/>
              <a:t>Area detector package</a:t>
            </a:r>
          </a:p>
          <a:p>
            <a:pPr fontAlgn="base"/>
            <a:r>
              <a:rPr lang="en-US" dirty="0" smtClean="0"/>
              <a:t>Lakeshore 211 Temperature monitors</a:t>
            </a:r>
          </a:p>
          <a:p>
            <a:pPr fontAlgn="base"/>
            <a:r>
              <a:rPr lang="en-US" dirty="0" smtClean="0"/>
              <a:t>Current source/calibrators</a:t>
            </a:r>
          </a:p>
          <a:p>
            <a:pPr fontAlgn="base"/>
            <a:r>
              <a:rPr lang="en-US" dirty="0" smtClean="0"/>
              <a:t>And many more…</a:t>
            </a:r>
          </a:p>
          <a:p>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6934200" cy="1143000"/>
          </a:xfrm>
        </p:spPr>
        <p:txBody>
          <a:bodyPr>
            <a:normAutofit/>
          </a:bodyPr>
          <a:lstStyle/>
          <a:p>
            <a:r>
              <a:rPr lang="en-US" dirty="0" smtClean="0"/>
              <a:t>Your Drivers of Interest??</a:t>
            </a:r>
            <a:endParaRPr lang="en-US" dirty="0"/>
          </a:p>
        </p:txBody>
      </p:sp>
      <p:sp>
        <p:nvSpPr>
          <p:cNvPr id="5" name="Content Placeholder 4"/>
          <p:cNvSpPr>
            <a:spLocks noGrp="1"/>
          </p:cNvSpPr>
          <p:nvPr>
            <p:ph idx="1"/>
          </p:nvPr>
        </p:nvSpPr>
        <p:spPr/>
        <p:txBody>
          <a:bodyPr>
            <a:normAutofit/>
          </a:bodyPr>
          <a:lstStyle/>
          <a:p>
            <a:pPr fontAlgn="base"/>
            <a:r>
              <a:rPr lang="en-US" dirty="0" smtClean="0"/>
              <a:t>VME based function generator modules</a:t>
            </a:r>
          </a:p>
          <a:p>
            <a:pPr fontAlgn="base"/>
            <a:r>
              <a:rPr lang="en-US" dirty="0" smtClean="0"/>
              <a:t>COTS power supplies</a:t>
            </a:r>
          </a:p>
          <a:p>
            <a:pPr fontAlgn="base"/>
            <a:r>
              <a:rPr lang="en-US" dirty="0" smtClean="0"/>
              <a:t>SIS3316 a 16 channel VME digitizer of high sampling speeds.</a:t>
            </a:r>
          </a:p>
          <a:p>
            <a:pPr fontAlgn="base"/>
            <a:r>
              <a:rPr lang="en-US" dirty="0" smtClean="0"/>
              <a:t>Vacuum gauge controllers</a:t>
            </a:r>
          </a:p>
          <a:p>
            <a:pPr fontAlgn="base"/>
            <a:r>
              <a:rPr lang="en-US" dirty="0" smtClean="0"/>
              <a:t>a whole lot more….</a:t>
            </a:r>
          </a:p>
          <a:p>
            <a:endParaRPr lang="en-US" dirty="0" smtClean="0"/>
          </a:p>
          <a:p>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4267200" cy="1143000"/>
          </a:xfrm>
        </p:spPr>
        <p:txBody>
          <a:bodyPr/>
          <a:lstStyle/>
          <a:p>
            <a:r>
              <a:rPr lang="en-US" dirty="0" smtClean="0"/>
              <a:t>Special Use Case</a:t>
            </a:r>
            <a:endParaRPr lang="en-US" dirty="0"/>
          </a:p>
        </p:txBody>
      </p:sp>
      <p:sp>
        <p:nvSpPr>
          <p:cNvPr id="5" name="Content Placeholder 4"/>
          <p:cNvSpPr>
            <a:spLocks noGrp="1"/>
          </p:cNvSpPr>
          <p:nvPr>
            <p:ph idx="1"/>
          </p:nvPr>
        </p:nvSpPr>
        <p:spPr/>
        <p:txBody>
          <a:bodyPr>
            <a:normAutofit/>
          </a:bodyPr>
          <a:lstStyle/>
          <a:p>
            <a:pPr algn="just">
              <a:buNone/>
            </a:pPr>
            <a:r>
              <a:rPr lang="en-US" dirty="0" smtClean="0"/>
              <a:t>    Devices with multiple channels controlled via single IO handle </a:t>
            </a:r>
            <a:r>
              <a:rPr lang="en-US" dirty="0" err="1" smtClean="0"/>
              <a:t>eg</a:t>
            </a:r>
            <a:r>
              <a:rPr lang="en-US" dirty="0" smtClean="0"/>
              <a:t> Newport esc200</a:t>
            </a:r>
          </a:p>
          <a:p>
            <a:r>
              <a:rPr lang="en-US" dirty="0" smtClean="0"/>
              <a:t>With help of ASYN’s multi user support its easier to create multiple IO handles on the same “port” like resource.</a:t>
            </a:r>
          </a:p>
          <a:p>
            <a:r>
              <a:rPr lang="en-US" dirty="0" smtClean="0"/>
              <a:t> The ASYN library takes care of locking mechanisms.</a:t>
            </a:r>
            <a:endParaRPr lang="en-US" dirty="0"/>
          </a:p>
        </p:txBody>
      </p:sp>
    </p:spTree>
    <p:custDataLst>
      <p:tags r:id="rId1"/>
    </p:custDataLst>
    <p:extLst>
      <p:ext uri="{BB962C8B-B14F-4D97-AF65-F5344CB8AC3E}">
        <p14:creationId xmlns:p14="http://schemas.microsoft.com/office/powerpoint/2010/main" val="116263498"/>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0"/>
            <a:ext cx="8077200" cy="1143000"/>
          </a:xfrm>
        </p:spPr>
        <p:txBody>
          <a:bodyPr/>
          <a:lstStyle/>
          <a:p>
            <a:r>
              <a:rPr lang="en-US" dirty="0" smtClean="0"/>
              <a:t>Summary</a:t>
            </a:r>
            <a:endParaRPr lang="en-US" dirty="0"/>
          </a:p>
        </p:txBody>
      </p:sp>
      <p:sp>
        <p:nvSpPr>
          <p:cNvPr id="4" name="Content Placeholder 3"/>
          <p:cNvSpPr>
            <a:spLocks noGrp="1"/>
          </p:cNvSpPr>
          <p:nvPr>
            <p:ph idx="1"/>
          </p:nvPr>
        </p:nvSpPr>
        <p:spPr>
          <a:xfrm>
            <a:off x="685800" y="914400"/>
            <a:ext cx="8305800" cy="5715000"/>
          </a:xfrm>
        </p:spPr>
        <p:txBody>
          <a:bodyPr>
            <a:normAutofit/>
          </a:bodyPr>
          <a:lstStyle/>
          <a:p>
            <a:r>
              <a:rPr lang="en-US" dirty="0" smtClean="0"/>
              <a:t>There are clearly benefits of EPICS we can take advantage of and there are multiple places we can bridge to EPICS.</a:t>
            </a:r>
          </a:p>
          <a:p>
            <a:r>
              <a:rPr lang="en-US" dirty="0" smtClean="0"/>
              <a:t>ASYN gives us advantages with minimal EPICS specific dependencies.</a:t>
            </a:r>
          </a:p>
          <a:p>
            <a:r>
              <a:rPr lang="en-US" dirty="0" smtClean="0"/>
              <a:t>Our driver repository could potentially become relevant to EPICS users.</a:t>
            </a:r>
          </a:p>
          <a:p>
            <a:r>
              <a:rPr lang="en-US" dirty="0" smtClean="0"/>
              <a:t>ASYN alone does not serve the purpose of a homogenous layer solution.</a:t>
            </a:r>
          </a:p>
          <a:p>
            <a:endParaRPr lang="en-US" dirty="0" smtClean="0"/>
          </a:p>
          <a:p>
            <a:pPr>
              <a:buNone/>
            </a:pPr>
            <a:endParaRPr lang="en-US" dirty="0" smtClean="0"/>
          </a:p>
          <a:p>
            <a:endParaRPr lang="en-US" dirty="0" smtClean="0"/>
          </a:p>
          <a:p>
            <a:endParaRPr lang="en-US"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fontScale="90000"/>
          </a:bodyPr>
          <a:lstStyle/>
          <a:p>
            <a:pPr>
              <a:defRPr/>
            </a:pPr>
            <a:r>
              <a:rPr lang="en-US" dirty="0" smtClean="0"/>
              <a:t/>
            </a:r>
            <a:br>
              <a:rPr lang="en-US" dirty="0" smtClean="0"/>
            </a:br>
            <a:r>
              <a:rPr lang="en-US" dirty="0"/>
              <a:t/>
            </a:r>
            <a:br>
              <a:rPr lang="en-US" dirty="0"/>
            </a:br>
            <a:r>
              <a:rPr lang="en-US" dirty="0" smtClean="0"/>
              <a:t>Thank you !</a:t>
            </a:r>
            <a:br>
              <a:rPr lang="en-US" dirty="0" smtClean="0"/>
            </a:br>
            <a:r>
              <a:rPr lang="en-US" dirty="0" smtClean="0"/>
              <a:t>Questions</a:t>
            </a:r>
            <a:r>
              <a:rPr lang="en-US" dirty="0" smtClean="0"/>
              <a:t>?</a:t>
            </a:r>
          </a:p>
        </p:txBody>
      </p:sp>
    </p:spTree>
    <p:custDataLst>
      <p:tags r:id="rId1"/>
    </p:custData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228600"/>
            <a:ext cx="8077200" cy="1143000"/>
          </a:xfrm>
        </p:spPr>
        <p:txBody>
          <a:bodyPr/>
          <a:lstStyle/>
          <a:p>
            <a:r>
              <a:rPr lang="en-US" dirty="0" smtClean="0"/>
              <a:t>Outline</a:t>
            </a:r>
            <a:endParaRPr lang="en-US" dirty="0"/>
          </a:p>
        </p:txBody>
      </p:sp>
      <p:sp>
        <p:nvSpPr>
          <p:cNvPr id="9" name="Content Placeholder 4"/>
          <p:cNvSpPr>
            <a:spLocks noGrp="1"/>
          </p:cNvSpPr>
          <p:nvPr>
            <p:ph idx="1"/>
            <p:custDataLst>
              <p:tags r:id="rId3"/>
            </p:custDataLst>
          </p:nvPr>
        </p:nvSpPr>
        <p:spPr>
          <a:xfrm>
            <a:off x="609600" y="1295400"/>
            <a:ext cx="8458200" cy="5029200"/>
          </a:xfrm>
        </p:spPr>
        <p:txBody>
          <a:bodyPr>
            <a:normAutofit/>
          </a:bodyPr>
          <a:lstStyle/>
          <a:p>
            <a:r>
              <a:rPr lang="en-US" dirty="0" smtClean="0"/>
              <a:t>Problem Statement And Proposed Solution</a:t>
            </a:r>
          </a:p>
          <a:p>
            <a:r>
              <a:rPr lang="en-US" dirty="0" smtClean="0"/>
              <a:t>Background on RHIC Controls</a:t>
            </a:r>
          </a:p>
          <a:p>
            <a:r>
              <a:rPr lang="en-US" dirty="0" smtClean="0"/>
              <a:t>RHIC and EPICS controls side by side</a:t>
            </a:r>
          </a:p>
          <a:p>
            <a:r>
              <a:rPr lang="en-US" dirty="0" smtClean="0"/>
              <a:t>Why ASYN is a good place to start</a:t>
            </a:r>
          </a:p>
          <a:p>
            <a:r>
              <a:rPr lang="en-US" dirty="0" smtClean="0"/>
              <a:t>Building blocks of the solution</a:t>
            </a:r>
          </a:p>
          <a:p>
            <a:r>
              <a:rPr lang="en-US" dirty="0" smtClean="0"/>
              <a:t>Resources to benefit from</a:t>
            </a:r>
          </a:p>
          <a:p>
            <a:r>
              <a:rPr lang="en-US" dirty="0" smtClean="0"/>
              <a:t>How to contribute to EPICS</a:t>
            </a:r>
          </a:p>
          <a:p>
            <a:r>
              <a:rPr lang="en-US" dirty="0" smtClean="0"/>
              <a:t>Summary</a:t>
            </a:r>
          </a:p>
          <a:p>
            <a:endParaRPr lang="en-US" dirty="0" smtClean="0"/>
          </a:p>
          <a:p>
            <a:endParaRPr lang="en-US" dirty="0" smtClean="0"/>
          </a:p>
        </p:txBody>
      </p:sp>
    </p:spTree>
    <p:custDataLst>
      <p:tags r:id="rId1"/>
    </p:custData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09600" y="0"/>
            <a:ext cx="8077200" cy="1143000"/>
          </a:xfrm>
        </p:spPr>
        <p:txBody>
          <a:bodyPr/>
          <a:lstStyle/>
          <a:p>
            <a:r>
              <a:rPr lang="en-US" dirty="0" smtClean="0"/>
              <a:t>Problem Statement:</a:t>
            </a:r>
            <a:endParaRPr lang="en-US" dirty="0"/>
          </a:p>
        </p:txBody>
      </p:sp>
      <p:sp>
        <p:nvSpPr>
          <p:cNvPr id="5" name="Content Placeholder 4"/>
          <p:cNvSpPr>
            <a:spLocks noGrp="1"/>
          </p:cNvSpPr>
          <p:nvPr>
            <p:ph idx="1"/>
            <p:custDataLst>
              <p:tags r:id="rId3"/>
            </p:custDataLst>
          </p:nvPr>
        </p:nvSpPr>
        <p:spPr>
          <a:xfrm>
            <a:off x="609600" y="1143000"/>
            <a:ext cx="8458200" cy="5638800"/>
          </a:xfrm>
        </p:spPr>
        <p:txBody>
          <a:bodyPr>
            <a:normAutofit/>
          </a:bodyPr>
          <a:lstStyle/>
          <a:p>
            <a:r>
              <a:rPr lang="en-US" dirty="0" smtClean="0"/>
              <a:t>Variety of hardware interfaces add complexity in control system development. Depth of knowledge required to support each form of communication leads to increase in cost of maintenance and possibility of errors.</a:t>
            </a:r>
          </a:p>
          <a:p>
            <a:r>
              <a:rPr lang="en-US" dirty="0" smtClean="0"/>
              <a:t>How to increase scope</a:t>
            </a:r>
          </a:p>
          <a:p>
            <a:pPr marL="0" indent="0">
              <a:buNone/>
            </a:pPr>
            <a:r>
              <a:rPr lang="en-US" dirty="0" smtClean="0"/>
              <a:t>    of supported hardware </a:t>
            </a:r>
          </a:p>
          <a:p>
            <a:pPr marL="0" indent="0">
              <a:buNone/>
            </a:pPr>
            <a:r>
              <a:rPr lang="en-US" dirty="0" smtClean="0"/>
              <a:t>    and take advantage of</a:t>
            </a:r>
          </a:p>
          <a:p>
            <a:pPr marL="0" indent="0">
              <a:buNone/>
            </a:pPr>
            <a:r>
              <a:rPr lang="en-US" dirty="0" smtClean="0"/>
              <a:t>    existing resources.</a:t>
            </a: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029200" y="3688976"/>
            <a:ext cx="4170785" cy="2711824"/>
          </a:xfrm>
          <a:prstGeom prst="rect">
            <a:avLst/>
          </a:prstGeom>
        </p:spPr>
      </p:pic>
    </p:spTree>
    <p:custDataLst>
      <p:tags r:id="rId1"/>
    </p:custData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76200"/>
            <a:ext cx="8077200" cy="1143000"/>
          </a:xfrm>
        </p:spPr>
        <p:txBody>
          <a:bodyPr/>
          <a:lstStyle/>
          <a:p>
            <a:r>
              <a:rPr lang="en-US" dirty="0" smtClean="0"/>
              <a:t>Proposed Form Of Solution:</a:t>
            </a:r>
            <a:endParaRPr lang="en-US" dirty="0"/>
          </a:p>
        </p:txBody>
      </p:sp>
      <p:sp>
        <p:nvSpPr>
          <p:cNvPr id="5" name="Content Placeholder 4"/>
          <p:cNvSpPr>
            <a:spLocks noGrp="1"/>
          </p:cNvSpPr>
          <p:nvPr>
            <p:ph idx="1"/>
            <p:custDataLst>
              <p:tags r:id="rId3"/>
            </p:custDataLst>
          </p:nvPr>
        </p:nvSpPr>
        <p:spPr>
          <a:xfrm>
            <a:off x="914400" y="1143000"/>
            <a:ext cx="8077200" cy="5105400"/>
          </a:xfrm>
        </p:spPr>
        <p:txBody>
          <a:bodyPr>
            <a:normAutofit/>
          </a:bodyPr>
          <a:lstStyle/>
          <a:p>
            <a:r>
              <a:rPr lang="en-US" dirty="0" smtClean="0"/>
              <a:t>A software layer that abstracts details of difference in protocols and lets higher level code treat all interfaces alike.</a:t>
            </a:r>
          </a:p>
          <a:p>
            <a:r>
              <a:rPr lang="en-US" dirty="0" smtClean="0"/>
              <a:t>Other Benefits</a:t>
            </a:r>
          </a:p>
          <a:p>
            <a:pPr lvl="1"/>
            <a:r>
              <a:rPr lang="en-US" dirty="0" smtClean="0"/>
              <a:t> Standardization of code.</a:t>
            </a:r>
          </a:p>
          <a:p>
            <a:pPr lvl="1"/>
            <a:r>
              <a:rPr lang="en-US" dirty="0" smtClean="0"/>
              <a:t> Off-load some tasks to a common library.</a:t>
            </a:r>
          </a:p>
          <a:p>
            <a:pPr marL="0" indent="0"/>
            <a:r>
              <a:rPr lang="en-US" dirty="0" smtClean="0"/>
              <a:t> Possible Approaches:</a:t>
            </a:r>
          </a:p>
          <a:p>
            <a:pPr marL="400050" lvl="1" indent="0"/>
            <a:r>
              <a:rPr lang="en-US" dirty="0" smtClean="0"/>
              <a:t>  Develop a software library.</a:t>
            </a:r>
          </a:p>
          <a:p>
            <a:pPr marL="400050" lvl="1" indent="0"/>
            <a:r>
              <a:rPr lang="en-US" dirty="0" smtClean="0"/>
              <a:t>  Adopt existing resources such as ASYN.</a:t>
            </a:r>
          </a:p>
        </p:txBody>
      </p:sp>
    </p:spTree>
    <p:custDataLst>
      <p:tags r:id="rId1"/>
    </p:custDataLst>
    <p:extLst>
      <p:ext uri="{BB962C8B-B14F-4D97-AF65-F5344CB8AC3E}">
        <p14:creationId xmlns:p14="http://schemas.microsoft.com/office/powerpoint/2010/main" val="3519836618"/>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1143000"/>
          </a:xfrm>
        </p:spPr>
        <p:txBody>
          <a:bodyPr/>
          <a:lstStyle/>
          <a:p>
            <a:pPr algn="ctr"/>
            <a:r>
              <a:rPr lang="en-US" dirty="0" smtClean="0"/>
              <a:t>RHIC ACCELERATOR COMPLEX</a:t>
            </a:r>
            <a:endParaRPr lang="en-US" dirty="0"/>
          </a:p>
        </p:txBody>
      </p:sp>
      <p:pic>
        <p:nvPicPr>
          <p:cNvPr id="4" name="Content Placeholder 3" descr="figs_RHICPhotor.png"/>
          <p:cNvPicPr>
            <a:picLocks noGrp="1" noChangeAspect="1"/>
          </p:cNvPicPr>
          <p:nvPr>
            <p:ph idx="1"/>
          </p:nvPr>
        </p:nvPicPr>
        <p:blipFill>
          <a:blip r:embed="rId2" cstate="print"/>
          <a:stretch>
            <a:fillRect/>
          </a:stretch>
        </p:blipFill>
        <p:spPr>
          <a:xfrm>
            <a:off x="914400" y="1066800"/>
            <a:ext cx="7543800" cy="5715000"/>
          </a:xfrm>
          <a:prstGeom prst="rect">
            <a:avLst/>
          </a:prstGeom>
        </p:spPr>
      </p:pic>
      <p:sp>
        <p:nvSpPr>
          <p:cNvPr id="5" name="TextBox 4"/>
          <p:cNvSpPr txBox="1"/>
          <p:nvPr/>
        </p:nvSpPr>
        <p:spPr>
          <a:xfrm>
            <a:off x="5715000" y="4771072"/>
            <a:ext cx="2590800" cy="2031325"/>
          </a:xfrm>
          <a:prstGeom prst="rect">
            <a:avLst/>
          </a:prstGeom>
          <a:solidFill>
            <a:schemeClr val="bg1">
              <a:lumMod val="75000"/>
              <a:alpha val="52000"/>
            </a:schemeClr>
          </a:solidFill>
          <a:ln>
            <a:solidFill>
              <a:srgbClr val="002060"/>
            </a:solidFill>
          </a:ln>
        </p:spPr>
        <p:txBody>
          <a:bodyPr wrap="square" rtlCol="0">
            <a:spAutoFit/>
          </a:bodyPr>
          <a:lstStyle/>
          <a:p>
            <a:r>
              <a:rPr lang="en-US" b="1" i="1" dirty="0" smtClean="0">
                <a:solidFill>
                  <a:srgbClr val="FF0000"/>
                </a:solidFill>
              </a:rPr>
              <a:t>R &amp; D Systems</a:t>
            </a:r>
          </a:p>
          <a:p>
            <a:pPr>
              <a:buFont typeface="Arial" pitchFamily="34" charset="0"/>
              <a:buChar char="•"/>
            </a:pPr>
            <a:r>
              <a:rPr lang="en-US" b="1" i="1" dirty="0" smtClean="0">
                <a:solidFill>
                  <a:srgbClr val="FF0000"/>
                </a:solidFill>
              </a:rPr>
              <a:t> Energy Recovery </a:t>
            </a:r>
            <a:r>
              <a:rPr lang="en-US" b="1" i="1" dirty="0" err="1" smtClean="0">
                <a:solidFill>
                  <a:srgbClr val="FF0000"/>
                </a:solidFill>
              </a:rPr>
              <a:t>Linac</a:t>
            </a:r>
            <a:endParaRPr lang="en-US" b="1" i="1" dirty="0" smtClean="0">
              <a:solidFill>
                <a:srgbClr val="FF0000"/>
              </a:solidFill>
            </a:endParaRPr>
          </a:p>
          <a:p>
            <a:pPr>
              <a:buFont typeface="Arial" pitchFamily="34" charset="0"/>
              <a:buChar char="•"/>
            </a:pPr>
            <a:r>
              <a:rPr lang="en-US" b="1" i="1" dirty="0" smtClean="0">
                <a:solidFill>
                  <a:srgbClr val="FF0000"/>
                </a:solidFill>
              </a:rPr>
              <a:t> CEC</a:t>
            </a:r>
          </a:p>
          <a:p>
            <a:pPr>
              <a:buFont typeface="Arial" pitchFamily="34" charset="0"/>
              <a:buChar char="•"/>
            </a:pPr>
            <a:r>
              <a:rPr lang="en-US" b="1" i="1" dirty="0" smtClean="0">
                <a:solidFill>
                  <a:srgbClr val="FF0000"/>
                </a:solidFill>
              </a:rPr>
              <a:t> ELENS</a:t>
            </a:r>
          </a:p>
          <a:p>
            <a:pPr>
              <a:buFont typeface="Arial" pitchFamily="34" charset="0"/>
              <a:buChar char="•"/>
            </a:pPr>
            <a:r>
              <a:rPr lang="en-US" b="1" i="1" dirty="0" smtClean="0">
                <a:solidFill>
                  <a:srgbClr val="FF0000"/>
                </a:solidFill>
              </a:rPr>
              <a:t> </a:t>
            </a:r>
            <a:r>
              <a:rPr lang="en-US" b="1" i="1" dirty="0" err="1" smtClean="0">
                <a:solidFill>
                  <a:srgbClr val="FF0000"/>
                </a:solidFill>
              </a:rPr>
              <a:t>lerec</a:t>
            </a:r>
            <a:endParaRPr lang="en-US" b="1" i="1" dirty="0" smtClean="0">
              <a:solidFill>
                <a:srgbClr val="FF0000"/>
              </a:solidFill>
            </a:endParaRPr>
          </a:p>
          <a:p>
            <a:pPr>
              <a:buFont typeface="Arial" pitchFamily="34" charset="0"/>
              <a:buChar char="•"/>
            </a:pPr>
            <a:r>
              <a:rPr lang="en-US" b="1" i="1" dirty="0" smtClean="0">
                <a:solidFill>
                  <a:srgbClr val="FFFF00"/>
                </a:solidFill>
              </a:rPr>
              <a:t>ATF (EPICS???)</a:t>
            </a:r>
          </a:p>
          <a:p>
            <a:pPr>
              <a:buFont typeface="Arial" pitchFamily="34" charset="0"/>
              <a:buChar char="•"/>
            </a:pPr>
            <a:r>
              <a:rPr lang="en-US" b="1" i="1" dirty="0" smtClean="0">
                <a:solidFill>
                  <a:srgbClr val="FF0000"/>
                </a:solidFill>
              </a:rPr>
              <a:t>….</a:t>
            </a:r>
            <a:endParaRPr lang="en-US" b="1" i="1" dirty="0">
              <a:solidFill>
                <a:srgbClr val="FF0000"/>
              </a:solidFill>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143000" y="2057402"/>
            <a:ext cx="5526741" cy="1219199"/>
            <a:chOff x="304800" y="2450123"/>
            <a:chExt cx="5526741" cy="1069143"/>
          </a:xfrm>
        </p:grpSpPr>
        <p:sp>
          <p:nvSpPr>
            <p:cNvPr id="9" name="TextBox 8"/>
            <p:cNvSpPr txBox="1"/>
            <p:nvPr/>
          </p:nvSpPr>
          <p:spPr>
            <a:xfrm>
              <a:off x="304800" y="2450123"/>
              <a:ext cx="1447800" cy="323876"/>
            </a:xfrm>
            <a:prstGeom prst="rect">
              <a:avLst/>
            </a:prstGeom>
            <a:noFill/>
          </p:spPr>
          <p:txBody>
            <a:bodyPr wrap="square" rtlCol="0">
              <a:spAutoFit/>
            </a:bodyPr>
            <a:lstStyle/>
            <a:p>
              <a:r>
                <a:rPr lang="en-US" b="1" dirty="0" smtClean="0"/>
                <a:t>Applications</a:t>
              </a:r>
              <a:endParaRPr lang="en-US" b="1" dirty="0"/>
            </a:p>
          </p:txBody>
        </p:sp>
        <p:sp>
          <p:nvSpPr>
            <p:cNvPr id="10" name="TextBox 9"/>
            <p:cNvSpPr txBox="1"/>
            <p:nvPr/>
          </p:nvSpPr>
          <p:spPr>
            <a:xfrm>
              <a:off x="304800" y="2851051"/>
              <a:ext cx="1447800" cy="323876"/>
            </a:xfrm>
            <a:prstGeom prst="rect">
              <a:avLst/>
            </a:prstGeom>
            <a:noFill/>
          </p:spPr>
          <p:txBody>
            <a:bodyPr wrap="square" rtlCol="0">
              <a:spAutoFit/>
            </a:bodyPr>
            <a:lstStyle/>
            <a:p>
              <a:r>
                <a:rPr lang="en-US" b="1" dirty="0" smtClean="0"/>
                <a:t>Systems</a:t>
              </a:r>
              <a:endParaRPr lang="en-US" b="1" dirty="0"/>
            </a:p>
          </p:txBody>
        </p:sp>
        <p:sp>
          <p:nvSpPr>
            <p:cNvPr id="22" name="TextBox 21"/>
            <p:cNvSpPr txBox="1"/>
            <p:nvPr/>
          </p:nvSpPr>
          <p:spPr>
            <a:xfrm>
              <a:off x="4688541" y="3195390"/>
              <a:ext cx="1143000" cy="323876"/>
            </a:xfrm>
            <a:prstGeom prst="rect">
              <a:avLst/>
            </a:prstGeom>
            <a:noFill/>
          </p:spPr>
          <p:txBody>
            <a:bodyPr wrap="square" rtlCol="0">
              <a:spAutoFit/>
            </a:bodyPr>
            <a:lstStyle/>
            <a:p>
              <a:r>
                <a:rPr lang="en-US" dirty="0" smtClean="0"/>
                <a:t>“</a:t>
              </a:r>
              <a:r>
                <a:rPr lang="en-US" b="1" dirty="0" smtClean="0"/>
                <a:t>adoIf</a:t>
              </a:r>
              <a:r>
                <a:rPr lang="en-US" dirty="0" smtClean="0"/>
                <a:t>”</a:t>
              </a:r>
              <a:endParaRPr lang="en-US" dirty="0"/>
            </a:p>
          </p:txBody>
        </p:sp>
      </p:grpSp>
      <p:sp>
        <p:nvSpPr>
          <p:cNvPr id="2" name="Title 1"/>
          <p:cNvSpPr>
            <a:spLocks noGrp="1"/>
          </p:cNvSpPr>
          <p:nvPr>
            <p:ph type="title"/>
          </p:nvPr>
        </p:nvSpPr>
        <p:spPr>
          <a:xfrm>
            <a:off x="838200" y="0"/>
            <a:ext cx="8077200" cy="1143000"/>
          </a:xfrm>
        </p:spPr>
        <p:txBody>
          <a:bodyPr/>
          <a:lstStyle/>
          <a:p>
            <a:r>
              <a:rPr lang="en-US" dirty="0" smtClean="0"/>
              <a:t>RHIC CONTROLS ARCHITECTURE</a:t>
            </a:r>
            <a:endParaRPr lang="en-US" dirty="0"/>
          </a:p>
        </p:txBody>
      </p:sp>
      <p:grpSp>
        <p:nvGrpSpPr>
          <p:cNvPr id="17" name="Group 16"/>
          <p:cNvGrpSpPr/>
          <p:nvPr/>
        </p:nvGrpSpPr>
        <p:grpSpPr>
          <a:xfrm>
            <a:off x="2514600" y="1066800"/>
            <a:ext cx="4114800" cy="4834889"/>
            <a:chOff x="629781" y="1828800"/>
            <a:chExt cx="3194137" cy="3069771"/>
          </a:xfrm>
        </p:grpSpPr>
        <p:sp>
          <p:nvSpPr>
            <p:cNvPr id="20" name="Rounded Rectangle 19"/>
            <p:cNvSpPr/>
            <p:nvPr/>
          </p:nvSpPr>
          <p:spPr>
            <a:xfrm>
              <a:off x="629781" y="1828800"/>
              <a:ext cx="3194137" cy="463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t>USER INTERFACES</a:t>
              </a:r>
            </a:p>
            <a:p>
              <a:pPr lvl="0" algn="ctr"/>
              <a:r>
                <a:rPr lang="en-US" sz="1400" dirty="0" smtClean="0"/>
                <a:t>(Alarms</a:t>
              </a:r>
              <a:r>
                <a:rPr lang="en-US" sz="1400" dirty="0"/>
                <a:t>, </a:t>
              </a:r>
              <a:r>
                <a:rPr lang="en-US" sz="1400" dirty="0" smtClean="0"/>
                <a:t>State Machine Tools, Loggers, etc) </a:t>
              </a:r>
              <a:endParaRPr lang="en-US" sz="1400" dirty="0"/>
            </a:p>
          </p:txBody>
        </p:sp>
        <p:sp>
          <p:nvSpPr>
            <p:cNvPr id="21" name="Rounded Rectangle 20"/>
            <p:cNvSpPr/>
            <p:nvPr/>
          </p:nvSpPr>
          <p:spPr>
            <a:xfrm>
              <a:off x="866385" y="2520648"/>
              <a:ext cx="2590800" cy="478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t>SERVICES</a:t>
              </a:r>
            </a:p>
            <a:p>
              <a:pPr lvl="0" algn="ctr"/>
              <a:r>
                <a:rPr lang="en-US" sz="1400" dirty="0" smtClean="0"/>
                <a:t>(</a:t>
              </a:r>
              <a:r>
                <a:rPr lang="en-US" sz="1400" dirty="0"/>
                <a:t>Database,  </a:t>
              </a:r>
              <a:r>
                <a:rPr lang="en-US" sz="1400" dirty="0" smtClean="0"/>
                <a:t>CNS, Reflective Server,  </a:t>
              </a:r>
              <a:r>
                <a:rPr lang="en-US" sz="1400" dirty="0"/>
                <a:t>etc)</a:t>
              </a:r>
            </a:p>
          </p:txBody>
        </p:sp>
        <p:sp>
          <p:nvSpPr>
            <p:cNvPr id="23" name="Rounded Rectangle 22"/>
            <p:cNvSpPr/>
            <p:nvPr/>
          </p:nvSpPr>
          <p:spPr>
            <a:xfrm>
              <a:off x="996516" y="3212495"/>
              <a:ext cx="2451622" cy="47603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Accelerator Device Objects</a:t>
              </a:r>
            </a:p>
            <a:p>
              <a:pPr algn="ctr"/>
              <a:r>
                <a:rPr lang="en-US" b="1" dirty="0">
                  <a:solidFill>
                    <a:schemeClr val="tx1"/>
                  </a:solidFill>
                </a:rPr>
                <a:t>(</a:t>
              </a:r>
              <a:r>
                <a:rPr lang="en-US" b="1" dirty="0" smtClean="0">
                  <a:solidFill>
                    <a:schemeClr val="tx1"/>
                  </a:solidFill>
                </a:rPr>
                <a:t>ADOS) contain “parameters”</a:t>
              </a:r>
              <a:endParaRPr lang="en-US" b="1" dirty="0">
                <a:solidFill>
                  <a:schemeClr val="tx1"/>
                </a:solidFill>
              </a:endParaRPr>
            </a:p>
          </p:txBody>
        </p:sp>
        <p:sp>
          <p:nvSpPr>
            <p:cNvPr id="24" name="Rounded Rectangle 23"/>
            <p:cNvSpPr/>
            <p:nvPr/>
          </p:nvSpPr>
          <p:spPr>
            <a:xfrm>
              <a:off x="1280439" y="3860800"/>
              <a:ext cx="1774520" cy="41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DEVICE DRIVERS</a:t>
              </a:r>
              <a:endParaRPr lang="en-US" sz="1600" dirty="0"/>
            </a:p>
          </p:txBody>
        </p:sp>
        <p:sp>
          <p:nvSpPr>
            <p:cNvPr id="25" name="Rounded Rectangle 24"/>
            <p:cNvSpPr/>
            <p:nvPr/>
          </p:nvSpPr>
          <p:spPr>
            <a:xfrm>
              <a:off x="1339589" y="4441371"/>
              <a:ext cx="1597069"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CONTROL EQUIPMENT</a:t>
              </a:r>
              <a:endParaRPr lang="en-US" sz="1400" dirty="0"/>
            </a:p>
          </p:txBody>
        </p:sp>
      </p:grpSp>
      <p:cxnSp>
        <p:nvCxnSpPr>
          <p:cNvPr id="30" name="Straight Connector 29"/>
          <p:cNvCxnSpPr/>
          <p:nvPr/>
        </p:nvCxnSpPr>
        <p:spPr>
          <a:xfrm>
            <a:off x="838200" y="2514600"/>
            <a:ext cx="7162800" cy="0"/>
          </a:xfrm>
          <a:prstGeom prst="line">
            <a:avLst/>
          </a:prstGeom>
          <a:ln w="254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172200" y="3392269"/>
            <a:ext cx="2971800" cy="646331"/>
          </a:xfrm>
          <a:prstGeom prst="rect">
            <a:avLst/>
          </a:prstGeom>
          <a:noFill/>
        </p:spPr>
        <p:txBody>
          <a:bodyPr wrap="square" rtlCol="0">
            <a:spAutoFit/>
          </a:bodyPr>
          <a:lstStyle/>
          <a:p>
            <a:r>
              <a:rPr lang="en-US" dirty="0" smtClean="0"/>
              <a:t>Parameters ~ Records</a:t>
            </a:r>
          </a:p>
          <a:p>
            <a:r>
              <a:rPr lang="en-US" dirty="0" smtClean="0"/>
              <a:t>Parameter properties ~ PVs</a:t>
            </a:r>
            <a:endParaRPr lang="en-US" dirty="0"/>
          </a:p>
        </p:txBody>
      </p:sp>
      <p:cxnSp>
        <p:nvCxnSpPr>
          <p:cNvPr id="37" name="Straight Arrow Connector 36"/>
          <p:cNvCxnSpPr/>
          <p:nvPr/>
        </p:nvCxnSpPr>
        <p:spPr>
          <a:xfrm>
            <a:off x="4419600" y="1845467"/>
            <a:ext cx="0" cy="28813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19600" y="2912267"/>
            <a:ext cx="0" cy="28813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419600" y="3979067"/>
            <a:ext cx="0" cy="28813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419600" y="4893467"/>
            <a:ext cx="0" cy="28813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Oval Callout 26"/>
          <p:cNvSpPr/>
          <p:nvPr/>
        </p:nvSpPr>
        <p:spPr>
          <a:xfrm>
            <a:off x="685800" y="2971800"/>
            <a:ext cx="1752600" cy="1219200"/>
          </a:xfrm>
          <a:prstGeom prst="wedgeEllipseCallout">
            <a:avLst>
              <a:gd name="adj1" fmla="val 87991"/>
              <a:gd name="adj2" fmla="val -47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Automatically generated C++ container class.</a:t>
            </a:r>
            <a:endParaRPr lang="en-US" sz="1400" dirty="0"/>
          </a:p>
        </p:txBody>
      </p:sp>
    </p:spTree>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mpPrintEmailVDrTuf (1).gif"/>
          <p:cNvPicPr>
            <a:picLocks noGrp="1" noChangeAspect="1"/>
          </p:cNvPicPr>
          <p:nvPr>
            <p:ph idx="1"/>
          </p:nvPr>
        </p:nvPicPr>
        <p:blipFill>
          <a:blip r:embed="rId2" cstate="print"/>
          <a:stretch>
            <a:fillRect/>
          </a:stretch>
        </p:blipFill>
        <p:spPr>
          <a:xfrm>
            <a:off x="2209800" y="1143000"/>
            <a:ext cx="5029200" cy="5311966"/>
          </a:xfrm>
          <a:prstGeom prst="rect">
            <a:avLst/>
          </a:prstGeom>
        </p:spPr>
      </p:pic>
      <p:sp>
        <p:nvSpPr>
          <p:cNvPr id="5" name="Title 1"/>
          <p:cNvSpPr>
            <a:spLocks noGrp="1"/>
          </p:cNvSpPr>
          <p:nvPr>
            <p:ph type="title"/>
          </p:nvPr>
        </p:nvSpPr>
        <p:spPr>
          <a:xfrm>
            <a:off x="685800" y="-152400"/>
            <a:ext cx="8077200" cy="1143000"/>
          </a:xfrm>
        </p:spPr>
        <p:txBody>
          <a:bodyPr/>
          <a:lstStyle/>
          <a:p>
            <a:r>
              <a:rPr lang="en-US" dirty="0" smtClean="0"/>
              <a:t>RHIC CONTROLS ARCHITECTURE</a:t>
            </a:r>
            <a:endParaRPr lang="en-US" dirty="0"/>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1143000"/>
          </a:xfrm>
        </p:spPr>
        <p:txBody>
          <a:bodyPr>
            <a:normAutofit fontScale="90000"/>
          </a:bodyPr>
          <a:lstStyle/>
          <a:p>
            <a:r>
              <a:rPr lang="en-US" dirty="0" smtClean="0"/>
              <a:t>Where to Bridge things with EPICS?</a:t>
            </a:r>
            <a:endParaRPr lang="en-US" dirty="0"/>
          </a:p>
        </p:txBody>
      </p:sp>
      <p:cxnSp>
        <p:nvCxnSpPr>
          <p:cNvPr id="70" name="Straight Connector 69"/>
          <p:cNvCxnSpPr/>
          <p:nvPr/>
        </p:nvCxnSpPr>
        <p:spPr>
          <a:xfrm rot="5400000">
            <a:off x="1219199" y="3886200"/>
            <a:ext cx="59436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683149" y="2889439"/>
            <a:ext cx="4046539" cy="2368361"/>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5425014" y="3158571"/>
            <a:ext cx="1930445" cy="319793"/>
          </a:xfrm>
          <a:prstGeom prst="rect">
            <a:avLst/>
          </a:prstGeom>
          <a:solidFill>
            <a:srgbClr val="92D050"/>
          </a:solidFill>
          <a:ln>
            <a:solidFill>
              <a:srgbClr val="92D050"/>
            </a:solidFill>
          </a:ln>
          <a:scene3d>
            <a:camera prst="orthographicFront"/>
            <a:lightRig rig="threePt" dir="t"/>
          </a:scene3d>
          <a:sp3d extrusionH="76200">
            <a:bevelT w="88900"/>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Channel Access</a:t>
            </a:r>
            <a:endParaRPr lang="en-US" b="1" dirty="0"/>
          </a:p>
        </p:txBody>
      </p:sp>
      <p:sp>
        <p:nvSpPr>
          <p:cNvPr id="41" name="Rectangle 40"/>
          <p:cNvSpPr/>
          <p:nvPr/>
        </p:nvSpPr>
        <p:spPr>
          <a:xfrm>
            <a:off x="4942721" y="3769659"/>
            <a:ext cx="1628813" cy="297628"/>
          </a:xfrm>
          <a:prstGeom prst="rect">
            <a:avLst/>
          </a:prstGeom>
          <a:solidFill>
            <a:srgbClr val="92D050"/>
          </a:solidFill>
          <a:ln>
            <a:solidFill>
              <a:srgbClr val="92D050"/>
            </a:solidFill>
          </a:ln>
          <a:scene3d>
            <a:camera prst="orthographicFront"/>
            <a:lightRig rig="threePt" dir="t"/>
          </a:scene3d>
          <a:sp3d extrusionH="76200">
            <a:bevelT w="88900"/>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Database</a:t>
            </a:r>
            <a:endParaRPr lang="en-US" b="1" dirty="0"/>
          </a:p>
        </p:txBody>
      </p:sp>
      <p:sp>
        <p:nvSpPr>
          <p:cNvPr id="42" name="Rectangle 41"/>
          <p:cNvSpPr/>
          <p:nvPr/>
        </p:nvSpPr>
        <p:spPr>
          <a:xfrm>
            <a:off x="6841303" y="3769659"/>
            <a:ext cx="1582680" cy="357787"/>
          </a:xfrm>
          <a:prstGeom prst="rect">
            <a:avLst/>
          </a:prstGeom>
          <a:solidFill>
            <a:srgbClr val="92D050"/>
          </a:solidFill>
          <a:ln>
            <a:solidFill>
              <a:srgbClr val="92D050"/>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Sequencer</a:t>
            </a:r>
            <a:endParaRPr lang="en-US" b="1" dirty="0"/>
          </a:p>
        </p:txBody>
      </p:sp>
      <p:sp>
        <p:nvSpPr>
          <p:cNvPr id="43" name="Rectangle 42"/>
          <p:cNvSpPr/>
          <p:nvPr/>
        </p:nvSpPr>
        <p:spPr>
          <a:xfrm>
            <a:off x="4724400" y="4504230"/>
            <a:ext cx="2601078" cy="753569"/>
          </a:xfrm>
          <a:prstGeom prst="rect">
            <a:avLst/>
          </a:prstGeom>
          <a:solidFill>
            <a:srgbClr val="92D050"/>
          </a:solidFill>
          <a:ln>
            <a:solidFill>
              <a:srgbClr val="92D050"/>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 Driver Support </a:t>
            </a:r>
            <a:r>
              <a:rPr lang="en-US" b="1" dirty="0" smtClean="0"/>
              <a:t>(</a:t>
            </a:r>
            <a:r>
              <a:rPr lang="en-US" dirty="0" smtClean="0"/>
              <a:t>ASYN ..etc)</a:t>
            </a:r>
            <a:endParaRPr lang="en-US" dirty="0"/>
          </a:p>
        </p:txBody>
      </p:sp>
      <p:cxnSp>
        <p:nvCxnSpPr>
          <p:cNvPr id="44" name="Straight Connector 43"/>
          <p:cNvCxnSpPr/>
          <p:nvPr/>
        </p:nvCxnSpPr>
        <p:spPr>
          <a:xfrm>
            <a:off x="4779788" y="2674134"/>
            <a:ext cx="3949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773861" y="2674134"/>
            <a:ext cx="0" cy="44960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6234322" y="3481530"/>
            <a:ext cx="180979" cy="28812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6099438" y="4067287"/>
            <a:ext cx="271469" cy="43694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043630" y="3478364"/>
            <a:ext cx="104684" cy="28812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83169" y="3300198"/>
            <a:ext cx="784242" cy="282631"/>
          </a:xfrm>
          <a:prstGeom prst="rect">
            <a:avLst/>
          </a:prstGeom>
          <a:noFill/>
        </p:spPr>
        <p:txBody>
          <a:bodyPr wrap="square" rtlCol="0">
            <a:spAutoFit/>
          </a:bodyPr>
          <a:lstStyle/>
          <a:p>
            <a:r>
              <a:rPr lang="en-US" sz="2000" b="1" dirty="0" smtClean="0"/>
              <a:t>IOC</a:t>
            </a:r>
            <a:endParaRPr lang="en-US" sz="2000" b="1" dirty="0"/>
          </a:p>
        </p:txBody>
      </p:sp>
      <p:sp>
        <p:nvSpPr>
          <p:cNvPr id="51" name="TextBox 50"/>
          <p:cNvSpPr txBox="1"/>
          <p:nvPr/>
        </p:nvSpPr>
        <p:spPr>
          <a:xfrm>
            <a:off x="4344429" y="2592229"/>
            <a:ext cx="608571" cy="369332"/>
          </a:xfrm>
          <a:prstGeom prst="rect">
            <a:avLst/>
          </a:prstGeom>
          <a:noFill/>
        </p:spPr>
        <p:txBody>
          <a:bodyPr wrap="square" rtlCol="0">
            <a:spAutoFit/>
          </a:bodyPr>
          <a:lstStyle/>
          <a:p>
            <a:r>
              <a:rPr lang="en-US" b="1" dirty="0" smtClean="0"/>
              <a:t>LAN</a:t>
            </a:r>
            <a:endParaRPr lang="en-US" b="1" dirty="0"/>
          </a:p>
        </p:txBody>
      </p:sp>
      <p:sp>
        <p:nvSpPr>
          <p:cNvPr id="52" name="TextBox 51"/>
          <p:cNvSpPr txBox="1"/>
          <p:nvPr/>
        </p:nvSpPr>
        <p:spPr>
          <a:xfrm>
            <a:off x="4495800" y="1292423"/>
            <a:ext cx="3197299" cy="307777"/>
          </a:xfrm>
          <a:prstGeom prst="rect">
            <a:avLst/>
          </a:prstGeom>
          <a:noFill/>
        </p:spPr>
        <p:txBody>
          <a:bodyPr wrap="square" rtlCol="0">
            <a:spAutoFit/>
          </a:bodyPr>
          <a:lstStyle/>
          <a:p>
            <a:r>
              <a:rPr lang="en-US" sz="1400" b="1" dirty="0" smtClean="0"/>
              <a:t>CONTROL SYSTEM PROGRAMMERS</a:t>
            </a:r>
            <a:endParaRPr lang="en-US" sz="1400" b="1" dirty="0"/>
          </a:p>
        </p:txBody>
      </p:sp>
      <p:sp>
        <p:nvSpPr>
          <p:cNvPr id="56" name="Freeform 55"/>
          <p:cNvSpPr/>
          <p:nvPr/>
        </p:nvSpPr>
        <p:spPr>
          <a:xfrm>
            <a:off x="5020235" y="2529476"/>
            <a:ext cx="0" cy="134471"/>
          </a:xfrm>
          <a:custGeom>
            <a:avLst/>
            <a:gdLst>
              <a:gd name="connsiteX0" fmla="*/ 0 w 0"/>
              <a:gd name="connsiteY0" fmla="*/ 0 h 134471"/>
              <a:gd name="connsiteX1" fmla="*/ 0 w 0"/>
              <a:gd name="connsiteY1" fmla="*/ 134471 h 134471"/>
            </a:gdLst>
            <a:ahLst/>
            <a:cxnLst>
              <a:cxn ang="0">
                <a:pos x="connsiteX0" y="connsiteY0"/>
              </a:cxn>
              <a:cxn ang="0">
                <a:pos x="connsiteX1" y="connsiteY1"/>
              </a:cxn>
            </a:cxnLst>
            <a:rect l="l" t="t" r="r" b="b"/>
            <a:pathLst>
              <a:path h="134471">
                <a:moveTo>
                  <a:pt x="0" y="0"/>
                </a:moveTo>
                <a:lnTo>
                  <a:pt x="0" y="134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p:cNvSpPr/>
          <p:nvPr/>
        </p:nvSpPr>
        <p:spPr>
          <a:xfrm>
            <a:off x="6109447" y="2542923"/>
            <a:ext cx="0" cy="121024"/>
          </a:xfrm>
          <a:custGeom>
            <a:avLst/>
            <a:gdLst>
              <a:gd name="connsiteX0" fmla="*/ 0 w 0"/>
              <a:gd name="connsiteY0" fmla="*/ 0 h 121024"/>
              <a:gd name="connsiteX1" fmla="*/ 0 w 0"/>
              <a:gd name="connsiteY1" fmla="*/ 121024 h 121024"/>
            </a:gdLst>
            <a:ahLst/>
            <a:cxnLst>
              <a:cxn ang="0">
                <a:pos x="connsiteX0" y="connsiteY0"/>
              </a:cxn>
              <a:cxn ang="0">
                <a:pos x="connsiteX1" y="connsiteY1"/>
              </a:cxn>
            </a:cxnLst>
            <a:rect l="l" t="t" r="r" b="b"/>
            <a:pathLst>
              <a:path h="121024">
                <a:moveTo>
                  <a:pt x="0" y="0"/>
                </a:moveTo>
                <a:lnTo>
                  <a:pt x="0" y="12102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a:off x="7319682" y="2529476"/>
            <a:ext cx="0" cy="134471"/>
          </a:xfrm>
          <a:custGeom>
            <a:avLst/>
            <a:gdLst>
              <a:gd name="connsiteX0" fmla="*/ 0 w 0"/>
              <a:gd name="connsiteY0" fmla="*/ 0 h 134471"/>
              <a:gd name="connsiteX1" fmla="*/ 0 w 0"/>
              <a:gd name="connsiteY1" fmla="*/ 134471 h 134471"/>
            </a:gdLst>
            <a:ahLst/>
            <a:cxnLst>
              <a:cxn ang="0">
                <a:pos x="connsiteX0" y="connsiteY0"/>
              </a:cxn>
              <a:cxn ang="0">
                <a:pos x="connsiteX1" y="connsiteY1"/>
              </a:cxn>
            </a:cxnLst>
            <a:rect l="l" t="t" r="r" b="b"/>
            <a:pathLst>
              <a:path h="134471">
                <a:moveTo>
                  <a:pt x="0" y="0"/>
                </a:moveTo>
                <a:lnTo>
                  <a:pt x="0" y="134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a:off x="8458200" y="2533958"/>
            <a:ext cx="0" cy="134471"/>
          </a:xfrm>
          <a:custGeom>
            <a:avLst/>
            <a:gdLst>
              <a:gd name="connsiteX0" fmla="*/ 0 w 0"/>
              <a:gd name="connsiteY0" fmla="*/ 0 h 134471"/>
              <a:gd name="connsiteX1" fmla="*/ 0 w 0"/>
              <a:gd name="connsiteY1" fmla="*/ 134471 h 134471"/>
            </a:gdLst>
            <a:ahLst/>
            <a:cxnLst>
              <a:cxn ang="0">
                <a:pos x="connsiteX0" y="connsiteY0"/>
              </a:cxn>
              <a:cxn ang="0">
                <a:pos x="connsiteX1" y="connsiteY1"/>
              </a:cxn>
            </a:cxnLst>
            <a:rect l="l" t="t" r="r" b="b"/>
            <a:pathLst>
              <a:path h="134471">
                <a:moveTo>
                  <a:pt x="0" y="0"/>
                </a:moveTo>
                <a:lnTo>
                  <a:pt x="0" y="134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ounded Rectangle 80"/>
          <p:cNvSpPr/>
          <p:nvPr/>
        </p:nvSpPr>
        <p:spPr>
          <a:xfrm>
            <a:off x="762000" y="1822308"/>
            <a:ext cx="3048000" cy="46369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t>USER INTERFACES</a:t>
            </a:r>
          </a:p>
          <a:p>
            <a:pPr lvl="0" algn="ctr"/>
            <a:r>
              <a:rPr lang="en-US" sz="1400" dirty="0"/>
              <a:t>(Loggers, Alarms, Archives, etc </a:t>
            </a:r>
          </a:p>
        </p:txBody>
      </p:sp>
      <p:sp>
        <p:nvSpPr>
          <p:cNvPr id="83" name="Rounded Rectangle 82"/>
          <p:cNvSpPr/>
          <p:nvPr/>
        </p:nvSpPr>
        <p:spPr>
          <a:xfrm>
            <a:off x="990600" y="3383262"/>
            <a:ext cx="2590800" cy="47603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ADOS</a:t>
            </a:r>
            <a:endParaRPr lang="en-US" b="1" dirty="0">
              <a:solidFill>
                <a:schemeClr val="tx1"/>
              </a:solidFill>
            </a:endParaRPr>
          </a:p>
        </p:txBody>
      </p:sp>
      <p:sp>
        <p:nvSpPr>
          <p:cNvPr id="84" name="Rounded Rectangle 83"/>
          <p:cNvSpPr/>
          <p:nvPr/>
        </p:nvSpPr>
        <p:spPr>
          <a:xfrm>
            <a:off x="1371600" y="4114800"/>
            <a:ext cx="1981200" cy="41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 DRIVERS</a:t>
            </a:r>
            <a:endParaRPr lang="en-US" dirty="0"/>
          </a:p>
        </p:txBody>
      </p:sp>
      <p:sp>
        <p:nvSpPr>
          <p:cNvPr id="85" name="Rounded Rectangle 84"/>
          <p:cNvSpPr/>
          <p:nvPr/>
        </p:nvSpPr>
        <p:spPr>
          <a:xfrm>
            <a:off x="1371600" y="4800600"/>
            <a:ext cx="1981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CONTROL EQUIPMENT</a:t>
            </a:r>
            <a:endParaRPr lang="en-US" sz="1400" dirty="0"/>
          </a:p>
        </p:txBody>
      </p:sp>
      <p:cxnSp>
        <p:nvCxnSpPr>
          <p:cNvPr id="69" name="Straight Arrow Connector 68"/>
          <p:cNvCxnSpPr/>
          <p:nvPr/>
        </p:nvCxnSpPr>
        <p:spPr>
          <a:xfrm>
            <a:off x="2286000" y="2286000"/>
            <a:ext cx="0" cy="28813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286000" y="3064667"/>
            <a:ext cx="0" cy="28813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2286000" y="3826667"/>
            <a:ext cx="0" cy="28813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286000" y="4512467"/>
            <a:ext cx="0" cy="28813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4" name="Rounded Rectangle 73"/>
          <p:cNvSpPr/>
          <p:nvPr/>
        </p:nvSpPr>
        <p:spPr>
          <a:xfrm>
            <a:off x="4495800" y="2050908"/>
            <a:ext cx="914400" cy="46369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t>ALARMS</a:t>
            </a:r>
            <a:endParaRPr lang="en-US" sz="1400" b="1" dirty="0"/>
          </a:p>
        </p:txBody>
      </p:sp>
      <p:sp>
        <p:nvSpPr>
          <p:cNvPr id="75" name="Rounded Rectangle 74"/>
          <p:cNvSpPr/>
          <p:nvPr/>
        </p:nvSpPr>
        <p:spPr>
          <a:xfrm>
            <a:off x="5562600" y="2057400"/>
            <a:ext cx="990600" cy="46369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t>LOGGERS</a:t>
            </a:r>
            <a:endParaRPr lang="en-US" sz="1400" b="1" dirty="0"/>
          </a:p>
        </p:txBody>
      </p:sp>
      <p:sp>
        <p:nvSpPr>
          <p:cNvPr id="76" name="Rounded Rectangle 75"/>
          <p:cNvSpPr/>
          <p:nvPr/>
        </p:nvSpPr>
        <p:spPr>
          <a:xfrm>
            <a:off x="6781800" y="2057400"/>
            <a:ext cx="990600" cy="46369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t>ARCHIVER</a:t>
            </a:r>
            <a:endParaRPr lang="en-US" sz="1400" b="1" dirty="0"/>
          </a:p>
        </p:txBody>
      </p:sp>
      <p:sp>
        <p:nvSpPr>
          <p:cNvPr id="77" name="Rounded Rectangle 76"/>
          <p:cNvSpPr/>
          <p:nvPr/>
        </p:nvSpPr>
        <p:spPr>
          <a:xfrm>
            <a:off x="8001000" y="2057400"/>
            <a:ext cx="914400" cy="463692"/>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t>CSS etc</a:t>
            </a:r>
            <a:endParaRPr lang="en-US" sz="1400" b="1" dirty="0"/>
          </a:p>
        </p:txBody>
      </p:sp>
      <p:sp>
        <p:nvSpPr>
          <p:cNvPr id="79" name="Rounded Rectangle 78"/>
          <p:cNvSpPr/>
          <p:nvPr/>
        </p:nvSpPr>
        <p:spPr>
          <a:xfrm>
            <a:off x="762000" y="2590800"/>
            <a:ext cx="3048000" cy="457200"/>
          </a:xfrm>
          <a:prstGeom prst="roundRect">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smtClean="0"/>
              <a:t>SERVICES</a:t>
            </a:r>
          </a:p>
          <a:p>
            <a:pPr lvl="0" algn="ctr"/>
            <a:r>
              <a:rPr lang="en-US" sz="1400" dirty="0" smtClean="0"/>
              <a:t>DATABASE,CNS, IPCs etc</a:t>
            </a:r>
            <a:endParaRPr lang="en-US" sz="14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00" fill="hold"/>
                                        <p:tgtEl>
                                          <p:spTgt spid="77"/>
                                        </p:tgtEl>
                                        <p:attrNameLst>
                                          <p:attrName>stroke.color</p:attrName>
                                        </p:attrNameLst>
                                      </p:cBhvr>
                                      <p:to>
                                        <a:srgbClr val="F0FD41"/>
                                      </p:to>
                                    </p:animClr>
                                    <p:set>
                                      <p:cBhvr>
                                        <p:cTn id="7" dur="1000" fill="hold"/>
                                        <p:tgtEl>
                                          <p:spTgt spid="77"/>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1000" fill="hold"/>
                                        <p:tgtEl>
                                          <p:spTgt spid="81"/>
                                        </p:tgtEl>
                                        <p:attrNameLst>
                                          <p:attrName>stroke.color</p:attrName>
                                        </p:attrNameLst>
                                      </p:cBhvr>
                                      <p:to>
                                        <a:srgbClr val="F0FD41"/>
                                      </p:to>
                                    </p:animClr>
                                    <p:set>
                                      <p:cBhvr>
                                        <p:cTn id="10" dur="1000" fill="hold"/>
                                        <p:tgtEl>
                                          <p:spTgt spid="81"/>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1000" fill="hold"/>
                                        <p:tgtEl>
                                          <p:spTgt spid="74"/>
                                        </p:tgtEl>
                                        <p:attrNameLst>
                                          <p:attrName>stroke.color</p:attrName>
                                        </p:attrNameLst>
                                      </p:cBhvr>
                                      <p:to>
                                        <a:srgbClr val="F0FD41"/>
                                      </p:to>
                                    </p:animClr>
                                    <p:set>
                                      <p:cBhvr>
                                        <p:cTn id="13" dur="1000" fill="hold"/>
                                        <p:tgtEl>
                                          <p:spTgt spid="74"/>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1000" fill="hold"/>
                                        <p:tgtEl>
                                          <p:spTgt spid="75"/>
                                        </p:tgtEl>
                                        <p:attrNameLst>
                                          <p:attrName>stroke.color</p:attrName>
                                        </p:attrNameLst>
                                      </p:cBhvr>
                                      <p:to>
                                        <a:srgbClr val="F0FD41"/>
                                      </p:to>
                                    </p:animClr>
                                    <p:set>
                                      <p:cBhvr>
                                        <p:cTn id="16" dur="1000" fill="hold"/>
                                        <p:tgtEl>
                                          <p:spTgt spid="75"/>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1000" fill="hold"/>
                                        <p:tgtEl>
                                          <p:spTgt spid="76"/>
                                        </p:tgtEl>
                                        <p:attrNameLst>
                                          <p:attrName>stroke.color</p:attrName>
                                        </p:attrNameLst>
                                      </p:cBhvr>
                                      <p:to>
                                        <a:srgbClr val="F0FD41"/>
                                      </p:to>
                                    </p:animClr>
                                    <p:set>
                                      <p:cBhvr>
                                        <p:cTn id="19" dur="1000" fill="hold"/>
                                        <p:tgtEl>
                                          <p:spTgt spid="76"/>
                                        </p:tgtEl>
                                        <p:attrNameLst>
                                          <p:attrName>stroke.on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30" presetClass="emph" presetSubtype="0" fill="hold" grpId="0" nodeType="clickEffect">
                                  <p:stCondLst>
                                    <p:cond delay="0"/>
                                  </p:stCondLst>
                                  <p:childTnLst>
                                    <p:animClr clrSpc="hsl" dir="cw">
                                      <p:cBhvr override="childStyle">
                                        <p:cTn id="23" dur="500" fill="hold"/>
                                        <p:tgtEl>
                                          <p:spTgt spid="81"/>
                                        </p:tgtEl>
                                        <p:attrNameLst>
                                          <p:attrName>style.color</p:attrName>
                                        </p:attrNameLst>
                                      </p:cBhvr>
                                      <p:by>
                                        <p:hsl h="0" s="12549" l="25098"/>
                                      </p:by>
                                    </p:animClr>
                                    <p:animClr clrSpc="hsl" dir="cw">
                                      <p:cBhvr>
                                        <p:cTn id="24" dur="500" fill="hold"/>
                                        <p:tgtEl>
                                          <p:spTgt spid="81"/>
                                        </p:tgtEl>
                                        <p:attrNameLst>
                                          <p:attrName>fillcolor</p:attrName>
                                        </p:attrNameLst>
                                      </p:cBhvr>
                                      <p:by>
                                        <p:hsl h="0" s="12549" l="25098"/>
                                      </p:by>
                                    </p:animClr>
                                    <p:animClr clrSpc="hsl" dir="cw">
                                      <p:cBhvr>
                                        <p:cTn id="25" dur="500" fill="hold"/>
                                        <p:tgtEl>
                                          <p:spTgt spid="81"/>
                                        </p:tgtEl>
                                        <p:attrNameLst>
                                          <p:attrName>stroke.color</p:attrName>
                                        </p:attrNameLst>
                                      </p:cBhvr>
                                      <p:by>
                                        <p:hsl h="0" s="12549" l="25098"/>
                                      </p:by>
                                    </p:animClr>
                                    <p:set>
                                      <p:cBhvr>
                                        <p:cTn id="26" dur="500" fill="hold"/>
                                        <p:tgtEl>
                                          <p:spTgt spid="81"/>
                                        </p:tgtEl>
                                        <p:attrNameLst>
                                          <p:attrName>fill.type</p:attrName>
                                        </p:attrNameLst>
                                      </p:cBhvr>
                                      <p:to>
                                        <p:strVal val="solid"/>
                                      </p:to>
                                    </p:set>
                                  </p:childTnLst>
                                </p:cTn>
                              </p:par>
                              <p:par>
                                <p:cTn id="27" presetID="30" presetClass="emph" presetSubtype="0" fill="hold" grpId="0" nodeType="withEffect">
                                  <p:stCondLst>
                                    <p:cond delay="0"/>
                                  </p:stCondLst>
                                  <p:childTnLst>
                                    <p:animClr clrSpc="hsl" dir="cw">
                                      <p:cBhvr override="childStyle">
                                        <p:cTn id="28" dur="500" fill="hold"/>
                                        <p:tgtEl>
                                          <p:spTgt spid="74"/>
                                        </p:tgtEl>
                                        <p:attrNameLst>
                                          <p:attrName>style.color</p:attrName>
                                        </p:attrNameLst>
                                      </p:cBhvr>
                                      <p:by>
                                        <p:hsl h="0" s="12549" l="25098"/>
                                      </p:by>
                                    </p:animClr>
                                    <p:animClr clrSpc="hsl" dir="cw">
                                      <p:cBhvr>
                                        <p:cTn id="29" dur="500" fill="hold"/>
                                        <p:tgtEl>
                                          <p:spTgt spid="74"/>
                                        </p:tgtEl>
                                        <p:attrNameLst>
                                          <p:attrName>fillcolor</p:attrName>
                                        </p:attrNameLst>
                                      </p:cBhvr>
                                      <p:by>
                                        <p:hsl h="0" s="12549" l="25098"/>
                                      </p:by>
                                    </p:animClr>
                                    <p:animClr clrSpc="hsl" dir="cw">
                                      <p:cBhvr>
                                        <p:cTn id="30" dur="500" fill="hold"/>
                                        <p:tgtEl>
                                          <p:spTgt spid="74"/>
                                        </p:tgtEl>
                                        <p:attrNameLst>
                                          <p:attrName>stroke.color</p:attrName>
                                        </p:attrNameLst>
                                      </p:cBhvr>
                                      <p:by>
                                        <p:hsl h="0" s="12549" l="25098"/>
                                      </p:by>
                                    </p:animClr>
                                    <p:set>
                                      <p:cBhvr>
                                        <p:cTn id="31" dur="500" fill="hold"/>
                                        <p:tgtEl>
                                          <p:spTgt spid="74"/>
                                        </p:tgtEl>
                                        <p:attrNameLst>
                                          <p:attrName>fill.type</p:attrName>
                                        </p:attrNameLst>
                                      </p:cBhvr>
                                      <p:to>
                                        <p:strVal val="solid"/>
                                      </p:to>
                                    </p:set>
                                  </p:childTnLst>
                                </p:cTn>
                              </p:par>
                              <p:par>
                                <p:cTn id="32" presetID="30" presetClass="emph" presetSubtype="0" fill="hold" grpId="0" nodeType="withEffect">
                                  <p:stCondLst>
                                    <p:cond delay="0"/>
                                  </p:stCondLst>
                                  <p:childTnLst>
                                    <p:animClr clrSpc="hsl" dir="cw">
                                      <p:cBhvr override="childStyle">
                                        <p:cTn id="33" dur="500" fill="hold"/>
                                        <p:tgtEl>
                                          <p:spTgt spid="75"/>
                                        </p:tgtEl>
                                        <p:attrNameLst>
                                          <p:attrName>style.color</p:attrName>
                                        </p:attrNameLst>
                                      </p:cBhvr>
                                      <p:by>
                                        <p:hsl h="0" s="12549" l="25098"/>
                                      </p:by>
                                    </p:animClr>
                                    <p:animClr clrSpc="hsl" dir="cw">
                                      <p:cBhvr>
                                        <p:cTn id="34" dur="500" fill="hold"/>
                                        <p:tgtEl>
                                          <p:spTgt spid="75"/>
                                        </p:tgtEl>
                                        <p:attrNameLst>
                                          <p:attrName>fillcolor</p:attrName>
                                        </p:attrNameLst>
                                      </p:cBhvr>
                                      <p:by>
                                        <p:hsl h="0" s="12549" l="25098"/>
                                      </p:by>
                                    </p:animClr>
                                    <p:animClr clrSpc="hsl" dir="cw">
                                      <p:cBhvr>
                                        <p:cTn id="35" dur="500" fill="hold"/>
                                        <p:tgtEl>
                                          <p:spTgt spid="75"/>
                                        </p:tgtEl>
                                        <p:attrNameLst>
                                          <p:attrName>stroke.color</p:attrName>
                                        </p:attrNameLst>
                                      </p:cBhvr>
                                      <p:by>
                                        <p:hsl h="0" s="12549" l="25098"/>
                                      </p:by>
                                    </p:animClr>
                                    <p:set>
                                      <p:cBhvr>
                                        <p:cTn id="36" dur="500" fill="hold"/>
                                        <p:tgtEl>
                                          <p:spTgt spid="75"/>
                                        </p:tgtEl>
                                        <p:attrNameLst>
                                          <p:attrName>fill.type</p:attrName>
                                        </p:attrNameLst>
                                      </p:cBhvr>
                                      <p:to>
                                        <p:strVal val="solid"/>
                                      </p:to>
                                    </p:set>
                                  </p:childTnLst>
                                </p:cTn>
                              </p:par>
                              <p:par>
                                <p:cTn id="37" presetID="30" presetClass="emph" presetSubtype="0" fill="hold" grpId="0" nodeType="withEffect">
                                  <p:stCondLst>
                                    <p:cond delay="0"/>
                                  </p:stCondLst>
                                  <p:childTnLst>
                                    <p:animClr clrSpc="hsl" dir="cw">
                                      <p:cBhvr override="childStyle">
                                        <p:cTn id="38" dur="500" fill="hold"/>
                                        <p:tgtEl>
                                          <p:spTgt spid="76"/>
                                        </p:tgtEl>
                                        <p:attrNameLst>
                                          <p:attrName>style.color</p:attrName>
                                        </p:attrNameLst>
                                      </p:cBhvr>
                                      <p:by>
                                        <p:hsl h="0" s="12549" l="25098"/>
                                      </p:by>
                                    </p:animClr>
                                    <p:animClr clrSpc="hsl" dir="cw">
                                      <p:cBhvr>
                                        <p:cTn id="39" dur="500" fill="hold"/>
                                        <p:tgtEl>
                                          <p:spTgt spid="76"/>
                                        </p:tgtEl>
                                        <p:attrNameLst>
                                          <p:attrName>fillcolor</p:attrName>
                                        </p:attrNameLst>
                                      </p:cBhvr>
                                      <p:by>
                                        <p:hsl h="0" s="12549" l="25098"/>
                                      </p:by>
                                    </p:animClr>
                                    <p:animClr clrSpc="hsl" dir="cw">
                                      <p:cBhvr>
                                        <p:cTn id="40" dur="500" fill="hold"/>
                                        <p:tgtEl>
                                          <p:spTgt spid="76"/>
                                        </p:tgtEl>
                                        <p:attrNameLst>
                                          <p:attrName>stroke.color</p:attrName>
                                        </p:attrNameLst>
                                      </p:cBhvr>
                                      <p:by>
                                        <p:hsl h="0" s="12549" l="25098"/>
                                      </p:by>
                                    </p:animClr>
                                    <p:set>
                                      <p:cBhvr>
                                        <p:cTn id="41" dur="500" fill="hold"/>
                                        <p:tgtEl>
                                          <p:spTgt spid="76"/>
                                        </p:tgtEl>
                                        <p:attrNameLst>
                                          <p:attrName>fill.type</p:attrName>
                                        </p:attrNameLst>
                                      </p:cBhvr>
                                      <p:to>
                                        <p:strVal val="solid"/>
                                      </p:to>
                                    </p:set>
                                  </p:childTnLst>
                                </p:cTn>
                              </p:par>
                              <p:par>
                                <p:cTn id="42" presetID="30" presetClass="emph" presetSubtype="0" fill="hold" grpId="0" nodeType="withEffect">
                                  <p:stCondLst>
                                    <p:cond delay="0"/>
                                  </p:stCondLst>
                                  <p:childTnLst>
                                    <p:animClr clrSpc="hsl" dir="cw">
                                      <p:cBhvr override="childStyle">
                                        <p:cTn id="43" dur="500" fill="hold"/>
                                        <p:tgtEl>
                                          <p:spTgt spid="77"/>
                                        </p:tgtEl>
                                        <p:attrNameLst>
                                          <p:attrName>style.color</p:attrName>
                                        </p:attrNameLst>
                                      </p:cBhvr>
                                      <p:by>
                                        <p:hsl h="0" s="12549" l="25098"/>
                                      </p:by>
                                    </p:animClr>
                                    <p:animClr clrSpc="hsl" dir="cw">
                                      <p:cBhvr>
                                        <p:cTn id="44" dur="500" fill="hold"/>
                                        <p:tgtEl>
                                          <p:spTgt spid="77"/>
                                        </p:tgtEl>
                                        <p:attrNameLst>
                                          <p:attrName>fillcolor</p:attrName>
                                        </p:attrNameLst>
                                      </p:cBhvr>
                                      <p:by>
                                        <p:hsl h="0" s="12549" l="25098"/>
                                      </p:by>
                                    </p:animClr>
                                    <p:animClr clrSpc="hsl" dir="cw">
                                      <p:cBhvr>
                                        <p:cTn id="45" dur="500" fill="hold"/>
                                        <p:tgtEl>
                                          <p:spTgt spid="77"/>
                                        </p:tgtEl>
                                        <p:attrNameLst>
                                          <p:attrName>stroke.color</p:attrName>
                                        </p:attrNameLst>
                                      </p:cBhvr>
                                      <p:by>
                                        <p:hsl h="0" s="12549" l="25098"/>
                                      </p:by>
                                    </p:animClr>
                                    <p:set>
                                      <p:cBhvr>
                                        <p:cTn id="46" dur="500" fill="hold"/>
                                        <p:tgtEl>
                                          <p:spTgt spid="77"/>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7" presetClass="emph" presetSubtype="2" fill="hold" nodeType="clickEffect">
                                  <p:stCondLst>
                                    <p:cond delay="0"/>
                                  </p:stCondLst>
                                  <p:childTnLst>
                                    <p:animClr clrSpc="rgb" dir="cw">
                                      <p:cBhvr>
                                        <p:cTn id="50" dur="2000" fill="hold"/>
                                        <p:tgtEl>
                                          <p:spTgt spid="81"/>
                                        </p:tgtEl>
                                        <p:attrNameLst>
                                          <p:attrName>stroke.color</p:attrName>
                                        </p:attrNameLst>
                                      </p:cBhvr>
                                      <p:to>
                                        <a:schemeClr val="bg1"/>
                                      </p:to>
                                    </p:animClr>
                                    <p:set>
                                      <p:cBhvr>
                                        <p:cTn id="51" dur="2000" fill="hold"/>
                                        <p:tgtEl>
                                          <p:spTgt spid="81"/>
                                        </p:tgtEl>
                                        <p:attrNameLst>
                                          <p:attrName>stroke.on</p:attrName>
                                        </p:attrNameLst>
                                      </p:cBhvr>
                                      <p:to>
                                        <p:strVal val="true"/>
                                      </p:to>
                                    </p:set>
                                  </p:childTnLst>
                                </p:cTn>
                              </p:par>
                              <p:par>
                                <p:cTn id="52" presetID="7" presetClass="emph" presetSubtype="2" fill="hold" nodeType="withEffect">
                                  <p:stCondLst>
                                    <p:cond delay="0"/>
                                  </p:stCondLst>
                                  <p:childTnLst>
                                    <p:animClr clrSpc="rgb" dir="cw">
                                      <p:cBhvr>
                                        <p:cTn id="53" dur="2000" fill="hold"/>
                                        <p:tgtEl>
                                          <p:spTgt spid="74"/>
                                        </p:tgtEl>
                                        <p:attrNameLst>
                                          <p:attrName>stroke.color</p:attrName>
                                        </p:attrNameLst>
                                      </p:cBhvr>
                                      <p:to>
                                        <a:schemeClr val="bg1"/>
                                      </p:to>
                                    </p:animClr>
                                    <p:set>
                                      <p:cBhvr>
                                        <p:cTn id="54" dur="2000" fill="hold"/>
                                        <p:tgtEl>
                                          <p:spTgt spid="74"/>
                                        </p:tgtEl>
                                        <p:attrNameLst>
                                          <p:attrName>stroke.on</p:attrName>
                                        </p:attrNameLst>
                                      </p:cBhvr>
                                      <p:to>
                                        <p:strVal val="true"/>
                                      </p:to>
                                    </p:set>
                                  </p:childTnLst>
                                </p:cTn>
                              </p:par>
                              <p:par>
                                <p:cTn id="55" presetID="7" presetClass="emph" presetSubtype="2" fill="hold" nodeType="withEffect">
                                  <p:stCondLst>
                                    <p:cond delay="0"/>
                                  </p:stCondLst>
                                  <p:childTnLst>
                                    <p:animClr clrSpc="rgb" dir="cw">
                                      <p:cBhvr>
                                        <p:cTn id="56" dur="2000" fill="hold"/>
                                        <p:tgtEl>
                                          <p:spTgt spid="75"/>
                                        </p:tgtEl>
                                        <p:attrNameLst>
                                          <p:attrName>stroke.color</p:attrName>
                                        </p:attrNameLst>
                                      </p:cBhvr>
                                      <p:to>
                                        <a:schemeClr val="bg1"/>
                                      </p:to>
                                    </p:animClr>
                                    <p:set>
                                      <p:cBhvr>
                                        <p:cTn id="57" dur="2000" fill="hold"/>
                                        <p:tgtEl>
                                          <p:spTgt spid="75"/>
                                        </p:tgtEl>
                                        <p:attrNameLst>
                                          <p:attrName>stroke.on</p:attrName>
                                        </p:attrNameLst>
                                      </p:cBhvr>
                                      <p:to>
                                        <p:strVal val="true"/>
                                      </p:to>
                                    </p:set>
                                  </p:childTnLst>
                                </p:cTn>
                              </p:par>
                              <p:par>
                                <p:cTn id="58" presetID="7" presetClass="emph" presetSubtype="2" fill="hold" nodeType="withEffect">
                                  <p:stCondLst>
                                    <p:cond delay="0"/>
                                  </p:stCondLst>
                                  <p:childTnLst>
                                    <p:animClr clrSpc="rgb" dir="cw">
                                      <p:cBhvr>
                                        <p:cTn id="59" dur="2000" fill="hold"/>
                                        <p:tgtEl>
                                          <p:spTgt spid="76"/>
                                        </p:tgtEl>
                                        <p:attrNameLst>
                                          <p:attrName>stroke.color</p:attrName>
                                        </p:attrNameLst>
                                      </p:cBhvr>
                                      <p:to>
                                        <a:schemeClr val="bg1"/>
                                      </p:to>
                                    </p:animClr>
                                    <p:set>
                                      <p:cBhvr>
                                        <p:cTn id="60" dur="2000" fill="hold"/>
                                        <p:tgtEl>
                                          <p:spTgt spid="76"/>
                                        </p:tgtEl>
                                        <p:attrNameLst>
                                          <p:attrName>stroke.on</p:attrName>
                                        </p:attrNameLst>
                                      </p:cBhvr>
                                      <p:to>
                                        <p:strVal val="true"/>
                                      </p:to>
                                    </p:set>
                                  </p:childTnLst>
                                </p:cTn>
                              </p:par>
                              <p:par>
                                <p:cTn id="61" presetID="7" presetClass="emph" presetSubtype="2" fill="hold" nodeType="withEffect">
                                  <p:stCondLst>
                                    <p:cond delay="0"/>
                                  </p:stCondLst>
                                  <p:childTnLst>
                                    <p:animClr clrSpc="rgb" dir="cw">
                                      <p:cBhvr>
                                        <p:cTn id="62" dur="2000" fill="hold"/>
                                        <p:tgtEl>
                                          <p:spTgt spid="77"/>
                                        </p:tgtEl>
                                        <p:attrNameLst>
                                          <p:attrName>stroke.color</p:attrName>
                                        </p:attrNameLst>
                                      </p:cBhvr>
                                      <p:to>
                                        <a:schemeClr val="bg1"/>
                                      </p:to>
                                    </p:animClr>
                                    <p:set>
                                      <p:cBhvr>
                                        <p:cTn id="63" dur="2000" fill="hold"/>
                                        <p:tgtEl>
                                          <p:spTgt spid="77"/>
                                        </p:tgtEl>
                                        <p:attrNameLst>
                                          <p:attrName>stroke.on</p:attrName>
                                        </p:attrNameLst>
                                      </p:cBhvr>
                                      <p:to>
                                        <p:strVal val="true"/>
                                      </p:to>
                                    </p:set>
                                  </p:childTnLst>
                                </p:cTn>
                              </p:par>
                            </p:childTnLst>
                          </p:cTn>
                        </p:par>
                      </p:childTnLst>
                    </p:cTn>
                  </p:par>
                  <p:par>
                    <p:cTn id="64" fill="hold">
                      <p:stCondLst>
                        <p:cond delay="indefinite"/>
                      </p:stCondLst>
                      <p:childTnLst>
                        <p:par>
                          <p:cTn id="65" fill="hold">
                            <p:stCondLst>
                              <p:cond delay="0"/>
                            </p:stCondLst>
                            <p:childTnLst>
                              <p:par>
                                <p:cTn id="66" presetID="7" presetClass="emph" presetSubtype="2" fill="hold" nodeType="clickEffect">
                                  <p:stCondLst>
                                    <p:cond delay="0"/>
                                  </p:stCondLst>
                                  <p:childTnLst>
                                    <p:animClr clrSpc="rgb" dir="cw">
                                      <p:cBhvr>
                                        <p:cTn id="67" dur="2000" fill="hold"/>
                                        <p:tgtEl>
                                          <p:spTgt spid="40"/>
                                        </p:tgtEl>
                                        <p:attrNameLst>
                                          <p:attrName>stroke.color</p:attrName>
                                        </p:attrNameLst>
                                      </p:cBhvr>
                                      <p:to>
                                        <a:srgbClr val="F0FD41"/>
                                      </p:to>
                                    </p:animClr>
                                    <p:set>
                                      <p:cBhvr>
                                        <p:cTn id="68" dur="2000" fill="hold"/>
                                        <p:tgtEl>
                                          <p:spTgt spid="40"/>
                                        </p:tgtEl>
                                        <p:attrNameLst>
                                          <p:attrName>stroke.on</p:attrName>
                                        </p:attrNameLst>
                                      </p:cBhvr>
                                      <p:to>
                                        <p:strVal val="true"/>
                                      </p:to>
                                    </p:set>
                                  </p:childTnLst>
                                </p:cTn>
                              </p:par>
                              <p:par>
                                <p:cTn id="69" presetID="7" presetClass="emph" presetSubtype="2" fill="hold" nodeType="withEffect">
                                  <p:stCondLst>
                                    <p:cond delay="0"/>
                                  </p:stCondLst>
                                  <p:childTnLst>
                                    <p:animClr clrSpc="rgb" dir="cw">
                                      <p:cBhvr>
                                        <p:cTn id="70" dur="2000" fill="hold"/>
                                        <p:tgtEl>
                                          <p:spTgt spid="41"/>
                                        </p:tgtEl>
                                        <p:attrNameLst>
                                          <p:attrName>stroke.color</p:attrName>
                                        </p:attrNameLst>
                                      </p:cBhvr>
                                      <p:to>
                                        <a:srgbClr val="F0FD41"/>
                                      </p:to>
                                    </p:animClr>
                                    <p:set>
                                      <p:cBhvr>
                                        <p:cTn id="71" dur="2000" fill="hold"/>
                                        <p:tgtEl>
                                          <p:spTgt spid="41"/>
                                        </p:tgtEl>
                                        <p:attrNameLst>
                                          <p:attrName>stroke.on</p:attrName>
                                        </p:attrNameLst>
                                      </p:cBhvr>
                                      <p:to>
                                        <p:strVal val="true"/>
                                      </p:to>
                                    </p:set>
                                  </p:childTnLst>
                                </p:cTn>
                              </p:par>
                              <p:par>
                                <p:cTn id="72" presetID="7" presetClass="emph" presetSubtype="2" fill="hold" nodeType="withEffect">
                                  <p:stCondLst>
                                    <p:cond delay="0"/>
                                  </p:stCondLst>
                                  <p:childTnLst>
                                    <p:animClr clrSpc="rgb" dir="cw">
                                      <p:cBhvr>
                                        <p:cTn id="73" dur="2000" fill="hold"/>
                                        <p:tgtEl>
                                          <p:spTgt spid="42"/>
                                        </p:tgtEl>
                                        <p:attrNameLst>
                                          <p:attrName>stroke.color</p:attrName>
                                        </p:attrNameLst>
                                      </p:cBhvr>
                                      <p:to>
                                        <a:srgbClr val="F0FD41"/>
                                      </p:to>
                                    </p:animClr>
                                    <p:set>
                                      <p:cBhvr>
                                        <p:cTn id="74" dur="2000" fill="hold"/>
                                        <p:tgtEl>
                                          <p:spTgt spid="42"/>
                                        </p:tgtEl>
                                        <p:attrNameLst>
                                          <p:attrName>stroke.on</p:attrName>
                                        </p:attrNameLst>
                                      </p:cBhvr>
                                      <p:to>
                                        <p:strVal val="true"/>
                                      </p:to>
                                    </p:set>
                                  </p:childTnLst>
                                </p:cTn>
                              </p:par>
                              <p:par>
                                <p:cTn id="75" presetID="7" presetClass="emph" presetSubtype="2" fill="hold" nodeType="withEffect">
                                  <p:stCondLst>
                                    <p:cond delay="0"/>
                                  </p:stCondLst>
                                  <p:childTnLst>
                                    <p:animClr clrSpc="rgb" dir="cw">
                                      <p:cBhvr>
                                        <p:cTn id="76" dur="500" fill="hold"/>
                                        <p:tgtEl>
                                          <p:spTgt spid="79"/>
                                        </p:tgtEl>
                                        <p:attrNameLst>
                                          <p:attrName>stroke.color</p:attrName>
                                        </p:attrNameLst>
                                      </p:cBhvr>
                                      <p:to>
                                        <a:srgbClr val="F0FD41"/>
                                      </p:to>
                                    </p:animClr>
                                    <p:set>
                                      <p:cBhvr>
                                        <p:cTn id="77" dur="500" fill="hold"/>
                                        <p:tgtEl>
                                          <p:spTgt spid="79"/>
                                        </p:tgtEl>
                                        <p:attrNameLst>
                                          <p:attrName>stroke.on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30" presetClass="emph" presetSubtype="0" fill="hold" grpId="0" nodeType="clickEffect">
                                  <p:stCondLst>
                                    <p:cond delay="0"/>
                                  </p:stCondLst>
                                  <p:childTnLst>
                                    <p:animClr clrSpc="hsl" dir="cw">
                                      <p:cBhvr override="childStyle">
                                        <p:cTn id="81" dur="500" fill="hold"/>
                                        <p:tgtEl>
                                          <p:spTgt spid="40"/>
                                        </p:tgtEl>
                                        <p:attrNameLst>
                                          <p:attrName>style.color</p:attrName>
                                        </p:attrNameLst>
                                      </p:cBhvr>
                                      <p:by>
                                        <p:hsl h="0" s="12549" l="25098"/>
                                      </p:by>
                                    </p:animClr>
                                    <p:animClr clrSpc="hsl" dir="cw">
                                      <p:cBhvr>
                                        <p:cTn id="82" dur="500" fill="hold"/>
                                        <p:tgtEl>
                                          <p:spTgt spid="40"/>
                                        </p:tgtEl>
                                        <p:attrNameLst>
                                          <p:attrName>fillcolor</p:attrName>
                                        </p:attrNameLst>
                                      </p:cBhvr>
                                      <p:by>
                                        <p:hsl h="0" s="12549" l="25098"/>
                                      </p:by>
                                    </p:animClr>
                                    <p:animClr clrSpc="hsl" dir="cw">
                                      <p:cBhvr>
                                        <p:cTn id="83" dur="500" fill="hold"/>
                                        <p:tgtEl>
                                          <p:spTgt spid="40"/>
                                        </p:tgtEl>
                                        <p:attrNameLst>
                                          <p:attrName>stroke.color</p:attrName>
                                        </p:attrNameLst>
                                      </p:cBhvr>
                                      <p:by>
                                        <p:hsl h="0" s="12549" l="25098"/>
                                      </p:by>
                                    </p:animClr>
                                    <p:set>
                                      <p:cBhvr>
                                        <p:cTn id="84" dur="500" fill="hold"/>
                                        <p:tgtEl>
                                          <p:spTgt spid="40"/>
                                        </p:tgtEl>
                                        <p:attrNameLst>
                                          <p:attrName>fill.type</p:attrName>
                                        </p:attrNameLst>
                                      </p:cBhvr>
                                      <p:to>
                                        <p:strVal val="solid"/>
                                      </p:to>
                                    </p:set>
                                  </p:childTnLst>
                                </p:cTn>
                              </p:par>
                              <p:par>
                                <p:cTn id="85" presetID="30" presetClass="emph" presetSubtype="0" fill="hold" grpId="0" nodeType="withEffect">
                                  <p:stCondLst>
                                    <p:cond delay="0"/>
                                  </p:stCondLst>
                                  <p:childTnLst>
                                    <p:animClr clrSpc="hsl" dir="cw">
                                      <p:cBhvr override="childStyle">
                                        <p:cTn id="86" dur="500" fill="hold"/>
                                        <p:tgtEl>
                                          <p:spTgt spid="41"/>
                                        </p:tgtEl>
                                        <p:attrNameLst>
                                          <p:attrName>style.color</p:attrName>
                                        </p:attrNameLst>
                                      </p:cBhvr>
                                      <p:by>
                                        <p:hsl h="0" s="12549" l="25098"/>
                                      </p:by>
                                    </p:animClr>
                                    <p:animClr clrSpc="hsl" dir="cw">
                                      <p:cBhvr>
                                        <p:cTn id="87" dur="500" fill="hold"/>
                                        <p:tgtEl>
                                          <p:spTgt spid="41"/>
                                        </p:tgtEl>
                                        <p:attrNameLst>
                                          <p:attrName>fillcolor</p:attrName>
                                        </p:attrNameLst>
                                      </p:cBhvr>
                                      <p:by>
                                        <p:hsl h="0" s="12549" l="25098"/>
                                      </p:by>
                                    </p:animClr>
                                    <p:animClr clrSpc="hsl" dir="cw">
                                      <p:cBhvr>
                                        <p:cTn id="88" dur="500" fill="hold"/>
                                        <p:tgtEl>
                                          <p:spTgt spid="41"/>
                                        </p:tgtEl>
                                        <p:attrNameLst>
                                          <p:attrName>stroke.color</p:attrName>
                                        </p:attrNameLst>
                                      </p:cBhvr>
                                      <p:by>
                                        <p:hsl h="0" s="12549" l="25098"/>
                                      </p:by>
                                    </p:animClr>
                                    <p:set>
                                      <p:cBhvr>
                                        <p:cTn id="89" dur="500" fill="hold"/>
                                        <p:tgtEl>
                                          <p:spTgt spid="41"/>
                                        </p:tgtEl>
                                        <p:attrNameLst>
                                          <p:attrName>fill.type</p:attrName>
                                        </p:attrNameLst>
                                      </p:cBhvr>
                                      <p:to>
                                        <p:strVal val="solid"/>
                                      </p:to>
                                    </p:set>
                                  </p:childTnLst>
                                </p:cTn>
                              </p:par>
                              <p:par>
                                <p:cTn id="90" presetID="30" presetClass="emph" presetSubtype="0" fill="hold" grpId="0" nodeType="withEffect">
                                  <p:stCondLst>
                                    <p:cond delay="0"/>
                                  </p:stCondLst>
                                  <p:childTnLst>
                                    <p:animClr clrSpc="hsl" dir="cw">
                                      <p:cBhvr override="childStyle">
                                        <p:cTn id="91" dur="500" fill="hold"/>
                                        <p:tgtEl>
                                          <p:spTgt spid="42"/>
                                        </p:tgtEl>
                                        <p:attrNameLst>
                                          <p:attrName>style.color</p:attrName>
                                        </p:attrNameLst>
                                      </p:cBhvr>
                                      <p:by>
                                        <p:hsl h="0" s="12549" l="25098"/>
                                      </p:by>
                                    </p:animClr>
                                    <p:animClr clrSpc="hsl" dir="cw">
                                      <p:cBhvr>
                                        <p:cTn id="92" dur="500" fill="hold"/>
                                        <p:tgtEl>
                                          <p:spTgt spid="42"/>
                                        </p:tgtEl>
                                        <p:attrNameLst>
                                          <p:attrName>fillcolor</p:attrName>
                                        </p:attrNameLst>
                                      </p:cBhvr>
                                      <p:by>
                                        <p:hsl h="0" s="12549" l="25098"/>
                                      </p:by>
                                    </p:animClr>
                                    <p:animClr clrSpc="hsl" dir="cw">
                                      <p:cBhvr>
                                        <p:cTn id="93" dur="500" fill="hold"/>
                                        <p:tgtEl>
                                          <p:spTgt spid="42"/>
                                        </p:tgtEl>
                                        <p:attrNameLst>
                                          <p:attrName>stroke.color</p:attrName>
                                        </p:attrNameLst>
                                      </p:cBhvr>
                                      <p:by>
                                        <p:hsl h="0" s="12549" l="25098"/>
                                      </p:by>
                                    </p:animClr>
                                    <p:set>
                                      <p:cBhvr>
                                        <p:cTn id="94" dur="500" fill="hold"/>
                                        <p:tgtEl>
                                          <p:spTgt spid="42"/>
                                        </p:tgtEl>
                                        <p:attrNameLst>
                                          <p:attrName>fill.type</p:attrName>
                                        </p:attrNameLst>
                                      </p:cBhvr>
                                      <p:to>
                                        <p:strVal val="solid"/>
                                      </p:to>
                                    </p:set>
                                  </p:childTnLst>
                                </p:cTn>
                              </p:par>
                              <p:par>
                                <p:cTn id="95" presetID="30" presetClass="emph" presetSubtype="0" fill="hold" grpId="0" nodeType="withEffect">
                                  <p:stCondLst>
                                    <p:cond delay="0"/>
                                  </p:stCondLst>
                                  <p:childTnLst>
                                    <p:animClr clrSpc="hsl" dir="cw">
                                      <p:cBhvr override="childStyle">
                                        <p:cTn id="96" dur="500" fill="hold"/>
                                        <p:tgtEl>
                                          <p:spTgt spid="79"/>
                                        </p:tgtEl>
                                        <p:attrNameLst>
                                          <p:attrName>style.color</p:attrName>
                                        </p:attrNameLst>
                                      </p:cBhvr>
                                      <p:by>
                                        <p:hsl h="0" s="12549" l="25098"/>
                                      </p:by>
                                    </p:animClr>
                                    <p:animClr clrSpc="hsl" dir="cw">
                                      <p:cBhvr>
                                        <p:cTn id="97" dur="500" fill="hold"/>
                                        <p:tgtEl>
                                          <p:spTgt spid="79"/>
                                        </p:tgtEl>
                                        <p:attrNameLst>
                                          <p:attrName>fillcolor</p:attrName>
                                        </p:attrNameLst>
                                      </p:cBhvr>
                                      <p:by>
                                        <p:hsl h="0" s="12549" l="25098"/>
                                      </p:by>
                                    </p:animClr>
                                    <p:animClr clrSpc="hsl" dir="cw">
                                      <p:cBhvr>
                                        <p:cTn id="98" dur="500" fill="hold"/>
                                        <p:tgtEl>
                                          <p:spTgt spid="79"/>
                                        </p:tgtEl>
                                        <p:attrNameLst>
                                          <p:attrName>stroke.color</p:attrName>
                                        </p:attrNameLst>
                                      </p:cBhvr>
                                      <p:by>
                                        <p:hsl h="0" s="12549" l="25098"/>
                                      </p:by>
                                    </p:animClr>
                                    <p:set>
                                      <p:cBhvr>
                                        <p:cTn id="99" dur="500" fill="hold"/>
                                        <p:tgtEl>
                                          <p:spTgt spid="79"/>
                                        </p:tgtEl>
                                        <p:attrNameLst>
                                          <p:attrName>fill.type</p:attrName>
                                        </p:attrNameLst>
                                      </p:cBhvr>
                                      <p:to>
                                        <p:strVal val="solid"/>
                                      </p:to>
                                    </p:set>
                                  </p:childTnLst>
                                </p:cTn>
                              </p:par>
                            </p:childTnLst>
                          </p:cTn>
                        </p:par>
                      </p:childTnLst>
                    </p:cTn>
                  </p:par>
                  <p:par>
                    <p:cTn id="100" fill="hold">
                      <p:stCondLst>
                        <p:cond delay="indefinite"/>
                      </p:stCondLst>
                      <p:childTnLst>
                        <p:par>
                          <p:cTn id="101" fill="hold">
                            <p:stCondLst>
                              <p:cond delay="0"/>
                            </p:stCondLst>
                            <p:childTnLst>
                              <p:par>
                                <p:cTn id="102" presetID="7" presetClass="emph" presetSubtype="2" fill="hold" nodeType="clickEffect">
                                  <p:stCondLst>
                                    <p:cond delay="0"/>
                                  </p:stCondLst>
                                  <p:childTnLst>
                                    <p:animClr clrSpc="rgb" dir="cw">
                                      <p:cBhvr>
                                        <p:cTn id="103" dur="2000" fill="hold"/>
                                        <p:tgtEl>
                                          <p:spTgt spid="79"/>
                                        </p:tgtEl>
                                        <p:attrNameLst>
                                          <p:attrName>stroke.color</p:attrName>
                                        </p:attrNameLst>
                                      </p:cBhvr>
                                      <p:to>
                                        <a:schemeClr val="bg1"/>
                                      </p:to>
                                    </p:animClr>
                                    <p:set>
                                      <p:cBhvr>
                                        <p:cTn id="104" dur="2000" fill="hold"/>
                                        <p:tgtEl>
                                          <p:spTgt spid="79"/>
                                        </p:tgtEl>
                                        <p:attrNameLst>
                                          <p:attrName>stroke.on</p:attrName>
                                        </p:attrNameLst>
                                      </p:cBhvr>
                                      <p:to>
                                        <p:strVal val="true"/>
                                      </p:to>
                                    </p:set>
                                  </p:childTnLst>
                                </p:cTn>
                              </p:par>
                              <p:par>
                                <p:cTn id="105" presetID="7" presetClass="emph" presetSubtype="2" fill="hold" nodeType="withEffect">
                                  <p:stCondLst>
                                    <p:cond delay="0"/>
                                  </p:stCondLst>
                                  <p:childTnLst>
                                    <p:animClr clrSpc="rgb" dir="cw">
                                      <p:cBhvr>
                                        <p:cTn id="106" dur="2000" fill="hold"/>
                                        <p:tgtEl>
                                          <p:spTgt spid="40"/>
                                        </p:tgtEl>
                                        <p:attrNameLst>
                                          <p:attrName>stroke.color</p:attrName>
                                        </p:attrNameLst>
                                      </p:cBhvr>
                                      <p:to>
                                        <a:schemeClr val="bg1"/>
                                      </p:to>
                                    </p:animClr>
                                    <p:set>
                                      <p:cBhvr>
                                        <p:cTn id="107" dur="2000" fill="hold"/>
                                        <p:tgtEl>
                                          <p:spTgt spid="40"/>
                                        </p:tgtEl>
                                        <p:attrNameLst>
                                          <p:attrName>stroke.on</p:attrName>
                                        </p:attrNameLst>
                                      </p:cBhvr>
                                      <p:to>
                                        <p:strVal val="true"/>
                                      </p:to>
                                    </p:set>
                                  </p:childTnLst>
                                </p:cTn>
                              </p:par>
                              <p:par>
                                <p:cTn id="108" presetID="7" presetClass="emph" presetSubtype="2" fill="hold" nodeType="withEffect">
                                  <p:stCondLst>
                                    <p:cond delay="0"/>
                                  </p:stCondLst>
                                  <p:childTnLst>
                                    <p:animClr clrSpc="rgb" dir="cw">
                                      <p:cBhvr>
                                        <p:cTn id="109" dur="2000" fill="hold"/>
                                        <p:tgtEl>
                                          <p:spTgt spid="41"/>
                                        </p:tgtEl>
                                        <p:attrNameLst>
                                          <p:attrName>stroke.color</p:attrName>
                                        </p:attrNameLst>
                                      </p:cBhvr>
                                      <p:to>
                                        <a:schemeClr val="bg1"/>
                                      </p:to>
                                    </p:animClr>
                                    <p:set>
                                      <p:cBhvr>
                                        <p:cTn id="110" dur="2000" fill="hold"/>
                                        <p:tgtEl>
                                          <p:spTgt spid="41"/>
                                        </p:tgtEl>
                                        <p:attrNameLst>
                                          <p:attrName>stroke.on</p:attrName>
                                        </p:attrNameLst>
                                      </p:cBhvr>
                                      <p:to>
                                        <p:strVal val="true"/>
                                      </p:to>
                                    </p:set>
                                  </p:childTnLst>
                                </p:cTn>
                              </p:par>
                              <p:par>
                                <p:cTn id="111" presetID="7" presetClass="emph" presetSubtype="2" fill="hold" nodeType="withEffect">
                                  <p:stCondLst>
                                    <p:cond delay="0"/>
                                  </p:stCondLst>
                                  <p:childTnLst>
                                    <p:animClr clrSpc="rgb" dir="cw">
                                      <p:cBhvr>
                                        <p:cTn id="112" dur="2000" fill="hold"/>
                                        <p:tgtEl>
                                          <p:spTgt spid="42"/>
                                        </p:tgtEl>
                                        <p:attrNameLst>
                                          <p:attrName>stroke.color</p:attrName>
                                        </p:attrNameLst>
                                      </p:cBhvr>
                                      <p:to>
                                        <a:schemeClr val="bg1"/>
                                      </p:to>
                                    </p:animClr>
                                    <p:set>
                                      <p:cBhvr>
                                        <p:cTn id="113" dur="2000" fill="hold"/>
                                        <p:tgtEl>
                                          <p:spTgt spid="4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81" grpId="0" animBg="1"/>
      <p:bldP spid="74" grpId="0" animBg="1"/>
      <p:bldP spid="75" grpId="0" animBg="1"/>
      <p:bldP spid="76" grpId="0" animBg="1"/>
      <p:bldP spid="77" grpId="0" animBg="1"/>
      <p:bldP spid="7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02" name="Group 101"/>
          <p:cNvGrpSpPr/>
          <p:nvPr/>
        </p:nvGrpSpPr>
        <p:grpSpPr>
          <a:xfrm>
            <a:off x="991630" y="1296889"/>
            <a:ext cx="2132570" cy="2239576"/>
            <a:chOff x="991629" y="1296888"/>
            <a:chExt cx="4418571" cy="3730883"/>
          </a:xfrm>
        </p:grpSpPr>
        <p:sp>
          <p:nvSpPr>
            <p:cNvPr id="5" name="Rectangle 4"/>
            <p:cNvSpPr/>
            <p:nvPr/>
          </p:nvSpPr>
          <p:spPr>
            <a:xfrm>
              <a:off x="1330349" y="2659410"/>
              <a:ext cx="4046539" cy="2368361"/>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072214" y="2928542"/>
              <a:ext cx="1930445" cy="319793"/>
            </a:xfrm>
            <a:prstGeom prst="rect">
              <a:avLst/>
            </a:prstGeom>
            <a:solidFill>
              <a:srgbClr val="92D050"/>
            </a:solidFill>
            <a:ln>
              <a:solidFill>
                <a:srgbClr val="92D050"/>
              </a:solidFill>
            </a:ln>
            <a:scene3d>
              <a:camera prst="orthographicFront"/>
              <a:lightRig rig="threePt" dir="t"/>
            </a:scene3d>
            <a:sp3d extrusionH="76200">
              <a:bevelT w="88900"/>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Channel Access</a:t>
              </a:r>
              <a:endParaRPr lang="en-US" dirty="0"/>
            </a:p>
          </p:txBody>
        </p:sp>
        <p:sp>
          <p:nvSpPr>
            <p:cNvPr id="7" name="Rectangle 6"/>
            <p:cNvSpPr/>
            <p:nvPr/>
          </p:nvSpPr>
          <p:spPr>
            <a:xfrm>
              <a:off x="1589921" y="3539630"/>
              <a:ext cx="1628813" cy="297628"/>
            </a:xfrm>
            <a:prstGeom prst="rect">
              <a:avLst/>
            </a:prstGeom>
            <a:solidFill>
              <a:srgbClr val="92D050"/>
            </a:solidFill>
            <a:ln>
              <a:solidFill>
                <a:srgbClr val="92D050"/>
              </a:solidFill>
            </a:ln>
            <a:scene3d>
              <a:camera prst="orthographicFront"/>
              <a:lightRig rig="threePt" dir="t"/>
            </a:scene3d>
            <a:sp3d extrusionH="76200">
              <a:bevelT w="88900"/>
              <a:extrusionClr>
                <a:srgbClr val="92D05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a:t>
              </a:r>
              <a:endParaRPr lang="en-US" dirty="0"/>
            </a:p>
          </p:txBody>
        </p:sp>
        <p:sp>
          <p:nvSpPr>
            <p:cNvPr id="8" name="Rectangle 7"/>
            <p:cNvSpPr/>
            <p:nvPr/>
          </p:nvSpPr>
          <p:spPr>
            <a:xfrm>
              <a:off x="3488503" y="3539630"/>
              <a:ext cx="1582680" cy="357787"/>
            </a:xfrm>
            <a:prstGeom prst="rect">
              <a:avLst/>
            </a:prstGeom>
            <a:solidFill>
              <a:srgbClr val="92D050"/>
            </a:solidFill>
            <a:ln>
              <a:solidFill>
                <a:srgbClr val="92D050"/>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Sequencer</a:t>
              </a:r>
              <a:endParaRPr lang="en-US" dirty="0"/>
            </a:p>
          </p:txBody>
        </p:sp>
        <p:sp>
          <p:nvSpPr>
            <p:cNvPr id="9" name="Rectangle 8"/>
            <p:cNvSpPr/>
            <p:nvPr/>
          </p:nvSpPr>
          <p:spPr>
            <a:xfrm>
              <a:off x="1589922" y="4274202"/>
              <a:ext cx="1628812" cy="538264"/>
            </a:xfrm>
            <a:prstGeom prst="rect">
              <a:avLst/>
            </a:prstGeom>
            <a:solidFill>
              <a:srgbClr val="92D050"/>
            </a:solidFill>
            <a:ln>
              <a:solidFill>
                <a:srgbClr val="92D050"/>
              </a:solid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 Driver Support</a:t>
              </a:r>
              <a:endParaRPr lang="en-US" dirty="0"/>
            </a:p>
          </p:txBody>
        </p:sp>
        <p:cxnSp>
          <p:nvCxnSpPr>
            <p:cNvPr id="17" name="Straight Connector 16"/>
            <p:cNvCxnSpPr/>
            <p:nvPr/>
          </p:nvCxnSpPr>
          <p:spPr>
            <a:xfrm>
              <a:off x="1426988" y="2444105"/>
              <a:ext cx="39499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421061" y="2444105"/>
              <a:ext cx="0" cy="44960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881522" y="3251501"/>
              <a:ext cx="180979" cy="28812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2746638" y="3837258"/>
              <a:ext cx="271469" cy="43694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690830" y="3248335"/>
              <a:ext cx="104684" cy="288129"/>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30369" y="3070169"/>
              <a:ext cx="784242" cy="282631"/>
            </a:xfrm>
            <a:prstGeom prst="rect">
              <a:avLst/>
            </a:prstGeom>
            <a:noFill/>
          </p:spPr>
          <p:txBody>
            <a:bodyPr wrap="square" rtlCol="0">
              <a:spAutoFit/>
            </a:bodyPr>
            <a:lstStyle/>
            <a:p>
              <a:r>
                <a:rPr lang="en-US" sz="2000" b="1" dirty="0" smtClean="0"/>
                <a:t>IOC</a:t>
              </a:r>
              <a:endParaRPr lang="en-US" sz="2000" b="1" dirty="0"/>
            </a:p>
          </p:txBody>
        </p:sp>
        <p:grpSp>
          <p:nvGrpSpPr>
            <p:cNvPr id="34" name="Group 33"/>
            <p:cNvGrpSpPr/>
            <p:nvPr/>
          </p:nvGrpSpPr>
          <p:grpSpPr>
            <a:xfrm>
              <a:off x="1295400" y="1686044"/>
              <a:ext cx="685800" cy="599956"/>
              <a:chOff x="1985369" y="990600"/>
              <a:chExt cx="986431" cy="849335"/>
            </a:xfrm>
          </p:grpSpPr>
          <p:sp>
            <p:nvSpPr>
              <p:cNvPr id="32" name="TextBox 31"/>
              <p:cNvSpPr txBox="1"/>
              <p:nvPr/>
            </p:nvSpPr>
            <p:spPr>
              <a:xfrm>
                <a:off x="1985369" y="1447798"/>
                <a:ext cx="986431" cy="392137"/>
              </a:xfrm>
              <a:prstGeom prst="rect">
                <a:avLst/>
              </a:prstGeom>
              <a:noFill/>
              <a:ln>
                <a:solidFill>
                  <a:schemeClr val="tx1"/>
                </a:solidFill>
              </a:ln>
            </p:spPr>
            <p:txBody>
              <a:bodyPr wrap="square" rtlCol="0">
                <a:spAutoFit/>
              </a:bodyPr>
              <a:lstStyle/>
              <a:p>
                <a:pPr algn="ctr"/>
                <a:r>
                  <a:rPr lang="en-US" sz="1200" dirty="0" smtClean="0"/>
                  <a:t>CAC</a:t>
                </a:r>
                <a:endParaRPr lang="en-US" sz="1200" dirty="0"/>
              </a:p>
            </p:txBody>
          </p:sp>
          <p:sp>
            <p:nvSpPr>
              <p:cNvPr id="33" name="Rectangle 32"/>
              <p:cNvSpPr/>
              <p:nvPr/>
            </p:nvSpPr>
            <p:spPr>
              <a:xfrm>
                <a:off x="1985369" y="990600"/>
                <a:ext cx="986429" cy="46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ALARM</a:t>
                </a:r>
                <a:endParaRPr lang="en-US" sz="1200" dirty="0"/>
              </a:p>
            </p:txBody>
          </p:sp>
        </p:grpSp>
        <p:sp>
          <p:nvSpPr>
            <p:cNvPr id="45" name="TextBox 44"/>
            <p:cNvSpPr txBox="1"/>
            <p:nvPr/>
          </p:nvSpPr>
          <p:spPr>
            <a:xfrm>
              <a:off x="991629" y="2362200"/>
              <a:ext cx="608571" cy="369332"/>
            </a:xfrm>
            <a:prstGeom prst="rect">
              <a:avLst/>
            </a:prstGeom>
            <a:noFill/>
          </p:spPr>
          <p:txBody>
            <a:bodyPr wrap="square" rtlCol="0">
              <a:spAutoFit/>
            </a:bodyPr>
            <a:lstStyle/>
            <a:p>
              <a:r>
                <a:rPr lang="en-US" b="1" dirty="0" smtClean="0"/>
                <a:t>LAN</a:t>
              </a:r>
              <a:endParaRPr lang="en-US" b="1" dirty="0"/>
            </a:p>
          </p:txBody>
        </p:sp>
        <p:sp>
          <p:nvSpPr>
            <p:cNvPr id="48" name="TextBox 47"/>
            <p:cNvSpPr txBox="1"/>
            <p:nvPr/>
          </p:nvSpPr>
          <p:spPr>
            <a:xfrm>
              <a:off x="1222301" y="1296888"/>
              <a:ext cx="3197299" cy="307777"/>
            </a:xfrm>
            <a:prstGeom prst="rect">
              <a:avLst/>
            </a:prstGeom>
            <a:noFill/>
          </p:spPr>
          <p:txBody>
            <a:bodyPr wrap="square" rtlCol="0">
              <a:spAutoFit/>
            </a:bodyPr>
            <a:lstStyle/>
            <a:p>
              <a:r>
                <a:rPr lang="en-US" sz="1400" b="1" dirty="0" smtClean="0"/>
                <a:t>CONTROL SYSTEM PROGRAMMERS</a:t>
              </a:r>
              <a:endParaRPr lang="en-US" sz="1400" b="1" dirty="0"/>
            </a:p>
          </p:txBody>
        </p:sp>
        <p:grpSp>
          <p:nvGrpSpPr>
            <p:cNvPr id="81" name="Group 80"/>
            <p:cNvGrpSpPr/>
            <p:nvPr/>
          </p:nvGrpSpPr>
          <p:grpSpPr>
            <a:xfrm>
              <a:off x="2438400" y="1686044"/>
              <a:ext cx="685800" cy="599956"/>
              <a:chOff x="1985369" y="990600"/>
              <a:chExt cx="986431" cy="849335"/>
            </a:xfrm>
          </p:grpSpPr>
          <p:sp>
            <p:nvSpPr>
              <p:cNvPr id="82" name="TextBox 81"/>
              <p:cNvSpPr txBox="1"/>
              <p:nvPr/>
            </p:nvSpPr>
            <p:spPr>
              <a:xfrm>
                <a:off x="1985369" y="1447798"/>
                <a:ext cx="986431" cy="392137"/>
              </a:xfrm>
              <a:prstGeom prst="rect">
                <a:avLst/>
              </a:prstGeom>
              <a:noFill/>
              <a:ln>
                <a:solidFill>
                  <a:schemeClr val="tx1"/>
                </a:solidFill>
              </a:ln>
            </p:spPr>
            <p:txBody>
              <a:bodyPr wrap="square" rtlCol="0">
                <a:spAutoFit/>
              </a:bodyPr>
              <a:lstStyle/>
              <a:p>
                <a:pPr algn="ctr"/>
                <a:r>
                  <a:rPr lang="en-US" sz="1200" dirty="0" smtClean="0"/>
                  <a:t>CAC</a:t>
                </a:r>
                <a:endParaRPr lang="en-US" sz="1200" dirty="0"/>
              </a:p>
            </p:txBody>
          </p:sp>
          <p:sp>
            <p:nvSpPr>
              <p:cNvPr id="83" name="Rectangle 82"/>
              <p:cNvSpPr/>
              <p:nvPr/>
            </p:nvSpPr>
            <p:spPr>
              <a:xfrm>
                <a:off x="1985369" y="990600"/>
                <a:ext cx="986429" cy="46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ALARM</a:t>
                </a:r>
                <a:endParaRPr lang="en-US" sz="1200" dirty="0"/>
              </a:p>
            </p:txBody>
          </p:sp>
        </p:grpSp>
        <p:grpSp>
          <p:nvGrpSpPr>
            <p:cNvPr id="87" name="Group 86"/>
            <p:cNvGrpSpPr/>
            <p:nvPr/>
          </p:nvGrpSpPr>
          <p:grpSpPr>
            <a:xfrm>
              <a:off x="3657600" y="1686044"/>
              <a:ext cx="685800" cy="599956"/>
              <a:chOff x="1985369" y="990600"/>
              <a:chExt cx="986431" cy="849335"/>
            </a:xfrm>
          </p:grpSpPr>
          <p:sp>
            <p:nvSpPr>
              <p:cNvPr id="88" name="TextBox 87"/>
              <p:cNvSpPr txBox="1"/>
              <p:nvPr/>
            </p:nvSpPr>
            <p:spPr>
              <a:xfrm>
                <a:off x="1985369" y="1447798"/>
                <a:ext cx="986431" cy="392137"/>
              </a:xfrm>
              <a:prstGeom prst="rect">
                <a:avLst/>
              </a:prstGeom>
              <a:noFill/>
              <a:ln>
                <a:solidFill>
                  <a:schemeClr val="tx1"/>
                </a:solidFill>
              </a:ln>
            </p:spPr>
            <p:txBody>
              <a:bodyPr wrap="square" rtlCol="0">
                <a:spAutoFit/>
              </a:bodyPr>
              <a:lstStyle/>
              <a:p>
                <a:pPr algn="ctr"/>
                <a:r>
                  <a:rPr lang="en-US" sz="1200" dirty="0" smtClean="0"/>
                  <a:t>CAC</a:t>
                </a:r>
                <a:endParaRPr lang="en-US" sz="1200" dirty="0"/>
              </a:p>
            </p:txBody>
          </p:sp>
          <p:sp>
            <p:nvSpPr>
              <p:cNvPr id="89" name="Rectangle 88"/>
              <p:cNvSpPr/>
              <p:nvPr/>
            </p:nvSpPr>
            <p:spPr>
              <a:xfrm>
                <a:off x="1985369" y="990600"/>
                <a:ext cx="986429" cy="46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ALARM</a:t>
                </a:r>
                <a:endParaRPr lang="en-US" sz="1200" dirty="0"/>
              </a:p>
            </p:txBody>
          </p:sp>
        </p:grpSp>
        <p:grpSp>
          <p:nvGrpSpPr>
            <p:cNvPr id="91" name="Group 90"/>
            <p:cNvGrpSpPr/>
            <p:nvPr/>
          </p:nvGrpSpPr>
          <p:grpSpPr>
            <a:xfrm>
              <a:off x="4724400" y="1686044"/>
              <a:ext cx="685800" cy="599956"/>
              <a:chOff x="1985369" y="990600"/>
              <a:chExt cx="986431" cy="849335"/>
            </a:xfrm>
          </p:grpSpPr>
          <p:sp>
            <p:nvSpPr>
              <p:cNvPr id="92" name="TextBox 91"/>
              <p:cNvSpPr txBox="1"/>
              <p:nvPr/>
            </p:nvSpPr>
            <p:spPr>
              <a:xfrm>
                <a:off x="1985369" y="1447798"/>
                <a:ext cx="986431" cy="392137"/>
              </a:xfrm>
              <a:prstGeom prst="rect">
                <a:avLst/>
              </a:prstGeom>
              <a:noFill/>
              <a:ln>
                <a:solidFill>
                  <a:schemeClr val="tx1"/>
                </a:solidFill>
              </a:ln>
            </p:spPr>
            <p:txBody>
              <a:bodyPr wrap="square" rtlCol="0">
                <a:spAutoFit/>
              </a:bodyPr>
              <a:lstStyle/>
              <a:p>
                <a:pPr algn="ctr"/>
                <a:r>
                  <a:rPr lang="en-US" sz="1200" dirty="0" smtClean="0"/>
                  <a:t>CAC</a:t>
                </a:r>
                <a:endParaRPr lang="en-US" sz="1200" dirty="0"/>
              </a:p>
            </p:txBody>
          </p:sp>
          <p:sp>
            <p:nvSpPr>
              <p:cNvPr id="93" name="Rectangle 92"/>
              <p:cNvSpPr/>
              <p:nvPr/>
            </p:nvSpPr>
            <p:spPr>
              <a:xfrm>
                <a:off x="1985369" y="990600"/>
                <a:ext cx="986429" cy="468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ALARM</a:t>
                </a:r>
                <a:endParaRPr lang="en-US" sz="1200" dirty="0"/>
              </a:p>
            </p:txBody>
          </p:sp>
        </p:grpSp>
        <p:sp>
          <p:nvSpPr>
            <p:cNvPr id="96" name="Freeform 95"/>
            <p:cNvSpPr/>
            <p:nvPr/>
          </p:nvSpPr>
          <p:spPr>
            <a:xfrm>
              <a:off x="1667435" y="2299447"/>
              <a:ext cx="0" cy="134471"/>
            </a:xfrm>
            <a:custGeom>
              <a:avLst/>
              <a:gdLst>
                <a:gd name="connsiteX0" fmla="*/ 0 w 0"/>
                <a:gd name="connsiteY0" fmla="*/ 0 h 134471"/>
                <a:gd name="connsiteX1" fmla="*/ 0 w 0"/>
                <a:gd name="connsiteY1" fmla="*/ 134471 h 134471"/>
              </a:gdLst>
              <a:ahLst/>
              <a:cxnLst>
                <a:cxn ang="0">
                  <a:pos x="connsiteX0" y="connsiteY0"/>
                </a:cxn>
                <a:cxn ang="0">
                  <a:pos x="connsiteX1" y="connsiteY1"/>
                </a:cxn>
              </a:cxnLst>
              <a:rect l="l" t="t" r="r" b="b"/>
              <a:pathLst>
                <a:path h="134471">
                  <a:moveTo>
                    <a:pt x="0" y="0"/>
                  </a:moveTo>
                  <a:lnTo>
                    <a:pt x="0" y="134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96"/>
            <p:cNvSpPr/>
            <p:nvPr/>
          </p:nvSpPr>
          <p:spPr>
            <a:xfrm>
              <a:off x="2756647" y="2312894"/>
              <a:ext cx="0" cy="121024"/>
            </a:xfrm>
            <a:custGeom>
              <a:avLst/>
              <a:gdLst>
                <a:gd name="connsiteX0" fmla="*/ 0 w 0"/>
                <a:gd name="connsiteY0" fmla="*/ 0 h 121024"/>
                <a:gd name="connsiteX1" fmla="*/ 0 w 0"/>
                <a:gd name="connsiteY1" fmla="*/ 121024 h 121024"/>
              </a:gdLst>
              <a:ahLst/>
              <a:cxnLst>
                <a:cxn ang="0">
                  <a:pos x="connsiteX0" y="connsiteY0"/>
                </a:cxn>
                <a:cxn ang="0">
                  <a:pos x="connsiteX1" y="connsiteY1"/>
                </a:cxn>
              </a:cxnLst>
              <a:rect l="l" t="t" r="r" b="b"/>
              <a:pathLst>
                <a:path h="121024">
                  <a:moveTo>
                    <a:pt x="0" y="0"/>
                  </a:moveTo>
                  <a:lnTo>
                    <a:pt x="0" y="12102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Freeform 97"/>
            <p:cNvSpPr/>
            <p:nvPr/>
          </p:nvSpPr>
          <p:spPr>
            <a:xfrm>
              <a:off x="3966882" y="2299447"/>
              <a:ext cx="0" cy="134471"/>
            </a:xfrm>
            <a:custGeom>
              <a:avLst/>
              <a:gdLst>
                <a:gd name="connsiteX0" fmla="*/ 0 w 0"/>
                <a:gd name="connsiteY0" fmla="*/ 0 h 134471"/>
                <a:gd name="connsiteX1" fmla="*/ 0 w 0"/>
                <a:gd name="connsiteY1" fmla="*/ 134471 h 134471"/>
              </a:gdLst>
              <a:ahLst/>
              <a:cxnLst>
                <a:cxn ang="0">
                  <a:pos x="connsiteX0" y="connsiteY0"/>
                </a:cxn>
                <a:cxn ang="0">
                  <a:pos x="connsiteX1" y="connsiteY1"/>
                </a:cxn>
              </a:cxnLst>
              <a:rect l="l" t="t" r="r" b="b"/>
              <a:pathLst>
                <a:path h="134471">
                  <a:moveTo>
                    <a:pt x="0" y="0"/>
                  </a:moveTo>
                  <a:lnTo>
                    <a:pt x="0" y="134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a:off x="5105400" y="2303929"/>
              <a:ext cx="0" cy="134471"/>
            </a:xfrm>
            <a:custGeom>
              <a:avLst/>
              <a:gdLst>
                <a:gd name="connsiteX0" fmla="*/ 0 w 0"/>
                <a:gd name="connsiteY0" fmla="*/ 0 h 134471"/>
                <a:gd name="connsiteX1" fmla="*/ 0 w 0"/>
                <a:gd name="connsiteY1" fmla="*/ 134471 h 134471"/>
              </a:gdLst>
              <a:ahLst/>
              <a:cxnLst>
                <a:cxn ang="0">
                  <a:pos x="connsiteX0" y="connsiteY0"/>
                </a:cxn>
                <a:cxn ang="0">
                  <a:pos x="connsiteX1" y="connsiteY1"/>
                </a:cxn>
              </a:cxnLst>
              <a:rect l="l" t="t" r="r" b="b"/>
              <a:pathLst>
                <a:path h="134471">
                  <a:moveTo>
                    <a:pt x="0" y="0"/>
                  </a:moveTo>
                  <a:lnTo>
                    <a:pt x="0" y="13447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06" name="Content Placeholder 5"/>
          <p:cNvGraphicFramePr>
            <a:graphicFrameLocks/>
          </p:cNvGraphicFramePr>
          <p:nvPr>
            <p:extLst>
              <p:ext uri="{D42A27DB-BD31-4B8C-83A1-F6EECF244321}">
                <p14:modId xmlns:p14="http://schemas.microsoft.com/office/powerpoint/2010/main" val="669065339"/>
              </p:ext>
            </p:extLst>
          </p:nvPr>
        </p:nvGraphicFramePr>
        <p:xfrm>
          <a:off x="1027489" y="933667"/>
          <a:ext cx="3200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2" name="Group 121"/>
          <p:cNvGrpSpPr/>
          <p:nvPr/>
        </p:nvGrpSpPr>
        <p:grpSpPr>
          <a:xfrm>
            <a:off x="4953000" y="1295400"/>
            <a:ext cx="3048000" cy="3352800"/>
            <a:chOff x="4953000" y="1295400"/>
            <a:chExt cx="3048000" cy="3352800"/>
          </a:xfrm>
        </p:grpSpPr>
        <p:sp>
          <p:nvSpPr>
            <p:cNvPr id="107" name="Rounded Rectangle 106"/>
            <p:cNvSpPr/>
            <p:nvPr/>
          </p:nvSpPr>
          <p:spPr>
            <a:xfrm>
              <a:off x="4953000" y="1295400"/>
              <a:ext cx="3048000" cy="463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t>USER INTERFACES</a:t>
              </a:r>
            </a:p>
            <a:p>
              <a:pPr lvl="0" algn="ctr"/>
              <a:r>
                <a:rPr lang="en-US" sz="1400" dirty="0"/>
                <a:t>(Loggers, Alarms, Archives, etc </a:t>
              </a:r>
            </a:p>
          </p:txBody>
        </p:sp>
        <p:sp>
          <p:nvSpPr>
            <p:cNvPr id="108" name="Rounded Rectangle 107"/>
            <p:cNvSpPr/>
            <p:nvPr/>
          </p:nvSpPr>
          <p:spPr>
            <a:xfrm>
              <a:off x="5181600" y="2047225"/>
              <a:ext cx="2590800" cy="422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t>SERVICES</a:t>
              </a:r>
            </a:p>
            <a:p>
              <a:pPr lvl="0" algn="ctr"/>
              <a:r>
                <a:rPr lang="en-US" sz="1400" dirty="0"/>
                <a:t>(Database,  CNS etc)</a:t>
              </a:r>
            </a:p>
          </p:txBody>
        </p:sp>
        <p:sp>
          <p:nvSpPr>
            <p:cNvPr id="109" name="Rounded Rectangle 108"/>
            <p:cNvSpPr/>
            <p:nvPr/>
          </p:nvSpPr>
          <p:spPr>
            <a:xfrm>
              <a:off x="5181600" y="2773662"/>
              <a:ext cx="2590800" cy="47603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ADOS</a:t>
              </a:r>
              <a:endParaRPr lang="en-US" b="1" dirty="0">
                <a:solidFill>
                  <a:schemeClr val="tx1"/>
                </a:solidFill>
              </a:endParaRPr>
            </a:p>
          </p:txBody>
        </p:sp>
        <p:sp>
          <p:nvSpPr>
            <p:cNvPr id="110" name="Rounded Rectangle 109"/>
            <p:cNvSpPr/>
            <p:nvPr/>
          </p:nvSpPr>
          <p:spPr>
            <a:xfrm>
              <a:off x="5562600" y="3505200"/>
              <a:ext cx="1981200" cy="41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DEVICE DRIVERS</a:t>
              </a:r>
              <a:endParaRPr lang="en-US" dirty="0"/>
            </a:p>
          </p:txBody>
        </p:sp>
        <p:sp>
          <p:nvSpPr>
            <p:cNvPr id="114" name="Rounded Rectangle 113"/>
            <p:cNvSpPr/>
            <p:nvPr/>
          </p:nvSpPr>
          <p:spPr>
            <a:xfrm>
              <a:off x="5562600" y="4191000"/>
              <a:ext cx="1981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CONTROL EQUIPMENT</a:t>
              </a:r>
              <a:endParaRPr lang="en-US" sz="1400" dirty="0"/>
            </a:p>
          </p:txBody>
        </p:sp>
        <p:cxnSp>
          <p:nvCxnSpPr>
            <p:cNvPr id="116" name="Straight Arrow Connector 115"/>
            <p:cNvCxnSpPr/>
            <p:nvPr/>
          </p:nvCxnSpPr>
          <p:spPr>
            <a:xfrm>
              <a:off x="6400800" y="1759092"/>
              <a:ext cx="0" cy="226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477000" y="2516751"/>
              <a:ext cx="0" cy="226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6477000" y="3278751"/>
              <a:ext cx="0" cy="226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6477000" y="3964551"/>
              <a:ext cx="0" cy="226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39945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6"/>
                                        </p:tgtEl>
                                      </p:cBhvr>
                                    </p:animEffect>
                                    <p:animScale>
                                      <p:cBhvr>
                                        <p:cTn id="7" dur="250" autoRev="1" fill="hold"/>
                                        <p:tgtEl>
                                          <p:spTgt spid="10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6"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2.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7.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8.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19.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21.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ags/tag22.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23.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ags/tag2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5.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6.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7.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1122</Words>
  <Application>Microsoft Office PowerPoint</Application>
  <PresentationFormat>Affichage à l'écran (4:3)</PresentationFormat>
  <Paragraphs>207</Paragraphs>
  <Slides>16</Slides>
  <Notes>12</Notes>
  <HiddenSlides>1</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Training</vt:lpstr>
      <vt:lpstr>INTEGRATION OF EPICS ASYN INTO NON EPICS ENVIRONMENT</vt:lpstr>
      <vt:lpstr>Outline</vt:lpstr>
      <vt:lpstr>Problem Statement:</vt:lpstr>
      <vt:lpstr>Proposed Form Of Solution:</vt:lpstr>
      <vt:lpstr>RHIC ACCELERATOR COMPLEX</vt:lpstr>
      <vt:lpstr>RHIC CONTROLS ARCHITECTURE</vt:lpstr>
      <vt:lpstr>RHIC CONTROLS ARCHITECTURE</vt:lpstr>
      <vt:lpstr>Where to Bridge things with EPICS?</vt:lpstr>
      <vt:lpstr>Présentation PowerPoint</vt:lpstr>
      <vt:lpstr>Why ASYN is a good place to start</vt:lpstr>
      <vt:lpstr>Building Blocks of the solution</vt:lpstr>
      <vt:lpstr>Our Drivers of Interest</vt:lpstr>
      <vt:lpstr>Your Drivers of Interest??</vt:lpstr>
      <vt:lpstr>Special Use Case</vt:lpstr>
      <vt:lpstr>Summary</vt:lpstr>
      <vt:lpstr>  Thank you !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2014-10-10T05:21:51Z</dcterms:created>
  <dcterms:modified xsi:type="dcterms:W3CDTF">2014-10-22T09:09:22Z</dcterms:modified>
</cp:coreProperties>
</file>