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37"/>
  </p:notesMasterIdLst>
  <p:sldIdLst>
    <p:sldId id="337" r:id="rId5"/>
    <p:sldId id="382" r:id="rId6"/>
    <p:sldId id="364" r:id="rId7"/>
    <p:sldId id="387" r:id="rId8"/>
    <p:sldId id="367" r:id="rId9"/>
    <p:sldId id="407" r:id="rId10"/>
    <p:sldId id="375" r:id="rId11"/>
    <p:sldId id="384" r:id="rId12"/>
    <p:sldId id="385" r:id="rId13"/>
    <p:sldId id="386" r:id="rId14"/>
    <p:sldId id="408" r:id="rId15"/>
    <p:sldId id="390" r:id="rId16"/>
    <p:sldId id="379" r:id="rId17"/>
    <p:sldId id="388" r:id="rId18"/>
    <p:sldId id="383" r:id="rId19"/>
    <p:sldId id="389" r:id="rId20"/>
    <p:sldId id="393" r:id="rId21"/>
    <p:sldId id="391" r:id="rId22"/>
    <p:sldId id="392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9" r:id="rId35"/>
    <p:sldId id="4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75" autoAdjust="0"/>
  </p:normalViewPr>
  <p:slideViewPr>
    <p:cSldViewPr>
      <p:cViewPr>
        <p:scale>
          <a:sx n="80" d="100"/>
          <a:sy n="80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Peak Detector Performance (MB/s)</c:v>
                </c:pt>
              </c:strCache>
            </c:strRef>
          </c:tx>
          <c:marker>
            <c:symbol val="none"/>
          </c:marker>
          <c:trendline>
            <c:trendlineType val="exp"/>
            <c:dispRSqr val="0"/>
            <c:dispEq val="0"/>
          </c:trendline>
          <c:xVal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60</c:v>
                </c:pt>
                <c:pt idx="2">
                  <c:v>150</c:v>
                </c:pt>
                <c:pt idx="3">
                  <c:v>800</c:v>
                </c:pt>
                <c:pt idx="4">
                  <c:v>6000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44096"/>
        <c:axId val="32654080"/>
      </c:scatterChart>
      <c:valAx>
        <c:axId val="32644096"/>
        <c:scaling>
          <c:orientation val="minMax"/>
          <c:max val="2015"/>
          <c:min val="2007"/>
        </c:scaling>
        <c:delete val="0"/>
        <c:axPos val="b"/>
        <c:numFmt formatCode="General" sourceLinked="1"/>
        <c:majorTickMark val="out"/>
        <c:minorTickMark val="none"/>
        <c:tickLblPos val="nextTo"/>
        <c:crossAx val="32654080"/>
        <c:crosses val="autoZero"/>
        <c:crossBetween val="midCat"/>
      </c:valAx>
      <c:valAx>
        <c:axId val="326540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440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373D-8228-4E3C-A892-902DBF9353CC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207EE-4937-4EBB-A0EC-3DA4F63963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8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I02, I03, I04, I24, I22,</a:t>
            </a:r>
            <a:r>
              <a:rPr lang="en-GB" baseline="0" dirty="0" smtClean="0"/>
              <a:t> B22, I12, I13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207EE-4937-4EBB-A0EC-3DA4F63963A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6253164"/>
            <a:ext cx="1466850" cy="44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58050" y="6253164"/>
            <a:ext cx="1466850" cy="44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Integrating high speed detectors at Diamond</a:t>
            </a:r>
            <a:endParaRPr lang="en-GB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Nick Rees,, Mark Basham, Frederik Ferner, Ulrik Pedersen, Tom Cobb,</a:t>
            </a:r>
            <a:br>
              <a:rPr lang="en-GB" dirty="0" smtClean="0"/>
            </a:br>
            <a:r>
              <a:rPr lang="en-GB" dirty="0" smtClean="0"/>
              <a:t>Tobias Richter, Jonathan Thompson…</a:t>
            </a:r>
            <a:br>
              <a:rPr lang="en-GB" dirty="0" smtClean="0"/>
            </a:br>
            <a:r>
              <a:rPr lang="en-GB" dirty="0" smtClean="0"/>
              <a:t>(Diamond Light Source),</a:t>
            </a:r>
          </a:p>
          <a:p>
            <a:r>
              <a:rPr lang="en-GB" dirty="0" smtClean="0"/>
              <a:t>Elena Pourmal (The HDF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for new ND Drivers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Need a set of basic driver classes for other</a:t>
            </a:r>
            <a:r>
              <a:rPr lang="en-GB" baseline="0" dirty="0" smtClean="0"/>
              <a:t> types </a:t>
            </a:r>
            <a:r>
              <a:rPr lang="en-GB" baseline="0" dirty="0" smtClean="0"/>
              <a:t>of </a:t>
            </a:r>
            <a:r>
              <a:rPr lang="en-GB" baseline="0" dirty="0" err="1" smtClean="0"/>
              <a:t>NDArrays</a:t>
            </a:r>
            <a:endParaRPr lang="en-GB" baseline="0" dirty="0" smtClean="0"/>
          </a:p>
          <a:p>
            <a:pPr lvl="1"/>
            <a:r>
              <a:rPr lang="en-GB" dirty="0" err="1" smtClean="0"/>
              <a:t>NDMCADriver</a:t>
            </a:r>
            <a:r>
              <a:rPr lang="en-GB" baseline="0" dirty="0" smtClean="0"/>
              <a:t> (or </a:t>
            </a:r>
            <a:r>
              <a:rPr lang="en-GB" baseline="0" dirty="0" err="1" smtClean="0"/>
              <a:t>NDSpectraDriver</a:t>
            </a:r>
            <a:r>
              <a:rPr lang="en-GB" baseline="0" dirty="0" smtClean="0"/>
              <a:t>)</a:t>
            </a:r>
          </a:p>
          <a:p>
            <a:pPr lvl="2"/>
            <a:r>
              <a:rPr lang="en-GB" dirty="0" smtClean="0"/>
              <a:t>Generates</a:t>
            </a:r>
            <a:r>
              <a:rPr lang="en-GB" baseline="0" dirty="0" smtClean="0"/>
              <a:t> 2-D array of energy vs detector channel</a:t>
            </a:r>
          </a:p>
          <a:p>
            <a:pPr lvl="2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dimension can be time.</a:t>
            </a:r>
          </a:p>
          <a:p>
            <a:pPr lvl="1"/>
            <a:r>
              <a:rPr lang="en-GB" baseline="0" dirty="0" err="1" smtClean="0"/>
              <a:t>NDADCDriver</a:t>
            </a:r>
            <a:r>
              <a:rPr lang="en-GB" baseline="0" dirty="0" smtClean="0"/>
              <a:t> (or ND </a:t>
            </a:r>
            <a:r>
              <a:rPr lang="en-GB" baseline="0" dirty="0" err="1" smtClean="0"/>
              <a:t>DigitizerDriver</a:t>
            </a:r>
            <a:r>
              <a:rPr lang="en-GB" baseline="0" dirty="0" smtClean="0"/>
              <a:t>)</a:t>
            </a:r>
          </a:p>
          <a:p>
            <a:pPr lvl="2"/>
            <a:r>
              <a:rPr lang="en-GB" dirty="0" smtClean="0"/>
              <a:t>Generates 1D array of values from a set of ADC’s</a:t>
            </a:r>
          </a:p>
          <a:p>
            <a:pPr lvl="2"/>
            <a:r>
              <a:rPr lang="en-GB" baseline="0" dirty="0" smtClean="0"/>
              <a:t>2</a:t>
            </a:r>
            <a:r>
              <a:rPr lang="en-GB" baseline="30000" dirty="0" smtClean="0"/>
              <a:t>nd</a:t>
            </a:r>
            <a:r>
              <a:rPr lang="en-GB" baseline="0" dirty="0" smtClean="0"/>
              <a:t> dimension</a:t>
            </a:r>
            <a:r>
              <a:rPr lang="en-GB" dirty="0" smtClean="0"/>
              <a:t> can be time.</a:t>
            </a:r>
          </a:p>
          <a:p>
            <a:r>
              <a:rPr lang="en-GB" baseline="0" dirty="0" smtClean="0"/>
              <a:t>Each driver can feed</a:t>
            </a:r>
            <a:r>
              <a:rPr lang="en-GB" dirty="0" smtClean="0"/>
              <a:t> existing plugins, but also could benefit from specialist plugins.</a:t>
            </a:r>
            <a:endParaRPr lang="en-GB" baseline="0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5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Updated NDFileHDF5 plugin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Provides control of HDF5 chunking and compression features.</a:t>
            </a:r>
          </a:p>
          <a:p>
            <a:r>
              <a:rPr lang="en-GB" dirty="0" smtClean="0"/>
              <a:t>Now can define the HDF5 layout with an XML file.</a:t>
            </a:r>
          </a:p>
          <a:p>
            <a:pPr lvl="1"/>
            <a:r>
              <a:rPr lang="en-GB" dirty="0" smtClean="0"/>
              <a:t>Data source can be detector data, </a:t>
            </a:r>
            <a:r>
              <a:rPr lang="en-GB" dirty="0" err="1" smtClean="0"/>
              <a:t>NDAttributes</a:t>
            </a:r>
            <a:r>
              <a:rPr lang="en-GB" dirty="0" smtClean="0"/>
              <a:t> or constant.</a:t>
            </a:r>
          </a:p>
          <a:p>
            <a:r>
              <a:rPr lang="en-GB" dirty="0" smtClean="0"/>
              <a:t>Can write any HDF file format – e.g. </a:t>
            </a:r>
            <a:r>
              <a:rPr lang="en-GB" dirty="0" err="1" smtClean="0"/>
              <a:t>NeXus</a:t>
            </a:r>
            <a:r>
              <a:rPr lang="en-GB" dirty="0" smtClean="0"/>
              <a:t> or Data Exchange.</a:t>
            </a:r>
          </a:p>
          <a:p>
            <a:r>
              <a:rPr lang="en-GB" dirty="0" smtClean="0"/>
              <a:t>Collaboration between Diamond and 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60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HDF5 Developments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HDF5 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HDF5 is mature software that grew up in the HPC environment. </a:t>
            </a:r>
          </a:p>
          <a:p>
            <a:r>
              <a:rPr lang="en-GB" dirty="0" smtClean="0"/>
              <a:t>It is a widely used standard and has the richest set of high performance functionality of any file format.</a:t>
            </a:r>
          </a:p>
          <a:p>
            <a:r>
              <a:rPr lang="en-GB" dirty="0" smtClean="0"/>
              <a:t>It allows rich metadata and flexible data formats </a:t>
            </a:r>
          </a:p>
          <a:p>
            <a:r>
              <a:rPr lang="en-GB" dirty="0" smtClean="0"/>
              <a:t>It has some caveats we know about:</a:t>
            </a:r>
          </a:p>
          <a:p>
            <a:pPr lvl="1"/>
            <a:r>
              <a:rPr lang="en-GB" dirty="0" smtClean="0"/>
              <a:t>HDF5 is single threaded.</a:t>
            </a:r>
          </a:p>
          <a:p>
            <a:pPr lvl="1"/>
            <a:r>
              <a:rPr lang="en-GB" dirty="0" smtClean="0"/>
              <a:t>pHDF5 relies on MPI, which doesn’t happily co-exist with highly threaded architectures like EPICS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pHDF5 is not as efficient as HDF5</a:t>
            </a:r>
            <a:endParaRPr lang="en-GB" dirty="0" smtClean="0"/>
          </a:p>
          <a:p>
            <a:pPr lvl="1"/>
            <a:r>
              <a:rPr lang="en-GB" dirty="0" smtClean="0"/>
              <a:t>pHDF5 doesn’t allow compression.</a:t>
            </a:r>
          </a:p>
          <a:p>
            <a:pPr lvl="1"/>
            <a:r>
              <a:rPr lang="en-GB" dirty="0" smtClean="0"/>
              <a:t>Files cannot be read while they are written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Developments: Release 1.8.11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H5DO_write_chunk</a:t>
            </a:r>
          </a:p>
          <a:p>
            <a:pPr lvl="1"/>
            <a:r>
              <a:rPr lang="en-GB" dirty="0" smtClean="0"/>
              <a:t>Funded by </a:t>
            </a:r>
            <a:r>
              <a:rPr lang="en-GB" dirty="0" err="1" smtClean="0"/>
              <a:t>Dectris</a:t>
            </a:r>
            <a:r>
              <a:rPr lang="en-GB" dirty="0" smtClean="0"/>
              <a:t> and PSI</a:t>
            </a:r>
          </a:p>
          <a:p>
            <a:pPr lvl="1"/>
            <a:r>
              <a:rPr lang="en-GB" dirty="0" smtClean="0"/>
              <a:t>Improves writing compressed data by:</a:t>
            </a:r>
          </a:p>
          <a:p>
            <a:pPr lvl="2"/>
            <a:r>
              <a:rPr lang="en-GB" dirty="0" smtClean="0"/>
              <a:t>Avoiding double copy of filter pipeline</a:t>
            </a:r>
          </a:p>
          <a:p>
            <a:pPr lvl="2"/>
            <a:r>
              <a:rPr lang="en-GB" dirty="0" smtClean="0"/>
              <a:t>Allowing optimised (e.g. multithreaded) </a:t>
            </a:r>
            <a:r>
              <a:rPr lang="en-GB" dirty="0" smtClean="0"/>
              <a:t>compression implementations</a:t>
            </a:r>
            <a:endParaRPr lang="en-GB" dirty="0" smtClean="0"/>
          </a:p>
          <a:p>
            <a:r>
              <a:rPr lang="en-GB" dirty="0" smtClean="0"/>
              <a:t>Pluggable filters</a:t>
            </a:r>
          </a:p>
          <a:p>
            <a:pPr lvl="1"/>
            <a:r>
              <a:rPr lang="en-GB" dirty="0" smtClean="0"/>
              <a:t>Funded by DESY</a:t>
            </a:r>
          </a:p>
          <a:p>
            <a:pPr lvl="1"/>
            <a:r>
              <a:rPr lang="en-GB" dirty="0" smtClean="0"/>
              <a:t>Allows users to provide filters as a shared library that is loaded at runtime.</a:t>
            </a:r>
          </a:p>
          <a:p>
            <a:pPr lvl="1"/>
            <a:r>
              <a:rPr lang="en-GB" dirty="0" smtClean="0"/>
              <a:t>Search path set by </a:t>
            </a:r>
            <a:r>
              <a:rPr lang="en-GB" dirty="0"/>
              <a:t>environment </a:t>
            </a:r>
            <a:r>
              <a:rPr lang="en-GB" dirty="0" smtClean="0"/>
              <a:t>variable: </a:t>
            </a:r>
            <a:r>
              <a:rPr lang="en-GB" dirty="0"/>
              <a:t>HDF5_PLUGIN_PATH 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Chunk write mechanism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89905"/>
            <a:ext cx="5544616" cy="556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developments: Release 1.10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</a:t>
            </a:r>
            <a:r>
              <a:rPr lang="en-GB" dirty="0" smtClean="0"/>
              <a:t>ile format changes that need a major release:</a:t>
            </a:r>
          </a:p>
          <a:p>
            <a:pPr lvl="1"/>
            <a:r>
              <a:rPr lang="en-GB" dirty="0" smtClean="0"/>
              <a:t>Improved dataset indexing:</a:t>
            </a:r>
          </a:p>
          <a:p>
            <a:pPr lvl="2"/>
            <a:r>
              <a:rPr lang="en-GB" dirty="0" smtClean="0"/>
              <a:t>New B-Tree implementation</a:t>
            </a:r>
          </a:p>
          <a:p>
            <a:pPr lvl="2"/>
            <a:r>
              <a:rPr lang="en-GB" dirty="0"/>
              <a:t>E</a:t>
            </a:r>
            <a:r>
              <a:rPr lang="en-GB" dirty="0" smtClean="0"/>
              <a:t>xtensible </a:t>
            </a:r>
            <a:r>
              <a:rPr lang="en-GB" dirty="0" smtClean="0"/>
              <a:t>array indexing</a:t>
            </a:r>
          </a:p>
          <a:p>
            <a:pPr lvl="1"/>
            <a:r>
              <a:rPr lang="en-GB" dirty="0" smtClean="0"/>
              <a:t>Journaling</a:t>
            </a:r>
          </a:p>
          <a:p>
            <a:pPr lvl="1"/>
            <a:r>
              <a:rPr lang="en-GB" dirty="0" smtClean="0"/>
              <a:t>Virtual Object Layer</a:t>
            </a:r>
          </a:p>
          <a:p>
            <a:pPr lvl="1"/>
            <a:r>
              <a:rPr lang="en-GB" dirty="0" smtClean="0"/>
              <a:t>Single Writer Multiple Reader (SWMR)</a:t>
            </a:r>
          </a:p>
          <a:p>
            <a:pPr lvl="2"/>
            <a:r>
              <a:rPr lang="en-GB" dirty="0" smtClean="0"/>
              <a:t>Funded by Diamond, </a:t>
            </a:r>
            <a:r>
              <a:rPr lang="en-GB" dirty="0" err="1" smtClean="0"/>
              <a:t>Dectris</a:t>
            </a:r>
            <a:r>
              <a:rPr lang="en-GB" dirty="0" smtClean="0"/>
              <a:t> and ESRF</a:t>
            </a:r>
          </a:p>
          <a:p>
            <a:pPr lvl="1"/>
            <a:r>
              <a:rPr lang="en-GB" dirty="0" smtClean="0"/>
              <a:t>Virtual Data Set</a:t>
            </a:r>
          </a:p>
          <a:p>
            <a:pPr lvl="2"/>
            <a:r>
              <a:rPr lang="en-GB" dirty="0" smtClean="0"/>
              <a:t>Funded by Diamond, DESY and Percival Detector </a:t>
            </a:r>
          </a:p>
          <a:p>
            <a:r>
              <a:rPr lang="en-GB" dirty="0" smtClean="0"/>
              <a:t>Beta release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0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History</a:t>
            </a:r>
          </a:p>
          <a:p>
            <a:r>
              <a:rPr lang="en-GB" dirty="0"/>
              <a:t>D</a:t>
            </a:r>
            <a:r>
              <a:rPr lang="en-GB" dirty="0" smtClean="0"/>
              <a:t>etector developments</a:t>
            </a:r>
          </a:p>
          <a:p>
            <a:pPr lvl="1"/>
            <a:r>
              <a:rPr lang="en-GB" dirty="0" smtClean="0"/>
              <a:t>Parallel detectors</a:t>
            </a:r>
          </a:p>
          <a:p>
            <a:pPr lvl="1"/>
            <a:r>
              <a:rPr lang="en-GB" dirty="0" smtClean="0"/>
              <a:t>Spectroscopic detectors</a:t>
            </a:r>
          </a:p>
          <a:p>
            <a:r>
              <a:rPr lang="en-GB" dirty="0" smtClean="0"/>
              <a:t>HDF5 </a:t>
            </a:r>
            <a:r>
              <a:rPr lang="en-GB" dirty="0" smtClean="0"/>
              <a:t>developments</a:t>
            </a:r>
          </a:p>
          <a:p>
            <a:pPr lvl="1"/>
            <a:r>
              <a:rPr lang="en-GB" dirty="0" smtClean="0"/>
              <a:t>HDF5 </a:t>
            </a:r>
            <a:r>
              <a:rPr lang="en-GB" dirty="0" smtClean="0"/>
              <a:t>1.8.11 (Available now):</a:t>
            </a:r>
            <a:endParaRPr lang="en-GB" dirty="0" smtClean="0"/>
          </a:p>
          <a:p>
            <a:pPr lvl="2"/>
            <a:r>
              <a:rPr lang="en-GB" dirty="0" smtClean="0"/>
              <a:t>Dynamically loaded filter libraries</a:t>
            </a:r>
          </a:p>
          <a:p>
            <a:pPr lvl="2"/>
            <a:r>
              <a:rPr lang="en-GB" dirty="0" smtClean="0"/>
              <a:t>Direct </a:t>
            </a:r>
            <a:r>
              <a:rPr lang="en-GB" dirty="0" smtClean="0"/>
              <a:t>write of compressed </a:t>
            </a:r>
            <a:r>
              <a:rPr lang="en-GB" dirty="0" smtClean="0"/>
              <a:t>chunks</a:t>
            </a:r>
            <a:endParaRPr lang="en-GB" dirty="0" smtClean="0"/>
          </a:p>
          <a:p>
            <a:pPr lvl="1"/>
            <a:r>
              <a:rPr lang="en-GB" dirty="0" smtClean="0"/>
              <a:t>HDF5 </a:t>
            </a:r>
            <a:r>
              <a:rPr lang="en-GB" dirty="0" smtClean="0"/>
              <a:t>1.10 (Being integrated):</a:t>
            </a:r>
            <a:endParaRPr lang="en-GB" dirty="0" smtClean="0"/>
          </a:p>
          <a:p>
            <a:pPr lvl="2"/>
            <a:r>
              <a:rPr lang="en-GB" dirty="0" smtClean="0"/>
              <a:t>New dataset indexing: Extensible array indexing.</a:t>
            </a:r>
          </a:p>
          <a:p>
            <a:pPr lvl="2"/>
            <a:r>
              <a:rPr lang="en-GB" dirty="0" smtClean="0"/>
              <a:t>SWMR</a:t>
            </a:r>
          </a:p>
          <a:p>
            <a:pPr lvl="2"/>
            <a:r>
              <a:rPr lang="en-GB" dirty="0" smtClean="0"/>
              <a:t>VDS</a:t>
            </a:r>
          </a:p>
          <a:p>
            <a:pPr lvl="2"/>
            <a:r>
              <a:rPr lang="en-GB" dirty="0" smtClean="0"/>
              <a:t>Journaling</a:t>
            </a:r>
          </a:p>
        </p:txBody>
      </p:sp>
    </p:spTree>
    <p:extLst>
      <p:ext uri="{BB962C8B-B14F-4D97-AF65-F5344CB8AC3E}">
        <p14:creationId xmlns:p14="http://schemas.microsoft.com/office/powerpoint/2010/main" val="23296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Early 2007:</a:t>
            </a:r>
          </a:p>
          <a:p>
            <a:pPr lvl="1"/>
            <a:r>
              <a:rPr lang="en-GB" dirty="0" smtClean="0"/>
              <a:t>Diamond first user.</a:t>
            </a:r>
          </a:p>
          <a:p>
            <a:pPr lvl="1"/>
            <a:r>
              <a:rPr lang="en-GB" dirty="0" smtClean="0"/>
              <a:t>No detector faster than ~10 MB/sec.</a:t>
            </a:r>
          </a:p>
          <a:p>
            <a:r>
              <a:rPr lang="en-GB" dirty="0" smtClean="0"/>
              <a:t>Early 2009:</a:t>
            </a:r>
          </a:p>
          <a:p>
            <a:pPr lvl="1"/>
            <a:r>
              <a:rPr lang="en-GB" dirty="0" smtClean="0"/>
              <a:t>first Lustre system (DDN S2A9900)</a:t>
            </a:r>
          </a:p>
          <a:p>
            <a:pPr lvl="1"/>
            <a:r>
              <a:rPr lang="en-GB" dirty="0" smtClean="0"/>
              <a:t>first Pilatus 6M system @ 60 MB/s.</a:t>
            </a:r>
          </a:p>
          <a:p>
            <a:r>
              <a:rPr lang="en-GB" dirty="0" smtClean="0"/>
              <a:t>Early 2011:</a:t>
            </a:r>
          </a:p>
          <a:p>
            <a:pPr lvl="1"/>
            <a:r>
              <a:rPr lang="en-GB" dirty="0" smtClean="0"/>
              <a:t>second Lustre system (DDN SFA10K)</a:t>
            </a:r>
          </a:p>
          <a:p>
            <a:pPr lvl="1"/>
            <a:r>
              <a:rPr lang="en-GB" dirty="0" smtClean="0"/>
              <a:t>first 25Hz Pilatus 6M system @150 MB/s.</a:t>
            </a:r>
          </a:p>
          <a:p>
            <a:r>
              <a:rPr lang="en-GB" dirty="0" smtClean="0"/>
              <a:t>Early 2013:</a:t>
            </a:r>
          </a:p>
          <a:p>
            <a:pPr lvl="1"/>
            <a:r>
              <a:rPr lang="en-GB" dirty="0" smtClean="0"/>
              <a:t>first GPFS system (DDN SFA12K)</a:t>
            </a:r>
          </a:p>
          <a:p>
            <a:pPr lvl="1"/>
            <a:r>
              <a:rPr lang="en-GB" dirty="0" smtClean="0"/>
              <a:t>First 100 Hz Pilatus 6M system @ 600 MB/sec</a:t>
            </a:r>
          </a:p>
          <a:p>
            <a:pPr lvl="1"/>
            <a:r>
              <a:rPr lang="en-GB" dirty="0" smtClean="0"/>
              <a:t>~10 </a:t>
            </a:r>
            <a:r>
              <a:rPr lang="en-GB" dirty="0" err="1" smtClean="0"/>
              <a:t>beamlines</a:t>
            </a:r>
            <a:r>
              <a:rPr lang="en-GB" dirty="0" smtClean="0"/>
              <a:t> with 10 </a:t>
            </a:r>
            <a:r>
              <a:rPr lang="en-GB" dirty="0" err="1" smtClean="0"/>
              <a:t>GbE</a:t>
            </a:r>
            <a:r>
              <a:rPr lang="en-GB" dirty="0" smtClean="0"/>
              <a:t> detectors (mainly Pilatus and PCO Edge).</a:t>
            </a:r>
          </a:p>
          <a:p>
            <a:r>
              <a:rPr lang="en-GB" dirty="0" smtClean="0"/>
              <a:t>Late 2015:</a:t>
            </a:r>
          </a:p>
          <a:p>
            <a:pPr lvl="1"/>
            <a:r>
              <a:rPr lang="en-GB" dirty="0" smtClean="0"/>
              <a:t>delivery of Percival detector (6000 MB/sec).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076056" y="1160748"/>
          <a:ext cx="4067944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20250404">
            <a:off x="5932738" y="2500087"/>
            <a:ext cx="299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Doubling time = 7.5 months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" y="138"/>
            <a:ext cx="9143632" cy="68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your attention…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developments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 Detector Model</a:t>
            </a:r>
            <a:endParaRPr lang="en-GB" dirty="0"/>
          </a:p>
        </p:txBody>
      </p:sp>
      <p:pic>
        <p:nvPicPr>
          <p:cNvPr id="8" name="Content Placeholder 7" descr="Detector Data Fl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859" y="1060450"/>
            <a:ext cx="7768281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</a:t>
            </a:r>
            <a:r>
              <a:rPr lang="en-GB" dirty="0" smtClean="0"/>
              <a:t>EPICS Version 4 Model</a:t>
            </a:r>
            <a:endParaRPr lang="en-GB" dirty="0"/>
          </a:p>
        </p:txBody>
      </p:sp>
      <p:pic>
        <p:nvPicPr>
          <p:cNvPr id="4" name="Content Placeholder 3" descr="Detector Data Flow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859" y="1060450"/>
            <a:ext cx="7768281" cy="4876800"/>
          </a:xfrm>
        </p:spPr>
      </p:pic>
    </p:spTree>
    <p:extLst>
      <p:ext uri="{BB962C8B-B14F-4D97-AF65-F5344CB8AC3E}">
        <p14:creationId xmlns:p14="http://schemas.microsoft.com/office/powerpoint/2010/main" val="29815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Parallel Detector Design</a:t>
            </a:r>
            <a:endParaRPr lang="en-GB" dirty="0"/>
          </a:p>
        </p:txBody>
      </p:sp>
      <p:sp>
        <p:nvSpPr>
          <p:cNvPr id="158" name="Content Placeholder 157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r>
              <a:rPr lang="en-GB" dirty="0" smtClean="0"/>
              <a:t>Readout nodes all write in parallel</a:t>
            </a:r>
          </a:p>
          <a:p>
            <a:r>
              <a:rPr lang="en-GB" dirty="0" smtClean="0"/>
              <a:t>Need a mechanism to splice data into one file. </a:t>
            </a:r>
          </a:p>
          <a:p>
            <a:endParaRPr lang="en-GB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215516" y="1592796"/>
            <a:ext cx="8752104" cy="2952328"/>
            <a:chOff x="1191" y="12358"/>
            <a:chExt cx="9804" cy="3306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1191" y="12358"/>
              <a:ext cx="9804" cy="330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61" y="1270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03" y="1270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45" y="1270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87" y="1270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129" y="1270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471" y="1270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813" y="1270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55" y="1270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761" y="13042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03" y="13042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445" y="13042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787" y="13042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29" y="13042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471" y="13042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13" y="13042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155" y="13042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761" y="13384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103" y="13384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445" y="13384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787" y="13384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129" y="13384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471" y="13384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813" y="13384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155" y="13384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761" y="13726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103" y="13726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45" y="13726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787" y="13726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129" y="13726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471" y="13726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3813" y="13726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155" y="13726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761" y="14068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103" y="14068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445" y="14068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787" y="14068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129" y="14068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71" y="14068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13" y="14068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155" y="14068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761" y="1441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103" y="1441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445" y="1441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787" y="1441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129" y="1441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471" y="1441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813" y="1441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155" y="14410"/>
              <a:ext cx="340" cy="340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cxnSp>
          <p:nvCxnSpPr>
            <p:cNvPr id="54" name="AutoShape 52"/>
            <p:cNvCxnSpPr>
              <a:cxnSpLocks noChangeShapeType="1"/>
            </p:cNvCxnSpPr>
            <p:nvPr/>
          </p:nvCxnSpPr>
          <p:spPr bwMode="auto">
            <a:xfrm>
              <a:off x="1761" y="13384"/>
              <a:ext cx="2736" cy="0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55" name="AutoShape 53"/>
            <p:cNvCxnSpPr>
              <a:cxnSpLocks noChangeShapeType="1"/>
            </p:cNvCxnSpPr>
            <p:nvPr/>
          </p:nvCxnSpPr>
          <p:spPr bwMode="auto">
            <a:xfrm>
              <a:off x="1761" y="14068"/>
              <a:ext cx="2736" cy="1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4839" y="12700"/>
              <a:ext cx="1368" cy="342"/>
              <a:chOff x="43" y="9061"/>
              <a:chExt cx="2102" cy="535"/>
            </a:xfrm>
          </p:grpSpPr>
          <p:sp>
            <p:nvSpPr>
              <p:cNvPr id="156" name="Rectangle 55"/>
              <p:cNvSpPr>
                <a:spLocks noChangeArrowheads="1"/>
              </p:cNvSpPr>
              <p:nvPr/>
            </p:nvSpPr>
            <p:spPr bwMode="auto">
              <a:xfrm>
                <a:off x="43" y="9150"/>
                <a:ext cx="2014" cy="3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57" name="Text Box 56"/>
              <p:cNvSpPr txBox="1">
                <a:spLocks noChangeArrowheads="1"/>
              </p:cNvSpPr>
              <p:nvPr/>
            </p:nvSpPr>
            <p:spPr bwMode="auto">
              <a:xfrm>
                <a:off x="43" y="9061"/>
                <a:ext cx="210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FEM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Group 57"/>
            <p:cNvGrpSpPr>
              <a:grpSpLocks/>
            </p:cNvGrpSpPr>
            <p:nvPr/>
          </p:nvGrpSpPr>
          <p:grpSpPr bwMode="auto">
            <a:xfrm>
              <a:off x="4839" y="13042"/>
              <a:ext cx="1368" cy="342"/>
              <a:chOff x="43" y="9061"/>
              <a:chExt cx="2102" cy="535"/>
            </a:xfrm>
          </p:grpSpPr>
          <p:sp>
            <p:nvSpPr>
              <p:cNvPr id="154" name="Rectangle 58"/>
              <p:cNvSpPr>
                <a:spLocks noChangeArrowheads="1"/>
              </p:cNvSpPr>
              <p:nvPr/>
            </p:nvSpPr>
            <p:spPr bwMode="auto">
              <a:xfrm>
                <a:off x="43" y="9150"/>
                <a:ext cx="2014" cy="3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55" name="Text Box 59"/>
              <p:cNvSpPr txBox="1">
                <a:spLocks noChangeArrowheads="1"/>
              </p:cNvSpPr>
              <p:nvPr/>
            </p:nvSpPr>
            <p:spPr bwMode="auto">
              <a:xfrm>
                <a:off x="43" y="9061"/>
                <a:ext cx="210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FEM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8" name="Group 60"/>
            <p:cNvGrpSpPr>
              <a:grpSpLocks/>
            </p:cNvGrpSpPr>
            <p:nvPr/>
          </p:nvGrpSpPr>
          <p:grpSpPr bwMode="auto">
            <a:xfrm>
              <a:off x="4839" y="13384"/>
              <a:ext cx="1368" cy="342"/>
              <a:chOff x="43" y="9061"/>
              <a:chExt cx="2102" cy="535"/>
            </a:xfrm>
          </p:grpSpPr>
          <p:sp>
            <p:nvSpPr>
              <p:cNvPr id="152" name="Rectangle 61"/>
              <p:cNvSpPr>
                <a:spLocks noChangeArrowheads="1"/>
              </p:cNvSpPr>
              <p:nvPr/>
            </p:nvSpPr>
            <p:spPr bwMode="auto">
              <a:xfrm>
                <a:off x="43" y="9150"/>
                <a:ext cx="2014" cy="3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53" name="Text Box 62"/>
              <p:cNvSpPr txBox="1">
                <a:spLocks noChangeArrowheads="1"/>
              </p:cNvSpPr>
              <p:nvPr/>
            </p:nvSpPr>
            <p:spPr bwMode="auto">
              <a:xfrm>
                <a:off x="43" y="9061"/>
                <a:ext cx="210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FEM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9" name="Group 63"/>
            <p:cNvGrpSpPr>
              <a:grpSpLocks/>
            </p:cNvGrpSpPr>
            <p:nvPr/>
          </p:nvGrpSpPr>
          <p:grpSpPr bwMode="auto">
            <a:xfrm>
              <a:off x="4839" y="13726"/>
              <a:ext cx="1368" cy="342"/>
              <a:chOff x="43" y="9061"/>
              <a:chExt cx="2102" cy="535"/>
            </a:xfrm>
          </p:grpSpPr>
          <p:sp>
            <p:nvSpPr>
              <p:cNvPr id="150" name="Rectangle 64"/>
              <p:cNvSpPr>
                <a:spLocks noChangeArrowheads="1"/>
              </p:cNvSpPr>
              <p:nvPr/>
            </p:nvSpPr>
            <p:spPr bwMode="auto">
              <a:xfrm>
                <a:off x="43" y="9150"/>
                <a:ext cx="2014" cy="3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51" name="Text Box 65"/>
              <p:cNvSpPr txBox="1">
                <a:spLocks noChangeArrowheads="1"/>
              </p:cNvSpPr>
              <p:nvPr/>
            </p:nvSpPr>
            <p:spPr bwMode="auto">
              <a:xfrm>
                <a:off x="43" y="9061"/>
                <a:ext cx="210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FEM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Group 66"/>
            <p:cNvGrpSpPr>
              <a:grpSpLocks/>
            </p:cNvGrpSpPr>
            <p:nvPr/>
          </p:nvGrpSpPr>
          <p:grpSpPr bwMode="auto">
            <a:xfrm>
              <a:off x="4839" y="14068"/>
              <a:ext cx="1368" cy="342"/>
              <a:chOff x="43" y="9061"/>
              <a:chExt cx="2102" cy="535"/>
            </a:xfrm>
          </p:grpSpPr>
          <p:sp>
            <p:nvSpPr>
              <p:cNvPr id="148" name="Rectangle 67"/>
              <p:cNvSpPr>
                <a:spLocks noChangeArrowheads="1"/>
              </p:cNvSpPr>
              <p:nvPr/>
            </p:nvSpPr>
            <p:spPr bwMode="auto">
              <a:xfrm>
                <a:off x="43" y="9150"/>
                <a:ext cx="2014" cy="3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9" name="Text Box 68"/>
              <p:cNvSpPr txBox="1">
                <a:spLocks noChangeArrowheads="1"/>
              </p:cNvSpPr>
              <p:nvPr/>
            </p:nvSpPr>
            <p:spPr bwMode="auto">
              <a:xfrm>
                <a:off x="43" y="9061"/>
                <a:ext cx="210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FEM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" name="Group 69"/>
            <p:cNvGrpSpPr>
              <a:grpSpLocks/>
            </p:cNvGrpSpPr>
            <p:nvPr/>
          </p:nvGrpSpPr>
          <p:grpSpPr bwMode="auto">
            <a:xfrm>
              <a:off x="4839" y="14410"/>
              <a:ext cx="1368" cy="342"/>
              <a:chOff x="43" y="9061"/>
              <a:chExt cx="2102" cy="535"/>
            </a:xfrm>
          </p:grpSpPr>
          <p:sp>
            <p:nvSpPr>
              <p:cNvPr id="146" name="Rectangle 70"/>
              <p:cNvSpPr>
                <a:spLocks noChangeArrowheads="1"/>
              </p:cNvSpPr>
              <p:nvPr/>
            </p:nvSpPr>
            <p:spPr bwMode="auto">
              <a:xfrm>
                <a:off x="43" y="9150"/>
                <a:ext cx="2014" cy="3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7" name="Text Box 71"/>
              <p:cNvSpPr txBox="1">
                <a:spLocks noChangeArrowheads="1"/>
              </p:cNvSpPr>
              <p:nvPr/>
            </p:nvSpPr>
            <p:spPr bwMode="auto">
              <a:xfrm>
                <a:off x="43" y="9061"/>
                <a:ext cx="210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FEM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2" name="AutoShape 72"/>
            <p:cNvCxnSpPr>
              <a:cxnSpLocks noChangeShapeType="1"/>
            </p:cNvCxnSpPr>
            <p:nvPr/>
          </p:nvCxnSpPr>
          <p:spPr bwMode="auto">
            <a:xfrm>
              <a:off x="4497" y="12871"/>
              <a:ext cx="342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/>
            </a:ln>
          </p:spPr>
        </p:cxnSp>
        <p:cxnSp>
          <p:nvCxnSpPr>
            <p:cNvPr id="63" name="AutoShape 73"/>
            <p:cNvCxnSpPr>
              <a:cxnSpLocks noChangeShapeType="1"/>
            </p:cNvCxnSpPr>
            <p:nvPr/>
          </p:nvCxnSpPr>
          <p:spPr bwMode="auto">
            <a:xfrm>
              <a:off x="4497" y="13213"/>
              <a:ext cx="342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/>
            </a:ln>
          </p:spPr>
        </p:cxnSp>
        <p:cxnSp>
          <p:nvCxnSpPr>
            <p:cNvPr id="64" name="AutoShape 74"/>
            <p:cNvCxnSpPr>
              <a:cxnSpLocks noChangeShapeType="1"/>
            </p:cNvCxnSpPr>
            <p:nvPr/>
          </p:nvCxnSpPr>
          <p:spPr bwMode="auto">
            <a:xfrm>
              <a:off x="4497" y="13555"/>
              <a:ext cx="342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/>
            </a:ln>
          </p:spPr>
        </p:cxnSp>
        <p:cxnSp>
          <p:nvCxnSpPr>
            <p:cNvPr id="65" name="AutoShape 75"/>
            <p:cNvCxnSpPr>
              <a:cxnSpLocks noChangeShapeType="1"/>
            </p:cNvCxnSpPr>
            <p:nvPr/>
          </p:nvCxnSpPr>
          <p:spPr bwMode="auto">
            <a:xfrm>
              <a:off x="4497" y="13897"/>
              <a:ext cx="342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/>
            </a:ln>
          </p:spPr>
        </p:cxnSp>
        <p:cxnSp>
          <p:nvCxnSpPr>
            <p:cNvPr id="66" name="AutoShape 76"/>
            <p:cNvCxnSpPr>
              <a:cxnSpLocks noChangeShapeType="1"/>
            </p:cNvCxnSpPr>
            <p:nvPr/>
          </p:nvCxnSpPr>
          <p:spPr bwMode="auto">
            <a:xfrm>
              <a:off x="4497" y="14239"/>
              <a:ext cx="342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/>
            </a:ln>
          </p:spPr>
        </p:cxnSp>
        <p:cxnSp>
          <p:nvCxnSpPr>
            <p:cNvPr id="67" name="AutoShape 77"/>
            <p:cNvCxnSpPr>
              <a:cxnSpLocks noChangeShapeType="1"/>
            </p:cNvCxnSpPr>
            <p:nvPr/>
          </p:nvCxnSpPr>
          <p:spPr bwMode="auto">
            <a:xfrm>
              <a:off x="4497" y="14581"/>
              <a:ext cx="342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/>
            </a:ln>
          </p:spPr>
        </p:cxnSp>
        <p:sp>
          <p:nvSpPr>
            <p:cNvPr id="68" name="Rectangle 78"/>
            <p:cNvSpPr>
              <a:spLocks noChangeArrowheads="1"/>
            </p:cNvSpPr>
            <p:nvPr/>
          </p:nvSpPr>
          <p:spPr bwMode="auto">
            <a:xfrm>
              <a:off x="1704" y="12643"/>
              <a:ext cx="4503" cy="21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69" name="Text Box 79"/>
            <p:cNvSpPr txBox="1">
              <a:spLocks noChangeArrowheads="1"/>
            </p:cNvSpPr>
            <p:nvPr/>
          </p:nvSpPr>
          <p:spPr bwMode="auto">
            <a:xfrm>
              <a:off x="1533" y="14752"/>
              <a:ext cx="159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Detector head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80"/>
            <p:cNvSpPr txBox="1">
              <a:spLocks noChangeArrowheads="1"/>
            </p:cNvSpPr>
            <p:nvPr/>
          </p:nvSpPr>
          <p:spPr bwMode="auto">
            <a:xfrm>
              <a:off x="2274" y="13384"/>
              <a:ext cx="171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Sensor/Medipix3 Hybrids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" name="Group 81"/>
            <p:cNvGrpSpPr>
              <a:grpSpLocks/>
            </p:cNvGrpSpPr>
            <p:nvPr/>
          </p:nvGrpSpPr>
          <p:grpSpPr bwMode="auto">
            <a:xfrm>
              <a:off x="7062" y="12700"/>
              <a:ext cx="1710" cy="342"/>
              <a:chOff x="3458" y="9061"/>
              <a:chExt cx="2628" cy="535"/>
            </a:xfrm>
          </p:grpSpPr>
          <p:sp>
            <p:nvSpPr>
              <p:cNvPr id="144" name="Rectangle 82"/>
              <p:cNvSpPr>
                <a:spLocks noChangeArrowheads="1"/>
              </p:cNvSpPr>
              <p:nvPr/>
            </p:nvSpPr>
            <p:spPr bwMode="auto">
              <a:xfrm>
                <a:off x="3458" y="9150"/>
                <a:ext cx="2517" cy="357"/>
              </a:xfrm>
              <a:prstGeom prst="rect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5" name="Text Box 83"/>
              <p:cNvSpPr txBox="1">
                <a:spLocks noChangeArrowheads="1"/>
              </p:cNvSpPr>
              <p:nvPr/>
            </p:nvSpPr>
            <p:spPr bwMode="auto">
              <a:xfrm>
                <a:off x="3458" y="9061"/>
                <a:ext cx="2628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Readout Node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2" name="Group 84"/>
            <p:cNvGrpSpPr>
              <a:grpSpLocks/>
            </p:cNvGrpSpPr>
            <p:nvPr/>
          </p:nvGrpSpPr>
          <p:grpSpPr bwMode="auto">
            <a:xfrm>
              <a:off x="7062" y="13042"/>
              <a:ext cx="1710" cy="342"/>
              <a:chOff x="3458" y="9061"/>
              <a:chExt cx="2628" cy="535"/>
            </a:xfrm>
          </p:grpSpPr>
          <p:sp>
            <p:nvSpPr>
              <p:cNvPr id="142" name="Rectangle 85"/>
              <p:cNvSpPr>
                <a:spLocks noChangeArrowheads="1"/>
              </p:cNvSpPr>
              <p:nvPr/>
            </p:nvSpPr>
            <p:spPr bwMode="auto">
              <a:xfrm>
                <a:off x="3458" y="9150"/>
                <a:ext cx="2517" cy="357"/>
              </a:xfrm>
              <a:prstGeom prst="rect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3" name="Text Box 86"/>
              <p:cNvSpPr txBox="1">
                <a:spLocks noChangeArrowheads="1"/>
              </p:cNvSpPr>
              <p:nvPr/>
            </p:nvSpPr>
            <p:spPr bwMode="auto">
              <a:xfrm>
                <a:off x="3458" y="9061"/>
                <a:ext cx="2628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Readout Node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3" name="Group 87"/>
            <p:cNvGrpSpPr>
              <a:grpSpLocks/>
            </p:cNvGrpSpPr>
            <p:nvPr/>
          </p:nvGrpSpPr>
          <p:grpSpPr bwMode="auto">
            <a:xfrm>
              <a:off x="7062" y="13384"/>
              <a:ext cx="1710" cy="342"/>
              <a:chOff x="3458" y="9061"/>
              <a:chExt cx="2628" cy="535"/>
            </a:xfrm>
          </p:grpSpPr>
          <p:sp>
            <p:nvSpPr>
              <p:cNvPr id="140" name="Rectangle 88"/>
              <p:cNvSpPr>
                <a:spLocks noChangeArrowheads="1"/>
              </p:cNvSpPr>
              <p:nvPr/>
            </p:nvSpPr>
            <p:spPr bwMode="auto">
              <a:xfrm>
                <a:off x="3458" y="9150"/>
                <a:ext cx="2517" cy="357"/>
              </a:xfrm>
              <a:prstGeom prst="rect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1" name="Text Box 89"/>
              <p:cNvSpPr txBox="1">
                <a:spLocks noChangeArrowheads="1"/>
              </p:cNvSpPr>
              <p:nvPr/>
            </p:nvSpPr>
            <p:spPr bwMode="auto">
              <a:xfrm>
                <a:off x="3458" y="9061"/>
                <a:ext cx="2628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Readout Node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4" name="Group 90"/>
            <p:cNvGrpSpPr>
              <a:grpSpLocks/>
            </p:cNvGrpSpPr>
            <p:nvPr/>
          </p:nvGrpSpPr>
          <p:grpSpPr bwMode="auto">
            <a:xfrm>
              <a:off x="7062" y="13726"/>
              <a:ext cx="1710" cy="342"/>
              <a:chOff x="3458" y="9061"/>
              <a:chExt cx="2628" cy="535"/>
            </a:xfrm>
          </p:grpSpPr>
          <p:sp>
            <p:nvSpPr>
              <p:cNvPr id="138" name="Rectangle 91"/>
              <p:cNvSpPr>
                <a:spLocks noChangeArrowheads="1"/>
              </p:cNvSpPr>
              <p:nvPr/>
            </p:nvSpPr>
            <p:spPr bwMode="auto">
              <a:xfrm>
                <a:off x="3458" y="9150"/>
                <a:ext cx="2517" cy="357"/>
              </a:xfrm>
              <a:prstGeom prst="rect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39" name="Text Box 92"/>
              <p:cNvSpPr txBox="1">
                <a:spLocks noChangeArrowheads="1"/>
              </p:cNvSpPr>
              <p:nvPr/>
            </p:nvSpPr>
            <p:spPr bwMode="auto">
              <a:xfrm>
                <a:off x="3458" y="9061"/>
                <a:ext cx="2628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Readout Node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5" name="Group 93"/>
            <p:cNvGrpSpPr>
              <a:grpSpLocks/>
            </p:cNvGrpSpPr>
            <p:nvPr/>
          </p:nvGrpSpPr>
          <p:grpSpPr bwMode="auto">
            <a:xfrm>
              <a:off x="7062" y="14068"/>
              <a:ext cx="1710" cy="342"/>
              <a:chOff x="3458" y="9061"/>
              <a:chExt cx="2628" cy="535"/>
            </a:xfrm>
          </p:grpSpPr>
          <p:sp>
            <p:nvSpPr>
              <p:cNvPr id="136" name="Rectangle 94"/>
              <p:cNvSpPr>
                <a:spLocks noChangeArrowheads="1"/>
              </p:cNvSpPr>
              <p:nvPr/>
            </p:nvSpPr>
            <p:spPr bwMode="auto">
              <a:xfrm>
                <a:off x="3458" y="9150"/>
                <a:ext cx="2517" cy="357"/>
              </a:xfrm>
              <a:prstGeom prst="rect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37" name="Text Box 95"/>
              <p:cNvSpPr txBox="1">
                <a:spLocks noChangeArrowheads="1"/>
              </p:cNvSpPr>
              <p:nvPr/>
            </p:nvSpPr>
            <p:spPr bwMode="auto">
              <a:xfrm>
                <a:off x="3458" y="9061"/>
                <a:ext cx="2628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Readout Node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oup 96"/>
            <p:cNvGrpSpPr>
              <a:grpSpLocks/>
            </p:cNvGrpSpPr>
            <p:nvPr/>
          </p:nvGrpSpPr>
          <p:grpSpPr bwMode="auto">
            <a:xfrm>
              <a:off x="7062" y="14410"/>
              <a:ext cx="1710" cy="342"/>
              <a:chOff x="3458" y="9061"/>
              <a:chExt cx="2628" cy="535"/>
            </a:xfrm>
          </p:grpSpPr>
          <p:sp>
            <p:nvSpPr>
              <p:cNvPr id="134" name="Rectangle 97"/>
              <p:cNvSpPr>
                <a:spLocks noChangeArrowheads="1"/>
              </p:cNvSpPr>
              <p:nvPr/>
            </p:nvSpPr>
            <p:spPr bwMode="auto">
              <a:xfrm>
                <a:off x="3458" y="9150"/>
                <a:ext cx="2517" cy="357"/>
              </a:xfrm>
              <a:prstGeom prst="rect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35" name="Text Box 98"/>
              <p:cNvSpPr txBox="1">
                <a:spLocks noChangeArrowheads="1"/>
              </p:cNvSpPr>
              <p:nvPr/>
            </p:nvSpPr>
            <p:spPr bwMode="auto">
              <a:xfrm>
                <a:off x="3458" y="9061"/>
                <a:ext cx="2628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Readout Node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7" name="Group 99"/>
            <p:cNvGrpSpPr>
              <a:grpSpLocks/>
            </p:cNvGrpSpPr>
            <p:nvPr/>
          </p:nvGrpSpPr>
          <p:grpSpPr bwMode="auto">
            <a:xfrm>
              <a:off x="7062" y="12358"/>
              <a:ext cx="1710" cy="342"/>
              <a:chOff x="3458" y="8527"/>
              <a:chExt cx="2628" cy="534"/>
            </a:xfrm>
          </p:grpSpPr>
          <p:sp>
            <p:nvSpPr>
              <p:cNvPr id="132" name="Rectangle 100"/>
              <p:cNvSpPr>
                <a:spLocks noChangeArrowheads="1"/>
              </p:cNvSpPr>
              <p:nvPr/>
            </p:nvSpPr>
            <p:spPr bwMode="auto">
              <a:xfrm>
                <a:off x="3458" y="8616"/>
                <a:ext cx="2517" cy="356"/>
              </a:xfrm>
              <a:prstGeom prst="rect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33" name="Text Box 101"/>
              <p:cNvSpPr txBox="1">
                <a:spLocks noChangeArrowheads="1"/>
              </p:cNvSpPr>
              <p:nvPr/>
            </p:nvSpPr>
            <p:spPr bwMode="auto">
              <a:xfrm>
                <a:off x="3458" y="8527"/>
                <a:ext cx="2628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Control Process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8" name="Group 102"/>
            <p:cNvGrpSpPr>
              <a:grpSpLocks/>
            </p:cNvGrpSpPr>
            <p:nvPr/>
          </p:nvGrpSpPr>
          <p:grpSpPr bwMode="auto">
            <a:xfrm>
              <a:off x="6150" y="14467"/>
              <a:ext cx="912" cy="228"/>
              <a:chOff x="6150" y="15037"/>
              <a:chExt cx="912" cy="228"/>
            </a:xfrm>
          </p:grpSpPr>
          <p:cxnSp>
            <p:nvCxnSpPr>
              <p:cNvPr id="128" name="AutoShape 103"/>
              <p:cNvCxnSpPr>
                <a:cxnSpLocks noChangeShapeType="1"/>
              </p:cNvCxnSpPr>
              <p:nvPr/>
            </p:nvCxnSpPr>
            <p:spPr bwMode="auto">
              <a:xfrm>
                <a:off x="6150" y="15094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29" name="Oval 104"/>
              <p:cNvSpPr>
                <a:spLocks noChangeArrowheads="1"/>
              </p:cNvSpPr>
              <p:nvPr/>
            </p:nvSpPr>
            <p:spPr bwMode="auto">
              <a:xfrm>
                <a:off x="6549" y="15037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30" name="AutoShape 105"/>
              <p:cNvCxnSpPr>
                <a:cxnSpLocks noChangeShapeType="1"/>
              </p:cNvCxnSpPr>
              <p:nvPr/>
            </p:nvCxnSpPr>
            <p:spPr bwMode="auto">
              <a:xfrm>
                <a:off x="6150" y="15208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31" name="Oval 106"/>
              <p:cNvSpPr>
                <a:spLocks noChangeArrowheads="1"/>
              </p:cNvSpPr>
              <p:nvPr/>
            </p:nvSpPr>
            <p:spPr bwMode="auto">
              <a:xfrm>
                <a:off x="6549" y="15208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79" name="Group 107"/>
            <p:cNvGrpSpPr>
              <a:grpSpLocks/>
            </p:cNvGrpSpPr>
            <p:nvPr/>
          </p:nvGrpSpPr>
          <p:grpSpPr bwMode="auto">
            <a:xfrm>
              <a:off x="6150" y="14125"/>
              <a:ext cx="912" cy="171"/>
              <a:chOff x="6150" y="15037"/>
              <a:chExt cx="912" cy="171"/>
            </a:xfrm>
          </p:grpSpPr>
          <p:cxnSp>
            <p:nvCxnSpPr>
              <p:cNvPr id="124" name="AutoShape 108"/>
              <p:cNvCxnSpPr>
                <a:cxnSpLocks noChangeShapeType="1"/>
              </p:cNvCxnSpPr>
              <p:nvPr/>
            </p:nvCxnSpPr>
            <p:spPr bwMode="auto">
              <a:xfrm>
                <a:off x="6150" y="15094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25" name="Oval 109"/>
              <p:cNvSpPr>
                <a:spLocks noChangeArrowheads="1"/>
              </p:cNvSpPr>
              <p:nvPr/>
            </p:nvSpPr>
            <p:spPr bwMode="auto">
              <a:xfrm>
                <a:off x="6549" y="15037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26" name="AutoShape 110"/>
              <p:cNvCxnSpPr>
                <a:cxnSpLocks noChangeShapeType="1"/>
              </p:cNvCxnSpPr>
              <p:nvPr/>
            </p:nvCxnSpPr>
            <p:spPr bwMode="auto">
              <a:xfrm>
                <a:off x="6150" y="15208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27" name="Oval 111"/>
              <p:cNvSpPr>
                <a:spLocks noChangeArrowheads="1"/>
              </p:cNvSpPr>
              <p:nvPr/>
            </p:nvSpPr>
            <p:spPr bwMode="auto">
              <a:xfrm>
                <a:off x="6581" y="15112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0" name="Group 112"/>
            <p:cNvGrpSpPr>
              <a:grpSpLocks/>
            </p:cNvGrpSpPr>
            <p:nvPr/>
          </p:nvGrpSpPr>
          <p:grpSpPr bwMode="auto">
            <a:xfrm>
              <a:off x="6150" y="13783"/>
              <a:ext cx="912" cy="228"/>
              <a:chOff x="6150" y="15037"/>
              <a:chExt cx="912" cy="228"/>
            </a:xfrm>
          </p:grpSpPr>
          <p:cxnSp>
            <p:nvCxnSpPr>
              <p:cNvPr id="120" name="AutoShape 113"/>
              <p:cNvCxnSpPr>
                <a:cxnSpLocks noChangeShapeType="1"/>
              </p:cNvCxnSpPr>
              <p:nvPr/>
            </p:nvCxnSpPr>
            <p:spPr bwMode="auto">
              <a:xfrm>
                <a:off x="6150" y="15094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21" name="Oval 114"/>
              <p:cNvSpPr>
                <a:spLocks noChangeArrowheads="1"/>
              </p:cNvSpPr>
              <p:nvPr/>
            </p:nvSpPr>
            <p:spPr bwMode="auto">
              <a:xfrm>
                <a:off x="6549" y="15037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22" name="AutoShape 115"/>
              <p:cNvCxnSpPr>
                <a:cxnSpLocks noChangeShapeType="1"/>
              </p:cNvCxnSpPr>
              <p:nvPr/>
            </p:nvCxnSpPr>
            <p:spPr bwMode="auto">
              <a:xfrm>
                <a:off x="6150" y="15208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23" name="Oval 116"/>
              <p:cNvSpPr>
                <a:spLocks noChangeArrowheads="1"/>
              </p:cNvSpPr>
              <p:nvPr/>
            </p:nvSpPr>
            <p:spPr bwMode="auto">
              <a:xfrm>
                <a:off x="6549" y="15208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1" name="Group 117"/>
            <p:cNvGrpSpPr>
              <a:grpSpLocks/>
            </p:cNvGrpSpPr>
            <p:nvPr/>
          </p:nvGrpSpPr>
          <p:grpSpPr bwMode="auto">
            <a:xfrm>
              <a:off x="6150" y="13441"/>
              <a:ext cx="912" cy="228"/>
              <a:chOff x="6150" y="15037"/>
              <a:chExt cx="912" cy="228"/>
            </a:xfrm>
          </p:grpSpPr>
          <p:cxnSp>
            <p:nvCxnSpPr>
              <p:cNvPr id="116" name="AutoShape 118"/>
              <p:cNvCxnSpPr>
                <a:cxnSpLocks noChangeShapeType="1"/>
              </p:cNvCxnSpPr>
              <p:nvPr/>
            </p:nvCxnSpPr>
            <p:spPr bwMode="auto">
              <a:xfrm>
                <a:off x="6150" y="15094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17" name="Oval 119"/>
              <p:cNvSpPr>
                <a:spLocks noChangeArrowheads="1"/>
              </p:cNvSpPr>
              <p:nvPr/>
            </p:nvSpPr>
            <p:spPr bwMode="auto">
              <a:xfrm>
                <a:off x="6549" y="15037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18" name="AutoShape 120"/>
              <p:cNvCxnSpPr>
                <a:cxnSpLocks noChangeShapeType="1"/>
              </p:cNvCxnSpPr>
              <p:nvPr/>
            </p:nvCxnSpPr>
            <p:spPr bwMode="auto">
              <a:xfrm>
                <a:off x="6150" y="15208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19" name="Oval 121"/>
              <p:cNvSpPr>
                <a:spLocks noChangeArrowheads="1"/>
              </p:cNvSpPr>
              <p:nvPr/>
            </p:nvSpPr>
            <p:spPr bwMode="auto">
              <a:xfrm>
                <a:off x="6549" y="15208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2" name="Group 122"/>
            <p:cNvGrpSpPr>
              <a:grpSpLocks/>
            </p:cNvGrpSpPr>
            <p:nvPr/>
          </p:nvGrpSpPr>
          <p:grpSpPr bwMode="auto">
            <a:xfrm>
              <a:off x="6150" y="13099"/>
              <a:ext cx="912" cy="228"/>
              <a:chOff x="6150" y="15037"/>
              <a:chExt cx="912" cy="228"/>
            </a:xfrm>
          </p:grpSpPr>
          <p:cxnSp>
            <p:nvCxnSpPr>
              <p:cNvPr id="112" name="AutoShape 123"/>
              <p:cNvCxnSpPr>
                <a:cxnSpLocks noChangeShapeType="1"/>
              </p:cNvCxnSpPr>
              <p:nvPr/>
            </p:nvCxnSpPr>
            <p:spPr bwMode="auto">
              <a:xfrm>
                <a:off x="6150" y="15094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13" name="Oval 124"/>
              <p:cNvSpPr>
                <a:spLocks noChangeArrowheads="1"/>
              </p:cNvSpPr>
              <p:nvPr/>
            </p:nvSpPr>
            <p:spPr bwMode="auto">
              <a:xfrm>
                <a:off x="6549" y="15037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14" name="AutoShape 125"/>
              <p:cNvCxnSpPr>
                <a:cxnSpLocks noChangeShapeType="1"/>
              </p:cNvCxnSpPr>
              <p:nvPr/>
            </p:nvCxnSpPr>
            <p:spPr bwMode="auto">
              <a:xfrm>
                <a:off x="6150" y="15208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15" name="Oval 126"/>
              <p:cNvSpPr>
                <a:spLocks noChangeArrowheads="1"/>
              </p:cNvSpPr>
              <p:nvPr/>
            </p:nvSpPr>
            <p:spPr bwMode="auto">
              <a:xfrm>
                <a:off x="6549" y="15208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3" name="Group 127"/>
            <p:cNvGrpSpPr>
              <a:grpSpLocks/>
            </p:cNvGrpSpPr>
            <p:nvPr/>
          </p:nvGrpSpPr>
          <p:grpSpPr bwMode="auto">
            <a:xfrm>
              <a:off x="6150" y="12757"/>
              <a:ext cx="912" cy="228"/>
              <a:chOff x="6150" y="15037"/>
              <a:chExt cx="912" cy="228"/>
            </a:xfrm>
          </p:grpSpPr>
          <p:cxnSp>
            <p:nvCxnSpPr>
              <p:cNvPr id="108" name="AutoShape 128"/>
              <p:cNvCxnSpPr>
                <a:cxnSpLocks noChangeShapeType="1"/>
              </p:cNvCxnSpPr>
              <p:nvPr/>
            </p:nvCxnSpPr>
            <p:spPr bwMode="auto">
              <a:xfrm>
                <a:off x="6150" y="15094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09" name="Oval 129"/>
              <p:cNvSpPr>
                <a:spLocks noChangeArrowheads="1"/>
              </p:cNvSpPr>
              <p:nvPr/>
            </p:nvSpPr>
            <p:spPr bwMode="auto">
              <a:xfrm>
                <a:off x="6549" y="15037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10" name="AutoShape 130"/>
              <p:cNvCxnSpPr>
                <a:cxnSpLocks noChangeShapeType="1"/>
              </p:cNvCxnSpPr>
              <p:nvPr/>
            </p:nvCxnSpPr>
            <p:spPr bwMode="auto">
              <a:xfrm>
                <a:off x="6150" y="15208"/>
                <a:ext cx="912" cy="0"/>
              </a:xfrm>
              <a:prstGeom prst="straightConnector1">
                <a:avLst/>
              </a:prstGeom>
              <a:noFill/>
              <a:ln w="9525">
                <a:solidFill>
                  <a:srgbClr val="E36C0A"/>
                </a:solidFill>
                <a:round/>
                <a:headEnd/>
                <a:tailEnd/>
              </a:ln>
            </p:spPr>
          </p:cxnSp>
          <p:sp>
            <p:nvSpPr>
              <p:cNvPr id="111" name="Oval 131"/>
              <p:cNvSpPr>
                <a:spLocks noChangeArrowheads="1"/>
              </p:cNvSpPr>
              <p:nvPr/>
            </p:nvSpPr>
            <p:spPr bwMode="auto">
              <a:xfrm>
                <a:off x="6549" y="15208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84" name="Text Box 132"/>
            <p:cNvSpPr txBox="1">
              <a:spLocks noChangeArrowheads="1"/>
            </p:cNvSpPr>
            <p:nvPr/>
          </p:nvSpPr>
          <p:spPr bwMode="auto">
            <a:xfrm>
              <a:off x="5808" y="14638"/>
              <a:ext cx="1596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10GigE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Optical Links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33"/>
            <p:cNvSpPr>
              <a:spLocks noChangeArrowheads="1"/>
            </p:cNvSpPr>
            <p:nvPr/>
          </p:nvSpPr>
          <p:spPr bwMode="auto">
            <a:xfrm>
              <a:off x="9456" y="13270"/>
              <a:ext cx="969" cy="570"/>
            </a:xfrm>
            <a:prstGeom prst="rect">
              <a:avLst/>
            </a:prstGeom>
            <a:solidFill>
              <a:srgbClr val="E5B8B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grpSp>
          <p:nvGrpSpPr>
            <p:cNvPr id="86" name="Group 134"/>
            <p:cNvGrpSpPr>
              <a:grpSpLocks/>
            </p:cNvGrpSpPr>
            <p:nvPr/>
          </p:nvGrpSpPr>
          <p:grpSpPr bwMode="auto">
            <a:xfrm>
              <a:off x="9570" y="13441"/>
              <a:ext cx="741" cy="229"/>
              <a:chOff x="9513" y="14524"/>
              <a:chExt cx="741" cy="229"/>
            </a:xfrm>
          </p:grpSpPr>
          <p:cxnSp>
            <p:nvCxnSpPr>
              <p:cNvPr id="102" name="AutoShape 135"/>
              <p:cNvCxnSpPr>
                <a:cxnSpLocks noChangeShapeType="1"/>
              </p:cNvCxnSpPr>
              <p:nvPr/>
            </p:nvCxnSpPr>
            <p:spPr bwMode="auto">
              <a:xfrm>
                <a:off x="10026" y="14524"/>
                <a:ext cx="22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" name="AutoShape 136"/>
              <p:cNvCxnSpPr>
                <a:cxnSpLocks noChangeShapeType="1"/>
              </p:cNvCxnSpPr>
              <p:nvPr/>
            </p:nvCxnSpPr>
            <p:spPr bwMode="auto">
              <a:xfrm>
                <a:off x="10026" y="14752"/>
                <a:ext cx="22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" name="AutoShape 137"/>
              <p:cNvCxnSpPr>
                <a:cxnSpLocks noChangeShapeType="1"/>
              </p:cNvCxnSpPr>
              <p:nvPr/>
            </p:nvCxnSpPr>
            <p:spPr bwMode="auto">
              <a:xfrm flipH="1">
                <a:off x="9513" y="14524"/>
                <a:ext cx="22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" name="AutoShape 138"/>
              <p:cNvCxnSpPr>
                <a:cxnSpLocks noChangeShapeType="1"/>
              </p:cNvCxnSpPr>
              <p:nvPr/>
            </p:nvCxnSpPr>
            <p:spPr bwMode="auto">
              <a:xfrm flipH="1">
                <a:off x="9513" y="14752"/>
                <a:ext cx="22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6" name="AutoShape 139"/>
              <p:cNvCxnSpPr>
                <a:cxnSpLocks noChangeShapeType="1"/>
              </p:cNvCxnSpPr>
              <p:nvPr/>
            </p:nvCxnSpPr>
            <p:spPr bwMode="auto">
              <a:xfrm>
                <a:off x="9741" y="14524"/>
                <a:ext cx="285" cy="2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7" name="AutoShape 140"/>
              <p:cNvCxnSpPr>
                <a:cxnSpLocks noChangeShapeType="1"/>
              </p:cNvCxnSpPr>
              <p:nvPr/>
            </p:nvCxnSpPr>
            <p:spPr bwMode="auto">
              <a:xfrm flipV="1">
                <a:off x="9741" y="14524"/>
                <a:ext cx="285" cy="2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87" name="Text Box 141"/>
            <p:cNvSpPr txBox="1">
              <a:spLocks noChangeArrowheads="1"/>
            </p:cNvSpPr>
            <p:nvPr/>
          </p:nvSpPr>
          <p:spPr bwMode="auto">
            <a:xfrm>
              <a:off x="9342" y="13840"/>
              <a:ext cx="119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Network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" name="AutoShape 142"/>
            <p:cNvCxnSpPr>
              <a:cxnSpLocks noChangeShapeType="1"/>
              <a:stCxn id="135" idx="3"/>
              <a:endCxn id="85" idx="1"/>
            </p:cNvCxnSpPr>
            <p:nvPr/>
          </p:nvCxnSpPr>
          <p:spPr bwMode="auto">
            <a:xfrm flipV="1">
              <a:off x="8772" y="13555"/>
              <a:ext cx="684" cy="10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/>
              <a:tailEnd type="triangle"/>
            </a:ln>
          </p:spPr>
        </p:cxnSp>
        <p:cxnSp>
          <p:nvCxnSpPr>
            <p:cNvPr id="89" name="AutoShape 143"/>
            <p:cNvCxnSpPr>
              <a:cxnSpLocks noChangeShapeType="1"/>
              <a:stCxn id="85" idx="1"/>
              <a:endCxn id="137" idx="3"/>
            </p:cNvCxnSpPr>
            <p:nvPr/>
          </p:nvCxnSpPr>
          <p:spPr bwMode="auto">
            <a:xfrm flipH="1">
              <a:off x="8772" y="13555"/>
              <a:ext cx="684" cy="6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/>
              <a:tailEnd type="none"/>
            </a:ln>
          </p:spPr>
        </p:cxnSp>
        <p:cxnSp>
          <p:nvCxnSpPr>
            <p:cNvPr id="90" name="AutoShape 144"/>
            <p:cNvCxnSpPr>
              <a:cxnSpLocks noChangeShapeType="1"/>
              <a:stCxn id="85" idx="1"/>
              <a:endCxn id="139" idx="3"/>
            </p:cNvCxnSpPr>
            <p:nvPr/>
          </p:nvCxnSpPr>
          <p:spPr bwMode="auto">
            <a:xfrm flipH="1">
              <a:off x="8772" y="13555"/>
              <a:ext cx="684" cy="3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/>
              <a:tailEnd type="none"/>
            </a:ln>
          </p:spPr>
        </p:cxnSp>
        <p:cxnSp>
          <p:nvCxnSpPr>
            <p:cNvPr id="91" name="AutoShape 145"/>
            <p:cNvCxnSpPr>
              <a:cxnSpLocks noChangeShapeType="1"/>
              <a:stCxn id="85" idx="1"/>
              <a:endCxn id="141" idx="3"/>
            </p:cNvCxnSpPr>
            <p:nvPr/>
          </p:nvCxnSpPr>
          <p:spPr bwMode="auto">
            <a:xfrm flipH="1">
              <a:off x="8772" y="13555"/>
              <a:ext cx="68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/>
              <a:tailEnd type="none"/>
            </a:ln>
          </p:spPr>
        </p:cxnSp>
        <p:cxnSp>
          <p:nvCxnSpPr>
            <p:cNvPr id="92" name="AutoShape 146"/>
            <p:cNvCxnSpPr>
              <a:cxnSpLocks noChangeShapeType="1"/>
              <a:stCxn id="85" idx="1"/>
              <a:endCxn id="143" idx="3"/>
            </p:cNvCxnSpPr>
            <p:nvPr/>
          </p:nvCxnSpPr>
          <p:spPr bwMode="auto">
            <a:xfrm flipH="1" flipV="1">
              <a:off x="8772" y="13213"/>
              <a:ext cx="684" cy="3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/>
              <a:tailEnd/>
            </a:ln>
          </p:spPr>
        </p:cxnSp>
        <p:cxnSp>
          <p:nvCxnSpPr>
            <p:cNvPr id="93" name="AutoShape 147"/>
            <p:cNvCxnSpPr>
              <a:cxnSpLocks noChangeShapeType="1"/>
              <a:stCxn id="85" idx="1"/>
              <a:endCxn id="145" idx="3"/>
            </p:cNvCxnSpPr>
            <p:nvPr/>
          </p:nvCxnSpPr>
          <p:spPr bwMode="auto">
            <a:xfrm flipH="1" flipV="1">
              <a:off x="8772" y="12871"/>
              <a:ext cx="684" cy="6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/>
              <a:tailEnd type="none"/>
            </a:ln>
          </p:spPr>
        </p:cxnSp>
        <p:cxnSp>
          <p:nvCxnSpPr>
            <p:cNvPr id="94" name="AutoShape 148"/>
            <p:cNvCxnSpPr>
              <a:cxnSpLocks noChangeShapeType="1"/>
              <a:stCxn id="85" idx="1"/>
              <a:endCxn id="133" idx="3"/>
            </p:cNvCxnSpPr>
            <p:nvPr/>
          </p:nvCxnSpPr>
          <p:spPr bwMode="auto">
            <a:xfrm flipH="1" flipV="1">
              <a:off x="8772" y="12529"/>
              <a:ext cx="684" cy="10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5" name="AutoShape 149"/>
            <p:cNvCxnSpPr>
              <a:cxnSpLocks noChangeShapeType="1"/>
            </p:cNvCxnSpPr>
            <p:nvPr/>
          </p:nvCxnSpPr>
          <p:spPr bwMode="auto">
            <a:xfrm flipH="1">
              <a:off x="8715" y="13212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" name="AutoShape 150"/>
            <p:cNvCxnSpPr>
              <a:cxnSpLocks noChangeShapeType="1"/>
            </p:cNvCxnSpPr>
            <p:nvPr/>
          </p:nvCxnSpPr>
          <p:spPr bwMode="auto">
            <a:xfrm flipH="1">
              <a:off x="8715" y="14581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" name="AutoShape 151"/>
            <p:cNvCxnSpPr>
              <a:cxnSpLocks noChangeShapeType="1"/>
            </p:cNvCxnSpPr>
            <p:nvPr/>
          </p:nvCxnSpPr>
          <p:spPr bwMode="auto">
            <a:xfrm flipH="1">
              <a:off x="8715" y="14239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" name="AutoShape 152"/>
            <p:cNvCxnSpPr>
              <a:cxnSpLocks noChangeShapeType="1"/>
            </p:cNvCxnSpPr>
            <p:nvPr/>
          </p:nvCxnSpPr>
          <p:spPr bwMode="auto">
            <a:xfrm flipH="1">
              <a:off x="8715" y="13555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/>
              <a:tailEnd type="none"/>
            </a:ln>
          </p:spPr>
        </p:cxnSp>
        <p:cxnSp>
          <p:nvCxnSpPr>
            <p:cNvPr id="99" name="AutoShape 153"/>
            <p:cNvCxnSpPr>
              <a:cxnSpLocks noChangeShapeType="1"/>
            </p:cNvCxnSpPr>
            <p:nvPr/>
          </p:nvCxnSpPr>
          <p:spPr bwMode="auto">
            <a:xfrm flipH="1">
              <a:off x="8715" y="12871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" name="AutoShape 154"/>
            <p:cNvCxnSpPr>
              <a:cxnSpLocks noChangeShapeType="1"/>
            </p:cNvCxnSpPr>
            <p:nvPr/>
          </p:nvCxnSpPr>
          <p:spPr bwMode="auto">
            <a:xfrm flipH="1">
              <a:off x="8715" y="13897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" name="AutoShape 155"/>
            <p:cNvCxnSpPr>
              <a:cxnSpLocks noChangeShapeType="1"/>
            </p:cNvCxnSpPr>
            <p:nvPr/>
          </p:nvCxnSpPr>
          <p:spPr bwMode="auto">
            <a:xfrm flipH="1">
              <a:off x="8715" y="12528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wn Arrow 43"/>
          <p:cNvSpPr/>
          <p:nvPr/>
        </p:nvSpPr>
        <p:spPr>
          <a:xfrm rot="10800000">
            <a:off x="2438401" y="2736304"/>
            <a:ext cx="216024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00" y="1618456"/>
            <a:ext cx="60486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Detector Wire Protocols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4355976" y="4830452"/>
            <a:ext cx="2088232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95536" y="2126704"/>
            <a:ext cx="6048672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67544" y="4585320"/>
            <a:ext cx="3744416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4267200" y="2202904"/>
            <a:ext cx="16768" cy="4463752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355976" y="6018584"/>
            <a:ext cx="2088232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95536" y="3726904"/>
            <a:ext cx="1296144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9992" y="2304256"/>
            <a:ext cx="194421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Data Receiver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2802354"/>
            <a:ext cx="1944216" cy="19914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Data Processing: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2 bit gain handling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DCS subtraction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Pixel re-arrangement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Rate correction(?)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Flat field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Dark subtraction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Efficiency correction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932040" y="1309464"/>
            <a:ext cx="216024" cy="6648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220072" y="1309464"/>
            <a:ext cx="216024" cy="6648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508104" y="1309464"/>
            <a:ext cx="216024" cy="6648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796136" y="1309464"/>
            <a:ext cx="216024" cy="6648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99992" y="4895056"/>
            <a:ext cx="194421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Data Compression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9992" y="5514528"/>
            <a:ext cx="194421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HDF5 File Writer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544" y="4657328"/>
            <a:ext cx="352839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Detector API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932040" y="1974304"/>
            <a:ext cx="216024" cy="3600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220072" y="1974304"/>
            <a:ext cx="216024" cy="3600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508104" y="1974304"/>
            <a:ext cx="216024" cy="3600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796136" y="1974304"/>
            <a:ext cx="216024" cy="3600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59632" y="1086036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Detector Control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5536" y="3117304"/>
            <a:ext cx="15121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Configuration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5536" y="2304256"/>
            <a:ext cx="352839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Control Driver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2051720" y="1995264"/>
            <a:ext cx="216024" cy="3600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2051720" y="1440904"/>
            <a:ext cx="216024" cy="55436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175520" y="3117304"/>
            <a:ext cx="72008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Cmd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5148064" y="6165304"/>
            <a:ext cx="720080" cy="648072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HDF5 file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Can 33"/>
          <p:cNvSpPr/>
          <p:nvPr/>
        </p:nvSpPr>
        <p:spPr>
          <a:xfrm>
            <a:off x="539552" y="3849216"/>
            <a:ext cx="720080" cy="64807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HDF5 file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15816" y="5521424"/>
            <a:ext cx="1080120" cy="720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Calibration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Software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691680" y="5521424"/>
            <a:ext cx="1080120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Tango/ Lima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7544" y="5521424"/>
            <a:ext cx="1080120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EPICS/ Area Detector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3419872" y="3417168"/>
            <a:ext cx="216024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10800000">
            <a:off x="2438400" y="3519263"/>
            <a:ext cx="216024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971600" y="2736304"/>
            <a:ext cx="288032" cy="3600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5287144" y="5936704"/>
            <a:ext cx="504056" cy="2187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 rot="4042989">
            <a:off x="3996791" y="4330751"/>
            <a:ext cx="504056" cy="5777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rot="17557011" flipH="1">
            <a:off x="3963457" y="4846916"/>
            <a:ext cx="504056" cy="5777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Up-Down Arrow 51"/>
          <p:cNvSpPr/>
          <p:nvPr/>
        </p:nvSpPr>
        <p:spPr>
          <a:xfrm>
            <a:off x="2771800" y="4209256"/>
            <a:ext cx="288032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Up-Down Arrow 52"/>
          <p:cNvSpPr/>
          <p:nvPr/>
        </p:nvSpPr>
        <p:spPr>
          <a:xfrm>
            <a:off x="2123728" y="5089376"/>
            <a:ext cx="288032" cy="432048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 rot="18409025">
            <a:off x="4111868" y="2593646"/>
            <a:ext cx="216024" cy="7632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3923928" y="2470369"/>
            <a:ext cx="576064" cy="1897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Up-Down Arrow 55"/>
          <p:cNvSpPr/>
          <p:nvPr/>
        </p:nvSpPr>
        <p:spPr>
          <a:xfrm>
            <a:off x="899592" y="5089376"/>
            <a:ext cx="288032" cy="432048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Up-Down Arrow 56"/>
          <p:cNvSpPr/>
          <p:nvPr/>
        </p:nvSpPr>
        <p:spPr>
          <a:xfrm>
            <a:off x="3347864" y="5089376"/>
            <a:ext cx="288032" cy="432048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452320" y="1232756"/>
            <a:ext cx="136815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Detector Control Software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452320" y="2240868"/>
            <a:ext cx="136815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Detector Data Stream (n copies)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452320" y="3248980"/>
            <a:ext cx="1368152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Documented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Controlled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Interfaces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1" name="Up-Down Arrow 60"/>
          <p:cNvSpPr/>
          <p:nvPr/>
        </p:nvSpPr>
        <p:spPr>
          <a:xfrm rot="17941425">
            <a:off x="4409076" y="5579393"/>
            <a:ext cx="288032" cy="1294574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452320" y="4257092"/>
            <a:ext cx="1368152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Beamline Control Software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452320" y="5265204"/>
            <a:ext cx="1368152" cy="864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Detector Engineer Software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7452320" y="551384"/>
            <a:ext cx="0" cy="504056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24328" y="479376"/>
            <a:ext cx="1440160" cy="64807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10000"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Actual/potential network or CPU socket boundaries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5287144" y="5327104"/>
            <a:ext cx="504056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5257800" y="4727376"/>
            <a:ext cx="504056" cy="2187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5257800" y="2736304"/>
            <a:ext cx="504056" cy="1425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9992" y="1086036"/>
            <a:ext cx="1944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Detector Array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Block Diagram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91680" y="3777208"/>
            <a:ext cx="230425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Control Server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3848" y="3117304"/>
            <a:ext cx="72008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Status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2" name="Up-Down Arrow 71"/>
          <p:cNvSpPr/>
          <p:nvPr/>
        </p:nvSpPr>
        <p:spPr>
          <a:xfrm>
            <a:off x="762000" y="3498304"/>
            <a:ext cx="288032" cy="3600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3419872" y="2736304"/>
            <a:ext cx="216024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Spectroscopic Detectors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/>
              <a:t>areaDetector</a:t>
            </a:r>
            <a:r>
              <a:rPr lang="en-GB" baseline="0" dirty="0" smtClean="0"/>
              <a:t> is poorly named…</a:t>
            </a:r>
          </a:p>
          <a:p>
            <a:pPr lvl="1"/>
            <a:r>
              <a:rPr lang="en-GB" dirty="0" smtClean="0"/>
              <a:t>Bas</a:t>
            </a:r>
            <a:r>
              <a:rPr lang="en-GB" baseline="0" dirty="0" smtClean="0"/>
              <a:t>e class is </a:t>
            </a:r>
            <a:r>
              <a:rPr lang="en-GB" baseline="0" dirty="0" err="1" smtClean="0"/>
              <a:t>asynNDArrayDriver</a:t>
            </a:r>
            <a:r>
              <a:rPr lang="en-GB" baseline="0" dirty="0" smtClean="0"/>
              <a:t>, but this name is not so catchy…</a:t>
            </a:r>
          </a:p>
          <a:p>
            <a:pPr lvl="2"/>
            <a:r>
              <a:rPr lang="en-GB" dirty="0" err="1" smtClean="0"/>
              <a:t>NDArray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GB" dirty="0" smtClean="0"/>
              <a:t> classes provide basic functionality </a:t>
            </a:r>
          </a:p>
          <a:p>
            <a:pPr lvl="2"/>
            <a:r>
              <a:rPr lang="en-GB" dirty="0" smtClean="0"/>
              <a:t>Core plugins derive from </a:t>
            </a:r>
            <a:r>
              <a:rPr lang="en-GB" dirty="0" err="1" smtClean="0"/>
              <a:t>NDPluginDriver</a:t>
            </a:r>
            <a:r>
              <a:rPr lang="en-GB" dirty="0" smtClean="0"/>
              <a:t>  and many will work with any </a:t>
            </a:r>
            <a:r>
              <a:rPr lang="en-GB" dirty="0" err="1" smtClean="0"/>
              <a:t>NDArray</a:t>
            </a:r>
            <a:r>
              <a:rPr lang="en-GB" dirty="0" smtClean="0"/>
              <a:t>.</a:t>
            </a:r>
          </a:p>
          <a:p>
            <a:pPr lvl="2"/>
            <a:r>
              <a:rPr lang="en-GB" baseline="0" dirty="0" smtClean="0"/>
              <a:t>Most popular plugins are the file writing plugins</a:t>
            </a:r>
            <a:r>
              <a:rPr lang="en-GB" dirty="0" smtClean="0"/>
              <a:t> that get data to disk.</a:t>
            </a:r>
            <a:endParaRPr lang="en-GB" baseline="0" dirty="0" smtClean="0"/>
          </a:p>
          <a:p>
            <a:pPr lvl="1"/>
            <a:r>
              <a:rPr lang="en-GB" baseline="0" dirty="0" smtClean="0"/>
              <a:t>Basic </a:t>
            </a:r>
            <a:r>
              <a:rPr lang="en-GB" baseline="0" dirty="0" err="1" smtClean="0"/>
              <a:t>areaDetector</a:t>
            </a:r>
            <a:r>
              <a:rPr lang="en-GB" baseline="0" dirty="0" smtClean="0"/>
              <a:t> class is really </a:t>
            </a:r>
            <a:r>
              <a:rPr lang="en-GB" baseline="0" dirty="0" err="1" smtClean="0"/>
              <a:t>NDDriver</a:t>
            </a:r>
            <a:endParaRPr lang="en-GB" dirty="0" smtClean="0"/>
          </a:p>
          <a:p>
            <a:pPr lvl="2"/>
            <a:r>
              <a:rPr lang="en-GB" dirty="0" smtClean="0"/>
              <a:t>Provides methods for reading out a typical </a:t>
            </a:r>
            <a:r>
              <a:rPr lang="en-GB" dirty="0" err="1" smtClean="0"/>
              <a:t>areaDetector</a:t>
            </a:r>
            <a:endParaRPr lang="en-GB" dirty="0" smtClean="0"/>
          </a:p>
          <a:p>
            <a:pPr lvl="2"/>
            <a:r>
              <a:rPr lang="en-GB" dirty="0" smtClean="0"/>
              <a:t>The methods aren’t so good for other types of detectors, e.g.:</a:t>
            </a:r>
          </a:p>
          <a:p>
            <a:pPr lvl="3"/>
            <a:r>
              <a:rPr lang="en-GB" dirty="0" smtClean="0"/>
              <a:t>Spectroscopic (MCA like) detectors.</a:t>
            </a:r>
          </a:p>
          <a:p>
            <a:pPr lvl="3"/>
            <a:r>
              <a:rPr lang="en-GB" dirty="0" smtClean="0"/>
              <a:t>Analogue (A/D like) detectors.</a:t>
            </a:r>
          </a:p>
        </p:txBody>
      </p:sp>
    </p:spTree>
    <p:extLst>
      <p:ext uri="{BB962C8B-B14F-4D97-AF65-F5344CB8AC3E}">
        <p14:creationId xmlns:p14="http://schemas.microsoft.com/office/powerpoint/2010/main" val="13494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9525">
          <a:solidFill>
            <a:srgbClr val="000000"/>
          </a:solidFill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uthor0 xmlns="0FE8BE36-12F5-4409-A8F6-7DF271209D36">Nick Rees</Author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EE80FF5120944A8F67DF271209D36" ma:contentTypeVersion="0" ma:contentTypeDescription="Create a new document." ma:contentTypeScope="" ma:versionID="a5e3459b120ebc5c0b8f7e77f8b991a5">
  <xsd:schema xmlns:xsd="http://www.w3.org/2001/XMLSchema" xmlns:p="http://schemas.microsoft.com/office/2006/metadata/properties" xmlns:ns2="0FE8BE36-12F5-4409-A8F6-7DF271209D36" targetNamespace="http://schemas.microsoft.com/office/2006/metadata/properties" ma:root="true" ma:fieldsID="5a7ed1b3d27161cdac92a7202d38761f" ns2:_="">
    <xsd:import namespace="0FE8BE36-12F5-4409-A8F6-7DF271209D36"/>
    <xsd:element name="properties">
      <xsd:complexType>
        <xsd:sequence>
          <xsd:element name="documentManagement">
            <xsd:complexType>
              <xsd:all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FE8BE36-12F5-4409-A8F6-7DF271209D36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F5667E-E6B2-48A3-851B-75B2A231EC30}">
  <ds:schemaRefs>
    <ds:schemaRef ds:uri="http://schemas.microsoft.com/office/2006/metadata/properties"/>
    <ds:schemaRef ds:uri="0FE8BE36-12F5-4409-A8F6-7DF271209D36"/>
  </ds:schemaRefs>
</ds:datastoreItem>
</file>

<file path=customXml/itemProps2.xml><?xml version="1.0" encoding="utf-8"?>
<ds:datastoreItem xmlns:ds="http://schemas.openxmlformats.org/officeDocument/2006/customXml" ds:itemID="{9C7C539E-C5E8-4324-AF27-2E5FBC15B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E8BE36-12F5-4409-A8F6-7DF271209D3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B39C521-B8FD-48FC-AFE2-B57F323FA7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769</Words>
  <Application>Microsoft Office PowerPoint</Application>
  <PresentationFormat>On-screen Show (4:3)</PresentationFormat>
  <Paragraphs>157</Paragraphs>
  <Slides>32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1_Custom Design</vt:lpstr>
      <vt:lpstr>Integrating high speed detectors at Diamond</vt:lpstr>
      <vt:lpstr>Introduction</vt:lpstr>
      <vt:lpstr>History</vt:lpstr>
      <vt:lpstr>Detector developments</vt:lpstr>
      <vt:lpstr>Diamond Detector Model</vt:lpstr>
      <vt:lpstr>Potential EPICS Version 4 Model</vt:lpstr>
      <vt:lpstr>Basic Parallel Detector Design</vt:lpstr>
      <vt:lpstr>Detector Block Diagram</vt:lpstr>
      <vt:lpstr>Spectroscopic Detectors</vt:lpstr>
      <vt:lpstr>Proposal for new ND Drivers</vt:lpstr>
      <vt:lpstr>Updated NDFileHDF5 plugin</vt:lpstr>
      <vt:lpstr>HDF5 Developments</vt:lpstr>
      <vt:lpstr>HDF5 key points</vt:lpstr>
      <vt:lpstr>Recent Developments: Release 1.8.11</vt:lpstr>
      <vt:lpstr>Chunk write mechanism</vt:lpstr>
      <vt:lpstr>Current developments: Release 1.10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attention…</vt:lpstr>
    </vt:vector>
  </TitlesOfParts>
  <Company>Diamond Light Source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Beamline Computing and Controls</dc:title>
  <dc:creator>Nick Rees</dc:creator>
  <cp:lastModifiedBy>Nick Rees</cp:lastModifiedBy>
  <cp:revision>402</cp:revision>
  <dcterms:created xsi:type="dcterms:W3CDTF">2011-05-04T09:05:17Z</dcterms:created>
  <dcterms:modified xsi:type="dcterms:W3CDTF">2014-10-22T06:56:24Z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lpwstr>SCI-DAC-SSAAP-005</vt:lpwstr>
  </property>
  <property fmtid="{D5CDD505-2E9C-101B-9397-08002B2CF9AE}" pid="3" name="ContentTypeId">
    <vt:lpwstr>0x01010036BEE80FF5120944A8F67DF271209D36</vt:lpwstr>
  </property>
  <property fmtid="{D5CDD505-2E9C-101B-9397-08002B2CF9AE}" pid="4" name="Date completed">
    <vt:filetime>2012-10-10T23:00:00Z</vt:filetime>
  </property>
</Properties>
</file>