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6" r:id="rId2"/>
    <p:sldId id="264" r:id="rId3"/>
    <p:sldId id="305" r:id="rId4"/>
    <p:sldId id="306" r:id="rId5"/>
    <p:sldId id="310" r:id="rId6"/>
    <p:sldId id="307" r:id="rId7"/>
    <p:sldId id="308" r:id="rId8"/>
    <p:sldId id="319" r:id="rId9"/>
    <p:sldId id="314" r:id="rId10"/>
    <p:sldId id="315" r:id="rId11"/>
    <p:sldId id="300" r:id="rId12"/>
    <p:sldId id="303" r:id="rId13"/>
    <p:sldId id="279" r:id="rId14"/>
    <p:sldId id="316" r:id="rId15"/>
    <p:sldId id="280" r:id="rId16"/>
    <p:sldId id="281" r:id="rId17"/>
    <p:sldId id="291" r:id="rId18"/>
    <p:sldId id="292" r:id="rId19"/>
    <p:sldId id="295" r:id="rId20"/>
    <p:sldId id="296" r:id="rId21"/>
    <p:sldId id="304" r:id="rId22"/>
    <p:sldId id="317" r:id="rId23"/>
    <p:sldId id="318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87" autoAdjust="0"/>
  </p:normalViewPr>
  <p:slideViewPr>
    <p:cSldViewPr>
      <p:cViewPr varScale="1">
        <p:scale>
          <a:sx n="54" d="100"/>
          <a:sy n="54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BD366-4F79-4E34-BFA2-C62C0CF9B35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GB"/>
        </a:p>
      </dgm:t>
    </dgm:pt>
    <dgm:pt modelId="{CB9F26EE-43EB-46D5-B470-DC7FDF7C4AD1}">
      <dgm:prSet/>
      <dgm:spPr/>
      <dgm:t>
        <a:bodyPr/>
        <a:lstStyle/>
        <a:p>
          <a:pPr rtl="0"/>
          <a:r>
            <a:rPr lang="en-GB" b="1" baseline="30000" dirty="0" smtClean="0"/>
            <a:t>Contents</a:t>
          </a:r>
          <a:endParaRPr lang="en-GB" b="1" baseline="30000" dirty="0"/>
        </a:p>
      </dgm:t>
    </dgm:pt>
    <dgm:pt modelId="{BD7307FE-0936-4CA5-87AB-953B2FDD986D}" type="parTrans" cxnId="{C6991603-73BE-4B4A-839F-FDA937F02BDB}">
      <dgm:prSet/>
      <dgm:spPr/>
      <dgm:t>
        <a:bodyPr/>
        <a:lstStyle/>
        <a:p>
          <a:endParaRPr lang="en-GB"/>
        </a:p>
      </dgm:t>
    </dgm:pt>
    <dgm:pt modelId="{79758EE7-3B1D-4FF3-A480-FD52A6C7F041}" type="sibTrans" cxnId="{C6991603-73BE-4B4A-839F-FDA937F02BDB}">
      <dgm:prSet/>
      <dgm:spPr/>
      <dgm:t>
        <a:bodyPr/>
        <a:lstStyle/>
        <a:p>
          <a:endParaRPr lang="en-GB"/>
        </a:p>
      </dgm:t>
    </dgm:pt>
    <dgm:pt modelId="{5101D939-F8E9-4F05-BFFF-02BA67F0F7DE}" type="pres">
      <dgm:prSet presAssocID="{C0ABD366-4F79-4E34-BFA2-C62C0CF9B3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36E45A-E760-4D94-9A5E-6B6B1742A76B}" type="pres">
      <dgm:prSet presAssocID="{CB9F26EE-43EB-46D5-B470-DC7FDF7C4A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991603-73BE-4B4A-839F-FDA937F02BDB}" srcId="{C0ABD366-4F79-4E34-BFA2-C62C0CF9B35E}" destId="{CB9F26EE-43EB-46D5-B470-DC7FDF7C4AD1}" srcOrd="0" destOrd="0" parTransId="{BD7307FE-0936-4CA5-87AB-953B2FDD986D}" sibTransId="{79758EE7-3B1D-4FF3-A480-FD52A6C7F041}"/>
    <dgm:cxn modelId="{ABBF91B8-C75A-4E50-A7F5-F3C23990B533}" type="presOf" srcId="{CB9F26EE-43EB-46D5-B470-DC7FDF7C4AD1}" destId="{AC36E45A-E760-4D94-9A5E-6B6B1742A76B}" srcOrd="0" destOrd="0" presId="urn:microsoft.com/office/officeart/2005/8/layout/vList2"/>
    <dgm:cxn modelId="{627B77AC-6957-4C8C-8583-F55477F3D16B}" type="presOf" srcId="{C0ABD366-4F79-4E34-BFA2-C62C0CF9B35E}" destId="{5101D939-F8E9-4F05-BFFF-02BA67F0F7DE}" srcOrd="0" destOrd="0" presId="urn:microsoft.com/office/officeart/2005/8/layout/vList2"/>
    <dgm:cxn modelId="{E7B2E00A-9E51-49BC-9B68-4BC36A35C83F}" type="presParOf" srcId="{5101D939-F8E9-4F05-BFFF-02BA67F0F7DE}" destId="{AC36E45A-E760-4D94-9A5E-6B6B1742A7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err="1" smtClean="0"/>
            <a:t>Etherlab</a:t>
          </a:r>
          <a:r>
            <a:rPr lang="en-GB" dirty="0" smtClean="0"/>
            <a:t> Master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EFD96901-364F-4102-B447-9F9158C7F4F4}" type="presOf" srcId="{99A94F72-147A-4200-B0AD-D61CF8CB74A2}" destId="{3937C79D-6CEB-486F-BF65-363980C05A40}" srcOrd="0" destOrd="0" presId="urn:microsoft.com/office/officeart/2005/8/layout/vList2"/>
    <dgm:cxn modelId="{A1F475E6-CE6E-44EA-81B9-41F5D225FC12}" type="presOf" srcId="{543291DA-D24B-4D39-A256-C7B85A853B7D}" destId="{0614EEDD-F851-4585-978D-2D9BDD343889}" srcOrd="0" destOrd="0" presId="urn:microsoft.com/office/officeart/2005/8/layout/vList2"/>
    <dgm:cxn modelId="{21577E36-BB3D-45F7-9938-1B01F6663D0D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smtClean="0"/>
            <a:t>Diamond </a:t>
          </a:r>
          <a:r>
            <a:rPr lang="en-GB" dirty="0" err="1" smtClean="0"/>
            <a:t>EtherCAT</a:t>
          </a:r>
          <a:r>
            <a:rPr lang="en-GB" dirty="0" smtClean="0"/>
            <a:t> Driver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 custLinFactY="-100000" custLinFactNeighborX="-2804" custLinFactNeighborY="-1846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53E906C8-E87C-4CD6-AF30-5EDB9BB8B50C}" type="presOf" srcId="{543291DA-D24B-4D39-A256-C7B85A853B7D}" destId="{0614EEDD-F851-4585-978D-2D9BDD343889}" srcOrd="0" destOrd="0" presId="urn:microsoft.com/office/officeart/2005/8/layout/vList2"/>
    <dgm:cxn modelId="{4F63C9AF-78F5-4D3D-B797-4FC21F9BD4BF}" type="presOf" srcId="{99A94F72-147A-4200-B0AD-D61CF8CB74A2}" destId="{3937C79D-6CEB-486F-BF65-363980C05A40}" srcOrd="0" destOrd="0" presId="urn:microsoft.com/office/officeart/2005/8/layout/vList2"/>
    <dgm:cxn modelId="{50974932-D276-4E53-9EBB-34293115C424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smtClean="0"/>
            <a:t>Diamond </a:t>
          </a:r>
          <a:r>
            <a:rPr lang="en-GB" dirty="0" err="1" smtClean="0"/>
            <a:t>EtherCAT</a:t>
          </a:r>
          <a:r>
            <a:rPr lang="en-GB" dirty="0" smtClean="0"/>
            <a:t> Driver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 custLinFactY="-100000" custLinFactNeighborX="-2804" custLinFactNeighborY="-1846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816392B7-E59E-42F3-8EBC-ABADFB069A9A}" type="presOf" srcId="{99A94F72-147A-4200-B0AD-D61CF8CB74A2}" destId="{3937C79D-6CEB-486F-BF65-363980C05A40}" srcOrd="0" destOrd="0" presId="urn:microsoft.com/office/officeart/2005/8/layout/vList2"/>
    <dgm:cxn modelId="{EF5C5FAF-652B-4004-903F-715F8D146203}" type="presOf" srcId="{543291DA-D24B-4D39-A256-C7B85A853B7D}" destId="{0614EEDD-F851-4585-978D-2D9BDD343889}" srcOrd="0" destOrd="0" presId="urn:microsoft.com/office/officeart/2005/8/layout/vList2"/>
    <dgm:cxn modelId="{11833364-BAEE-49AF-882E-95F9FD48582B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err="1" smtClean="0"/>
            <a:t>EtherCAT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D070E377-5598-47CA-AAB1-04D5897C8B9B}" type="presOf" srcId="{99A94F72-147A-4200-B0AD-D61CF8CB74A2}" destId="{3937C79D-6CEB-486F-BF65-363980C05A40}" srcOrd="0" destOrd="0" presId="urn:microsoft.com/office/officeart/2005/8/layout/vList2"/>
    <dgm:cxn modelId="{936A7D0E-1015-423F-B20F-ABC246568837}" type="presOf" srcId="{543291DA-D24B-4D39-A256-C7B85A853B7D}" destId="{0614EEDD-F851-4585-978D-2D9BDD343889}" srcOrd="0" destOrd="0" presId="urn:microsoft.com/office/officeart/2005/8/layout/vList2"/>
    <dgm:cxn modelId="{48B659DD-5467-4775-A635-D75BFBE97EBB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smtClean="0"/>
            <a:t>Why </a:t>
          </a:r>
          <a:r>
            <a:rPr lang="en-GB" dirty="0" err="1" smtClean="0"/>
            <a:t>EtherCAT</a:t>
          </a:r>
          <a:r>
            <a:rPr lang="en-GB" dirty="0" smtClean="0"/>
            <a:t>?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F2977BD1-17D0-4B89-B23D-3A2851E7F263}" type="presOf" srcId="{99A94F72-147A-4200-B0AD-D61CF8CB74A2}" destId="{3937C79D-6CEB-486F-BF65-363980C05A40}" srcOrd="0" destOrd="0" presId="urn:microsoft.com/office/officeart/2005/8/layout/vList2"/>
    <dgm:cxn modelId="{0F1F6DF2-3E67-4EB7-87AB-79F753639B00}" type="presOf" srcId="{543291DA-D24B-4D39-A256-C7B85A853B7D}" destId="{0614EEDD-F851-4585-978D-2D9BDD343889}" srcOrd="0" destOrd="0" presId="urn:microsoft.com/office/officeart/2005/8/layout/vList2"/>
    <dgm:cxn modelId="{F2379DD5-D997-4F14-82D6-C4841EBA5D60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err="1" smtClean="0"/>
            <a:t>EtherCAT</a:t>
          </a:r>
          <a:r>
            <a:rPr lang="en-GB" dirty="0" smtClean="0"/>
            <a:t> frame structure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083C039E-6326-4191-B653-62637CC3D722}" type="presOf" srcId="{543291DA-D24B-4D39-A256-C7B85A853B7D}" destId="{0614EEDD-F851-4585-978D-2D9BDD343889}" srcOrd="0" destOrd="0" presId="urn:microsoft.com/office/officeart/2005/8/layout/vList2"/>
    <dgm:cxn modelId="{0246094F-03A8-4CC3-A30D-509F11F618F9}" type="presOf" srcId="{99A94F72-147A-4200-B0AD-D61CF8CB74A2}" destId="{3937C79D-6CEB-486F-BF65-363980C05A40}" srcOrd="0" destOrd="0" presId="urn:microsoft.com/office/officeart/2005/8/layout/vList2"/>
    <dgm:cxn modelId="{BD541CA9-7CB3-46C7-86E1-9B23015E8BD0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err="1" smtClean="0"/>
            <a:t>EtherCAT</a:t>
          </a:r>
          <a:r>
            <a:rPr lang="en-GB" dirty="0" smtClean="0"/>
            <a:t>: Principle of operation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FC848122-3753-4B68-9B05-ED456B300C3A}" type="presOf" srcId="{99A94F72-147A-4200-B0AD-D61CF8CB74A2}" destId="{3937C79D-6CEB-486F-BF65-363980C05A40}" srcOrd="0" destOrd="0" presId="urn:microsoft.com/office/officeart/2005/8/layout/vList2"/>
    <dgm:cxn modelId="{B631A29A-D633-4527-A56D-679AB99F27A8}" type="presOf" srcId="{543291DA-D24B-4D39-A256-C7B85A853B7D}" destId="{0614EEDD-F851-4585-978D-2D9BDD343889}" srcOrd="0" destOrd="0" presId="urn:microsoft.com/office/officeart/2005/8/layout/vList2"/>
    <dgm:cxn modelId="{CA3CEE6D-425B-4A71-8BA6-A97D5A3E54C6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smtClean="0"/>
            <a:t>Master </a:t>
          </a:r>
          <a:r>
            <a:rPr lang="en-GB" dirty="0" err="1" smtClean="0"/>
            <a:t>startup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D6089A9E-0C23-494F-9E47-FDAC22378D6F}" type="presOf" srcId="{99A94F72-147A-4200-B0AD-D61CF8CB74A2}" destId="{3937C79D-6CEB-486F-BF65-363980C05A40}" srcOrd="0" destOrd="0" presId="urn:microsoft.com/office/officeart/2005/8/layout/vList2"/>
    <dgm:cxn modelId="{E1E599F8-F299-4428-B13D-DC6996E403E2}" type="presOf" srcId="{543291DA-D24B-4D39-A256-C7B85A853B7D}" destId="{0614EEDD-F851-4585-978D-2D9BDD343889}" srcOrd="0" destOrd="0" presId="urn:microsoft.com/office/officeart/2005/8/layout/vList2"/>
    <dgm:cxn modelId="{7828904B-A2F1-43E3-8EE3-FD70D6E80261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BD366-4F79-4E34-BFA2-C62C0CF9B35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GB"/>
        </a:p>
      </dgm:t>
    </dgm:pt>
    <dgm:pt modelId="{CB9F26EE-43EB-46D5-B470-DC7FDF7C4AD1}">
      <dgm:prSet/>
      <dgm:spPr/>
      <dgm:t>
        <a:bodyPr/>
        <a:lstStyle/>
        <a:p>
          <a:pPr rtl="0"/>
          <a:r>
            <a:rPr lang="en-GB" b="1" baseline="30000" dirty="0" smtClean="0"/>
            <a:t>Contents</a:t>
          </a:r>
          <a:endParaRPr lang="en-GB" b="1" baseline="30000" dirty="0"/>
        </a:p>
      </dgm:t>
    </dgm:pt>
    <dgm:pt modelId="{BD7307FE-0936-4CA5-87AB-953B2FDD986D}" type="parTrans" cxnId="{C6991603-73BE-4B4A-839F-FDA937F02BDB}">
      <dgm:prSet/>
      <dgm:spPr/>
      <dgm:t>
        <a:bodyPr/>
        <a:lstStyle/>
        <a:p>
          <a:endParaRPr lang="en-GB"/>
        </a:p>
      </dgm:t>
    </dgm:pt>
    <dgm:pt modelId="{79758EE7-3B1D-4FF3-A480-FD52A6C7F041}" type="sibTrans" cxnId="{C6991603-73BE-4B4A-839F-FDA937F02BDB}">
      <dgm:prSet/>
      <dgm:spPr/>
      <dgm:t>
        <a:bodyPr/>
        <a:lstStyle/>
        <a:p>
          <a:endParaRPr lang="en-GB"/>
        </a:p>
      </dgm:t>
    </dgm:pt>
    <dgm:pt modelId="{5101D939-F8E9-4F05-BFFF-02BA67F0F7DE}" type="pres">
      <dgm:prSet presAssocID="{C0ABD366-4F79-4E34-BFA2-C62C0CF9B3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36E45A-E760-4D94-9A5E-6B6B1742A76B}" type="pres">
      <dgm:prSet presAssocID="{CB9F26EE-43EB-46D5-B470-DC7FDF7C4A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991603-73BE-4B4A-839F-FDA937F02BDB}" srcId="{C0ABD366-4F79-4E34-BFA2-C62C0CF9B35E}" destId="{CB9F26EE-43EB-46D5-B470-DC7FDF7C4AD1}" srcOrd="0" destOrd="0" parTransId="{BD7307FE-0936-4CA5-87AB-953B2FDD986D}" sibTransId="{79758EE7-3B1D-4FF3-A480-FD52A6C7F041}"/>
    <dgm:cxn modelId="{C3F836A0-4348-48F3-806D-A6E957473094}" type="presOf" srcId="{C0ABD366-4F79-4E34-BFA2-C62C0CF9B35E}" destId="{5101D939-F8E9-4F05-BFFF-02BA67F0F7DE}" srcOrd="0" destOrd="0" presId="urn:microsoft.com/office/officeart/2005/8/layout/vList2"/>
    <dgm:cxn modelId="{081D72E0-813F-472B-AB1A-0D36693A0740}" type="presOf" srcId="{CB9F26EE-43EB-46D5-B470-DC7FDF7C4AD1}" destId="{AC36E45A-E760-4D94-9A5E-6B6B1742A76B}" srcOrd="0" destOrd="0" presId="urn:microsoft.com/office/officeart/2005/8/layout/vList2"/>
    <dgm:cxn modelId="{0B565FAB-ABF9-4546-BD7D-58B6A154E77E}" type="presParOf" srcId="{5101D939-F8E9-4F05-BFFF-02BA67F0F7DE}" destId="{AC36E45A-E760-4D94-9A5E-6B6B1742A7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BD366-4F79-4E34-BFA2-C62C0CF9B35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GB"/>
        </a:p>
      </dgm:t>
    </dgm:pt>
    <dgm:pt modelId="{CB9F26EE-43EB-46D5-B470-DC7FDF7C4AD1}">
      <dgm:prSet/>
      <dgm:spPr/>
      <dgm:t>
        <a:bodyPr/>
        <a:lstStyle/>
        <a:p>
          <a:pPr rtl="0"/>
          <a:r>
            <a:rPr lang="en-GB" b="1" baseline="30000" dirty="0" smtClean="0"/>
            <a:t>Contents</a:t>
          </a:r>
          <a:endParaRPr lang="en-GB" b="1" baseline="30000" dirty="0"/>
        </a:p>
      </dgm:t>
    </dgm:pt>
    <dgm:pt modelId="{BD7307FE-0936-4CA5-87AB-953B2FDD986D}" type="parTrans" cxnId="{C6991603-73BE-4B4A-839F-FDA937F02BDB}">
      <dgm:prSet/>
      <dgm:spPr/>
      <dgm:t>
        <a:bodyPr/>
        <a:lstStyle/>
        <a:p>
          <a:endParaRPr lang="en-GB"/>
        </a:p>
      </dgm:t>
    </dgm:pt>
    <dgm:pt modelId="{79758EE7-3B1D-4FF3-A480-FD52A6C7F041}" type="sibTrans" cxnId="{C6991603-73BE-4B4A-839F-FDA937F02BDB}">
      <dgm:prSet/>
      <dgm:spPr/>
      <dgm:t>
        <a:bodyPr/>
        <a:lstStyle/>
        <a:p>
          <a:endParaRPr lang="en-GB"/>
        </a:p>
      </dgm:t>
    </dgm:pt>
    <dgm:pt modelId="{5101D939-F8E9-4F05-BFFF-02BA67F0F7DE}" type="pres">
      <dgm:prSet presAssocID="{C0ABD366-4F79-4E34-BFA2-C62C0CF9B3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36E45A-E760-4D94-9A5E-6B6B1742A76B}" type="pres">
      <dgm:prSet presAssocID="{CB9F26EE-43EB-46D5-B470-DC7FDF7C4A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991603-73BE-4B4A-839F-FDA937F02BDB}" srcId="{C0ABD366-4F79-4E34-BFA2-C62C0CF9B35E}" destId="{CB9F26EE-43EB-46D5-B470-DC7FDF7C4AD1}" srcOrd="0" destOrd="0" parTransId="{BD7307FE-0936-4CA5-87AB-953B2FDD986D}" sibTransId="{79758EE7-3B1D-4FF3-A480-FD52A6C7F041}"/>
    <dgm:cxn modelId="{B6EF3DB3-3F8B-4637-B83D-AAF85AABE776}" type="presOf" srcId="{CB9F26EE-43EB-46D5-B470-DC7FDF7C4AD1}" destId="{AC36E45A-E760-4D94-9A5E-6B6B1742A76B}" srcOrd="0" destOrd="0" presId="urn:microsoft.com/office/officeart/2005/8/layout/vList2"/>
    <dgm:cxn modelId="{B382AD39-9CA1-4862-8816-54ACDE3DF511}" type="presOf" srcId="{C0ABD366-4F79-4E34-BFA2-C62C0CF9B35E}" destId="{5101D939-F8E9-4F05-BFFF-02BA67F0F7DE}" srcOrd="0" destOrd="0" presId="urn:microsoft.com/office/officeart/2005/8/layout/vList2"/>
    <dgm:cxn modelId="{8C7A9D28-8CD7-4B27-8CE2-3995888E19E6}" type="presParOf" srcId="{5101D939-F8E9-4F05-BFFF-02BA67F0F7DE}" destId="{AC36E45A-E760-4D94-9A5E-6B6B1742A7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3291DA-D24B-4D39-A256-C7B85A853B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9A94F72-147A-4200-B0AD-D61CF8CB74A2}">
      <dgm:prSet phldrT="[Text]"/>
      <dgm:spPr/>
      <dgm:t>
        <a:bodyPr/>
        <a:lstStyle/>
        <a:p>
          <a:r>
            <a:rPr lang="en-GB" dirty="0" err="1" smtClean="0"/>
            <a:t>EtherCAT</a:t>
          </a:r>
          <a:r>
            <a:rPr lang="en-GB" dirty="0" smtClean="0"/>
            <a:t> Scanner (Master)</a:t>
          </a:r>
          <a:endParaRPr lang="en-GB" dirty="0"/>
        </a:p>
      </dgm:t>
    </dgm:pt>
    <dgm:pt modelId="{5AFA995B-0497-489A-A817-8B82768A5FD6}" type="parTrans" cxnId="{E7FE0625-89DA-478F-B2FF-25E74EAD831A}">
      <dgm:prSet/>
      <dgm:spPr/>
      <dgm:t>
        <a:bodyPr/>
        <a:lstStyle/>
        <a:p>
          <a:endParaRPr lang="en-GB"/>
        </a:p>
      </dgm:t>
    </dgm:pt>
    <dgm:pt modelId="{C633891C-3F42-427D-989D-3DE3112F4D3E}" type="sibTrans" cxnId="{E7FE0625-89DA-478F-B2FF-25E74EAD831A}">
      <dgm:prSet/>
      <dgm:spPr/>
      <dgm:t>
        <a:bodyPr/>
        <a:lstStyle/>
        <a:p>
          <a:endParaRPr lang="en-GB"/>
        </a:p>
      </dgm:t>
    </dgm:pt>
    <dgm:pt modelId="{0614EEDD-F851-4585-978D-2D9BDD343889}" type="pres">
      <dgm:prSet presAssocID="{543291DA-D24B-4D39-A256-C7B85A853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7C79D-6CEB-486F-BF65-363980C05A40}" type="pres">
      <dgm:prSet presAssocID="{99A94F72-147A-4200-B0AD-D61CF8CB7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E9A25D-5D64-4816-B3BE-7FC676AE25EA}" type="presOf" srcId="{99A94F72-147A-4200-B0AD-D61CF8CB74A2}" destId="{3937C79D-6CEB-486F-BF65-363980C05A40}" srcOrd="0" destOrd="0" presId="urn:microsoft.com/office/officeart/2005/8/layout/vList2"/>
    <dgm:cxn modelId="{AB34E642-EAE4-4D7F-BC34-5B312FCEA3CE}" type="presOf" srcId="{543291DA-D24B-4D39-A256-C7B85A853B7D}" destId="{0614EEDD-F851-4585-978D-2D9BDD343889}" srcOrd="0" destOrd="0" presId="urn:microsoft.com/office/officeart/2005/8/layout/vList2"/>
    <dgm:cxn modelId="{E7FE0625-89DA-478F-B2FF-25E74EAD831A}" srcId="{543291DA-D24B-4D39-A256-C7B85A853B7D}" destId="{99A94F72-147A-4200-B0AD-D61CF8CB74A2}" srcOrd="0" destOrd="0" parTransId="{5AFA995B-0497-489A-A817-8B82768A5FD6}" sibTransId="{C633891C-3F42-427D-989D-3DE3112F4D3E}"/>
    <dgm:cxn modelId="{50408ADA-C78A-4786-99CE-570C3A67F95E}" type="presParOf" srcId="{0614EEDD-F851-4585-978D-2D9BDD343889}" destId="{3937C79D-6CEB-486F-BF65-363980C05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E45A-E760-4D94-9A5E-6B6B1742A76B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baseline="30000" dirty="0" smtClean="0"/>
            <a:t>Contents</a:t>
          </a:r>
          <a:endParaRPr lang="en-GB" sz="4800" b="1" kern="1200" baseline="30000" dirty="0"/>
        </a:p>
      </dsp:txBody>
      <dsp:txXfrm>
        <a:off x="54830" y="64730"/>
        <a:ext cx="8119940" cy="1013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err="1" smtClean="0"/>
            <a:t>Etherlab</a:t>
          </a:r>
          <a:r>
            <a:rPr lang="en-GB" sz="4000" kern="1200" dirty="0" smtClean="0"/>
            <a:t> Master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0"/>
          <a:ext cx="6912768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Diamond </a:t>
          </a:r>
          <a:r>
            <a:rPr lang="en-GB" sz="4000" kern="1200" dirty="0" err="1" smtClean="0"/>
            <a:t>EtherCAT</a:t>
          </a:r>
          <a:r>
            <a:rPr lang="en-GB" sz="4000" kern="1200" dirty="0" smtClean="0"/>
            <a:t> Driver</a:t>
          </a:r>
          <a:endParaRPr lang="en-GB" sz="4000" kern="1200" dirty="0"/>
        </a:p>
      </dsp:txBody>
      <dsp:txXfrm>
        <a:off x="45692" y="45692"/>
        <a:ext cx="6821384" cy="844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0"/>
          <a:ext cx="6912768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Diamond </a:t>
          </a:r>
          <a:r>
            <a:rPr lang="en-GB" sz="4000" kern="1200" dirty="0" err="1" smtClean="0"/>
            <a:t>EtherCAT</a:t>
          </a:r>
          <a:r>
            <a:rPr lang="en-GB" sz="4000" kern="1200" dirty="0" smtClean="0"/>
            <a:t> Driver</a:t>
          </a:r>
          <a:endParaRPr lang="en-GB" sz="4000" kern="1200" dirty="0"/>
        </a:p>
      </dsp:txBody>
      <dsp:txXfrm>
        <a:off x="45692" y="45692"/>
        <a:ext cx="6821384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err="1" smtClean="0"/>
            <a:t>EtherCAT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Why </a:t>
          </a:r>
          <a:r>
            <a:rPr lang="en-GB" sz="4000" kern="1200" dirty="0" err="1" smtClean="0"/>
            <a:t>EtherCAT</a:t>
          </a:r>
          <a:r>
            <a:rPr lang="en-GB" sz="4000" kern="1200" dirty="0" smtClean="0"/>
            <a:t>?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err="1" smtClean="0"/>
            <a:t>EtherCAT</a:t>
          </a:r>
          <a:r>
            <a:rPr lang="en-GB" sz="4000" kern="1200" dirty="0" smtClean="0"/>
            <a:t> frame structure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err="1" smtClean="0"/>
            <a:t>EtherCAT</a:t>
          </a:r>
          <a:r>
            <a:rPr lang="en-GB" sz="4000" kern="1200" dirty="0" smtClean="0"/>
            <a:t>: Principle of operation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Master </a:t>
          </a:r>
          <a:r>
            <a:rPr lang="en-GB" sz="4000" kern="1200" dirty="0" err="1" smtClean="0"/>
            <a:t>startup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E45A-E760-4D94-9A5E-6B6B1742A76B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baseline="30000" dirty="0" smtClean="0"/>
            <a:t>Contents</a:t>
          </a:r>
          <a:endParaRPr lang="en-GB" sz="4800" b="1" kern="1200" baseline="30000" dirty="0"/>
        </a:p>
      </dsp:txBody>
      <dsp:txXfrm>
        <a:off x="54830" y="64730"/>
        <a:ext cx="8119940" cy="1013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E45A-E760-4D94-9A5E-6B6B1742A76B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baseline="30000" dirty="0" smtClean="0"/>
            <a:t>Contents</a:t>
          </a:r>
          <a:endParaRPr lang="en-GB" sz="4800" b="1" kern="1200" baseline="30000" dirty="0"/>
        </a:p>
      </dsp:txBody>
      <dsp:txXfrm>
        <a:off x="54830" y="64730"/>
        <a:ext cx="8119940" cy="10135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C79D-6CEB-486F-BF65-363980C05A40}">
      <dsp:nvSpPr>
        <dsp:cNvPr id="0" name=""/>
        <dsp:cNvSpPr/>
      </dsp:nvSpPr>
      <dsp:spPr>
        <a:xfrm>
          <a:off x="0" y="51"/>
          <a:ext cx="7704856" cy="936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err="1" smtClean="0"/>
            <a:t>EtherCAT</a:t>
          </a:r>
          <a:r>
            <a:rPr lang="en-GB" sz="4000" kern="1200" dirty="0" smtClean="0"/>
            <a:t> Scanner (Master)</a:t>
          </a:r>
          <a:endParaRPr lang="en-GB" sz="4000" kern="1200" dirty="0"/>
        </a:p>
      </dsp:txBody>
      <dsp:txXfrm>
        <a:off x="45692" y="45743"/>
        <a:ext cx="7613472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88B4-E3AD-4B10-891A-AEDDFFAA9850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6C41-D2EA-4C9B-ABA1-E15F2F22CE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7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6C41-D2EA-4C9B-ABA1-E15F2F22CE4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323528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EPICS Collaboration Meeting, CEA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Saclay</a:t>
            </a:r>
            <a:r>
              <a:rPr lang="en-GB" baseline="0" dirty="0" smtClean="0"/>
              <a:t>, Oct 2014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hyperlink" Target="http://www.etherlab.org/" TargetMode="External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ontrols.diamond.ac.uk/downloads/support/etherca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wrap="none" anchor="ctr" anchorCtr="0">
            <a:noAutofit/>
          </a:bodyPr>
          <a:lstStyle/>
          <a:p>
            <a:pPr algn="ctr"/>
            <a:r>
              <a:rPr lang="en-GB" sz="5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The use of </a:t>
            </a:r>
            <a:r>
              <a:rPr lang="en-GB" sz="5400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EtherCAT</a:t>
            </a:r>
            <a:r>
              <a:rPr lang="en-GB" sz="5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en-GB" sz="5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5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with EPICS at Diamond</a:t>
            </a:r>
            <a:endParaRPr lang="en-GB" sz="5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Ronaldo Mercado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22/10/2014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145"/>
          <p:cNvSpPr>
            <a:spLocks noChangeArrowheads="1"/>
          </p:cNvSpPr>
          <p:nvPr/>
        </p:nvSpPr>
        <p:spPr bwMode="auto">
          <a:xfrm rot="793120" flipV="1">
            <a:off x="1866503" y="4223128"/>
            <a:ext cx="1400456" cy="1061530"/>
          </a:xfrm>
          <a:custGeom>
            <a:avLst/>
            <a:gdLst>
              <a:gd name="G0" fmla="+- 8166 0 0"/>
              <a:gd name="G1" fmla="+- 21600 0 8166"/>
              <a:gd name="G2" fmla="*/ 8166 1 2"/>
              <a:gd name="G3" fmla="+- 21600 0 G2"/>
              <a:gd name="G4" fmla="+/ 8166 21600 2"/>
              <a:gd name="G5" fmla="+/ G1 0 2"/>
              <a:gd name="G6" fmla="*/ 21600 21600 8166"/>
              <a:gd name="G7" fmla="*/ G6 1 2"/>
              <a:gd name="G8" fmla="+- 21600 0 G7"/>
              <a:gd name="G9" fmla="*/ 21600 1 2"/>
              <a:gd name="G10" fmla="+- 8166 0 G9"/>
              <a:gd name="G11" fmla="?: G10 G8 0"/>
              <a:gd name="G12" fmla="?: G10 G7 21600"/>
              <a:gd name="T0" fmla="*/ 17517 w 21600"/>
              <a:gd name="T1" fmla="*/ 10800 h 21600"/>
              <a:gd name="T2" fmla="*/ 10800 w 21600"/>
              <a:gd name="T3" fmla="*/ 21600 h 21600"/>
              <a:gd name="T4" fmla="*/ 4083 w 21600"/>
              <a:gd name="T5" fmla="*/ 10800 h 21600"/>
              <a:gd name="T6" fmla="*/ 10800 w 21600"/>
              <a:gd name="T7" fmla="*/ 0 h 21600"/>
              <a:gd name="T8" fmla="*/ 5883 w 21600"/>
              <a:gd name="T9" fmla="*/ 5883 h 21600"/>
              <a:gd name="T10" fmla="*/ 15717 w 21600"/>
              <a:gd name="T11" fmla="*/ 15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166" y="21600"/>
                </a:lnTo>
                <a:lnTo>
                  <a:pt x="13434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23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8" name="Cloud"/>
          <p:cNvSpPr>
            <a:spLocks noChangeAspect="1" noEditPoints="1" noChangeArrowheads="1"/>
          </p:cNvSpPr>
          <p:nvPr/>
        </p:nvSpPr>
        <p:spPr bwMode="auto">
          <a:xfrm>
            <a:off x="827584" y="4725144"/>
            <a:ext cx="1223962" cy="8207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000" dirty="0" smtClean="0">
                <a:solidFill>
                  <a:schemeClr val="accent2"/>
                </a:solidFill>
                <a:latin typeface="Arial Black" pitchFamily="34" charset="0"/>
              </a:rPr>
              <a:t>Channel</a:t>
            </a:r>
          </a:p>
          <a:p>
            <a:pPr algn="ctr" defTabSz="4175125" eaLnBrk="1" hangingPunct="1"/>
            <a:r>
              <a:rPr lang="en-GB" sz="1000" dirty="0" smtClean="0">
                <a:solidFill>
                  <a:schemeClr val="accent2"/>
                </a:solidFill>
                <a:latin typeface="Arial Black" pitchFamily="34" charset="0"/>
              </a:rPr>
              <a:t>Access</a:t>
            </a:r>
          </a:p>
          <a:p>
            <a:pPr algn="ctr" defTabSz="4175125" eaLnBrk="1" hangingPunct="1"/>
            <a:r>
              <a:rPr lang="en-GB" sz="1000" dirty="0" smtClean="0">
                <a:solidFill>
                  <a:schemeClr val="accent2"/>
                </a:solidFill>
                <a:latin typeface="Arial Black" pitchFamily="34" charset="0"/>
              </a:rPr>
              <a:t>Clients</a:t>
            </a:r>
            <a:endParaRPr lang="en-GB" sz="10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67544" y="116633"/>
            <a:ext cx="8229600" cy="936104"/>
            <a:chOff x="0" y="9900"/>
            <a:chExt cx="8229600" cy="1123199"/>
          </a:xfrm>
        </p:grpSpPr>
        <p:sp>
          <p:nvSpPr>
            <p:cNvPr id="8" name="Rounded Rectangle 7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b="1" kern="1200" baseline="30000" dirty="0" smtClean="0"/>
                <a:t>Experimental Remote I/O</a:t>
              </a:r>
              <a:endParaRPr lang="en-GB" sz="4800" b="1" kern="1200" baseline="30000" dirty="0"/>
            </a:p>
          </p:txBody>
        </p:sp>
      </p:grp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835696" y="3212976"/>
            <a:ext cx="1656184" cy="11100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200" dirty="0" smtClean="0">
                <a:solidFill>
                  <a:schemeClr val="accent2"/>
                </a:solidFill>
                <a:latin typeface="Arial Black" pitchFamily="34" charset="0"/>
              </a:rPr>
              <a:t>TCP/IP</a:t>
            </a:r>
          </a:p>
          <a:p>
            <a:pPr algn="ctr" defTabSz="4175125" eaLnBrk="1" hangingPunct="1"/>
            <a:r>
              <a:rPr lang="en-GB" sz="1200" dirty="0" smtClean="0">
                <a:solidFill>
                  <a:schemeClr val="accent2"/>
                </a:solidFill>
                <a:latin typeface="Arial Black" pitchFamily="34" charset="0"/>
              </a:rPr>
              <a:t>Various networks</a:t>
            </a:r>
            <a:endParaRPr lang="en-GB" sz="1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1763688" y="1844824"/>
            <a:ext cx="3600399" cy="720080"/>
            <a:chOff x="2771800" y="1700808"/>
            <a:chExt cx="3600399" cy="720080"/>
          </a:xfrm>
        </p:grpSpPr>
        <p:sp>
          <p:nvSpPr>
            <p:cNvPr id="12" name="Rectangle 118"/>
            <p:cNvSpPr>
              <a:spLocks noChangeArrowheads="1"/>
            </p:cNvSpPr>
            <p:nvPr/>
          </p:nvSpPr>
          <p:spPr bwMode="auto">
            <a:xfrm>
              <a:off x="2771800" y="1700808"/>
              <a:ext cx="3600399" cy="720080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200" dirty="0">
                  <a:solidFill>
                    <a:schemeClr val="accent2"/>
                  </a:solidFill>
                  <a:latin typeface="Arial Black" pitchFamily="34" charset="0"/>
                </a:rPr>
                <a:t>1U PC IOC</a:t>
              </a:r>
            </a:p>
          </p:txBody>
        </p:sp>
        <p:sp>
          <p:nvSpPr>
            <p:cNvPr id="13" name="Rectangle 119"/>
            <p:cNvSpPr>
              <a:spLocks noChangeArrowheads="1"/>
            </p:cNvSpPr>
            <p:nvPr/>
          </p:nvSpPr>
          <p:spPr bwMode="auto">
            <a:xfrm>
              <a:off x="5004048" y="1844824"/>
              <a:ext cx="1152128" cy="4320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200" dirty="0" err="1">
                  <a:solidFill>
                    <a:schemeClr val="accent2"/>
                  </a:solidFill>
                  <a:latin typeface="Arial Black" pitchFamily="34" charset="0"/>
                </a:rPr>
                <a:t>PCIe</a:t>
              </a:r>
              <a:r>
                <a:rPr lang="en-GB" sz="1200" dirty="0">
                  <a:solidFill>
                    <a:schemeClr val="accent2"/>
                  </a:solidFill>
                  <a:latin typeface="Arial Black" pitchFamily="34" charset="0"/>
                </a:rPr>
                <a:t> EVR</a:t>
              </a:r>
            </a:p>
          </p:txBody>
        </p:sp>
      </p:grpSp>
      <p:sp>
        <p:nvSpPr>
          <p:cNvPr id="17" name="Rectangle 119"/>
          <p:cNvSpPr>
            <a:spLocks noChangeArrowheads="1"/>
          </p:cNvSpPr>
          <p:nvPr/>
        </p:nvSpPr>
        <p:spPr bwMode="auto">
          <a:xfrm>
            <a:off x="6660232" y="1772816"/>
            <a:ext cx="1728192" cy="5040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  <a:latin typeface="Arial Black" pitchFamily="34" charset="0"/>
              </a:rPr>
              <a:t>Timing interface panel</a:t>
            </a:r>
            <a:endParaRPr lang="en-GB" sz="1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cxnSp>
        <p:nvCxnSpPr>
          <p:cNvPr id="19" name="Curved Connector 18"/>
          <p:cNvCxnSpPr>
            <a:stCxn id="12" idx="3"/>
            <a:endCxn id="17" idx="0"/>
          </p:cNvCxnSpPr>
          <p:nvPr/>
        </p:nvCxnSpPr>
        <p:spPr bwMode="auto">
          <a:xfrm flipV="1">
            <a:off x="5364087" y="1772816"/>
            <a:ext cx="2160241" cy="432048"/>
          </a:xfrm>
          <a:prstGeom prst="curvedConnector4">
            <a:avLst>
              <a:gd name="adj1" fmla="val 30000"/>
              <a:gd name="adj2" fmla="val 152911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6948264" y="3068960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  <a:latin typeface="Arial Black" pitchFamily="34" charset="0"/>
              </a:rPr>
              <a:t>Timing system</a:t>
            </a:r>
            <a:endParaRPr lang="en-GB" sz="1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3" name="AutoShape 120"/>
          <p:cNvSpPr>
            <a:spLocks noChangeArrowheads="1"/>
          </p:cNvSpPr>
          <p:nvPr/>
        </p:nvSpPr>
        <p:spPr bwMode="auto">
          <a:xfrm rot="4257641">
            <a:off x="7154120" y="2499739"/>
            <a:ext cx="706580" cy="329769"/>
          </a:xfrm>
          <a:prstGeom prst="leftRightArrow">
            <a:avLst>
              <a:gd name="adj1" fmla="val 50000"/>
              <a:gd name="adj2" fmla="val 627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3707904" y="3356992"/>
            <a:ext cx="1656184" cy="11100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200" dirty="0" smtClean="0">
                <a:solidFill>
                  <a:srgbClr val="92D050"/>
                </a:solidFill>
                <a:latin typeface="Arial Black" pitchFamily="34" charset="0"/>
              </a:rPr>
              <a:t>IOC Remote I/O Network</a:t>
            </a:r>
            <a:endParaRPr lang="en-GB" sz="1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26" name="AutoShape 111"/>
          <p:cNvSpPr>
            <a:spLocks noChangeArrowheads="1"/>
          </p:cNvSpPr>
          <p:nvPr/>
        </p:nvSpPr>
        <p:spPr bwMode="auto">
          <a:xfrm rot="3597547">
            <a:off x="3676806" y="2793555"/>
            <a:ext cx="835127" cy="243551"/>
          </a:xfrm>
          <a:prstGeom prst="leftRightArrow">
            <a:avLst>
              <a:gd name="adj1" fmla="val 50000"/>
              <a:gd name="adj2" fmla="val 627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utoShape 106"/>
          <p:cNvSpPr>
            <a:spLocks noChangeArrowheads="1"/>
          </p:cNvSpPr>
          <p:nvPr/>
        </p:nvSpPr>
        <p:spPr bwMode="auto">
          <a:xfrm rot="18344149">
            <a:off x="2534611" y="2732540"/>
            <a:ext cx="764479" cy="339592"/>
          </a:xfrm>
          <a:prstGeom prst="leftRightArrow">
            <a:avLst>
              <a:gd name="adj1" fmla="val 50000"/>
              <a:gd name="adj2" fmla="val 3811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1547664" y="5085184"/>
            <a:ext cx="1727200" cy="892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000" dirty="0" smtClean="0">
                <a:solidFill>
                  <a:schemeClr val="accent2"/>
                </a:solidFill>
                <a:latin typeface="Arial Black" pitchFamily="34" charset="0"/>
              </a:rPr>
              <a:t>PLC</a:t>
            </a:r>
            <a:r>
              <a:rPr lang="en-GB" sz="1000" dirty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GB" sz="1000" dirty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GB" sz="1000" dirty="0" smtClean="0">
                <a:solidFill>
                  <a:schemeClr val="accent2"/>
                </a:solidFill>
                <a:latin typeface="Arial Black" pitchFamily="34" charset="0"/>
              </a:rPr>
              <a:t>Equipment</a:t>
            </a:r>
            <a:endParaRPr lang="en-GB" sz="10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9" name="Cloud"/>
          <p:cNvSpPr>
            <a:spLocks noChangeAspect="1" noEditPoints="1" noChangeArrowheads="1"/>
          </p:cNvSpPr>
          <p:nvPr/>
        </p:nvSpPr>
        <p:spPr bwMode="auto">
          <a:xfrm>
            <a:off x="2267744" y="5589240"/>
            <a:ext cx="1584325" cy="892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000" dirty="0">
                <a:solidFill>
                  <a:schemeClr val="accent2"/>
                </a:solidFill>
                <a:latin typeface="Arial Black" pitchFamily="34" charset="0"/>
              </a:rPr>
              <a:t>Video</a:t>
            </a:r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2915816" y="5877272"/>
            <a:ext cx="1511300" cy="8207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000" dirty="0" smtClean="0">
                <a:solidFill>
                  <a:srgbClr val="FF0000"/>
                </a:solidFill>
                <a:latin typeface="Arial Black" pitchFamily="34" charset="0"/>
              </a:rPr>
              <a:t>Motion</a:t>
            </a:r>
          </a:p>
        </p:txBody>
      </p:sp>
      <p:sp>
        <p:nvSpPr>
          <p:cNvPr id="32" name="AutoShape 111"/>
          <p:cNvSpPr>
            <a:spLocks noChangeArrowheads="1"/>
          </p:cNvSpPr>
          <p:nvPr/>
        </p:nvSpPr>
        <p:spPr bwMode="auto">
          <a:xfrm rot="1525693">
            <a:off x="5050117" y="4482179"/>
            <a:ext cx="911322" cy="243551"/>
          </a:xfrm>
          <a:prstGeom prst="leftRightArrow">
            <a:avLst>
              <a:gd name="adj1" fmla="val 50000"/>
              <a:gd name="adj2" fmla="val 627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tangle 89"/>
          <p:cNvSpPr>
            <a:spLocks noChangeArrowheads="1"/>
          </p:cNvSpPr>
          <p:nvPr/>
        </p:nvSpPr>
        <p:spPr bwMode="auto">
          <a:xfrm>
            <a:off x="6228184" y="4365104"/>
            <a:ext cx="1707402" cy="842824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300">
              <a:latin typeface="Arial" pitchFamily="34" charset="0"/>
            </a:endParaRPr>
          </a:p>
        </p:txBody>
      </p:sp>
      <p:sp>
        <p:nvSpPr>
          <p:cNvPr id="35" name="Rectangle 90"/>
          <p:cNvSpPr>
            <a:spLocks noChangeArrowheads="1"/>
          </p:cNvSpPr>
          <p:nvPr/>
        </p:nvSpPr>
        <p:spPr bwMode="auto">
          <a:xfrm>
            <a:off x="6458092" y="4591634"/>
            <a:ext cx="1707402" cy="842824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300">
              <a:latin typeface="Arial" pitchFamily="34" charset="0"/>
            </a:endParaRPr>
          </a:p>
        </p:txBody>
      </p:sp>
      <p:sp>
        <p:nvSpPr>
          <p:cNvPr id="36" name="Rectangle 91"/>
          <p:cNvSpPr>
            <a:spLocks noChangeArrowheads="1"/>
          </p:cNvSpPr>
          <p:nvPr/>
        </p:nvSpPr>
        <p:spPr bwMode="auto">
          <a:xfrm>
            <a:off x="6687999" y="4818163"/>
            <a:ext cx="1707402" cy="842824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300">
              <a:latin typeface="Arial" pitchFamily="34" charset="0"/>
            </a:endParaRPr>
          </a:p>
        </p:txBody>
      </p:sp>
      <p:sp>
        <p:nvSpPr>
          <p:cNvPr id="37" name="Rectangle 92"/>
          <p:cNvSpPr>
            <a:spLocks noChangeArrowheads="1"/>
          </p:cNvSpPr>
          <p:nvPr/>
        </p:nvSpPr>
        <p:spPr bwMode="auto">
          <a:xfrm>
            <a:off x="6917907" y="5044693"/>
            <a:ext cx="1707402" cy="842824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folHlink"/>
                </a:solidFill>
                <a:latin typeface="Arial Black" pitchFamily="34" charset="0"/>
              </a:rPr>
              <a:t>Remote IO</a:t>
            </a:r>
          </a:p>
          <a:p>
            <a:pPr algn="ctr"/>
            <a:r>
              <a:rPr lang="en-GB" sz="1200" dirty="0">
                <a:solidFill>
                  <a:schemeClr val="folHlink"/>
                </a:solidFill>
                <a:latin typeface="Arial Black" pitchFamily="34" charset="0"/>
              </a:rPr>
              <a:t>Modules</a:t>
            </a:r>
          </a:p>
        </p:txBody>
      </p:sp>
      <p:sp>
        <p:nvSpPr>
          <p:cNvPr id="39" name="Cloud"/>
          <p:cNvSpPr>
            <a:spLocks noChangeAspect="1" noEditPoints="1" noChangeArrowheads="1"/>
          </p:cNvSpPr>
          <p:nvPr/>
        </p:nvSpPr>
        <p:spPr bwMode="auto">
          <a:xfrm>
            <a:off x="3707904" y="6037262"/>
            <a:ext cx="1511300" cy="8207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4175125" eaLnBrk="1" hangingPunct="1"/>
            <a:r>
              <a:rPr lang="en-GB" sz="1000" dirty="0" smtClean="0">
                <a:solidFill>
                  <a:schemeClr val="accent2"/>
                </a:solidFill>
                <a:latin typeface="Arial Black" pitchFamily="34" charset="0"/>
              </a:rPr>
              <a:t>Other</a:t>
            </a:r>
            <a:endParaRPr lang="en-GB" sz="10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467544" y="116633"/>
            <a:ext cx="8229600" cy="936104"/>
            <a:chOff x="0" y="9900"/>
            <a:chExt cx="8229600" cy="1123199"/>
          </a:xfrm>
        </p:grpSpPr>
        <p:sp>
          <p:nvSpPr>
            <p:cNvPr id="20" name="Rounded Rectangle 19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b="1" kern="1200" baseline="30000" dirty="0" smtClean="0"/>
                <a:t>Hardware: Master and slaves</a:t>
              </a:r>
              <a:endParaRPr lang="en-GB" sz="4800" b="1" kern="1200" baseline="30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16416" cy="30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t="10815" r="37469" b="20246"/>
          <a:stretch/>
        </p:blipFill>
        <p:spPr>
          <a:xfrm>
            <a:off x="3426078" y="1484784"/>
            <a:ext cx="5216236" cy="4727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6994" r="51634" b="31515"/>
          <a:stretch/>
        </p:blipFill>
        <p:spPr>
          <a:xfrm>
            <a:off x="522374" y="1340768"/>
            <a:ext cx="4260273" cy="421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0303"/>
          <a:stretch/>
        </p:blipFill>
        <p:spPr>
          <a:xfrm>
            <a:off x="10344" y="2637627"/>
            <a:ext cx="9144000" cy="37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7624" y="1700808"/>
            <a:ext cx="7344816" cy="3101352"/>
            <a:chOff x="1187624" y="1700808"/>
            <a:chExt cx="7344816" cy="3101352"/>
          </a:xfrm>
        </p:grpSpPr>
        <p:pic>
          <p:nvPicPr>
            <p:cNvPr id="4" name="Picture 3" descr="C:\Documents and Settings\rjq35657\Local Settings\Temporary Internet Files\Content.Word\Picture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700808"/>
              <a:ext cx="5731510" cy="10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4067944" y="3645024"/>
              <a:ext cx="1726711" cy="115713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defTabSz="4175125" eaLnBrk="1" hangingPunct="1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IOC</a:t>
              </a:r>
            </a:p>
            <a:p>
              <a:pPr algn="ctr" defTabSz="4175125" eaLnBrk="1" hangingPunct="1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Remote I/O</a:t>
              </a:r>
            </a:p>
            <a:p>
              <a:pPr algn="ctr" defTabSz="4175125" eaLnBrk="1" hangingPunct="1"/>
              <a:r>
                <a:rPr lang="en-GB" sz="1200" dirty="0" smtClean="0">
                  <a:solidFill>
                    <a:schemeClr val="folHlink"/>
                  </a:solidFill>
                  <a:latin typeface="Arial Black" pitchFamily="34" charset="0"/>
                </a:rPr>
                <a:t>Fieldbus</a:t>
              </a:r>
              <a:endParaRPr lang="en-GB" sz="1200" dirty="0">
                <a:solidFill>
                  <a:schemeClr val="folHlink"/>
                </a:solidFill>
                <a:latin typeface="Arial Black" pitchFamily="34" charset="0"/>
              </a:endParaRPr>
            </a:p>
            <a:p>
              <a:pPr algn="ctr" defTabSz="4175125" eaLnBrk="1" hangingPunct="1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(</a:t>
              </a:r>
              <a:r>
                <a:rPr lang="en-GB" sz="1200" dirty="0" err="1">
                  <a:solidFill>
                    <a:schemeClr val="folHlink"/>
                  </a:solidFill>
                  <a:latin typeface="Arial Black" pitchFamily="34" charset="0"/>
                </a:rPr>
                <a:t>EtherCAT</a:t>
              </a:r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9" name="Rectangle 90"/>
            <p:cNvSpPr>
              <a:spLocks noChangeArrowheads="1"/>
            </p:cNvSpPr>
            <p:nvPr/>
          </p:nvSpPr>
          <p:spPr bwMode="auto">
            <a:xfrm>
              <a:off x="6880676" y="3957479"/>
              <a:ext cx="1353600" cy="64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300">
                <a:latin typeface="Arial" charset="0"/>
              </a:endParaRPr>
            </a:p>
          </p:txBody>
        </p:sp>
        <p:sp>
          <p:nvSpPr>
            <p:cNvPr id="10" name="Rectangle 91"/>
            <p:cNvSpPr>
              <a:spLocks noChangeArrowheads="1"/>
            </p:cNvSpPr>
            <p:nvPr/>
          </p:nvSpPr>
          <p:spPr bwMode="auto">
            <a:xfrm>
              <a:off x="7029112" y="4053909"/>
              <a:ext cx="1353600" cy="64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300">
                <a:latin typeface="Arial" charset="0"/>
              </a:endParaRPr>
            </a:p>
          </p:txBody>
        </p:sp>
        <p:sp>
          <p:nvSpPr>
            <p:cNvPr id="11" name="Rectangle 92"/>
            <p:cNvSpPr>
              <a:spLocks noChangeArrowheads="1"/>
            </p:cNvSpPr>
            <p:nvPr/>
          </p:nvSpPr>
          <p:spPr bwMode="auto">
            <a:xfrm>
              <a:off x="7177548" y="4150341"/>
              <a:ext cx="1354892" cy="646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Remote IO</a:t>
              </a:r>
            </a:p>
            <a:p>
              <a:pPr algn="ctr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Modules</a:t>
              </a:r>
            </a:p>
          </p:txBody>
        </p:sp>
        <p:sp>
          <p:nvSpPr>
            <p:cNvPr id="12" name="AutoShape 111"/>
            <p:cNvSpPr>
              <a:spLocks noChangeArrowheads="1"/>
            </p:cNvSpPr>
            <p:nvPr/>
          </p:nvSpPr>
          <p:spPr bwMode="auto">
            <a:xfrm rot="3597547">
              <a:off x="4065041" y="2803469"/>
              <a:ext cx="1175118" cy="504825"/>
            </a:xfrm>
            <a:prstGeom prst="leftRightArrow">
              <a:avLst>
                <a:gd name="adj1" fmla="val 50000"/>
                <a:gd name="adj2" fmla="val 627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112"/>
            <p:cNvSpPr>
              <a:spLocks noChangeArrowheads="1"/>
            </p:cNvSpPr>
            <p:nvPr/>
          </p:nvSpPr>
          <p:spPr bwMode="auto">
            <a:xfrm rot="727742">
              <a:off x="5838315" y="3957600"/>
              <a:ext cx="972684" cy="504825"/>
            </a:xfrm>
            <a:prstGeom prst="leftRightArrow">
              <a:avLst>
                <a:gd name="adj1" fmla="val 50000"/>
                <a:gd name="adj2" fmla="val 627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106"/>
            <p:cNvSpPr>
              <a:spLocks noChangeArrowheads="1"/>
            </p:cNvSpPr>
            <p:nvPr/>
          </p:nvSpPr>
          <p:spPr bwMode="auto">
            <a:xfrm rot="18344149">
              <a:off x="2992636" y="2634336"/>
              <a:ext cx="962025" cy="504825"/>
            </a:xfrm>
            <a:prstGeom prst="leftRightArrow">
              <a:avLst>
                <a:gd name="adj1" fmla="val 50000"/>
                <a:gd name="adj2" fmla="val 3811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1691680" y="3356993"/>
              <a:ext cx="2190700" cy="115212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defTabSz="4175125" eaLnBrk="1" hangingPunct="1"/>
              <a:r>
                <a:rPr lang="en-GB" sz="1200" dirty="0" smtClean="0">
                  <a:solidFill>
                    <a:schemeClr val="accent2"/>
                  </a:solidFill>
                  <a:latin typeface="Arial Black" pitchFamily="34" charset="0"/>
                </a:rPr>
                <a:t>Beamline network</a:t>
              </a:r>
            </a:p>
            <a:p>
              <a:pPr algn="ctr" defTabSz="4175125" eaLnBrk="1" hangingPunct="1"/>
              <a:r>
                <a:rPr lang="en-GB" sz="1200" dirty="0" smtClean="0">
                  <a:solidFill>
                    <a:schemeClr val="accent2"/>
                  </a:solidFill>
                  <a:latin typeface="Arial Black" pitchFamily="34" charset="0"/>
                </a:rPr>
                <a:t>(TCP/IP)</a:t>
              </a:r>
              <a:endParaRPr lang="en-GB" sz="12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" name="Group 18"/>
          <p:cNvGrpSpPr/>
          <p:nvPr/>
        </p:nvGrpSpPr>
        <p:grpSpPr>
          <a:xfrm>
            <a:off x="467544" y="116633"/>
            <a:ext cx="8229600" cy="936104"/>
            <a:chOff x="0" y="9900"/>
            <a:chExt cx="8229600" cy="1123199"/>
          </a:xfrm>
        </p:grpSpPr>
        <p:sp>
          <p:nvSpPr>
            <p:cNvPr id="20" name="Rounded Rectangle 19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b="1" kern="1200" baseline="30000" dirty="0" smtClean="0"/>
                <a:t>View at the back of a server</a:t>
              </a:r>
              <a:endParaRPr lang="en-GB" sz="4800" b="1" kern="1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7544" y="116633"/>
            <a:ext cx="8229600" cy="936104"/>
            <a:chOff x="0" y="9900"/>
            <a:chExt cx="8229600" cy="1123199"/>
          </a:xfrm>
        </p:grpSpPr>
        <p:sp>
          <p:nvSpPr>
            <p:cNvPr id="20" name="Rounded Rectangle 19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b="1" kern="1200" baseline="30000" dirty="0" smtClean="0"/>
                <a:t>View at the back of a Front End server</a:t>
              </a:r>
              <a:endParaRPr lang="en-GB" sz="4800" b="1" kern="1200" baseline="30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5536" y="1196752"/>
            <a:ext cx="8280920" cy="5088145"/>
            <a:chOff x="395536" y="1196752"/>
            <a:chExt cx="8280920" cy="50881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196752"/>
              <a:ext cx="6762750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111"/>
            <p:cNvSpPr>
              <a:spLocks noChangeArrowheads="1"/>
            </p:cNvSpPr>
            <p:nvPr/>
          </p:nvSpPr>
          <p:spPr bwMode="auto">
            <a:xfrm rot="5400000">
              <a:off x="4596893" y="3620131"/>
              <a:ext cx="1175118" cy="504825"/>
            </a:xfrm>
            <a:prstGeom prst="leftRightArrow">
              <a:avLst>
                <a:gd name="adj1" fmla="val 50000"/>
                <a:gd name="adj2" fmla="val 627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851920" y="4653136"/>
              <a:ext cx="1726711" cy="115713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defTabSz="4175125" eaLnBrk="1" hangingPunct="1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IOC</a:t>
              </a:r>
            </a:p>
            <a:p>
              <a:pPr algn="ctr" defTabSz="4175125" eaLnBrk="1" hangingPunct="1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Remote I/O</a:t>
              </a:r>
            </a:p>
            <a:p>
              <a:pPr algn="ctr" defTabSz="4175125" eaLnBrk="1" hangingPunct="1"/>
              <a:r>
                <a:rPr lang="en-GB" sz="1200" dirty="0" smtClean="0">
                  <a:solidFill>
                    <a:schemeClr val="folHlink"/>
                  </a:solidFill>
                  <a:latin typeface="Arial Black" pitchFamily="34" charset="0"/>
                </a:rPr>
                <a:t>Fieldbus</a:t>
              </a:r>
              <a:endParaRPr lang="en-GB" sz="1200" dirty="0">
                <a:solidFill>
                  <a:schemeClr val="folHlink"/>
                </a:solidFill>
                <a:latin typeface="Arial Black" pitchFamily="34" charset="0"/>
              </a:endParaRPr>
            </a:p>
            <a:p>
              <a:pPr algn="ctr" defTabSz="4175125" eaLnBrk="1" hangingPunct="1"/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(</a:t>
              </a:r>
              <a:r>
                <a:rPr lang="en-GB" sz="1200" dirty="0" err="1">
                  <a:solidFill>
                    <a:schemeClr val="folHlink"/>
                  </a:solidFill>
                  <a:latin typeface="Arial Black" pitchFamily="34" charset="0"/>
                </a:rPr>
                <a:t>EtherCAT</a:t>
              </a:r>
              <a:r>
                <a:rPr lang="en-GB" sz="1200" dirty="0">
                  <a:solidFill>
                    <a:schemeClr val="folHlink"/>
                  </a:solidFill>
                  <a:latin typeface="Arial Black" pitchFamily="34" charset="0"/>
                </a:rPr>
                <a:t>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87624" y="5445224"/>
              <a:ext cx="1651764" cy="839673"/>
              <a:chOff x="6880676" y="3957479"/>
              <a:chExt cx="1651764" cy="839673"/>
            </a:xfrm>
          </p:grpSpPr>
          <p:sp>
            <p:nvSpPr>
              <p:cNvPr id="9" name="Rectangle 90"/>
              <p:cNvSpPr>
                <a:spLocks noChangeArrowheads="1"/>
              </p:cNvSpPr>
              <p:nvPr/>
            </p:nvSpPr>
            <p:spPr bwMode="auto">
              <a:xfrm>
                <a:off x="6880676" y="3957479"/>
                <a:ext cx="1102356" cy="3587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300">
                  <a:latin typeface="Arial" charset="0"/>
                </a:endParaRPr>
              </a:p>
            </p:txBody>
          </p:sp>
          <p:sp>
            <p:nvSpPr>
              <p:cNvPr id="10" name="Rectangle 91"/>
              <p:cNvSpPr>
                <a:spLocks noChangeArrowheads="1"/>
              </p:cNvSpPr>
              <p:nvPr/>
            </p:nvSpPr>
            <p:spPr bwMode="auto">
              <a:xfrm>
                <a:off x="7029112" y="4053910"/>
                <a:ext cx="1102356" cy="3587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300">
                  <a:latin typeface="Arial" charset="0"/>
                </a:endParaRPr>
              </a:p>
            </p:txBody>
          </p:sp>
          <p:sp>
            <p:nvSpPr>
              <p:cNvPr id="11" name="Rectangle 92"/>
              <p:cNvSpPr>
                <a:spLocks noChangeArrowheads="1"/>
              </p:cNvSpPr>
              <p:nvPr/>
            </p:nvSpPr>
            <p:spPr bwMode="auto">
              <a:xfrm>
                <a:off x="7177548" y="4150341"/>
                <a:ext cx="1354892" cy="6468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200" dirty="0">
                    <a:solidFill>
                      <a:schemeClr val="folHlink"/>
                    </a:solidFill>
                    <a:latin typeface="Arial Black" pitchFamily="34" charset="0"/>
                  </a:rPr>
                  <a:t>Remote IO</a:t>
                </a:r>
              </a:p>
              <a:p>
                <a:pPr algn="ctr"/>
                <a:r>
                  <a:rPr lang="en-GB" sz="1200" dirty="0">
                    <a:solidFill>
                      <a:schemeClr val="folHlink"/>
                    </a:solidFill>
                    <a:latin typeface="Arial Black" pitchFamily="34" charset="0"/>
                  </a:rPr>
                  <a:t>Modules</a:t>
                </a:r>
              </a:p>
            </p:txBody>
          </p:sp>
        </p:grpSp>
        <p:sp>
          <p:nvSpPr>
            <p:cNvPr id="13" name="AutoShape 112"/>
            <p:cNvSpPr>
              <a:spLocks noChangeArrowheads="1"/>
            </p:cNvSpPr>
            <p:nvPr/>
          </p:nvSpPr>
          <p:spPr bwMode="auto">
            <a:xfrm rot="21010411">
              <a:off x="2807684" y="5283787"/>
              <a:ext cx="980684" cy="504825"/>
            </a:xfrm>
            <a:prstGeom prst="leftRightArrow">
              <a:avLst>
                <a:gd name="adj1" fmla="val 50000"/>
                <a:gd name="adj2" fmla="val 627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106"/>
            <p:cNvSpPr>
              <a:spLocks noChangeArrowheads="1"/>
            </p:cNvSpPr>
            <p:nvPr/>
          </p:nvSpPr>
          <p:spPr bwMode="auto">
            <a:xfrm rot="17622395">
              <a:off x="939628" y="2740482"/>
              <a:ext cx="1814218" cy="504825"/>
            </a:xfrm>
            <a:prstGeom prst="leftRightArrow">
              <a:avLst>
                <a:gd name="adj1" fmla="val 50000"/>
                <a:gd name="adj2" fmla="val 3811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395536" y="3861048"/>
              <a:ext cx="2520280" cy="118031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defTabSz="4175125" eaLnBrk="1" hangingPunct="1"/>
              <a:r>
                <a:rPr lang="en-GB" sz="1200" dirty="0" smtClean="0">
                  <a:solidFill>
                    <a:schemeClr val="accent2"/>
                  </a:solidFill>
                  <a:latin typeface="Arial Black" pitchFamily="34" charset="0"/>
                </a:rPr>
                <a:t>Instrumentation Network</a:t>
              </a:r>
            </a:p>
            <a:p>
              <a:pPr algn="ctr" defTabSz="4175125" eaLnBrk="1" hangingPunct="1"/>
              <a:r>
                <a:rPr lang="en-GB" sz="1200" dirty="0" smtClean="0">
                  <a:solidFill>
                    <a:schemeClr val="accent2"/>
                  </a:solidFill>
                  <a:latin typeface="Arial Black" pitchFamily="34" charset="0"/>
                </a:rPr>
                <a:t>(TCP/IP</a:t>
              </a:r>
              <a:r>
                <a:rPr lang="en-GB" sz="1200" dirty="0">
                  <a:solidFill>
                    <a:schemeClr val="accent2"/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6156176" y="3933056"/>
              <a:ext cx="2520280" cy="118031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defTabSz="4175125" eaLnBrk="1" hangingPunct="1"/>
              <a:r>
                <a:rPr lang="en-GB" sz="1200" dirty="0" smtClean="0">
                  <a:solidFill>
                    <a:schemeClr val="accent2"/>
                  </a:solidFill>
                  <a:latin typeface="Arial Black" pitchFamily="34" charset="0"/>
                </a:rPr>
                <a:t>Controls Network</a:t>
              </a:r>
            </a:p>
            <a:p>
              <a:pPr algn="ctr" defTabSz="4175125" eaLnBrk="1" hangingPunct="1"/>
              <a:r>
                <a:rPr lang="en-GB" sz="1200" dirty="0" smtClean="0">
                  <a:solidFill>
                    <a:schemeClr val="accent2"/>
                  </a:solidFill>
                  <a:latin typeface="Arial Black" pitchFamily="34" charset="0"/>
                </a:rPr>
                <a:t>(TCP/IP</a:t>
              </a:r>
              <a:r>
                <a:rPr lang="en-GB" sz="1200" dirty="0">
                  <a:solidFill>
                    <a:schemeClr val="accent2"/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28" name="AutoShape 106"/>
            <p:cNvSpPr>
              <a:spLocks noChangeArrowheads="1"/>
            </p:cNvSpPr>
            <p:nvPr/>
          </p:nvSpPr>
          <p:spPr bwMode="auto">
            <a:xfrm rot="2997883">
              <a:off x="5878988" y="3164925"/>
              <a:ext cx="1426377" cy="504825"/>
            </a:xfrm>
            <a:prstGeom prst="leftRightArrow">
              <a:avLst>
                <a:gd name="adj1" fmla="val 50000"/>
                <a:gd name="adj2" fmla="val 3811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EtherCAT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Diamond setup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Hardware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EPICS driver</a:t>
            </a:r>
          </a:p>
          <a:p>
            <a:r>
              <a:rPr lang="en-GB" dirty="0"/>
              <a:t>Recent work and work in-progress</a:t>
            </a:r>
          </a:p>
          <a:p>
            <a:pPr lvl="1"/>
            <a:r>
              <a:rPr lang="en-GB" dirty="0"/>
              <a:t>Screenshots from actual setup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3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EtherLab</a:t>
            </a:r>
            <a:r>
              <a:rPr lang="en-GB" dirty="0" smtClean="0"/>
              <a:t> Master</a:t>
            </a:r>
          </a:p>
          <a:p>
            <a:pPr lvl="1"/>
            <a:r>
              <a:rPr lang="en-GB" dirty="0" smtClean="0">
                <a:hlinkClick r:id="rId3"/>
              </a:rPr>
              <a:t>www.etherlab.org</a:t>
            </a:r>
            <a:endParaRPr lang="en-GB" dirty="0" smtClean="0"/>
          </a:p>
          <a:p>
            <a:pPr lvl="1"/>
            <a:r>
              <a:rPr lang="en-GB" dirty="0" smtClean="0"/>
              <a:t>Open source, GPLv2</a:t>
            </a:r>
          </a:p>
          <a:p>
            <a:pPr lvl="1"/>
            <a:r>
              <a:rPr lang="en-GB" dirty="0" err="1" smtClean="0"/>
              <a:t>Realtime</a:t>
            </a:r>
            <a:r>
              <a:rPr lang="en-GB" dirty="0" smtClean="0"/>
              <a:t> Linux (RTAI, </a:t>
            </a:r>
            <a:r>
              <a:rPr lang="en-GB" dirty="0" err="1" smtClean="0"/>
              <a:t>Preempt_RT</a:t>
            </a:r>
            <a:r>
              <a:rPr lang="en-GB" dirty="0" smtClean="0"/>
              <a:t> and others)</a:t>
            </a:r>
          </a:p>
          <a:p>
            <a:pPr lvl="1"/>
            <a:r>
              <a:rPr lang="en-GB" dirty="0" smtClean="0"/>
              <a:t>Part of </a:t>
            </a:r>
            <a:r>
              <a:rPr lang="en-GB" dirty="0" err="1" smtClean="0"/>
              <a:t>Etherlab</a:t>
            </a:r>
            <a:r>
              <a:rPr lang="en-GB" dirty="0" smtClean="0"/>
              <a:t>, marketed by </a:t>
            </a:r>
            <a:r>
              <a:rPr lang="en-GB" dirty="0" err="1" smtClean="0"/>
              <a:t>IgH</a:t>
            </a:r>
            <a:r>
              <a:rPr lang="en-GB" dirty="0" smtClean="0"/>
              <a:t> (Germany)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Kernel module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User space </a:t>
            </a:r>
            <a:r>
              <a:rPr lang="en-GB" dirty="0" smtClean="0"/>
              <a:t>and kernel space API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Generic</a:t>
            </a:r>
            <a:r>
              <a:rPr lang="en-GB" dirty="0" smtClean="0"/>
              <a:t> and hardware specific network driver</a:t>
            </a:r>
          </a:p>
          <a:p>
            <a:r>
              <a:rPr lang="en-GB" dirty="0" smtClean="0"/>
              <a:t>FMMU setup and slave state machine control</a:t>
            </a:r>
          </a:p>
          <a:p>
            <a:r>
              <a:rPr lang="en-GB" dirty="0" smtClean="0"/>
              <a:t>Scan timer not provided. </a:t>
            </a:r>
            <a:r>
              <a:rPr lang="en-GB" dirty="0" smtClean="0">
                <a:solidFill>
                  <a:srgbClr val="FF0000"/>
                </a:solidFill>
              </a:rPr>
              <a:t>Using 1 KHz. 10 KHz possible.</a:t>
            </a:r>
          </a:p>
          <a:p>
            <a:r>
              <a:rPr lang="en-GB" dirty="0" smtClean="0"/>
              <a:t>Configuration not provided</a:t>
            </a:r>
          </a:p>
          <a:p>
            <a:pPr lvl="1"/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50853"/>
          <a:stretch/>
        </p:blipFill>
        <p:spPr bwMode="auto">
          <a:xfrm>
            <a:off x="1629320" y="0"/>
            <a:ext cx="6741042" cy="78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80"/>
          <p:cNvCxnSpPr>
            <a:cxnSpLocks noChangeShapeType="1"/>
          </p:cNvCxnSpPr>
          <p:nvPr/>
        </p:nvCxnSpPr>
        <p:spPr bwMode="auto">
          <a:xfrm rot="16200000" flipH="1">
            <a:off x="3831432" y="2566193"/>
            <a:ext cx="12700" cy="6850063"/>
          </a:xfrm>
          <a:prstGeom prst="line">
            <a:avLst/>
          </a:prstGeom>
          <a:noFill/>
          <a:ln w="63500" algn="ctr">
            <a:solidFill>
              <a:schemeClr val="hlink"/>
            </a:solidFill>
            <a:prstDash val="sysDot"/>
            <a:round/>
            <a:headEnd/>
            <a:tailEnd/>
          </a:ln>
        </p:spPr>
      </p:cxn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611438" y="5491163"/>
            <a:ext cx="4625975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Standard Ethernet Driver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611438" y="5008563"/>
            <a:ext cx="4625975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Network Stack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611438" y="4525963"/>
            <a:ext cx="4625975" cy="304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Generic Ethernet Driver Module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611438" y="4043363"/>
            <a:ext cx="4625975" cy="304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EtherCAT Master Module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611438" y="3351213"/>
            <a:ext cx="4625975" cy="304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libethercat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611438" y="6183313"/>
            <a:ext cx="4625975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Hardware (Network Interface Card)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611438" y="2868613"/>
            <a:ext cx="4594225" cy="304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DD2026"/>
                </a:solidFill>
                <a:ea typeface="宋体" charset="-122"/>
              </a:rPr>
              <a:t>Fieldbus Scanner</a:t>
            </a:r>
            <a:endParaRPr lang="en-US" altLang="zh-CN" b="1">
              <a:solidFill>
                <a:srgbClr val="DD2026"/>
              </a:solidFill>
              <a:ea typeface="宋体" charset="-122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82863" y="1425575"/>
            <a:ext cx="1406525" cy="1292225"/>
            <a:chOff x="1650" y="948"/>
            <a:chExt cx="1305" cy="814"/>
          </a:xfrm>
        </p:grpSpPr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1650" y="948"/>
              <a:ext cx="1305" cy="8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EPICS IOC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1721" y="1277"/>
              <a:ext cx="1173" cy="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EPICS Records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>
              <a:off x="1737" y="1539"/>
              <a:ext cx="1147" cy="18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Asyn Driver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</p:grpSp>
      <p:cxnSp>
        <p:nvCxnSpPr>
          <p:cNvPr id="19" name="Straight Connector 180"/>
          <p:cNvCxnSpPr>
            <a:cxnSpLocks noChangeShapeType="1"/>
          </p:cNvCxnSpPr>
          <p:nvPr/>
        </p:nvCxnSpPr>
        <p:spPr bwMode="auto">
          <a:xfrm rot="16200000" flipH="1">
            <a:off x="3773487" y="454026"/>
            <a:ext cx="30163" cy="6837362"/>
          </a:xfrm>
          <a:prstGeom prst="line">
            <a:avLst/>
          </a:prstGeom>
          <a:noFill/>
          <a:ln w="63500" algn="ctr">
            <a:solidFill>
              <a:schemeClr val="hlink"/>
            </a:solidFill>
            <a:prstDash val="sysDot"/>
            <a:round/>
            <a:headEnd/>
            <a:tailEnd/>
          </a:ln>
        </p:spPr>
      </p:cxnSp>
      <p:sp>
        <p:nvSpPr>
          <p:cNvPr id="20" name="Text Box 26"/>
          <p:cNvSpPr txBox="1">
            <a:spLocks noChangeArrowheads="1"/>
          </p:cNvSpPr>
          <p:nvPr/>
        </p:nvSpPr>
        <p:spPr bwMode="auto">
          <a:xfrm rot="-5400000">
            <a:off x="685007" y="3812381"/>
            <a:ext cx="10985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i="1">
                <a:solidFill>
                  <a:srgbClr val="DD2026"/>
                </a:solidFill>
                <a:ea typeface="宋体" charset="-122"/>
              </a:rPr>
              <a:t>Kernelspace</a:t>
            </a:r>
            <a:r>
              <a:rPr lang="en-GB" altLang="zh-CN" sz="2000" b="1">
                <a:solidFill>
                  <a:srgbClr val="DD2026"/>
                </a:solidFill>
                <a:ea typeface="宋体" charset="-122"/>
              </a:rPr>
              <a:t/>
            </a:r>
            <a:br>
              <a:rPr lang="en-GB" altLang="zh-CN" sz="2000" b="1">
                <a:solidFill>
                  <a:srgbClr val="DD2026"/>
                </a:solidFill>
                <a:ea typeface="宋体" charset="-122"/>
              </a:rPr>
            </a:br>
            <a:r>
              <a:rPr lang="en-GB" altLang="zh-CN" sz="2000" b="1">
                <a:solidFill>
                  <a:srgbClr val="DD2026"/>
                </a:solidFill>
                <a:ea typeface="宋体" charset="-122"/>
              </a:rPr>
              <a:t>Preempt RT Linux Kernel</a:t>
            </a:r>
            <a:endParaRPr lang="en-US" altLang="zh-CN" sz="2000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 rot="-5400000">
            <a:off x="989807" y="1666081"/>
            <a:ext cx="4889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i="1">
                <a:solidFill>
                  <a:srgbClr val="DD2026"/>
                </a:solidFill>
                <a:ea typeface="宋体" charset="-122"/>
              </a:rPr>
              <a:t>Userspace</a:t>
            </a:r>
            <a:endParaRPr lang="en-US" altLang="zh-CN" sz="2000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 rot="-5400000">
            <a:off x="989807" y="5244306"/>
            <a:ext cx="4889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i="1">
                <a:solidFill>
                  <a:srgbClr val="DD2026"/>
                </a:solidFill>
                <a:ea typeface="宋体" charset="-122"/>
              </a:rPr>
              <a:t>Hardware</a:t>
            </a:r>
            <a:endParaRPr lang="en-US" altLang="zh-CN" sz="2000" b="1">
              <a:solidFill>
                <a:srgbClr val="DD2026"/>
              </a:solidFill>
              <a:ea typeface="宋体" charset="-122"/>
            </a:endParaRPr>
          </a:p>
        </p:txBody>
      </p:sp>
      <p:sp>
        <p:nvSpPr>
          <p:cNvPr id="23" name="AutoShape 30"/>
          <p:cNvSpPr>
            <a:spLocks/>
          </p:cNvSpPr>
          <p:nvPr/>
        </p:nvSpPr>
        <p:spPr bwMode="auto">
          <a:xfrm>
            <a:off x="7218363" y="3340100"/>
            <a:ext cx="373062" cy="1535113"/>
          </a:xfrm>
          <a:prstGeom prst="rightBrace">
            <a:avLst>
              <a:gd name="adj1" fmla="val 34291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ea typeface="宋体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-5400000">
            <a:off x="7781132" y="3483768"/>
            <a:ext cx="7937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i="1">
                <a:solidFill>
                  <a:srgbClr val="DD2026"/>
                </a:solidFill>
                <a:ea typeface="宋体" charset="-122"/>
              </a:rPr>
              <a:t>Etherlab</a:t>
            </a:r>
            <a:br>
              <a:rPr lang="en-GB" altLang="zh-CN" sz="2000" b="1" i="1">
                <a:solidFill>
                  <a:srgbClr val="DD2026"/>
                </a:solidFill>
                <a:ea typeface="宋体" charset="-122"/>
              </a:rPr>
            </a:br>
            <a:r>
              <a:rPr lang="en-GB" altLang="zh-CN" sz="2000" b="1" i="1">
                <a:solidFill>
                  <a:srgbClr val="DD2026"/>
                </a:solidFill>
                <a:ea typeface="宋体" charset="-122"/>
              </a:rPr>
              <a:t>(Master)</a:t>
            </a:r>
            <a:endParaRPr lang="en-US" altLang="zh-CN" sz="2000" b="1">
              <a:solidFill>
                <a:srgbClr val="DD2026"/>
              </a:solidFill>
              <a:ea typeface="宋体" charset="-122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181475" y="1425575"/>
            <a:ext cx="1406525" cy="1292225"/>
            <a:chOff x="1650" y="948"/>
            <a:chExt cx="1305" cy="814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1650" y="948"/>
              <a:ext cx="1305" cy="8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EPICS IOC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1721" y="1277"/>
              <a:ext cx="1173" cy="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EPICS Records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1737" y="1539"/>
              <a:ext cx="1147" cy="18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Asyn Driver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780088" y="1425575"/>
            <a:ext cx="1406525" cy="1292225"/>
            <a:chOff x="1650" y="948"/>
            <a:chExt cx="1305" cy="814"/>
          </a:xfrm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1650" y="948"/>
              <a:ext cx="1305" cy="8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EPICS IOC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  <p:sp>
          <p:nvSpPr>
            <p:cNvPr id="31" name="AutoShape 25"/>
            <p:cNvSpPr>
              <a:spLocks noChangeArrowheads="1"/>
            </p:cNvSpPr>
            <p:nvPr/>
          </p:nvSpPr>
          <p:spPr bwMode="auto">
            <a:xfrm>
              <a:off x="1721" y="1277"/>
              <a:ext cx="1173" cy="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EPICS Records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>
              <a:off x="1737" y="1539"/>
              <a:ext cx="1147" cy="18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zh-CN" sz="1400">
                  <a:solidFill>
                    <a:srgbClr val="DD2026"/>
                  </a:solidFill>
                  <a:ea typeface="宋体" charset="-122"/>
                </a:rPr>
                <a:t>Asyn Driver</a:t>
              </a:r>
              <a:endParaRPr lang="en-US" altLang="zh-CN" sz="1400">
                <a:solidFill>
                  <a:srgbClr val="DD2026"/>
                </a:solidFill>
                <a:ea typeface="宋体" charset="-122"/>
              </a:endParaRPr>
            </a:p>
          </p:txBody>
        </p:sp>
      </p:grpSp>
      <p:sp>
        <p:nvSpPr>
          <p:cNvPr id="33" name="AutoShape 30"/>
          <p:cNvSpPr>
            <a:spLocks/>
          </p:cNvSpPr>
          <p:nvPr/>
        </p:nvSpPr>
        <p:spPr bwMode="auto">
          <a:xfrm>
            <a:off x="7218363" y="2325688"/>
            <a:ext cx="303212" cy="893762"/>
          </a:xfrm>
          <a:prstGeom prst="rightBrace">
            <a:avLst>
              <a:gd name="adj1" fmla="val 2456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ea typeface="宋体" charset="-122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 rot="-5400000">
            <a:off x="7846219" y="2205832"/>
            <a:ext cx="7937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i="1">
                <a:solidFill>
                  <a:srgbClr val="DD2026"/>
                </a:solidFill>
                <a:ea typeface="宋体" charset="-122"/>
              </a:rPr>
              <a:t>Diamond ethercat</a:t>
            </a:r>
            <a:endParaRPr lang="en-US" altLang="zh-CN" sz="2000" b="1">
              <a:solidFill>
                <a:srgbClr val="DD2026"/>
              </a:solidFill>
              <a:ea typeface="宋体" charset="-122"/>
            </a:endParaRPr>
          </a:p>
        </p:txBody>
      </p:sp>
      <p:graphicFrame>
        <p:nvGraphicFramePr>
          <p:cNvPr id="35" name="Diagram 34"/>
          <p:cNvGraphicFramePr/>
          <p:nvPr/>
        </p:nvGraphicFramePr>
        <p:xfrm>
          <a:off x="1043608" y="332656"/>
          <a:ext cx="69127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195685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EtherCAT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integrated into EPICS. 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PREEMPT_RT Linux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Etherlab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Ethercat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Master for Linux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Scanner broadcast bus data to several Soft IOCs for segregation of areas. Automatic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 creation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port per slave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port for master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0716" y="6201073"/>
            <a:ext cx="661987" cy="227012"/>
          </a:xfrm>
          <a:prstGeom prst="rect">
            <a:avLst/>
          </a:prstGeom>
          <a:noFill/>
        </p:spPr>
        <p:txBody>
          <a:bodyPr/>
          <a:lstStyle/>
          <a:p>
            <a:fld id="{A3AA6C25-5CC8-47EC-A836-029C6F63AB79}" type="slidenum">
              <a:rPr lang="zh-CN" altLang="en-GB" smtClean="0"/>
              <a:pPr/>
              <a:t>18</a:t>
            </a:fld>
            <a:endParaRPr lang="en-GB" altLang="zh-CN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1043608" y="332656"/>
          <a:ext cx="69127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1308" y="404664"/>
            <a:ext cx="6912768" cy="1152128"/>
            <a:chOff x="0" y="0"/>
            <a:chExt cx="6912768" cy="93600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6912768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692" y="45692"/>
              <a:ext cx="6821384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Recent work and work in progress</a:t>
              </a:r>
              <a:endParaRPr lang="en-GB" sz="4000" kern="1200" dirty="0"/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345569" y="148478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PDO assignments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SDO read/write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Worst Case Response Time patch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to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Beckhoff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Embedded PC CX9020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5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err="1" smtClean="0"/>
              <a:t>EtherCAT</a:t>
            </a:r>
            <a:endParaRPr lang="en-GB" dirty="0" smtClean="0"/>
          </a:p>
          <a:p>
            <a:r>
              <a:rPr lang="en-GB" dirty="0" smtClean="0"/>
              <a:t>Diamond setup</a:t>
            </a:r>
            <a:endParaRPr lang="en-GB" dirty="0"/>
          </a:p>
          <a:p>
            <a:pPr lvl="1"/>
            <a:r>
              <a:rPr lang="en-GB" dirty="0" smtClean="0"/>
              <a:t>Hardware</a:t>
            </a:r>
          </a:p>
          <a:p>
            <a:pPr lvl="1"/>
            <a:r>
              <a:rPr lang="en-GB" dirty="0" smtClean="0"/>
              <a:t>EPICS driver</a:t>
            </a:r>
          </a:p>
          <a:p>
            <a:r>
              <a:rPr lang="en-GB" dirty="0" smtClean="0"/>
              <a:t>Recent </a:t>
            </a:r>
            <a:r>
              <a:rPr lang="en-GB" dirty="0" smtClean="0"/>
              <a:t>work and work in-progress</a:t>
            </a:r>
          </a:p>
          <a:p>
            <a:pPr lvl="1"/>
            <a:r>
              <a:rPr lang="en-GB" dirty="0"/>
              <a:t>Screenshots from actual setup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1308" y="404664"/>
            <a:ext cx="6912768" cy="936000"/>
            <a:chOff x="0" y="0"/>
            <a:chExt cx="6912768" cy="93600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6912768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692" y="45692"/>
              <a:ext cx="6821384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PDO assignment in screenshots</a:t>
              </a:r>
              <a:endParaRPr lang="en-GB" sz="4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0325100" cy="6991350"/>
            <a:chOff x="0" y="0"/>
            <a:chExt cx="10325100" cy="69913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25100" cy="699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3419872" y="3212976"/>
              <a:ext cx="2088232" cy="534789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11560" y="2708919"/>
              <a:ext cx="2088232" cy="36004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699792" y="3068960"/>
              <a:ext cx="720080" cy="4114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33049"/>
            <a:ext cx="9144000" cy="48270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4853" y="384025"/>
            <a:ext cx="12086561" cy="6192688"/>
            <a:chOff x="154853" y="384025"/>
            <a:chExt cx="12086561" cy="61926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3" y="384025"/>
              <a:ext cx="12086561" cy="619268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7544" y="3645024"/>
              <a:ext cx="9505056" cy="72008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19723"/>
            <a:ext cx="3758851" cy="25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1308" y="404664"/>
            <a:ext cx="6912768" cy="936000"/>
            <a:chOff x="0" y="0"/>
            <a:chExt cx="6912768" cy="93600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6912768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692" y="45692"/>
              <a:ext cx="6821384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SDO configuration</a:t>
              </a:r>
              <a:endParaRPr lang="en-GB" sz="4000" kern="1200" dirty="0"/>
            </a:p>
          </p:txBody>
        </p:sp>
      </p:grpSp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22" y="116632"/>
            <a:ext cx="9484027" cy="592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4" y="450356"/>
            <a:ext cx="85629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5" t="10019" r="26349" b="3187"/>
          <a:stretch/>
        </p:blipFill>
        <p:spPr>
          <a:xfrm>
            <a:off x="0" y="2046514"/>
            <a:ext cx="7478486" cy="3261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1" y="2168959"/>
            <a:ext cx="8139711" cy="35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1308" y="404664"/>
            <a:ext cx="6912768" cy="1152128"/>
            <a:chOff x="0" y="0"/>
            <a:chExt cx="6912768" cy="93600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6912768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692" y="45692"/>
              <a:ext cx="6821384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Worst Case Response Time</a:t>
              </a:r>
              <a:endParaRPr lang="en-GB" sz="40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1560" y="173707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Reduce WCRT from 3 to 2 (Damien Lynch, ANSTO)</a:t>
            </a:r>
            <a:endParaRPr lang="en-GB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2" y="2110967"/>
            <a:ext cx="20859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14744"/>
            <a:ext cx="2124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7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1308" y="404664"/>
            <a:ext cx="6912768" cy="1152128"/>
            <a:chOff x="0" y="0"/>
            <a:chExt cx="6912768" cy="93600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6912768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692" y="45692"/>
              <a:ext cx="6821384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Interfacing to CX9020</a:t>
              </a:r>
              <a:endParaRPr lang="en-GB" sz="40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2567" y="159366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 by Damien Lynch at </a:t>
            </a:r>
            <a:r>
              <a:rPr lang="en-GB" dirty="0" smtClean="0"/>
              <a:t>ANSTO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Adds Float64 data type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9735"/>
            <a:ext cx="4215928" cy="35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2970" y="906916"/>
            <a:ext cx="6912768" cy="936000"/>
            <a:chOff x="0" y="0"/>
            <a:chExt cx="6912768" cy="93600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6912768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692" y="45692"/>
              <a:ext cx="6821384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Thank you for listening!</a:t>
              </a:r>
              <a:endParaRPr lang="en-GB" sz="40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5018" y="2267744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http://controls.diamond.ac.uk/downloads/support/ethercat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Thanks to:</a:t>
            </a:r>
          </a:p>
          <a:p>
            <a:r>
              <a:rPr lang="en-GB" dirty="0" smtClean="0"/>
              <a:t>James Rowland</a:t>
            </a:r>
            <a:endParaRPr lang="en-GB" dirty="0" smtClean="0"/>
          </a:p>
          <a:p>
            <a:r>
              <a:rPr lang="en-GB" dirty="0" smtClean="0"/>
              <a:t>Linda Pratt</a:t>
            </a:r>
          </a:p>
          <a:p>
            <a:r>
              <a:rPr lang="en-GB" dirty="0" smtClean="0"/>
              <a:t>Peter Leicester</a:t>
            </a:r>
          </a:p>
          <a:p>
            <a:r>
              <a:rPr lang="en-GB" dirty="0" smtClean="0"/>
              <a:t>Tom Cobb</a:t>
            </a:r>
          </a:p>
          <a:p>
            <a:r>
              <a:rPr lang="en-GB" dirty="0" smtClean="0"/>
              <a:t>Ian Gillingham</a:t>
            </a:r>
          </a:p>
          <a:p>
            <a:r>
              <a:rPr lang="en-GB" dirty="0" smtClean="0"/>
              <a:t>Andy Foster</a:t>
            </a:r>
            <a:endParaRPr lang="en-GB" dirty="0"/>
          </a:p>
          <a:p>
            <a:r>
              <a:rPr lang="en-GB" dirty="0" smtClean="0"/>
              <a:t>Damien Lynch (</a:t>
            </a:r>
            <a:r>
              <a:rPr lang="en-GB" dirty="0" err="1" smtClean="0"/>
              <a:t>Ansto</a:t>
            </a:r>
            <a:r>
              <a:rPr lang="en-GB" dirty="0" smtClean="0"/>
              <a:t>)</a:t>
            </a:r>
          </a:p>
          <a:p>
            <a:r>
              <a:rPr lang="en-GB" dirty="0" smtClean="0"/>
              <a:t>Kevin Wilkinson</a:t>
            </a:r>
          </a:p>
          <a:p>
            <a:r>
              <a:rPr lang="en-GB" dirty="0" smtClean="0"/>
              <a:t>Armin Wagner</a:t>
            </a:r>
          </a:p>
        </p:txBody>
      </p:sp>
    </p:spTree>
    <p:extLst>
      <p:ext uri="{BB962C8B-B14F-4D97-AF65-F5344CB8AC3E}">
        <p14:creationId xmlns:p14="http://schemas.microsoft.com/office/powerpoint/2010/main" val="32127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EtherCAT</a:t>
            </a:r>
            <a:r>
              <a:rPr lang="en-GB" dirty="0" smtClean="0"/>
              <a:t>?</a:t>
            </a:r>
          </a:p>
          <a:p>
            <a:r>
              <a:rPr lang="en-GB" dirty="0" smtClean="0"/>
              <a:t>How does it work?</a:t>
            </a:r>
          </a:p>
          <a:p>
            <a:pPr lvl="1"/>
            <a:r>
              <a:rPr lang="en-GB" dirty="0" err="1" smtClean="0"/>
              <a:t>EtherCAT</a:t>
            </a:r>
            <a:r>
              <a:rPr lang="en-GB" dirty="0" smtClean="0"/>
              <a:t> </a:t>
            </a:r>
            <a:r>
              <a:rPr lang="en-GB" dirty="0" smtClean="0"/>
              <a:t>master </a:t>
            </a:r>
            <a:r>
              <a:rPr lang="en-GB" dirty="0" err="1" smtClean="0"/>
              <a:t>startup</a:t>
            </a:r>
            <a:r>
              <a:rPr lang="en-GB" dirty="0" smtClean="0"/>
              <a:t> of LRW cycle</a:t>
            </a:r>
            <a:endParaRPr lang="en-GB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412776"/>
            <a:ext cx="38359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6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Open protocol, uses standard Ethernet hardware</a:t>
            </a:r>
          </a:p>
          <a:p>
            <a:r>
              <a:rPr lang="en-GB" sz="2400" dirty="0" smtClean="0"/>
              <a:t>Uses standard Ethernet cable and connectors. Can use standard switches and routers. </a:t>
            </a:r>
            <a:r>
              <a:rPr lang="en-GB" sz="2400" dirty="0" smtClean="0">
                <a:solidFill>
                  <a:srgbClr val="FF0000"/>
                </a:solidFill>
              </a:rPr>
              <a:t>DLS uses separate cabling - fieldbus.</a:t>
            </a:r>
          </a:p>
          <a:p>
            <a:r>
              <a:rPr lang="en-GB" sz="2400" dirty="0" smtClean="0"/>
              <a:t>Available Linux open source master.</a:t>
            </a:r>
          </a:p>
          <a:p>
            <a:r>
              <a:rPr lang="en-GB" sz="2400" dirty="0" smtClean="0"/>
              <a:t>Faster than most other fieldbuses.</a:t>
            </a:r>
          </a:p>
          <a:p>
            <a:endParaRPr lang="en-GB" sz="2400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9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272808" cy="38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532656"/>
          </a:xfrm>
        </p:spPr>
        <p:txBody>
          <a:bodyPr/>
          <a:lstStyle/>
          <a:p>
            <a:r>
              <a:rPr lang="en-GB" dirty="0" smtClean="0"/>
              <a:t>IEC 61138 (Type 12)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64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337" y="1844824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Master – slave communications with a periodic scan cycle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All operations in hardware, using an FPGA or an ASIC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Global addressing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Messages processed on the fly. One pass on the way out and on return – used for distributed clocks timing..</a:t>
            </a:r>
          </a:p>
        </p:txBody>
      </p:sp>
    </p:spTree>
    <p:extLst>
      <p:ext uri="{BB962C8B-B14F-4D97-AF65-F5344CB8AC3E}">
        <p14:creationId xmlns:p14="http://schemas.microsoft.com/office/powerpoint/2010/main" val="4010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725589" cy="5649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98177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by </a:t>
            </a:r>
            <a:r>
              <a:rPr lang="en-GB" dirty="0" err="1" smtClean="0"/>
              <a:t>EtherCAT</a:t>
            </a:r>
            <a:r>
              <a:rPr lang="en-GB" dirty="0" smtClean="0"/>
              <a:t> Technology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5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32656"/>
          </a:xfrm>
        </p:spPr>
        <p:txBody>
          <a:bodyPr/>
          <a:lstStyle/>
          <a:p>
            <a:r>
              <a:rPr lang="en-GB" dirty="0" smtClean="0"/>
              <a:t>Configure FMMU for LRW packets</a:t>
            </a:r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51554553"/>
              </p:ext>
            </p:extLst>
          </p:nvPr>
        </p:nvGraphicFramePr>
        <p:xfrm>
          <a:off x="611560" y="260648"/>
          <a:ext cx="77048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15" descr="FMMU_mappin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27584" y="1628800"/>
            <a:ext cx="698500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EtherCAT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Diamond setup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Hardware</a:t>
            </a:r>
          </a:p>
          <a:p>
            <a:pPr lvl="1"/>
            <a:r>
              <a:rPr lang="en-GB" dirty="0" smtClean="0"/>
              <a:t>EPICS driver</a:t>
            </a:r>
          </a:p>
          <a:p>
            <a:r>
              <a:rPr lang="en-GB" dirty="0"/>
              <a:t>Recent work and work in-progress</a:t>
            </a:r>
          </a:p>
          <a:p>
            <a:pPr lvl="1"/>
            <a:r>
              <a:rPr lang="en-GB" dirty="0"/>
              <a:t>Screenshots from actual setup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1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05Hi72L16yRlRpplAAmh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-BoldM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539</Words>
  <Application>Microsoft Office PowerPoint</Application>
  <PresentationFormat>On-screen Show (4:3)</PresentationFormat>
  <Paragraphs>177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The use of EtherCAT  with EPICS at Diamond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Diamond Light Source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IO</dc:title>
  <dc:creator>Ronaldo Mercado</dc:creator>
  <cp:lastModifiedBy>Mercado, Ronaldo (DLSLtd,RAL,TEC)</cp:lastModifiedBy>
  <cp:revision>107</cp:revision>
  <dcterms:created xsi:type="dcterms:W3CDTF">2012-03-09T13:34:13Z</dcterms:created>
  <dcterms:modified xsi:type="dcterms:W3CDTF">2014-10-22T06:23:23Z</dcterms:modified>
</cp:coreProperties>
</file>