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0" r:id="rId2"/>
    <p:sldId id="377" r:id="rId3"/>
    <p:sldId id="387" r:id="rId4"/>
    <p:sldId id="388" r:id="rId5"/>
    <p:sldId id="389" r:id="rId6"/>
    <p:sldId id="373" r:id="rId7"/>
    <p:sldId id="378" r:id="rId8"/>
    <p:sldId id="379" r:id="rId9"/>
    <p:sldId id="372" r:id="rId10"/>
    <p:sldId id="376" r:id="rId11"/>
    <p:sldId id="370" r:id="rId12"/>
    <p:sldId id="380" r:id="rId13"/>
    <p:sldId id="371" r:id="rId14"/>
    <p:sldId id="381" r:id="rId15"/>
    <p:sldId id="382" r:id="rId16"/>
    <p:sldId id="392" r:id="rId17"/>
    <p:sldId id="391" r:id="rId18"/>
    <p:sldId id="363" r:id="rId19"/>
    <p:sldId id="364" r:id="rId20"/>
    <p:sldId id="359" r:id="rId21"/>
    <p:sldId id="361" r:id="rId22"/>
    <p:sldId id="365" r:id="rId23"/>
    <p:sldId id="39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799">
          <p15:clr>
            <a:srgbClr val="A4A3A4"/>
          </p15:clr>
        </p15:guide>
        <p15:guide id="3" pos="2880">
          <p15:clr>
            <a:srgbClr val="A4A3A4"/>
          </p15:clr>
        </p15:guide>
        <p15:guide id="4" pos="5556">
          <p15:clr>
            <a:srgbClr val="A4A3A4"/>
          </p15:clr>
        </p15:guide>
        <p15:guide id="5" pos="2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idan Hotan" initials="AH" lastIdx="1" clrIdx="0">
    <p:extLst>
      <p:ext uri="{19B8F6BF-5375-455C-9EA6-DF929625EA0E}">
        <p15:presenceInfo xmlns:p15="http://schemas.microsoft.com/office/powerpoint/2012/main" xmlns="" userId="eb84a8bf83d2a6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1" autoAdjust="0"/>
    <p:restoredTop sz="94653" autoAdjust="0"/>
  </p:normalViewPr>
  <p:slideViewPr>
    <p:cSldViewPr showGuides="1">
      <p:cViewPr varScale="1">
        <p:scale>
          <a:sx n="86" d="100"/>
          <a:sy n="86" d="100"/>
        </p:scale>
        <p:origin x="-1560" y="-90"/>
      </p:cViewPr>
      <p:guideLst>
        <p:guide orient="horz" pos="2160"/>
        <p:guide orient="horz" pos="799"/>
        <p:guide pos="2880"/>
        <p:guide pos="5556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22/10/2014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22/10/2014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image (700 - 1000 MHz) of a region in the constellation Tucana centred near 22:50:00,-60:00:00.</a:t>
            </a:r>
          </a:p>
          <a:p>
            <a:r>
              <a:rPr lang="en-A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area shown is about 50 square degrees (9 x 5.5 degrees) – equivalent to 250 full Moons. There are a few more</a:t>
            </a:r>
          </a:p>
          <a:p>
            <a:r>
              <a:rPr lang="en-A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 1300 sources above a 5 sigma 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cutoff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A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by Ian Heywood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4158688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497" y="5500319"/>
            <a:ext cx="9170984" cy="1357681"/>
            <a:chOff x="1497" y="5500319"/>
            <a:chExt cx="9170984" cy="1357681"/>
          </a:xfrm>
        </p:grpSpPr>
        <p:sp>
          <p:nvSpPr>
            <p:cNvPr id="8" name="Rectangle 7"/>
            <p:cNvSpPr/>
            <p:nvPr userDrawn="1"/>
          </p:nvSpPr>
          <p:spPr>
            <a:xfrm>
              <a:off x="1497" y="5940320"/>
              <a:ext cx="9158377" cy="9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1497" y="5563679"/>
              <a:ext cx="9170984" cy="932871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0" y="117"/>
                </a:cxn>
                <a:cxn ang="0">
                  <a:pos x="0" y="137"/>
                </a:cxn>
                <a:cxn ang="0">
                  <a:pos x="2030" y="137"/>
                </a:cxn>
                <a:cxn ang="0">
                  <a:pos x="2313" y="117"/>
                </a:cxn>
                <a:cxn ang="0">
                  <a:pos x="2880" y="0"/>
                </a:cxn>
                <a:cxn ang="0">
                  <a:pos x="2880" y="0"/>
                </a:cxn>
                <a:cxn ang="0">
                  <a:pos x="2880" y="117"/>
                </a:cxn>
                <a:cxn ang="0">
                  <a:pos x="2313" y="117"/>
                </a:cxn>
                <a:cxn ang="0">
                  <a:pos x="2784" y="293"/>
                </a:cxn>
                <a:cxn ang="0">
                  <a:pos x="2880" y="293"/>
                </a:cxn>
                <a:cxn ang="0">
                  <a:pos x="2880" y="0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1497" y="5500319"/>
              <a:ext cx="9170984" cy="435430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97" y="5563679"/>
              <a:ext cx="7365906" cy="432734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2030" y="136"/>
                </a:cxn>
                <a:cxn ang="0">
                  <a:pos x="2313" y="117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7367402" y="5563679"/>
              <a:ext cx="1805078" cy="869511"/>
            </a:xfrm>
            <a:custGeom>
              <a:avLst/>
              <a:gdLst/>
              <a:ahLst/>
              <a:cxnLst>
                <a:cxn ang="0">
                  <a:pos x="476" y="0"/>
                </a:cxn>
                <a:cxn ang="0">
                  <a:pos x="0" y="117"/>
                </a:cxn>
                <a:cxn ang="0">
                  <a:pos x="471" y="273"/>
                </a:cxn>
                <a:cxn ang="0">
                  <a:pos x="567" y="273"/>
                </a:cxn>
                <a:cxn ang="0">
                  <a:pos x="567" y="0"/>
                </a:cxn>
                <a:cxn ang="0">
                  <a:pos x="476" y="0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13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5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6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8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9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0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1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2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3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4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5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6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20713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ASKAP Commissioning Update  |  Aidan Hotan</a:t>
            </a:r>
            <a:endParaRPr lang="en-A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4263885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ASKAP Commissioning Update  |  Aidan Hotan</a:t>
            </a:r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3693824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-7938" y="6056313"/>
            <a:ext cx="9161463" cy="801687"/>
            <a:chOff x="-7938" y="6056313"/>
            <a:chExt cx="9161463" cy="801687"/>
          </a:xfrm>
        </p:grpSpPr>
        <p:sp>
          <p:nvSpPr>
            <p:cNvPr id="32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grpSp>
          <p:nvGrpSpPr>
            <p:cNvPr id="33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35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3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0" y="1276350"/>
            <a:ext cx="7477125" cy="4559301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sv-SE" smtClean="0"/>
              <a:t>ASKAP Commissioning Update  |  Aidan Hotan</a:t>
            </a:r>
            <a:endParaRPr lang="en-AU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1864123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3717032"/>
            <a:ext cx="6121438" cy="153920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6" y="2744924"/>
            <a:ext cx="8461374" cy="852487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46302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2168860"/>
            <a:ext cx="6121438" cy="308737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6302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8" y="357188"/>
            <a:ext cx="9199469" cy="6500812"/>
            <a:chOff x="-26988" y="357188"/>
            <a:chExt cx="9199469" cy="6500812"/>
          </a:xfrm>
        </p:grpSpPr>
        <p:grpSp>
          <p:nvGrpSpPr>
            <p:cNvPr id="29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5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grpSp>
          <p:nvGrpSpPr>
            <p:cNvPr id="30" name="Group 29"/>
            <p:cNvGrpSpPr/>
            <p:nvPr userDrawn="1"/>
          </p:nvGrpSpPr>
          <p:grpSpPr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1497" y="5940320"/>
                <a:ext cx="9158377" cy="91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32" name="Group 31"/>
              <p:cNvGrpSpPr/>
              <p:nvPr userDrawn="1"/>
            </p:nvGrpSpPr>
            <p:grpSpPr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47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497" y="5563679"/>
                  <a:ext cx="9170984" cy="932871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48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497" y="5500319"/>
                  <a:ext cx="9170984" cy="435430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49" name="Freeform 9"/>
                <p:cNvSpPr>
                  <a:spLocks/>
                </p:cNvSpPr>
                <p:nvPr userDrawn="1"/>
              </p:nvSpPr>
              <p:spPr bwMode="auto">
                <a:xfrm>
                  <a:off x="1497" y="5563679"/>
                  <a:ext cx="7365906" cy="432734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50" name="Freeform 10"/>
                <p:cNvSpPr>
                  <a:spLocks/>
                </p:cNvSpPr>
                <p:nvPr userDrawn="1"/>
              </p:nvSpPr>
              <p:spPr bwMode="auto">
                <a:xfrm>
                  <a:off x="7367402" y="5563679"/>
                  <a:ext cx="1805078" cy="869511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</p:grpSp>
          <p:pic>
            <p:nvPicPr>
              <p:cNvPr id="33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4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35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6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7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8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0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1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2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3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4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5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6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637967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75978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8" y="357188"/>
            <a:ext cx="9195409" cy="6140081"/>
            <a:chOff x="-26988" y="357188"/>
            <a:chExt cx="9195409" cy="6140081"/>
          </a:xfrm>
        </p:grpSpPr>
        <p:grpSp>
          <p:nvGrpSpPr>
            <p:cNvPr id="29" name="Group 28"/>
            <p:cNvGrpSpPr/>
            <p:nvPr userDrawn="1"/>
          </p:nvGrpSpPr>
          <p:grpSpPr>
            <a:xfrm>
              <a:off x="608" y="5500319"/>
              <a:ext cx="9167813" cy="996950"/>
              <a:chOff x="608" y="5500319"/>
              <a:chExt cx="9167813" cy="996950"/>
            </a:xfrm>
          </p:grpSpPr>
          <p:grpSp>
            <p:nvGrpSpPr>
              <p:cNvPr id="43" name="Group 22"/>
              <p:cNvGrpSpPr>
                <a:grpSpLocks/>
              </p:cNvGrpSpPr>
              <p:nvPr userDrawn="1"/>
            </p:nvGrpSpPr>
            <p:grpSpPr bwMode="auto">
              <a:xfrm>
                <a:off x="608" y="5500319"/>
                <a:ext cx="9167813" cy="996950"/>
                <a:chOff x="-7938" y="5668963"/>
                <a:chExt cx="9167813" cy="996950"/>
              </a:xfrm>
            </p:grpSpPr>
            <p:sp>
              <p:nvSpPr>
                <p:cNvPr id="58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-7938" y="5668963"/>
                  <a:ext cx="9167813" cy="996950"/>
                </a:xfrm>
                <a:custGeom>
                  <a:avLst/>
                  <a:gdLst>
                    <a:gd name="T0" fmla="*/ 2880 w 2880"/>
                    <a:gd name="T1" fmla="*/ 20 h 313"/>
                    <a:gd name="T2" fmla="*/ 2789 w 2880"/>
                    <a:gd name="T3" fmla="*/ 20 h 313"/>
                    <a:gd name="T4" fmla="*/ 2313 w 2880"/>
                    <a:gd name="T5" fmla="*/ 137 h 313"/>
                    <a:gd name="T6" fmla="*/ 2784 w 2880"/>
                    <a:gd name="T7" fmla="*/ 313 h 313"/>
                    <a:gd name="T8" fmla="*/ 2880 w 2880"/>
                    <a:gd name="T9" fmla="*/ 313 h 313"/>
                    <a:gd name="T10" fmla="*/ 2880 w 2880"/>
                    <a:gd name="T11" fmla="*/ 20 h 313"/>
                    <a:gd name="T12" fmla="*/ 1860 w 2880"/>
                    <a:gd name="T13" fmla="*/ 0 h 313"/>
                    <a:gd name="T14" fmla="*/ 0 w 2880"/>
                    <a:gd name="T15" fmla="*/ 0 h 313"/>
                    <a:gd name="T16" fmla="*/ 0 w 2880"/>
                    <a:gd name="T17" fmla="*/ 157 h 313"/>
                    <a:gd name="T18" fmla="*/ 2030 w 2880"/>
                    <a:gd name="T19" fmla="*/ 157 h 313"/>
                    <a:gd name="T20" fmla="*/ 2313 w 2880"/>
                    <a:gd name="T21" fmla="*/ 137 h 313"/>
                    <a:gd name="T22" fmla="*/ 2313 w 2880"/>
                    <a:gd name="T23" fmla="*/ 137 h 313"/>
                    <a:gd name="T24" fmla="*/ 2313 w 2880"/>
                    <a:gd name="T25" fmla="*/ 137 h 313"/>
                    <a:gd name="T26" fmla="*/ 1860 w 2880"/>
                    <a:gd name="T27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80" h="313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411" y="217"/>
                        <a:pt x="2542" y="313"/>
                        <a:pt x="2784" y="313"/>
                      </a:cubicBezTo>
                      <a:cubicBezTo>
                        <a:pt x="2842" y="313"/>
                        <a:pt x="2880" y="313"/>
                        <a:pt x="2880" y="313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030" y="157"/>
                        <a:pt x="2030" y="157"/>
                        <a:pt x="2030" y="157"/>
                      </a:cubicBezTo>
                      <a:cubicBezTo>
                        <a:pt x="2214" y="157"/>
                        <a:pt x="2274" y="152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9" name="Freeform 24"/>
                <p:cNvSpPr>
                  <a:spLocks/>
                </p:cNvSpPr>
                <p:nvPr userDrawn="1"/>
              </p:nvSpPr>
              <p:spPr bwMode="auto">
                <a:xfrm>
                  <a:off x="-7938" y="5732463"/>
                  <a:ext cx="7362826" cy="433387"/>
                </a:xfrm>
                <a:custGeom>
                  <a:avLst/>
                  <a:gdLst>
                    <a:gd name="T0" fmla="*/ 2313 w 2313"/>
                    <a:gd name="T1" fmla="*/ 117 h 136"/>
                    <a:gd name="T2" fmla="*/ 1860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136 h 136"/>
                    <a:gd name="T8" fmla="*/ 2030 w 2313"/>
                    <a:gd name="T9" fmla="*/ 136 h 136"/>
                    <a:gd name="T10" fmla="*/ 2313 w 2313"/>
                    <a:gd name="T11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0" name="Freeform 25"/>
                <p:cNvSpPr>
                  <a:spLocks/>
                </p:cNvSpPr>
                <p:nvPr userDrawn="1"/>
              </p:nvSpPr>
              <p:spPr bwMode="auto">
                <a:xfrm>
                  <a:off x="7354888" y="5732463"/>
                  <a:ext cx="1804987" cy="869950"/>
                </a:xfrm>
                <a:custGeom>
                  <a:avLst/>
                  <a:gdLst>
                    <a:gd name="T0" fmla="*/ 476 w 567"/>
                    <a:gd name="T1" fmla="*/ 0 h 273"/>
                    <a:gd name="T2" fmla="*/ 0 w 567"/>
                    <a:gd name="T3" fmla="*/ 117 h 273"/>
                    <a:gd name="T4" fmla="*/ 471 w 567"/>
                    <a:gd name="T5" fmla="*/ 273 h 273"/>
                    <a:gd name="T6" fmla="*/ 567 w 567"/>
                    <a:gd name="T7" fmla="*/ 273 h 273"/>
                    <a:gd name="T8" fmla="*/ 567 w 567"/>
                    <a:gd name="T9" fmla="*/ 0 h 273"/>
                    <a:gd name="T10" fmla="*/ 476 w 567"/>
                    <a:gd name="T11" fmla="*/ 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  <p:pic>
            <p:nvPicPr>
              <p:cNvPr id="44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5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46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7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8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9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0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1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2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3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4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5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6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7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  <p:grpSp>
          <p:nvGrpSpPr>
            <p:cNvPr id="30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3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647630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 smtClean="0"/>
              <a:t>2014 Radio Astronomy School | Introduction to ASKAP |  Aidan Hotan</a:t>
            </a:r>
            <a:endParaRPr lang="en-AU" dirty="0"/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2809613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ASKAP Commissioning Update  |  Aidan Hotan</a:t>
            </a: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1546466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ASKAP Commissioning Update  |  Aidan Hotan</a:t>
            </a:r>
            <a:endParaRPr lang="en-AU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270000"/>
            <a:ext cx="8460000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3598312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ASKAP Commissioning Update  |  Aidan Hotan</a:t>
            </a:r>
            <a:endParaRPr lang="en-AU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4204712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ASKAP Commissioning Update  |  Aidan Hotan</a:t>
            </a: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1896000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8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9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5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7" name="Picture 7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268413"/>
            <a:ext cx="8461375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sv-SE" smtClean="0"/>
              <a:t>ASKAP Commissioning Update  |  Aidan Hotan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/>
        </p:nvSpPr>
        <p:spPr bwMode="auto">
          <a:xfrm>
            <a:off x="3175" y="3326606"/>
            <a:ext cx="9161463" cy="8016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12701" y="3637756"/>
            <a:ext cx="9142412" cy="4905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3" name="AutoShape 81"/>
          <p:cNvSpPr>
            <a:spLocks noChangeAspect="1" noChangeArrowheads="1" noTextEdit="1"/>
          </p:cNvSpPr>
          <p:nvPr/>
        </p:nvSpPr>
        <p:spPr bwMode="auto">
          <a:xfrm>
            <a:off x="1588" y="3321843"/>
            <a:ext cx="91694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88" y="3626643"/>
            <a:ext cx="91678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80" r:id="rId6"/>
    <p:sldLayoutId id="2147483679" r:id="rId7"/>
    <p:sldLayoutId id="2147483661" r:id="rId8"/>
    <p:sldLayoutId id="2147483663" r:id="rId9"/>
    <p:sldLayoutId id="2147483664" r:id="rId10"/>
    <p:sldLayoutId id="2147483667" r:id="rId11"/>
    <p:sldLayoutId id="2147483665" r:id="rId12"/>
    <p:sldLayoutId id="2147483682" r:id="rId13"/>
    <p:sldLayoutId id="2147483681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ASKAP Status Update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 smtClean="0"/>
              <a:t>CSIRO Astronomy and Space Science</a:t>
            </a:r>
          </a:p>
        </p:txBody>
      </p:sp>
      <p:sp>
        <p:nvSpPr>
          <p:cNvPr id="22533" name="Footer Placeholder 2"/>
          <p:cNvSpPr txBox="1">
            <a:spLocks/>
          </p:cNvSpPr>
          <p:nvPr/>
        </p:nvSpPr>
        <p:spPr bwMode="auto">
          <a:xfrm>
            <a:off x="360363" y="4365105"/>
            <a:ext cx="804227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AU" sz="1600" b="1" dirty="0" smtClean="0">
                <a:solidFill>
                  <a:schemeClr val="bg1"/>
                </a:solidFill>
                <a:latin typeface="Calibri" pitchFamily="34" charset="0"/>
              </a:rPr>
              <a:t>David Brodrick</a:t>
            </a:r>
          </a:p>
          <a:p>
            <a:r>
              <a:rPr lang="en-AU" sz="1600" dirty="0" smtClean="0">
                <a:solidFill>
                  <a:schemeClr val="bg1"/>
                </a:solidFill>
                <a:latin typeface="Calibri" pitchFamily="34" charset="0"/>
              </a:rPr>
              <a:t>EPICS [Spring] Collaboration Meeting</a:t>
            </a:r>
          </a:p>
          <a:p>
            <a:r>
              <a:rPr lang="en-AU" sz="1600" dirty="0" smtClean="0">
                <a:solidFill>
                  <a:schemeClr val="bg1"/>
                </a:solidFill>
                <a:latin typeface="Calibri" pitchFamily="34" charset="0"/>
              </a:rPr>
              <a:t>22nd October 2014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" name="Picture 8" descr="IMG_550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724" b="15818"/>
          <a:stretch/>
        </p:blipFill>
        <p:spPr>
          <a:xfrm>
            <a:off x="-5920" y="0"/>
            <a:ext cx="9149920" cy="313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030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AU" dirty="0" smtClean="0"/>
              <a:t>ATCA mm receiver vs. ASKAP Phased Array Feed</a:t>
            </a:r>
            <a:endParaRPr lang="en-AU" dirty="0"/>
          </a:p>
        </p:txBody>
      </p:sp>
      <p:pic>
        <p:nvPicPr>
          <p:cNvPr id="6" name="Content Placeholder 5" descr="RXR2-LAR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3050410" cy="4573587"/>
          </a:xfrm>
        </p:spPr>
      </p:pic>
      <p:pic>
        <p:nvPicPr>
          <p:cNvPr id="7" name="Picture 6" descr="paf_install_26july2011_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1412776"/>
            <a:ext cx="5616624" cy="412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Data Flow at the Telescope</a:t>
            </a:r>
            <a:endParaRPr lang="en-AU" dirty="0"/>
          </a:p>
        </p:txBody>
      </p:sp>
      <p:sp>
        <p:nvSpPr>
          <p:cNvPr id="7" name="Rectangle 6"/>
          <p:cNvSpPr/>
          <p:nvPr/>
        </p:nvSpPr>
        <p:spPr>
          <a:xfrm>
            <a:off x="467544" y="1628800"/>
            <a:ext cx="1008112" cy="11521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PAF on Antenna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5660017" y="1628800"/>
            <a:ext cx="1440160" cy="11521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err="1" smtClean="0"/>
              <a:t>Beamformer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7524328" y="1628800"/>
            <a:ext cx="1296144" cy="40324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err="1" smtClean="0"/>
              <a:t>Correlator</a:t>
            </a:r>
            <a:endParaRPr lang="en-AU" dirty="0"/>
          </a:p>
        </p:txBody>
      </p:sp>
      <p:sp>
        <p:nvSpPr>
          <p:cNvPr id="11" name="Rectangle 10"/>
          <p:cNvSpPr/>
          <p:nvPr/>
        </p:nvSpPr>
        <p:spPr>
          <a:xfrm>
            <a:off x="4274130" y="1628800"/>
            <a:ext cx="1008112" cy="11521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Digitiser</a:t>
            </a:r>
            <a:endParaRPr lang="en-AU" dirty="0"/>
          </a:p>
        </p:txBody>
      </p:sp>
      <p:sp>
        <p:nvSpPr>
          <p:cNvPr id="17" name="TextBox 16"/>
          <p:cNvSpPr txBox="1"/>
          <p:nvPr/>
        </p:nvSpPr>
        <p:spPr>
          <a:xfrm>
            <a:off x="395536" y="3727451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/>
              <a:t>x</a:t>
            </a:r>
            <a:r>
              <a:rPr lang="en-AU" sz="4000" dirty="0" smtClean="0"/>
              <a:t>36 Antennas</a:t>
            </a:r>
            <a:endParaRPr lang="en-AU" sz="4000" dirty="0"/>
          </a:p>
        </p:txBody>
      </p:sp>
      <p:sp>
        <p:nvSpPr>
          <p:cNvPr id="26" name="Right Arrow 25"/>
          <p:cNvSpPr/>
          <p:nvPr/>
        </p:nvSpPr>
        <p:spPr>
          <a:xfrm>
            <a:off x="1475656" y="2060848"/>
            <a:ext cx="279847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ight Arrow 28"/>
          <p:cNvSpPr/>
          <p:nvPr/>
        </p:nvSpPr>
        <p:spPr>
          <a:xfrm>
            <a:off x="7110050" y="2058467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Left Brace 40"/>
          <p:cNvSpPr/>
          <p:nvPr/>
        </p:nvSpPr>
        <p:spPr>
          <a:xfrm rot="16200000">
            <a:off x="3311860" y="728700"/>
            <a:ext cx="360040" cy="46085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TextBox 41"/>
          <p:cNvSpPr txBox="1"/>
          <p:nvPr/>
        </p:nvSpPr>
        <p:spPr>
          <a:xfrm>
            <a:off x="634760" y="3204451"/>
            <a:ext cx="3241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Information from all 188 PAF </a:t>
            </a:r>
          </a:p>
          <a:p>
            <a:r>
              <a:rPr lang="en-AU" dirty="0" smtClean="0"/>
              <a:t>elements, 2 Tb/s (once digitised)</a:t>
            </a:r>
            <a:endParaRPr lang="en-AU" dirty="0"/>
          </a:p>
        </p:txBody>
      </p:sp>
      <p:sp>
        <p:nvSpPr>
          <p:cNvPr id="43" name="Left Brace 42"/>
          <p:cNvSpPr/>
          <p:nvPr/>
        </p:nvSpPr>
        <p:spPr>
          <a:xfrm rot="5400000">
            <a:off x="6732240" y="764704"/>
            <a:ext cx="360040" cy="136815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TextBox 43"/>
          <p:cNvSpPr txBox="1"/>
          <p:nvPr/>
        </p:nvSpPr>
        <p:spPr>
          <a:xfrm>
            <a:off x="5047692" y="965600"/>
            <a:ext cx="384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Information from 36 beams, 0.6 Tb/s</a:t>
            </a:r>
            <a:endParaRPr lang="en-AU" dirty="0"/>
          </a:p>
        </p:txBody>
      </p:sp>
      <p:sp>
        <p:nvSpPr>
          <p:cNvPr id="45" name="TextBox 44"/>
          <p:cNvSpPr txBox="1"/>
          <p:nvPr/>
        </p:nvSpPr>
        <p:spPr>
          <a:xfrm>
            <a:off x="6012160" y="350100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FPGAs</a:t>
            </a:r>
            <a:endParaRPr lang="en-AU" dirty="0"/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5940152" y="2852936"/>
            <a:ext cx="456353" cy="7085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6324497" y="3818960"/>
            <a:ext cx="72008" cy="6573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6756545" y="3619418"/>
            <a:ext cx="648072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65162" y="1805364"/>
            <a:ext cx="141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RF over Fibre</a:t>
            </a:r>
            <a:endParaRPr lang="en-AU" dirty="0"/>
          </a:p>
        </p:txBody>
      </p:sp>
      <p:sp>
        <p:nvSpPr>
          <p:cNvPr id="33" name="Rectangle 32"/>
          <p:cNvSpPr/>
          <p:nvPr/>
        </p:nvSpPr>
        <p:spPr>
          <a:xfrm>
            <a:off x="467544" y="4518412"/>
            <a:ext cx="1008112" cy="11521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PAF on Antenna</a:t>
            </a:r>
            <a:endParaRPr lang="en-AU" dirty="0"/>
          </a:p>
        </p:txBody>
      </p:sp>
      <p:sp>
        <p:nvSpPr>
          <p:cNvPr id="35" name="Rectangle 34"/>
          <p:cNvSpPr/>
          <p:nvPr/>
        </p:nvSpPr>
        <p:spPr>
          <a:xfrm>
            <a:off x="5660017" y="4518412"/>
            <a:ext cx="1440160" cy="11521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err="1" smtClean="0"/>
              <a:t>Beamformer</a:t>
            </a:r>
            <a:endParaRPr lang="en-AU" dirty="0"/>
          </a:p>
        </p:txBody>
      </p:sp>
      <p:sp>
        <p:nvSpPr>
          <p:cNvPr id="38" name="Rectangle 37"/>
          <p:cNvSpPr/>
          <p:nvPr/>
        </p:nvSpPr>
        <p:spPr>
          <a:xfrm>
            <a:off x="4274130" y="4518412"/>
            <a:ext cx="1008112" cy="11521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Digitiser</a:t>
            </a:r>
            <a:endParaRPr lang="en-AU" dirty="0"/>
          </a:p>
        </p:txBody>
      </p:sp>
      <p:sp>
        <p:nvSpPr>
          <p:cNvPr id="39" name="Right Arrow 38"/>
          <p:cNvSpPr/>
          <p:nvPr/>
        </p:nvSpPr>
        <p:spPr>
          <a:xfrm>
            <a:off x="1475656" y="4950460"/>
            <a:ext cx="279847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Right Arrow 45"/>
          <p:cNvSpPr/>
          <p:nvPr/>
        </p:nvSpPr>
        <p:spPr>
          <a:xfrm>
            <a:off x="7110050" y="4948079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TextBox 47"/>
          <p:cNvSpPr txBox="1"/>
          <p:nvPr/>
        </p:nvSpPr>
        <p:spPr>
          <a:xfrm>
            <a:off x="1765162" y="4694976"/>
            <a:ext cx="141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RF over Fibre</a:t>
            </a:r>
            <a:endParaRPr lang="en-AU" dirty="0"/>
          </a:p>
        </p:txBody>
      </p:sp>
      <p:sp>
        <p:nvSpPr>
          <p:cNvPr id="50" name="Right Arrow 49"/>
          <p:cNvSpPr/>
          <p:nvPr/>
        </p:nvSpPr>
        <p:spPr>
          <a:xfrm>
            <a:off x="5282242" y="2060848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Right Arrow 51"/>
          <p:cNvSpPr/>
          <p:nvPr/>
        </p:nvSpPr>
        <p:spPr>
          <a:xfrm>
            <a:off x="5282242" y="4950460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3995936" y="1556792"/>
            <a:ext cx="4896544" cy="424847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4071395" y="3341569"/>
            <a:ext cx="1464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Inside central</a:t>
            </a:r>
          </a:p>
          <a:p>
            <a:r>
              <a:rPr lang="en-AU" dirty="0" smtClean="0"/>
              <a:t>MRO building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Digitisers and </a:t>
            </a:r>
            <a:r>
              <a:rPr lang="en-AU" dirty="0" err="1" smtClean="0"/>
              <a:t>Beamformers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776" y="1122438"/>
            <a:ext cx="2705130" cy="4809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6898" y="1122438"/>
            <a:ext cx="2705130" cy="4809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020" y="1122438"/>
            <a:ext cx="2705130" cy="4809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Data Flow out of the </a:t>
            </a:r>
            <a:r>
              <a:rPr lang="en-AU" dirty="0" err="1" smtClean="0"/>
              <a:t>Correlator</a:t>
            </a:r>
            <a:endParaRPr lang="en-AU" dirty="0"/>
          </a:p>
        </p:txBody>
      </p:sp>
      <p:sp>
        <p:nvSpPr>
          <p:cNvPr id="69" name="Content Placeholder 68"/>
          <p:cNvSpPr>
            <a:spLocks noGrp="1"/>
          </p:cNvSpPr>
          <p:nvPr>
            <p:ph idx="1"/>
          </p:nvPr>
        </p:nvSpPr>
        <p:spPr>
          <a:xfrm>
            <a:off x="358775" y="1268413"/>
            <a:ext cx="8461375" cy="1872555"/>
          </a:xfrm>
        </p:spPr>
        <p:txBody>
          <a:bodyPr/>
          <a:lstStyle/>
          <a:p>
            <a:r>
              <a:rPr lang="en-AU" dirty="0" smtClean="0"/>
              <a:t>Data rate out of the </a:t>
            </a:r>
            <a:r>
              <a:rPr lang="en-AU" dirty="0" err="1" smtClean="0"/>
              <a:t>correlator</a:t>
            </a:r>
            <a:r>
              <a:rPr lang="en-AU" dirty="0" smtClean="0"/>
              <a:t> is roughly 2.5 Gb/s, requiring a dedicated high-speed optical fibre link to a supercomputer.</a:t>
            </a:r>
          </a:p>
          <a:p>
            <a:r>
              <a:rPr lang="en-AU" dirty="0" smtClean="0"/>
              <a:t>Imaging occurs via an automated pipeline. Raw visibilities are too large to archive, so processing needs to be right first time!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395536" y="4221088"/>
            <a:ext cx="1296144" cy="1512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err="1" smtClean="0"/>
              <a:t>Correlator</a:t>
            </a:r>
            <a:endParaRPr lang="en-AU" dirty="0"/>
          </a:p>
        </p:txBody>
      </p:sp>
      <p:sp>
        <p:nvSpPr>
          <p:cNvPr id="39" name="Rectangle 38"/>
          <p:cNvSpPr/>
          <p:nvPr/>
        </p:nvSpPr>
        <p:spPr>
          <a:xfrm>
            <a:off x="2843808" y="4221088"/>
            <a:ext cx="1800200" cy="1512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Supercomputer</a:t>
            </a:r>
          </a:p>
          <a:p>
            <a:pPr algn="ctr"/>
            <a:r>
              <a:rPr lang="en-AU" dirty="0" smtClean="0"/>
              <a:t>(Imaging &amp; Calibration)</a:t>
            </a:r>
            <a:endParaRPr lang="en-AU" dirty="0"/>
          </a:p>
        </p:txBody>
      </p:sp>
      <p:sp>
        <p:nvSpPr>
          <p:cNvPr id="40" name="Rectangle 39"/>
          <p:cNvSpPr/>
          <p:nvPr/>
        </p:nvSpPr>
        <p:spPr>
          <a:xfrm>
            <a:off x="5580112" y="4221088"/>
            <a:ext cx="1296144" cy="1512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Archive (Storage &amp; Interface)</a:t>
            </a:r>
            <a:endParaRPr lang="en-AU" dirty="0"/>
          </a:p>
        </p:txBody>
      </p:sp>
      <p:sp>
        <p:nvSpPr>
          <p:cNvPr id="46" name="Rectangle 45"/>
          <p:cNvSpPr/>
          <p:nvPr/>
        </p:nvSpPr>
        <p:spPr>
          <a:xfrm>
            <a:off x="6092552" y="3212976"/>
            <a:ext cx="1431776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Astronomer</a:t>
            </a:r>
            <a:endParaRPr lang="en-AU" dirty="0"/>
          </a:p>
        </p:txBody>
      </p:sp>
      <p:sp>
        <p:nvSpPr>
          <p:cNvPr id="48" name="Rectangle 47"/>
          <p:cNvSpPr/>
          <p:nvPr/>
        </p:nvSpPr>
        <p:spPr>
          <a:xfrm>
            <a:off x="7172672" y="3933056"/>
            <a:ext cx="1431776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Astronomer</a:t>
            </a:r>
            <a:endParaRPr lang="en-AU" dirty="0"/>
          </a:p>
        </p:txBody>
      </p:sp>
      <p:sp>
        <p:nvSpPr>
          <p:cNvPr id="50" name="Rectangle 49"/>
          <p:cNvSpPr/>
          <p:nvPr/>
        </p:nvSpPr>
        <p:spPr>
          <a:xfrm>
            <a:off x="7164288" y="4725144"/>
            <a:ext cx="1431776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Astronomer</a:t>
            </a:r>
            <a:endParaRPr lang="en-AU" dirty="0"/>
          </a:p>
        </p:txBody>
      </p:sp>
      <p:sp>
        <p:nvSpPr>
          <p:cNvPr id="52" name="Rectangle 51"/>
          <p:cNvSpPr/>
          <p:nvPr/>
        </p:nvSpPr>
        <p:spPr>
          <a:xfrm>
            <a:off x="7164288" y="5517232"/>
            <a:ext cx="1431776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Astronomer</a:t>
            </a:r>
            <a:endParaRPr lang="en-AU" dirty="0"/>
          </a:p>
        </p:txBody>
      </p:sp>
      <p:sp>
        <p:nvSpPr>
          <p:cNvPr id="53" name="Right Arrow 52"/>
          <p:cNvSpPr/>
          <p:nvPr/>
        </p:nvSpPr>
        <p:spPr>
          <a:xfrm>
            <a:off x="1691680" y="4869160"/>
            <a:ext cx="108012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4" name="TextBox 53"/>
          <p:cNvSpPr txBox="1"/>
          <p:nvPr/>
        </p:nvSpPr>
        <p:spPr>
          <a:xfrm>
            <a:off x="1716576" y="4509120"/>
            <a:ext cx="1019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Visibilities</a:t>
            </a:r>
            <a:endParaRPr lang="en-AU" sz="1600" dirty="0"/>
          </a:p>
        </p:txBody>
      </p:sp>
      <p:sp>
        <p:nvSpPr>
          <p:cNvPr id="56" name="Right Arrow 55"/>
          <p:cNvSpPr/>
          <p:nvPr/>
        </p:nvSpPr>
        <p:spPr>
          <a:xfrm>
            <a:off x="4644008" y="4869160"/>
            <a:ext cx="8640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7" name="TextBox 56"/>
          <p:cNvSpPr txBox="1"/>
          <p:nvPr/>
        </p:nvSpPr>
        <p:spPr>
          <a:xfrm>
            <a:off x="4733661" y="4509120"/>
            <a:ext cx="774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Images</a:t>
            </a:r>
            <a:endParaRPr lang="en-AU" sz="1600" dirty="0"/>
          </a:p>
        </p:txBody>
      </p:sp>
      <p:cxnSp>
        <p:nvCxnSpPr>
          <p:cNvPr id="59" name="Straight Arrow Connector 58"/>
          <p:cNvCxnSpPr>
            <a:stCxn id="40" idx="0"/>
          </p:cNvCxnSpPr>
          <p:nvPr/>
        </p:nvCxnSpPr>
        <p:spPr>
          <a:xfrm flipV="1">
            <a:off x="6228184" y="3645024"/>
            <a:ext cx="360040" cy="57606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endCxn id="48" idx="1"/>
          </p:cNvCxnSpPr>
          <p:nvPr/>
        </p:nvCxnSpPr>
        <p:spPr>
          <a:xfrm flipV="1">
            <a:off x="6876256" y="4149080"/>
            <a:ext cx="296416" cy="1440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40" idx="3"/>
            <a:endCxn id="50" idx="1"/>
          </p:cNvCxnSpPr>
          <p:nvPr/>
        </p:nvCxnSpPr>
        <p:spPr>
          <a:xfrm flipV="1">
            <a:off x="6876256" y="4941168"/>
            <a:ext cx="288032" cy="360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52" idx="1"/>
          </p:cNvCxnSpPr>
          <p:nvPr/>
        </p:nvCxnSpPr>
        <p:spPr>
          <a:xfrm>
            <a:off x="6876256" y="5589240"/>
            <a:ext cx="288032" cy="1440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2699792" y="3140968"/>
            <a:ext cx="6120680" cy="288032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8" name="TextBox 67"/>
          <p:cNvSpPr txBox="1"/>
          <p:nvPr/>
        </p:nvSpPr>
        <p:spPr>
          <a:xfrm>
            <a:off x="2771801" y="321297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Off-site, at the </a:t>
            </a:r>
            <a:r>
              <a:rPr lang="en-AU" dirty="0" err="1" smtClean="0"/>
              <a:t>Pawsey</a:t>
            </a:r>
            <a:r>
              <a:rPr lang="en-AU" dirty="0" smtClean="0"/>
              <a:t> Centre in Perth</a:t>
            </a:r>
            <a:endParaRPr lang="en-AU" dirty="0"/>
          </a:p>
        </p:txBody>
      </p:sp>
      <p:sp>
        <p:nvSpPr>
          <p:cNvPr id="70" name="TextBox 69"/>
          <p:cNvSpPr txBox="1"/>
          <p:nvPr/>
        </p:nvSpPr>
        <p:spPr>
          <a:xfrm>
            <a:off x="179512" y="3068960"/>
            <a:ext cx="2304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err="1" smtClean="0"/>
              <a:t>Correlator</a:t>
            </a:r>
            <a:r>
              <a:rPr lang="en-AU" sz="1600" dirty="0" smtClean="0"/>
              <a:t> has to be on-site. Data rates in are too high for economical long-distance transmission.</a:t>
            </a:r>
            <a:endParaRPr lang="en-A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awsey building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6552" y="0"/>
            <a:ext cx="10293955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err="1" smtClean="0"/>
              <a:t>Pawsey</a:t>
            </a:r>
            <a:r>
              <a:rPr lang="en-AU" dirty="0" smtClean="0"/>
              <a:t> Supercomputing Centre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Cray XC30 - 9440 Cores (Galaxy)</a:t>
            </a:r>
            <a:endParaRPr lang="en-AU" dirty="0"/>
          </a:p>
        </p:txBody>
      </p:sp>
      <p:pic>
        <p:nvPicPr>
          <p:cNvPr id="6" name="Content Placeholder 5" descr="IMG_20140606_1419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980728"/>
            <a:ext cx="6736551" cy="4824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Architecture</a:t>
            </a:r>
            <a:endParaRPr lang="en-AU" dirty="0"/>
          </a:p>
        </p:txBody>
      </p:sp>
      <p:pic>
        <p:nvPicPr>
          <p:cNvPr id="5" name="Content Placeholder 4" descr="Architecture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8892480" cy="58503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MoniCA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58775" y="1268413"/>
            <a:ext cx="3960813" cy="4573587"/>
          </a:xfrm>
        </p:spPr>
        <p:txBody>
          <a:bodyPr>
            <a:normAutofit/>
          </a:bodyPr>
          <a:lstStyle/>
          <a:p>
            <a:r>
              <a:rPr lang="en-US" dirty="0" smtClean="0"/>
              <a:t>Monitoring and control system used at various radio observatories</a:t>
            </a:r>
          </a:p>
          <a:p>
            <a:r>
              <a:rPr lang="en-US" dirty="0" smtClean="0"/>
              <a:t>Supports numerous protocols</a:t>
            </a:r>
          </a:p>
          <a:p>
            <a:pPr lvl="1"/>
            <a:r>
              <a:rPr lang="en-US" dirty="0" smtClean="0"/>
              <a:t>CA aware (via </a:t>
            </a:r>
            <a:r>
              <a:rPr lang="en-US" dirty="0" err="1" smtClean="0"/>
              <a:t>Cosylab</a:t>
            </a:r>
            <a:r>
              <a:rPr lang="en-US" dirty="0" smtClean="0"/>
              <a:t> JCA/CAJ)</a:t>
            </a:r>
          </a:p>
          <a:p>
            <a:r>
              <a:rPr lang="en-US" dirty="0" smtClean="0"/>
              <a:t>Archive PVs</a:t>
            </a:r>
          </a:p>
          <a:p>
            <a:r>
              <a:rPr lang="en-US" dirty="0" smtClean="0"/>
              <a:t>Policy per PV configuration</a:t>
            </a:r>
          </a:p>
          <a:p>
            <a:r>
              <a:rPr lang="en-US" dirty="0" smtClean="0"/>
              <a:t>CSS </a:t>
            </a:r>
            <a:r>
              <a:rPr lang="en-US" dirty="0" err="1" smtClean="0"/>
              <a:t>databrowser</a:t>
            </a:r>
            <a:r>
              <a:rPr lang="en-US" dirty="0" smtClean="0"/>
              <a:t> extension to query  </a:t>
            </a:r>
            <a:r>
              <a:rPr lang="en-US" dirty="0" err="1" smtClean="0"/>
              <a:t>MoniCA</a:t>
            </a:r>
            <a:endParaRPr lang="en-US" dirty="0" smtClean="0"/>
          </a:p>
          <a:p>
            <a:pPr>
              <a:buNone/>
            </a:pPr>
            <a:endParaRPr lang="en-US" sz="1600" dirty="0" smtClean="0"/>
          </a:p>
          <a:p>
            <a:pPr algn="ctr">
              <a:buNone/>
            </a:pPr>
            <a:r>
              <a:rPr lang="en-US" sz="1600" dirty="0" smtClean="0"/>
              <a:t>http://code.google.com/p/open-monica/</a:t>
            </a:r>
          </a:p>
        </p:txBody>
      </p:sp>
      <p:pic>
        <p:nvPicPr>
          <p:cNvPr id="22532" name="Picture 3" descr="Screen Shot 2013-05-02 at 11.28.03 A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549275"/>
            <a:ext cx="4264025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Antenna Drives IOC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Soft IOC</a:t>
            </a:r>
          </a:p>
          <a:p>
            <a:r>
              <a:rPr lang="en-AU" dirty="0" smtClean="0"/>
              <a:t>Interfaces with antenna Bosch-Rexroth PLC via TCP (</a:t>
            </a:r>
            <a:r>
              <a:rPr lang="en-AU" dirty="0" err="1" smtClean="0"/>
              <a:t>asyn</a:t>
            </a:r>
            <a:r>
              <a:rPr lang="en-AU" dirty="0" smtClean="0"/>
              <a:t>)</a:t>
            </a:r>
          </a:p>
          <a:p>
            <a:r>
              <a:rPr lang="en-AU" dirty="0" smtClean="0"/>
              <a:t>Presents </a:t>
            </a:r>
            <a:r>
              <a:rPr lang="en-AU" dirty="0" err="1" smtClean="0"/>
              <a:t>stateful</a:t>
            </a:r>
            <a:r>
              <a:rPr lang="en-AU" dirty="0" smtClean="0"/>
              <a:t> antenna drives</a:t>
            </a:r>
          </a:p>
          <a:p>
            <a:pPr lvl="1"/>
            <a:r>
              <a:rPr lang="en-AU" dirty="0" smtClean="0"/>
              <a:t>Stowed, Tracking, Slewing, Idle, etc.</a:t>
            </a:r>
          </a:p>
          <a:p>
            <a:pPr lvl="1"/>
            <a:r>
              <a:rPr lang="en-AU" dirty="0" smtClean="0"/>
              <a:t>Built using State Notation Language</a:t>
            </a:r>
          </a:p>
          <a:p>
            <a:r>
              <a:rPr lang="en-AU" dirty="0" smtClean="0"/>
              <a:t>Coordinate conversion (</a:t>
            </a:r>
            <a:r>
              <a:rPr lang="en-AU" dirty="0" err="1" smtClean="0"/>
              <a:t>SLAlib</a:t>
            </a:r>
            <a:r>
              <a:rPr lang="en-AU" dirty="0" smtClean="0"/>
              <a:t>)</a:t>
            </a:r>
          </a:p>
          <a:p>
            <a:r>
              <a:rPr lang="en-AU" dirty="0" smtClean="0"/>
              <a:t>Trajectory generation</a:t>
            </a:r>
          </a:p>
          <a:p>
            <a:r>
              <a:rPr lang="en-AU" dirty="0" smtClean="0"/>
              <a:t>Pointing parameters</a:t>
            </a:r>
          </a:p>
          <a:p>
            <a:r>
              <a:rPr lang="en-AU" dirty="0" smtClean="0"/>
              <a:t>Antenna monitoring</a:t>
            </a:r>
          </a:p>
          <a:p>
            <a:pPr>
              <a:buNone/>
            </a:pPr>
            <a:endParaRPr lang="en-AU" dirty="0" smtClean="0"/>
          </a:p>
          <a:p>
            <a:pPr>
              <a:buNone/>
            </a:pPr>
            <a:endParaRPr lang="en-AU" dirty="0" smtClean="0"/>
          </a:p>
          <a:p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Drives OPI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19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 descr="drivesOP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7053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tcamorningl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315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61374" cy="852487"/>
          </a:xfrm>
        </p:spPr>
        <p:txBody>
          <a:bodyPr>
            <a:normAutofit/>
          </a:bodyPr>
          <a:lstStyle/>
          <a:p>
            <a:pPr algn="ctr"/>
            <a:r>
              <a:rPr lang="en-AU" sz="2800" dirty="0" smtClean="0"/>
              <a:t>Australia Telescope Compact Array (Narrabri, NSW)</a:t>
            </a:r>
            <a:endParaRPr lang="en-A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efaul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6452052" cy="417681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552406" cy="852487"/>
          </a:xfrm>
        </p:spPr>
        <p:txBody>
          <a:bodyPr/>
          <a:lstStyle/>
          <a:p>
            <a:r>
              <a:rPr lang="en-AU" dirty="0" smtClean="0"/>
              <a:t>Composite IOC (Craig Haskins)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4581128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AU" dirty="0" smtClean="0"/>
              <a:t>Composite Antenna IOC to group heterogeneous subsystems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/>
              <a:t>Composite Site IOC used to group homogenous antennas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/>
              <a:t>EPICS database for both generated from single CSV file which specifies</a:t>
            </a:r>
          </a:p>
          <a:p>
            <a:pPr lvl="1">
              <a:buFont typeface="Arial" pitchFamily="34" charset="0"/>
              <a:buChar char="•"/>
            </a:pPr>
            <a:r>
              <a:rPr lang="en-AU" dirty="0" smtClean="0"/>
              <a:t>PV and which subsystem IOCs contain that PV</a:t>
            </a:r>
          </a:p>
          <a:p>
            <a:pPr lvl="1">
              <a:buFont typeface="Arial" pitchFamily="34" charset="0"/>
              <a:buChar char="•"/>
            </a:pPr>
            <a:r>
              <a:rPr lang="en-AU" dirty="0" smtClean="0"/>
              <a:t>optional sequence order to serialize the commands, default is parallel execution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Summary Alarm Records (Craig Haskins)</a:t>
            </a:r>
            <a:endParaRPr lang="en-AU" dirty="0"/>
          </a:p>
        </p:txBody>
      </p:sp>
      <p:pic>
        <p:nvPicPr>
          <p:cNvPr id="6" name="Content Placeholder 5" descr="default[3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124744"/>
            <a:ext cx="7272808" cy="3566203"/>
          </a:xfrm>
        </p:spPr>
      </p:pic>
      <p:sp>
        <p:nvSpPr>
          <p:cNvPr id="7" name="TextBox 6"/>
          <p:cNvSpPr txBox="1"/>
          <p:nvPr/>
        </p:nvSpPr>
        <p:spPr>
          <a:xfrm>
            <a:off x="251520" y="4869160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AU" dirty="0" smtClean="0"/>
              <a:t>Automatically generated from DB parsing script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/>
              <a:t>Using </a:t>
            </a:r>
            <a:r>
              <a:rPr lang="en-AU" dirty="0" err="1" smtClean="0"/>
              <a:t>bigASub</a:t>
            </a:r>
            <a:r>
              <a:rPr lang="en-AU" dirty="0" smtClean="0"/>
              <a:t> (128 I/O version of </a:t>
            </a:r>
            <a:r>
              <a:rPr lang="en-AU" dirty="0" err="1" smtClean="0"/>
              <a:t>asub</a:t>
            </a:r>
            <a:r>
              <a:rPr lang="en-AU" dirty="0" smtClean="0"/>
              <a:t>) to collect IOC alarms to single point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/>
              <a:t>PV name of point(s) in alarm can be propagated up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Interface Developments (</a:t>
            </a:r>
            <a:r>
              <a:rPr lang="en-AU" dirty="0" err="1" smtClean="0"/>
              <a:t>Xinyu</a:t>
            </a:r>
            <a:r>
              <a:rPr lang="en-AU" dirty="0" smtClean="0"/>
              <a:t> Wu)</a:t>
            </a:r>
            <a:endParaRPr lang="en-AU" dirty="0"/>
          </a:p>
        </p:txBody>
      </p:sp>
      <p:pic>
        <p:nvPicPr>
          <p:cNvPr id="6" name="Content Placeholder 5" descr="webop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836712"/>
            <a:ext cx="6840760" cy="4440411"/>
          </a:xfrm>
        </p:spPr>
      </p:pic>
      <p:sp>
        <p:nvSpPr>
          <p:cNvPr id="7" name="TextBox 6"/>
          <p:cNvSpPr txBox="1"/>
          <p:nvPr/>
        </p:nvSpPr>
        <p:spPr>
          <a:xfrm>
            <a:off x="323528" y="5085184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AU" dirty="0" smtClean="0"/>
              <a:t>Experimenting with </a:t>
            </a:r>
            <a:r>
              <a:rPr lang="en-AU" dirty="0" err="1" smtClean="0"/>
              <a:t>WebOPI</a:t>
            </a:r>
            <a:r>
              <a:rPr lang="en-AU" dirty="0" smtClean="0"/>
              <a:t> / </a:t>
            </a:r>
            <a:r>
              <a:rPr lang="en-AU" dirty="0" err="1" smtClean="0"/>
              <a:t>WebAlarm</a:t>
            </a:r>
            <a:endParaRPr lang="en-AU" dirty="0" smtClean="0"/>
          </a:p>
          <a:p>
            <a:pPr>
              <a:buFont typeface="Arial" pitchFamily="34" charset="0"/>
              <a:buChar char="•"/>
            </a:pPr>
            <a:r>
              <a:rPr lang="en-AU" dirty="0" smtClean="0"/>
              <a:t>Some useful additions to CSS alarm handling, will contribute back to project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800" dirty="0" smtClean="0"/>
              <a:t>Observing Large Areas of the Sky (50 square degrees)</a:t>
            </a:r>
            <a:endParaRPr lang="en-AU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r="496"/>
          <a:stretch/>
        </p:blipFill>
        <p:spPr>
          <a:xfrm>
            <a:off x="953598" y="902851"/>
            <a:ext cx="7236804" cy="511843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8532440" y="1127125"/>
            <a:ext cx="0" cy="4822155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532440" y="2947720"/>
            <a:ext cx="461665" cy="1180964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AU" dirty="0" smtClean="0"/>
              <a:t>5.5 degrees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3116794" y="6081089"/>
            <a:ext cx="291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Image made by Ian Heywood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42621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We measure the spatial coherence function</a:t>
            </a:r>
            <a:endParaRPr lang="en-US" sz="4000" dirty="0"/>
          </a:p>
        </p:txBody>
      </p:sp>
      <p:pic>
        <p:nvPicPr>
          <p:cNvPr id="104456" name="Picture 8" descr="le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856"/>
            <a:ext cx="2438400" cy="2438400"/>
          </a:xfrm>
          <a:prstGeom prst="rect">
            <a:avLst/>
          </a:prstGeom>
          <a:noFill/>
        </p:spPr>
      </p:pic>
      <p:pic>
        <p:nvPicPr>
          <p:cNvPr id="104457" name="Picture 9" descr="lena_mp_fft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060848"/>
            <a:ext cx="2438400" cy="2438400"/>
          </a:xfrm>
          <a:prstGeom prst="rect">
            <a:avLst/>
          </a:prstGeom>
          <a:noFill/>
        </p:spPr>
      </p:pic>
      <p:sp>
        <p:nvSpPr>
          <p:cNvPr id="104461" name="Text Box 13"/>
          <p:cNvSpPr txBox="1">
            <a:spLocks noChangeArrowheads="1"/>
          </p:cNvSpPr>
          <p:nvPr/>
        </p:nvSpPr>
        <p:spPr bwMode="auto">
          <a:xfrm rot="16200000">
            <a:off x="1324521" y="1229719"/>
            <a:ext cx="461665" cy="66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104463" name="Text Box 15"/>
          <p:cNvSpPr txBox="1">
            <a:spLocks noChangeArrowheads="1"/>
          </p:cNvSpPr>
          <p:nvPr/>
        </p:nvSpPr>
        <p:spPr bwMode="auto">
          <a:xfrm rot="16200000">
            <a:off x="4314287" y="2318561"/>
            <a:ext cx="461665" cy="181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en-US" dirty="0" smtClean="0"/>
              <a:t> Fourier Transform</a:t>
            </a:r>
            <a:endParaRPr lang="en-US" dirty="0"/>
          </a:p>
        </p:txBody>
      </p:sp>
      <p:sp>
        <p:nvSpPr>
          <p:cNvPr id="104474" name="Text Box 26"/>
          <p:cNvSpPr txBox="1">
            <a:spLocks noChangeArrowheads="1"/>
          </p:cNvSpPr>
          <p:nvPr/>
        </p:nvSpPr>
        <p:spPr bwMode="auto">
          <a:xfrm rot="16200000">
            <a:off x="6741988" y="898972"/>
            <a:ext cx="1008063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en-US" dirty="0"/>
              <a:t>Spatial</a:t>
            </a:r>
          </a:p>
          <a:p>
            <a:r>
              <a:rPr lang="en-US" dirty="0"/>
              <a:t>Frequency</a:t>
            </a:r>
          </a:p>
          <a:p>
            <a:r>
              <a:rPr lang="en-US" dirty="0"/>
              <a:t>domain</a:t>
            </a:r>
          </a:p>
        </p:txBody>
      </p:sp>
      <p:sp>
        <p:nvSpPr>
          <p:cNvPr id="8" name="Left Arrow 7"/>
          <p:cNvSpPr/>
          <p:nvPr/>
        </p:nvSpPr>
        <p:spPr>
          <a:xfrm>
            <a:off x="3059832" y="3140968"/>
            <a:ext cx="432048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ight Arrow 8"/>
          <p:cNvSpPr/>
          <p:nvPr/>
        </p:nvSpPr>
        <p:spPr>
          <a:xfrm>
            <a:off x="5508104" y="3140968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ASKAP Commissioning Update  |  Aidan Hotan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4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88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3491880" cy="83099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chemeClr val="bg1"/>
                </a:solidFill>
              </a:rPr>
              <a:t>ASKAP Array Configuration</a:t>
            </a:r>
          </a:p>
          <a:p>
            <a:r>
              <a:rPr lang="en-AU" sz="2400" dirty="0" smtClean="0">
                <a:solidFill>
                  <a:schemeClr val="bg1"/>
                </a:solidFill>
              </a:rPr>
              <a:t>36 x 12m Antennas</a:t>
            </a:r>
            <a:endParaRPr lang="en-A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ASKAP u-v coverage</a:t>
            </a:r>
          </a:p>
        </p:txBody>
      </p:sp>
      <p:pic>
        <p:nvPicPr>
          <p:cNvPr id="145412" name="Picture 4" descr="fig3b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1600200"/>
            <a:ext cx="4087813" cy="4087813"/>
          </a:xfrm>
          <a:noFill/>
          <a:ln/>
        </p:spPr>
      </p:pic>
      <p:pic>
        <p:nvPicPr>
          <p:cNvPr id="145413" name="Picture 5" descr="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0"/>
            <a:ext cx="4098925" cy="4098925"/>
          </a:xfrm>
          <a:prstGeom prst="rect">
            <a:avLst/>
          </a:prstGeom>
          <a:noFill/>
        </p:spPr>
      </p:pic>
      <p:pic>
        <p:nvPicPr>
          <p:cNvPr id="145415" name="Picture 7" descr="Clipboard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676400"/>
            <a:ext cx="4038600" cy="4033838"/>
          </a:xfrm>
          <a:prstGeom prst="rect">
            <a:avLst/>
          </a:prstGeom>
          <a:noFill/>
        </p:spPr>
      </p:pic>
      <p:sp>
        <p:nvSpPr>
          <p:cNvPr id="145416" name="Line 8"/>
          <p:cNvSpPr>
            <a:spLocks noChangeShapeType="1"/>
          </p:cNvSpPr>
          <p:nvPr/>
        </p:nvSpPr>
        <p:spPr bwMode="auto">
          <a:xfrm>
            <a:off x="4267200" y="2895600"/>
            <a:ext cx="60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AU"/>
          </a:p>
        </p:txBody>
      </p:sp>
      <p:sp>
        <p:nvSpPr>
          <p:cNvPr id="145417" name="Line 9"/>
          <p:cNvSpPr>
            <a:spLocks noChangeShapeType="1"/>
          </p:cNvSpPr>
          <p:nvPr/>
        </p:nvSpPr>
        <p:spPr bwMode="auto">
          <a:xfrm flipH="1">
            <a:off x="4267200" y="28956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AU"/>
          </a:p>
        </p:txBody>
      </p:sp>
      <p:pic>
        <p:nvPicPr>
          <p:cNvPr id="145418" name="Picture 10" descr="Clipboard01"/>
          <p:cNvPicPr>
            <a:picLocks noChangeAspect="1" noChangeArrowheads="1"/>
          </p:cNvPicPr>
          <p:nvPr/>
        </p:nvPicPr>
        <p:blipFill>
          <a:blip r:embed="rId5" cstate="print"/>
          <a:srcRect r="9908"/>
          <a:stretch>
            <a:fillRect/>
          </a:stretch>
        </p:blipFill>
        <p:spPr bwMode="auto">
          <a:xfrm>
            <a:off x="4572000" y="1524000"/>
            <a:ext cx="4322763" cy="427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20" name="Line 12"/>
          <p:cNvSpPr>
            <a:spLocks noChangeShapeType="1"/>
          </p:cNvSpPr>
          <p:nvPr/>
        </p:nvSpPr>
        <p:spPr bwMode="auto">
          <a:xfrm>
            <a:off x="4114800" y="2895600"/>
            <a:ext cx="60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6" grpId="0" animBg="1"/>
      <p:bldP spid="145417" grpId="0" animBg="1"/>
      <p:bldP spid="145417" grpId="1" animBg="1"/>
      <p:bldP spid="1454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Introducing ASKAP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The Australian SKA Pathfinder is a radio telescope array that uses new receiver technology to improve field of view and provide unprecedented survey speed</a:t>
            </a:r>
          </a:p>
          <a:p>
            <a:r>
              <a:rPr lang="en-AU" dirty="0" smtClean="0"/>
              <a:t>Covers a section of the radio spectrum surrounding rest-frame neutral Hydrogen emission (700 MHz to 1.8 GHz)</a:t>
            </a:r>
          </a:p>
          <a:p>
            <a:r>
              <a:rPr lang="en-AU" dirty="0" smtClean="0"/>
              <a:t>Consists of 36 individual 12m antennas fitted with PAF receivers</a:t>
            </a:r>
          </a:p>
          <a:p>
            <a:r>
              <a:rPr lang="en-AU" dirty="0" smtClean="0"/>
              <a:t>Currently under construction at MRO, a radio quiet environment</a:t>
            </a:r>
          </a:p>
          <a:p>
            <a:r>
              <a:rPr lang="en-AU" dirty="0" smtClean="0"/>
              <a:t>Begins early science operations with a subset of antennas in 2015</a:t>
            </a:r>
          </a:p>
          <a:p>
            <a:pPr lvl="1"/>
            <a:r>
              <a:rPr lang="en-AU" dirty="0" smtClean="0"/>
              <a:t>Some science is already being done with a prototype 6-antenna array (BETA)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ASKAP Commissioning Update  |  Aidan Hotan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7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8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2339752" y="3284984"/>
            <a:ext cx="288032" cy="28803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2592288" cy="707886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chemeClr val="bg1"/>
                </a:solidFill>
              </a:rPr>
              <a:t>The Murchison Radio Observatory (MRO)</a:t>
            </a:r>
            <a:endParaRPr lang="en-AU" sz="20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5" idx="1"/>
          </p:cNvCxnSpPr>
          <p:nvPr/>
        </p:nvCxnSpPr>
        <p:spPr>
          <a:xfrm>
            <a:off x="1296144" y="707886"/>
            <a:ext cx="1085789" cy="2619279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8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50180" name="Picture 4" descr="https://teams.csiro.au/sites/ASKAP/Images1/For%20print%20use/AlexCherney_five_pr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ASKAP Science Priorities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 smtClean="0"/>
              <a:t>Most of the observing time will be spent on major survey projects.</a:t>
            </a:r>
          </a:p>
          <a:p>
            <a:pPr lvl="1"/>
            <a:r>
              <a:rPr lang="en-AU" dirty="0"/>
              <a:t>ASKAP will cater for large international science </a:t>
            </a:r>
            <a:r>
              <a:rPr lang="en-AU" dirty="0" smtClean="0"/>
              <a:t>teams.</a:t>
            </a:r>
          </a:p>
          <a:p>
            <a:pPr lvl="1"/>
            <a:r>
              <a:rPr lang="en-AU" dirty="0" smtClean="0"/>
              <a:t>Observations will be highly automated and done by facility operators.</a:t>
            </a:r>
          </a:p>
          <a:p>
            <a:pPr lvl="1"/>
            <a:endParaRPr lang="en-AU" dirty="0" smtClean="0"/>
          </a:p>
          <a:p>
            <a:r>
              <a:rPr lang="en-AU" dirty="0" smtClean="0"/>
              <a:t>10 major projects were selected to receive time during this first 5 </a:t>
            </a:r>
            <a:r>
              <a:rPr lang="en-AU" dirty="0" err="1" smtClean="0"/>
              <a:t>yrs</a:t>
            </a:r>
            <a:r>
              <a:rPr lang="en-AU" dirty="0" smtClean="0"/>
              <a:t>:</a:t>
            </a:r>
          </a:p>
          <a:p>
            <a:endParaRPr lang="en-AU" dirty="0" smtClean="0"/>
          </a:p>
          <a:p>
            <a:pPr lvl="1"/>
            <a:r>
              <a:rPr lang="en-AU" b="1" dirty="0"/>
              <a:t>Evolutionary Map of the Universe (EMU)</a:t>
            </a:r>
          </a:p>
          <a:p>
            <a:pPr lvl="1"/>
            <a:r>
              <a:rPr lang="en-AU" b="1" dirty="0" err="1"/>
              <a:t>Widefield</a:t>
            </a:r>
            <a:r>
              <a:rPr lang="en-AU" b="1" dirty="0"/>
              <a:t> ASKAP L-Band Legacy All-Sky Blind Survey (WALLABY)</a:t>
            </a:r>
          </a:p>
          <a:p>
            <a:pPr lvl="1"/>
            <a:r>
              <a:rPr lang="en-AU" b="1" dirty="0"/>
              <a:t>The First Large Absorption Survey in HI (FLASH)</a:t>
            </a:r>
          </a:p>
          <a:p>
            <a:pPr lvl="1"/>
            <a:r>
              <a:rPr lang="en-AU" b="1" dirty="0"/>
              <a:t>An ASKAP Survey for Variables and Slow Transients (VAST)</a:t>
            </a:r>
          </a:p>
          <a:p>
            <a:pPr lvl="1"/>
            <a:r>
              <a:rPr lang="en-AU" b="1" dirty="0"/>
              <a:t>The Galactic ASKAP Spectral Line Survey (GASKAP)</a:t>
            </a:r>
          </a:p>
          <a:p>
            <a:pPr lvl="1"/>
            <a:r>
              <a:rPr lang="en-AU" b="1" dirty="0"/>
              <a:t>Polarization Sky Survey of the Universe's Magnetism (POSSUM)</a:t>
            </a:r>
          </a:p>
          <a:p>
            <a:pPr lvl="1"/>
            <a:r>
              <a:rPr lang="en-AU" b="1" dirty="0"/>
              <a:t>The Commensal Real-time ASKAP Fast Transients survey (CRAFT)</a:t>
            </a:r>
          </a:p>
          <a:p>
            <a:pPr lvl="1"/>
            <a:r>
              <a:rPr lang="en-AU" b="1" dirty="0"/>
              <a:t>Deep Investigations of Neutral Gas Origins (DINGO)</a:t>
            </a:r>
          </a:p>
          <a:p>
            <a:pPr lvl="1"/>
            <a:r>
              <a:rPr lang="en-AU" b="1" dirty="0"/>
              <a:t>The High Resolution Components of ASKAP (VLBI)</a:t>
            </a:r>
          </a:p>
          <a:p>
            <a:pPr lvl="1"/>
            <a:r>
              <a:rPr lang="en-AU" b="1" dirty="0"/>
              <a:t>Compact Objects with ASKAP: Surveys and Timing (COAST)</a:t>
            </a:r>
            <a:endParaRPr lang="en-AU" dirty="0"/>
          </a:p>
          <a:p>
            <a:endParaRPr lang="en-AU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361637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IRO_PowerPoint_120322">
  <a:themeElements>
    <a:clrScheme name="CSIRO Midday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CSIRO_PowerPoint_120322</Template>
  <TotalTime>13171</TotalTime>
  <Words>763</Words>
  <Application>Microsoft Office PowerPoint</Application>
  <PresentationFormat>On-screen Show (4:3)</PresentationFormat>
  <Paragraphs>124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CSIRO_PowerPoint_120322</vt:lpstr>
      <vt:lpstr>ASKAP Status Update</vt:lpstr>
      <vt:lpstr>Australia Telescope Compact Array (Narrabri, NSW)</vt:lpstr>
      <vt:lpstr>We measure the spatial coherence function</vt:lpstr>
      <vt:lpstr>Slide 4</vt:lpstr>
      <vt:lpstr>ASKAP u-v coverage</vt:lpstr>
      <vt:lpstr>Introducing ASKAP</vt:lpstr>
      <vt:lpstr>Slide 7</vt:lpstr>
      <vt:lpstr>Slide 8</vt:lpstr>
      <vt:lpstr>ASKAP Science Priorities</vt:lpstr>
      <vt:lpstr>ATCA mm receiver vs. ASKAP Phased Array Feed</vt:lpstr>
      <vt:lpstr>Data Flow at the Telescope</vt:lpstr>
      <vt:lpstr>Digitisers and Beamformers</vt:lpstr>
      <vt:lpstr>Data Flow out of the Correlator</vt:lpstr>
      <vt:lpstr>Pawsey Supercomputing Centre</vt:lpstr>
      <vt:lpstr>Cray XC30 - 9440 Cores (Galaxy)</vt:lpstr>
      <vt:lpstr>Architecture</vt:lpstr>
      <vt:lpstr>MoniCA </vt:lpstr>
      <vt:lpstr>Antenna Drives IOC</vt:lpstr>
      <vt:lpstr>Drives OPI</vt:lpstr>
      <vt:lpstr>Composite IOC (Craig Haskins)</vt:lpstr>
      <vt:lpstr>Summary Alarm Records (Craig Haskins)</vt:lpstr>
      <vt:lpstr>Interface Developments (Xinyu Wu)</vt:lpstr>
      <vt:lpstr>Observing Large Areas of the Sky (50 square degrees)</vt:lpstr>
    </vt:vector>
  </TitlesOfParts>
  <Company>CSIRO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Hotan, Aidan (CASS, Marsfield)</dc:creator>
  <cp:lastModifiedBy>Brodrick, David (CASS, Narrabri)</cp:lastModifiedBy>
  <cp:revision>516</cp:revision>
  <dcterms:created xsi:type="dcterms:W3CDTF">2012-05-01T00:33:22Z</dcterms:created>
  <dcterms:modified xsi:type="dcterms:W3CDTF">2014-10-22T05:43:48Z</dcterms:modified>
</cp:coreProperties>
</file>