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7" r:id="rId6"/>
    <p:sldId id="258" r:id="rId7"/>
    <p:sldId id="267" r:id="rId8"/>
    <p:sldId id="259" r:id="rId9"/>
    <p:sldId id="261" r:id="rId10"/>
    <p:sldId id="263" r:id="rId11"/>
    <p:sldId id="262" r:id="rId12"/>
    <p:sldId id="268" r:id="rId13"/>
    <p:sldId id="266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50" d="100"/>
          <a:sy n="150" d="100"/>
        </p:scale>
        <p:origin x="-19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10/14/14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4" Type="http://schemas.openxmlformats.org/officeDocument/2006/relationships/image" Target="../media/image10.tmp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88705"/>
          </a:xfrm>
        </p:spPr>
        <p:txBody>
          <a:bodyPr/>
          <a:lstStyle/>
          <a:p>
            <a:r>
              <a:rPr lang="en-US" dirty="0" smtClean="0"/>
              <a:t>EPICS V4 for SNS </a:t>
            </a:r>
            <a:r>
              <a:rPr lang="en-US" smtClean="0"/>
              <a:t>Neutron Data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Kay Kasemir</a:t>
            </a:r>
          </a:p>
          <a:p>
            <a:r>
              <a:rPr lang="en-US" dirty="0" smtClean="0"/>
              <a:t>Oct.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5410200" cy="652157"/>
          </a:xfrm>
        </p:spPr>
        <p:txBody>
          <a:bodyPr>
            <a:normAutofit/>
          </a:bodyPr>
          <a:lstStyle/>
          <a:p>
            <a:r>
              <a:rPr lang="en-US" dirty="0" smtClean="0"/>
              <a:t>Looking Good!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308"/>
            <a:ext cx="8686800" cy="5343376"/>
          </a:xfrm>
        </p:spPr>
        <p:txBody>
          <a:bodyPr>
            <a:normAutofit/>
          </a:bodyPr>
          <a:lstStyle/>
          <a:p>
            <a:pPr lvl="1">
              <a:buFont typeface="Calibri" panose="020F0502020204030204" pitchFamily="34" charset="0"/>
              <a:buChar char="+"/>
            </a:pPr>
            <a:r>
              <a:rPr lang="en-US" dirty="0" smtClean="0"/>
              <a:t>Can package data in flexible ways</a:t>
            </a:r>
          </a:p>
          <a:p>
            <a:pPr lvl="1">
              <a:buFont typeface="Calibri" panose="020F0502020204030204" pitchFamily="34" charset="0"/>
              <a:buChar char="+"/>
            </a:pPr>
            <a:endParaRPr lang="en-US" dirty="0" smtClean="0"/>
          </a:p>
          <a:p>
            <a:pPr lvl="1">
              <a:buFont typeface="Calibri" panose="020F0502020204030204" pitchFamily="34" charset="0"/>
              <a:buChar char="+"/>
            </a:pPr>
            <a:r>
              <a:rPr lang="en-US" dirty="0" smtClean="0"/>
              <a:t>Already have network tools to inspect, monitor</a:t>
            </a:r>
          </a:p>
          <a:p>
            <a:pPr lvl="1">
              <a:buFont typeface="Calibri" panose="020F0502020204030204" pitchFamily="34" charset="0"/>
              <a:buChar char="+"/>
            </a:pPr>
            <a:endParaRPr lang="en-US" dirty="0" smtClean="0"/>
          </a:p>
          <a:p>
            <a:pPr lvl="1">
              <a:buFont typeface="Calibri" panose="020F0502020204030204" pitchFamily="34" charset="0"/>
              <a:buChar char="+"/>
            </a:pPr>
            <a:r>
              <a:rPr lang="en-US" dirty="0" smtClean="0"/>
              <a:t>Performance is good</a:t>
            </a:r>
          </a:p>
          <a:p>
            <a:pPr lvl="1">
              <a:buFont typeface="Calibri" panose="020F0502020204030204" pitchFamily="34" charset="0"/>
              <a:buChar char="+"/>
            </a:pPr>
            <a:endParaRPr lang="en-US" dirty="0" smtClean="0"/>
          </a:p>
          <a:p>
            <a:pPr lvl="1">
              <a:buFont typeface="Calibri" panose="020F0502020204030204" pitchFamily="34" charset="0"/>
              <a:buChar char="+"/>
            </a:pPr>
            <a:r>
              <a:rPr lang="en-US" dirty="0"/>
              <a:t>Community of developers and users</a:t>
            </a:r>
          </a:p>
          <a:p>
            <a:pPr marL="684212" lvl="2" indent="0">
              <a:buNone/>
            </a:pPr>
            <a:r>
              <a:rPr lang="en-US" dirty="0"/>
              <a:t>Thanks to </a:t>
            </a:r>
            <a:r>
              <a:rPr lang="en-US" dirty="0" err="1"/>
              <a:t>Matej</a:t>
            </a:r>
            <a:r>
              <a:rPr lang="en-US" dirty="0"/>
              <a:t> </a:t>
            </a:r>
            <a:r>
              <a:rPr lang="en-US" dirty="0" err="1"/>
              <a:t>Sekoranja</a:t>
            </a:r>
            <a:r>
              <a:rPr lang="en-US" dirty="0"/>
              <a:t>, Marty </a:t>
            </a:r>
            <a:r>
              <a:rPr lang="en-US" dirty="0" err="1"/>
              <a:t>Kraimer</a:t>
            </a:r>
            <a:r>
              <a:rPr lang="en-US" dirty="0"/>
              <a:t>, David </a:t>
            </a:r>
            <a:r>
              <a:rPr lang="en-US" dirty="0" err="1"/>
              <a:t>Hickin</a:t>
            </a:r>
            <a:r>
              <a:rPr lang="en-US" dirty="0"/>
              <a:t> for fast bug fixes and </a:t>
            </a:r>
            <a:r>
              <a:rPr lang="en-US" dirty="0" smtClean="0"/>
              <a:t>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Basic Idea: V4 for </a:t>
            </a:r>
            <a:r>
              <a:rPr lang="en-US" dirty="0" smtClean="0">
                <a:solidFill>
                  <a:srgbClr val="FF6600"/>
                </a:solidFill>
              </a:rPr>
              <a:t>Raw Neutron Data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209800"/>
            <a:ext cx="1524000" cy="1600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Neutron Detector</a:t>
            </a:r>
          </a:p>
        </p:txBody>
      </p:sp>
      <p:sp>
        <p:nvSpPr>
          <p:cNvPr id="8" name="Right Arrow 7"/>
          <p:cNvSpPr/>
          <p:nvPr/>
        </p:nvSpPr>
        <p:spPr>
          <a:xfrm rot="855336">
            <a:off x="2164587" y="3243326"/>
            <a:ext cx="1643579" cy="457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1143000"/>
            <a:ext cx="129540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10" name="Magnetic Disk 9"/>
          <p:cNvSpPr/>
          <p:nvPr/>
        </p:nvSpPr>
        <p:spPr>
          <a:xfrm>
            <a:off x="6019800" y="1143000"/>
            <a:ext cx="1143000" cy="1143000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Nexus File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334000" y="1524000"/>
            <a:ext cx="685800" cy="4572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38600" y="29718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Neutron Stats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Neutron Count,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XY Histogram,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Time-of-Fight Histogram</a:t>
            </a:r>
          </a:p>
        </p:txBody>
      </p:sp>
      <p:sp>
        <p:nvSpPr>
          <p:cNvPr id="15" name="Right Arrow 14"/>
          <p:cNvSpPr/>
          <p:nvPr/>
        </p:nvSpPr>
        <p:spPr>
          <a:xfrm rot="20049748">
            <a:off x="2146194" y="1880591"/>
            <a:ext cx="1741282" cy="457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667000"/>
            <a:ext cx="238062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6600"/>
                </a:solidFill>
              </a:rPr>
              <a:t>{ pixel, time-of-flight }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38600" y="48768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User Display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CS-Studio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" y="48768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Experiment Control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IOCs,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pcaspy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ScanServer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5" idx="2"/>
          </p:cNvCxnSpPr>
          <p:nvPr/>
        </p:nvCxnSpPr>
        <p:spPr>
          <a:xfrm>
            <a:off x="1219200" y="3810000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9200" y="46482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14" idx="2"/>
          </p:cNvCxnSpPr>
          <p:nvPr/>
        </p:nvCxnSpPr>
        <p:spPr>
          <a:xfrm flipV="1">
            <a:off x="5143500" y="441960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28800" y="4267200"/>
            <a:ext cx="183994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Channel Access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6344" y="1405467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90600" y="1752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59934" y="990600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295400" y="1337733"/>
            <a:ext cx="21856" cy="414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353"/>
          </a:xfrm>
        </p:spPr>
        <p:txBody>
          <a:bodyPr/>
          <a:lstStyle/>
          <a:p>
            <a:r>
              <a:rPr lang="en-US" dirty="0" smtClean="0"/>
              <a:t>“V4”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354"/>
            <a:ext cx="8229600" cy="5210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pvData</a:t>
            </a:r>
            <a:r>
              <a:rPr lang="en-US" dirty="0" smtClean="0"/>
              <a:t> – Structured Data</a:t>
            </a:r>
          </a:p>
          <a:p>
            <a:pPr lvl="1"/>
            <a:r>
              <a:rPr lang="en-US" dirty="0" smtClean="0"/>
              <a:t>Java, C++</a:t>
            </a:r>
          </a:p>
          <a:p>
            <a:pPr lvl="1"/>
            <a:r>
              <a:rPr lang="en-US" dirty="0" smtClean="0"/>
              <a:t>Normative Types: </a:t>
            </a:r>
            <a:r>
              <a:rPr lang="en-US" dirty="0" err="1" smtClean="0"/>
              <a:t>Structs</a:t>
            </a:r>
            <a:r>
              <a:rPr lang="en-US" dirty="0" smtClean="0"/>
              <a:t> w/ time, alarm, ..</a:t>
            </a:r>
          </a:p>
          <a:p>
            <a:pPr marL="0" indent="0">
              <a:buNone/>
            </a:pPr>
            <a:r>
              <a:rPr lang="en-US" dirty="0" err="1" smtClean="0"/>
              <a:t>pvAccess</a:t>
            </a:r>
            <a:r>
              <a:rPr lang="en-US" dirty="0" smtClean="0"/>
              <a:t> – Network protocol</a:t>
            </a:r>
          </a:p>
          <a:p>
            <a:pPr lvl="1"/>
            <a:r>
              <a:rPr lang="en-US" dirty="0" smtClean="0"/>
              <a:t>Similar to CA</a:t>
            </a:r>
          </a:p>
          <a:p>
            <a:pPr lvl="2"/>
            <a:r>
              <a:rPr lang="en-US" dirty="0" smtClean="0"/>
              <a:t>Search via UDP 5076</a:t>
            </a:r>
          </a:p>
          <a:p>
            <a:pPr lvl="2"/>
            <a:r>
              <a:rPr lang="en-US" dirty="0" smtClean="0"/>
              <a:t>Connect by default on TCP 5075</a:t>
            </a:r>
          </a:p>
          <a:p>
            <a:pPr lvl="1"/>
            <a:r>
              <a:rPr lang="en-US" dirty="0" smtClean="0"/>
              <a:t>Server decides on byte order</a:t>
            </a:r>
          </a:p>
          <a:p>
            <a:pPr lvl="1"/>
            <a:r>
              <a:rPr lang="en-US" dirty="0" smtClean="0"/>
              <a:t>Partial transfers,</a:t>
            </a:r>
            <a:r>
              <a:rPr lang="en-US" dirty="0"/>
              <a:t> </a:t>
            </a:r>
            <a:r>
              <a:rPr lang="en-US" dirty="0" smtClean="0"/>
              <a:t>whatever client requests</a:t>
            </a:r>
          </a:p>
          <a:p>
            <a:pPr lvl="1"/>
            <a:r>
              <a:rPr lang="en-US" dirty="0" smtClean="0"/>
              <a:t>Clever ‘size’: 1 byte if &lt;255,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Active development, protocol freeze in Oct. 2014</a:t>
            </a:r>
            <a:endParaRPr lang="en-US" dirty="0"/>
          </a:p>
        </p:txBody>
      </p:sp>
      <p:pic>
        <p:nvPicPr>
          <p:cNvPr id="5" name="Picture 2" descr="C:\Users\ky9\AppData\Local\Microsoft\Windows\Temporary Internet Files\Content.IE5\BDBSVOT1\MC90044193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55" y="12700"/>
            <a:ext cx="238284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28787"/>
              </p:ext>
            </p:extLst>
          </p:nvPr>
        </p:nvGraphicFramePr>
        <p:xfrm>
          <a:off x="304800" y="381000"/>
          <a:ext cx="8642350" cy="54322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1175"/>
                <a:gridCol w="4321175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Orig.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SNS neutron network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pvData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pvAccess</a:t>
                      </a:r>
                      <a:endParaRPr lang="en-US" dirty="0"/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r>
                        <a:rPr lang="en-US" dirty="0" smtClean="0"/>
                        <a:t>‘events’ via UDP broadcast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to any number of listeners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‘monitors’ via TCP to 2-3</a:t>
                      </a:r>
                      <a:r>
                        <a:rPr lang="en-US" baseline="0" dirty="0" smtClean="0"/>
                        <a:t> listeners</a:t>
                      </a:r>
                      <a:endParaRPr lang="en-US" dirty="0"/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 documented in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Protocol documented in specification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 MS Visual C++</a:t>
                      </a:r>
                      <a:r>
                        <a:rPr lang="en-US" baseline="0" dirty="0" smtClean="0"/>
                        <a:t> code took years to get stable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Java, portable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C+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+, python 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code with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wider developer and user base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r>
                        <a:rPr lang="en-US" dirty="0" smtClean="0"/>
                        <a:t>No ‘debug’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pvinfo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pvget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, CSS Probe, … 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r>
                        <a:rPr lang="en-US" dirty="0" smtClean="0"/>
                        <a:t>Clients</a:t>
                      </a:r>
                      <a:r>
                        <a:rPr lang="en-US" baseline="0" dirty="0" smtClean="0"/>
                        <a:t> receive neutron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Clients can see last (=stale) value, then new events</a:t>
                      </a:r>
                      <a:endParaRPr lang="en-US" dirty="0"/>
                    </a:p>
                  </a:txBody>
                  <a:tcPr/>
                </a:tc>
              </a:tr>
              <a:tr h="8164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Can put anything into network package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 to fit into </a:t>
                      </a:r>
                      <a:r>
                        <a:rPr lang="en-US" dirty="0" err="1" smtClean="0"/>
                        <a:t>pvData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5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Neutron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uint64   </a:t>
            </a:r>
            <a:r>
              <a:rPr lang="en-US" dirty="0" err="1" smtClean="0">
                <a:latin typeface="Courier"/>
                <a:cs typeface="Courier"/>
              </a:rPr>
              <a:t>eventID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uint64   </a:t>
            </a:r>
            <a:r>
              <a:rPr lang="en-US" dirty="0" err="1" smtClean="0">
                <a:latin typeface="Courier"/>
                <a:cs typeface="Courier"/>
              </a:rPr>
              <a:t>pulseID</a:t>
            </a:r>
            <a:r>
              <a:rPr lang="en-US" dirty="0" smtClean="0">
                <a:latin typeface="Courier"/>
                <a:cs typeface="Courier"/>
              </a:rPr>
              <a:t>     // </a:t>
            </a:r>
            <a:r>
              <a:rPr lang="en-US" dirty="0" err="1" smtClean="0">
                <a:latin typeface="Courier"/>
                <a:cs typeface="Courier"/>
              </a:rPr>
              <a:t>timeStamp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double   </a:t>
            </a:r>
            <a:r>
              <a:rPr lang="en-US" dirty="0" err="1" smtClean="0">
                <a:latin typeface="Courier"/>
                <a:cs typeface="Courier"/>
              </a:rPr>
              <a:t>protonCharge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 err="1">
                <a:latin typeface="Courier"/>
                <a:cs typeface="Courier"/>
              </a:rPr>
              <a:t>struct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{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uint32 </a:t>
            </a:r>
            <a:r>
              <a:rPr lang="en-US" dirty="0" err="1" smtClean="0">
                <a:latin typeface="Courier"/>
                <a:cs typeface="Courier"/>
              </a:rPr>
              <a:t>time_of_flight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uint32 pixel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}       events[]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SNS Neutron Data as </a:t>
            </a:r>
            <a:r>
              <a:rPr lang="en-US" dirty="0" err="1" smtClean="0"/>
              <a:t>pvData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9" y="838200"/>
            <a:ext cx="8590235" cy="5462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Structure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/</a:t>
            </a:r>
            <a:r>
              <a:rPr lang="en-US" dirty="0">
                <a:latin typeface="Courier"/>
                <a:cs typeface="Courier"/>
              </a:rPr>
              <a:t>/ Time </a:t>
            </a:r>
            <a:r>
              <a:rPr lang="en-US" dirty="0" smtClean="0">
                <a:latin typeface="Courier"/>
                <a:cs typeface="Courier"/>
              </a:rPr>
              <a:t>stamp for all;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// </a:t>
            </a:r>
            <a:r>
              <a:rPr lang="en-US" dirty="0" err="1">
                <a:latin typeface="Courier"/>
                <a:cs typeface="Courier"/>
              </a:rPr>
              <a:t>eventID</a:t>
            </a:r>
            <a:r>
              <a:rPr lang="en-US" dirty="0">
                <a:latin typeface="Courier"/>
                <a:cs typeface="Courier"/>
              </a:rPr>
              <a:t> in .</a:t>
            </a:r>
            <a:r>
              <a:rPr lang="en-US" dirty="0" err="1" smtClean="0">
                <a:latin typeface="Courier"/>
                <a:cs typeface="Courier"/>
              </a:rPr>
              <a:t>userTag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time_t</a:t>
            </a: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timeStamp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NTScalar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protonCharge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    double  </a:t>
            </a:r>
            <a:r>
              <a:rPr lang="en-US" dirty="0" smtClean="0">
                <a:latin typeface="Courier"/>
                <a:cs typeface="Courier"/>
              </a:rPr>
              <a:t>value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NTScalarArray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time_of_flight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uint</a:t>
            </a:r>
            <a:r>
              <a:rPr lang="en-US" dirty="0" smtClean="0">
                <a:latin typeface="Courier"/>
                <a:cs typeface="Courier"/>
              </a:rPr>
              <a:t>[]     value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NTScalarArray</a:t>
            </a:r>
            <a:r>
              <a:rPr lang="en-US" dirty="0" smtClean="0">
                <a:latin typeface="Courier"/>
                <a:cs typeface="Courier"/>
              </a:rPr>
              <a:t> pixel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 err="1" smtClean="0">
                <a:latin typeface="Courier"/>
                <a:cs typeface="Courier"/>
              </a:rPr>
              <a:t>uint</a:t>
            </a:r>
            <a:r>
              <a:rPr lang="en-US" dirty="0" smtClean="0">
                <a:latin typeface="Courier"/>
                <a:cs typeface="Courier"/>
              </a:rPr>
              <a:t>[]     value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NTScalarArray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position_x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uint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[]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value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.. a few more optional elements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9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GW32:~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" y="795066"/>
            <a:ext cx="5229955" cy="2962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" y="1"/>
            <a:ext cx="6693236" cy="820466"/>
          </a:xfrm>
        </p:spPr>
        <p:txBody>
          <a:bodyPr/>
          <a:lstStyle/>
          <a:p>
            <a:r>
              <a:rPr lang="en-US" dirty="0" smtClean="0"/>
              <a:t>What you get for free</a:t>
            </a:r>
            <a:endParaRPr lang="en-US" dirty="0"/>
          </a:p>
        </p:txBody>
      </p:sp>
      <p:pic>
        <p:nvPicPr>
          <p:cNvPr id="4" name="Picture 3" descr="MINGW32:~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55" y="1645998"/>
            <a:ext cx="5153745" cy="2734057"/>
          </a:xfrm>
          <a:prstGeom prst="rect">
            <a:avLst/>
          </a:prstGeom>
        </p:spPr>
      </p:pic>
      <p:pic>
        <p:nvPicPr>
          <p:cNvPr id="5" name="Picture 4" descr="MINGW32:~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310"/>
            <a:ext cx="7744906" cy="2962689"/>
          </a:xfrm>
          <a:prstGeom prst="rect">
            <a:avLst/>
          </a:prstGeom>
        </p:spPr>
      </p:pic>
      <p:pic>
        <p:nvPicPr>
          <p:cNvPr id="2051" name="Picture 3" descr="C:\Users\ky9\AppData\Local\Microsoft\Windows\Temporary Internet Files\Content.IE5\BDBSVOT1\MC90025128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53" y="0"/>
            <a:ext cx="205384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8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14400"/>
            <a:ext cx="887124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that generates fake neutron events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to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pvDatabaseCPP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example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run standalone or in V3 IOC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pvget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–m” for initial tests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Hit CPU limit because of string formatting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Custom client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 for missing ‘event ID’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Saturating 1GB network around </a:t>
            </a:r>
            <a:r>
              <a:rPr lang="en-US" dirty="0" smtClean="0">
                <a:solidFill>
                  <a:srgbClr val="008000"/>
                </a:solidFill>
              </a:rPr>
              <a:t>15M SNS events/sec</a:t>
            </a:r>
          </a:p>
          <a:p>
            <a:pPr lvl="2"/>
            <a:r>
              <a:rPr lang="en-US" dirty="0" smtClean="0"/>
              <a:t>100 updates/sec, each with 150000 events</a:t>
            </a:r>
          </a:p>
          <a:p>
            <a:pPr lvl="2"/>
            <a:r>
              <a:rPr lang="en-US" dirty="0"/>
              <a:t>1 ‘event’ </a:t>
            </a:r>
            <a:r>
              <a:rPr lang="en-US" dirty="0">
                <a:sym typeface="Wingdings"/>
              </a:rPr>
              <a:t> </a:t>
            </a:r>
            <a:r>
              <a:rPr lang="en-US" dirty="0" err="1"/>
              <a:t>T.o.F</a:t>
            </a:r>
            <a:r>
              <a:rPr lang="en-US" dirty="0"/>
              <a:t> + pixel  </a:t>
            </a:r>
            <a:r>
              <a:rPr lang="en-US" dirty="0">
                <a:sym typeface="Wingdings"/>
              </a:rPr>
              <a:t></a:t>
            </a:r>
            <a:r>
              <a:rPr lang="en-US" dirty="0"/>
              <a:t> 8 </a:t>
            </a:r>
            <a:r>
              <a:rPr lang="en-US" dirty="0" smtClean="0"/>
              <a:t>bytes, and indeed </a:t>
            </a:r>
            <a:r>
              <a:rPr lang="en-US" dirty="0"/>
              <a:t>about </a:t>
            </a:r>
            <a:r>
              <a:rPr lang="en-US" dirty="0">
                <a:solidFill>
                  <a:srgbClr val="00B050"/>
                </a:solidFill>
              </a:rPr>
              <a:t>8 </a:t>
            </a:r>
            <a:r>
              <a:rPr lang="en-US" dirty="0" smtClean="0">
                <a:solidFill>
                  <a:srgbClr val="00B050"/>
                </a:solidFill>
              </a:rPr>
              <a:t>b/</a:t>
            </a:r>
            <a:r>
              <a:rPr lang="en-US" dirty="0" err="1" smtClean="0">
                <a:solidFill>
                  <a:srgbClr val="00B050"/>
                </a:solidFill>
              </a:rPr>
              <a:t>evt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on network!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On 10GB network </a:t>
            </a:r>
            <a:r>
              <a:rPr lang="en-US" dirty="0" smtClean="0">
                <a:solidFill>
                  <a:srgbClr val="008000"/>
                </a:solidFill>
              </a:rPr>
              <a:t>100M SNS events/sec </a:t>
            </a:r>
            <a:r>
              <a:rPr lang="en-US" dirty="0" smtClean="0"/>
              <a:t>w/o problems</a:t>
            </a:r>
          </a:p>
          <a:p>
            <a:pPr lvl="2"/>
            <a:r>
              <a:rPr lang="en-US" dirty="0" smtClean="0"/>
              <a:t>Limit was CPU load, not network</a:t>
            </a:r>
          </a:p>
          <a:p>
            <a:pPr lvl="1"/>
            <a:r>
              <a:rPr lang="en-US" dirty="0" smtClean="0"/>
              <a:t>Required for SNS: </a:t>
            </a:r>
            <a:r>
              <a:rPr lang="en-US" dirty="0" smtClean="0">
                <a:solidFill>
                  <a:srgbClr val="0000FF"/>
                </a:solidFill>
              </a:rPr>
              <a:t>10M events/sec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2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209800"/>
            <a:ext cx="1828800" cy="1600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Neutron Detector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EPICS IOC,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 err="1" smtClean="0">
                <a:solidFill>
                  <a:schemeClr val="tx1"/>
                </a:solidFill>
              </a:rPr>
              <a:t>nED</a:t>
            </a:r>
            <a:r>
              <a:rPr lang="en-US" sz="1400" dirty="0" smtClean="0">
                <a:solidFill>
                  <a:schemeClr val="tx1"/>
                </a:solidFill>
              </a:rPr>
              <a:t>” driver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w/ </a:t>
            </a:r>
            <a:r>
              <a:rPr lang="en-US" sz="1400" dirty="0" err="1" smtClean="0">
                <a:solidFill>
                  <a:schemeClr val="tx1"/>
                </a:solidFill>
              </a:rPr>
              <a:t>pvAccess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srv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55336">
            <a:off x="2164587" y="3243326"/>
            <a:ext cx="1643579" cy="457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1143000"/>
            <a:ext cx="129540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Data Collection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pvAccess</a:t>
            </a:r>
            <a:r>
              <a:rPr lang="en-US" sz="1400" dirty="0" smtClean="0">
                <a:solidFill>
                  <a:schemeClr val="tx1"/>
                </a:solidFill>
              </a:rPr>
              <a:t> client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86200" y="2743200"/>
            <a:ext cx="2438400" cy="1752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Area Detector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 err="1" smtClean="0">
                <a:solidFill>
                  <a:schemeClr val="tx1"/>
                </a:solidFill>
              </a:rPr>
              <a:t>ADnED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pvAccess</a:t>
            </a:r>
            <a:r>
              <a:rPr lang="en-US" sz="1400" dirty="0" smtClean="0">
                <a:solidFill>
                  <a:schemeClr val="tx1"/>
                </a:solidFill>
              </a:rPr>
              <a:t> client,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XY Pixel Histogram,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Time-of-flight histogram,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std. ROI, Array, … plugins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0049748">
            <a:off x="2146194" y="1880591"/>
            <a:ext cx="1741282" cy="4572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667000"/>
            <a:ext cx="16764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>
                <a:solidFill>
                  <a:srgbClr val="FF6600"/>
                </a:solidFill>
              </a:rPr>
              <a:t>pvAccess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6344" y="1405467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90600" y="1752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59934" y="990600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295400" y="1337733"/>
            <a:ext cx="21856" cy="414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886200" y="48768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User Display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CS-Studio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7200" y="48768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Experiment Control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IOCs,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pcaspy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ScanServer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19200" y="3810000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19200" y="4648200"/>
            <a:ext cx="373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44536" y="44958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3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451</TotalTime>
  <Words>415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Powerpoint-Template_HFIR-SNS</vt:lpstr>
      <vt:lpstr>EPICS V4 for SNS Neutron Data</vt:lpstr>
      <vt:lpstr>Basic Idea: V4 for Raw Neutron Data</vt:lpstr>
      <vt:lpstr>“V4” </vt:lpstr>
      <vt:lpstr>PowerPoint Presentation</vt:lpstr>
      <vt:lpstr>SNS Neutron Data</vt:lpstr>
      <vt:lpstr>SNS Neutron Data as pvData</vt:lpstr>
      <vt:lpstr>What you get for free</vt:lpstr>
      <vt:lpstr>Tests</vt:lpstr>
      <vt:lpstr>Plan</vt:lpstr>
      <vt:lpstr>Looking Good!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Manning, Renee</dc:creator>
  <cp:keywords>Spallation Neuton Souce, Neutron Sciences Directorate</cp:keywords>
  <dc:description/>
  <cp:lastModifiedBy>Kay Kasemir</cp:lastModifiedBy>
  <cp:revision>32</cp:revision>
  <dcterms:created xsi:type="dcterms:W3CDTF">2014-04-28T13:33:12Z</dcterms:created>
  <dcterms:modified xsi:type="dcterms:W3CDTF">2014-10-14T20:41:38Z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