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2" r:id="rId2"/>
    <p:sldId id="322" r:id="rId3"/>
    <p:sldId id="294" r:id="rId4"/>
    <p:sldId id="299" r:id="rId5"/>
    <p:sldId id="303" r:id="rId6"/>
    <p:sldId id="311" r:id="rId7"/>
    <p:sldId id="283" r:id="rId8"/>
    <p:sldId id="312" r:id="rId9"/>
    <p:sldId id="310" r:id="rId10"/>
    <p:sldId id="282" r:id="rId11"/>
    <p:sldId id="301" r:id="rId12"/>
    <p:sldId id="323" r:id="rId13"/>
    <p:sldId id="304" r:id="rId14"/>
    <p:sldId id="271" r:id="rId15"/>
    <p:sldId id="275" r:id="rId16"/>
    <p:sldId id="264" r:id="rId17"/>
    <p:sldId id="308" r:id="rId18"/>
    <p:sldId id="306" r:id="rId19"/>
    <p:sldId id="313" r:id="rId20"/>
    <p:sldId id="316" r:id="rId21"/>
    <p:sldId id="276" r:id="rId22"/>
    <p:sldId id="278" r:id="rId23"/>
    <p:sldId id="318" r:id="rId24"/>
    <p:sldId id="324" r:id="rId25"/>
    <p:sldId id="320" r:id="rId26"/>
  </p:sldIdLst>
  <p:sldSz cx="9144000" cy="6858000" type="screen4x3"/>
  <p:notesSz cx="68119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80808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00" autoAdjust="0"/>
  </p:normalViewPr>
  <p:slideViewPr>
    <p:cSldViewPr>
      <p:cViewPr>
        <p:scale>
          <a:sx n="63" d="100"/>
          <a:sy n="63" d="100"/>
        </p:scale>
        <p:origin x="-57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-1920" y="-114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C3DA1-9BFE-4D5D-B25D-7CC592D9C3C5}" type="datetimeFigureOut">
              <a:rPr lang="fr-FR" smtClean="0"/>
              <a:t>20/10/2014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1956D-7473-4ACD-A8EB-84381C2C4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7152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20/10/2014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89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851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Source </a:t>
            </a:r>
            <a:r>
              <a:rPr lang="fr-FR" dirty="0" err="1" smtClean="0"/>
              <a:t>suilhi</a:t>
            </a:r>
            <a:r>
              <a:rPr lang="fr-FR" dirty="0" smtClean="0"/>
              <a:t> qui a été utilisée comme </a:t>
            </a:r>
            <a:r>
              <a:rPr lang="fr-FR" dirty="0" err="1" smtClean="0"/>
              <a:t>modele</a:t>
            </a:r>
            <a:r>
              <a:rPr lang="fr-FR" dirty="0" smtClean="0"/>
              <a:t> for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projects</a:t>
            </a:r>
            <a:r>
              <a:rPr lang="fr-FR" dirty="0" smtClean="0"/>
              <a:t> SP2 and </a:t>
            </a:r>
            <a:r>
              <a:rPr lang="fr-FR" dirty="0" err="1" smtClean="0"/>
              <a:t>LIPAc</a:t>
            </a:r>
            <a:endParaRPr lang="fr-FR" dirty="0" smtClean="0"/>
          </a:p>
          <a:p>
            <a:r>
              <a:rPr lang="fr-FR" dirty="0" err="1" smtClean="0"/>
              <a:t>Several</a:t>
            </a:r>
            <a:r>
              <a:rPr lang="fr-FR" dirty="0" smtClean="0"/>
              <a:t> diagnostics </a:t>
            </a:r>
            <a:r>
              <a:rPr lang="fr-FR" dirty="0" err="1" smtClean="0"/>
              <a:t>like</a:t>
            </a:r>
            <a:r>
              <a:rPr lang="fr-FR" dirty="0" smtClean="0"/>
              <a:t> a FC,, an </a:t>
            </a:r>
            <a:r>
              <a:rPr lang="fr-FR" dirty="0" err="1" smtClean="0"/>
              <a:t>emittance</a:t>
            </a:r>
            <a:r>
              <a:rPr lang="fr-FR" dirty="0" smtClean="0"/>
              <a:t> </a:t>
            </a:r>
            <a:r>
              <a:rPr lang="fr-FR" dirty="0" err="1" smtClean="0"/>
              <a:t>meter</a:t>
            </a:r>
            <a:r>
              <a:rPr lang="fr-FR" dirty="0" smtClean="0"/>
              <a:t> Allison scanner type, Doppler proportionnalité</a:t>
            </a:r>
          </a:p>
          <a:p>
            <a:endParaRPr lang="fr-FR" dirty="0"/>
          </a:p>
          <a:p>
            <a:r>
              <a:rPr lang="fr-FR" dirty="0" smtClean="0"/>
              <a:t>MEBT </a:t>
            </a:r>
            <a:r>
              <a:rPr lang="fr-FR" dirty="0" err="1" smtClean="0"/>
              <a:t>wire</a:t>
            </a:r>
            <a:r>
              <a:rPr lang="fr-FR" smtClean="0"/>
              <a:t> scanner,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0904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464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464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974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pic>
        <p:nvPicPr>
          <p:cNvPr id="1027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Date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6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4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smtClean="0"/>
              <a:t>Date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Date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50" name="Picture 2" descr="C:\Users\eb137366\Downloads\irfu_signatur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55313"/>
            <a:ext cx="646061" cy="64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6" r:id="rId5"/>
    <p:sldLayoutId id="2147483650" r:id="rId6"/>
    <p:sldLayoutId id="2147483662" r:id="rId7"/>
    <p:sldLayoutId id="2147483663" r:id="rId8"/>
    <p:sldLayoutId id="2147483664" r:id="rId9"/>
    <p:sldLayoutId id="2147483667" r:id="rId10"/>
    <p:sldLayoutId id="2147483654" r:id="rId11"/>
    <p:sldLayoutId id="2147483668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07903" y="476672"/>
            <a:ext cx="4977061" cy="1429696"/>
          </a:xfrm>
        </p:spPr>
        <p:txBody>
          <a:bodyPr/>
          <a:lstStyle/>
          <a:p>
            <a:r>
              <a:rPr lang="fr-FR" dirty="0" err="1" smtClean="0"/>
              <a:t>Irfu</a:t>
            </a:r>
            <a:r>
              <a:rPr lang="fr-FR" dirty="0" smtClean="0"/>
              <a:t> collaboration in Spiral2 &amp; </a:t>
            </a:r>
            <a:r>
              <a:rPr lang="fr-FR" dirty="0" err="1" smtClean="0"/>
              <a:t>LIPAc</a:t>
            </a:r>
            <a:r>
              <a:rPr lang="fr-FR" dirty="0" smtClean="0"/>
              <a:t> control </a:t>
            </a:r>
            <a:r>
              <a:rPr lang="fr-FR" dirty="0" err="1" smtClean="0"/>
              <a:t>systems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16832"/>
            <a:ext cx="2384773" cy="358065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382536" y="2691497"/>
            <a:ext cx="3096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Françoise Gougnaud</a:t>
            </a:r>
          </a:p>
          <a:p>
            <a:endParaRPr lang="fr-FR" dirty="0" smtClean="0"/>
          </a:p>
          <a:p>
            <a:r>
              <a:rPr lang="fr-FR" dirty="0" smtClean="0"/>
              <a:t>On </a:t>
            </a:r>
            <a:r>
              <a:rPr lang="fr-FR" dirty="0" err="1" smtClean="0"/>
              <a:t>behalf</a:t>
            </a:r>
            <a:r>
              <a:rPr lang="fr-FR" dirty="0" smtClean="0"/>
              <a:t> of D. </a:t>
            </a:r>
            <a:r>
              <a:rPr lang="fr-FR" dirty="0" err="1" smtClean="0"/>
              <a:t>Bogard</a:t>
            </a:r>
            <a:r>
              <a:rPr lang="fr-FR" dirty="0" smtClean="0"/>
              <a:t>,</a:t>
            </a:r>
          </a:p>
          <a:p>
            <a:endParaRPr lang="fr-FR" dirty="0" smtClean="0"/>
          </a:p>
          <a:p>
            <a:r>
              <a:rPr lang="fr-FR" dirty="0" smtClean="0"/>
              <a:t> J-F. Denis, A. Gomes,</a:t>
            </a:r>
          </a:p>
          <a:p>
            <a:endParaRPr lang="fr-FR" dirty="0" smtClean="0"/>
          </a:p>
          <a:p>
            <a:r>
              <a:rPr lang="fr-FR" dirty="0"/>
              <a:t>J-F. Gournay </a:t>
            </a:r>
            <a:r>
              <a:rPr lang="fr-FR" dirty="0" smtClean="0"/>
              <a:t>(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retired</a:t>
            </a:r>
            <a:r>
              <a:rPr lang="fr-FR" dirty="0" smtClean="0"/>
              <a:t>),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 Y. Lussignol and P. Mattei</a:t>
            </a:r>
          </a:p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563888" y="5661248"/>
            <a:ext cx="4788464" cy="288032"/>
          </a:xfrm>
        </p:spPr>
        <p:txBody>
          <a:bodyPr/>
          <a:lstStyle/>
          <a:p>
            <a:r>
              <a:rPr lang="fr-FR" dirty="0" smtClean="0"/>
              <a:t>EPICS Meeting </a:t>
            </a:r>
            <a:r>
              <a:rPr lang="fr-FR" dirty="0" err="1" smtClean="0"/>
              <a:t>October</a:t>
            </a:r>
            <a:r>
              <a:rPr lang="fr-FR" dirty="0" smtClean="0"/>
              <a:t> 21st 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10" y="1147217"/>
            <a:ext cx="2305050" cy="501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COMMON EPICS software </a:t>
            </a:r>
            <a:r>
              <a:rPr lang="fr-FR" dirty="0" err="1" smtClean="0"/>
              <a:t>platform</a:t>
            </a:r>
            <a:r>
              <a:rPr lang="fr-FR" dirty="0" smtClean="0"/>
              <a:t>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03263" lvl="1" indent="-342900">
              <a:buFont typeface="Wingdings" panose="05000000000000000000" pitchFamily="2" charset="2"/>
              <a:buChar char="q"/>
            </a:pP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Homogeneous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was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needed</a:t>
            </a: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indent="0">
              <a:buNone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between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the 3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labs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ease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integration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:</a:t>
            </a:r>
          </a:p>
          <a:p>
            <a:pPr lvl="1"/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82675" lvl="1" indent="-1841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Rules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:</a:t>
            </a:r>
          </a:p>
          <a:p>
            <a:pPr marL="1431925" lvl="1" indent="-34925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1158875" algn="l"/>
              </a:tabLst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naming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files and global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functions</a:t>
            </a: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431925" lvl="1" indent="-34925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1158875" algn="l"/>
              </a:tabLst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naming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PVs</a:t>
            </a: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82675" lvl="1" indent="-184150">
              <a:buFont typeface="Wingdings" panose="05000000000000000000" pitchFamily="2" charset="2"/>
              <a:buChar char="Ø"/>
            </a:pP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82675" lvl="1" indent="-1841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model :</a:t>
            </a:r>
          </a:p>
          <a:p>
            <a:pPr marL="1431925" lvl="1" indent="-34925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1158875" algn="l"/>
              </a:tabLst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 directory topSP2</a:t>
            </a:r>
          </a:p>
          <a:p>
            <a:pPr marL="1431925" lvl="1" indent="-34925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1158875" algn="l"/>
              </a:tabLst>
            </a:pP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makeBaseApp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templates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 Apps and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IOCs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00112" lvl="2"/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84262" lvl="2" indent="-184150"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84262" lvl="2" indent="-184150">
              <a:buFont typeface="Wingdings" panose="05000000000000000000" pitchFamily="2" charset="2"/>
              <a:buChar char="§"/>
            </a:pP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>
              <a:buNone/>
            </a:pPr>
            <a:r>
              <a:rPr lang="fr-FR" sz="2000" b="1" dirty="0" smtClean="0"/>
              <a:t>	</a:t>
            </a:r>
            <a:endParaRPr lang="fr-FR" sz="2000" dirty="0" smtClean="0"/>
          </a:p>
          <a:p>
            <a:pPr marL="0" lvl="1" indent="0">
              <a:buNone/>
            </a:pPr>
            <a:r>
              <a:rPr lang="fr-FR" sz="2000" dirty="0"/>
              <a:t>	</a:t>
            </a:r>
            <a:endParaRPr lang="fr-FR" sz="2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23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COMMON  </a:t>
            </a:r>
            <a:r>
              <a:rPr lang="fr-FR" dirty="0" err="1" smtClean="0"/>
              <a:t>epics</a:t>
            </a:r>
            <a:r>
              <a:rPr lang="fr-FR" dirty="0" smtClean="0"/>
              <a:t> </a:t>
            </a:r>
            <a:r>
              <a:rPr lang="fr-FR" dirty="0" err="1" smtClean="0"/>
              <a:t>platfoRm</a:t>
            </a:r>
            <a:r>
              <a:rPr lang="fr-FR" dirty="0" smtClean="0"/>
              <a:t>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03263" lvl="1" indent="-342900">
              <a:buFont typeface="Wingdings" panose="05000000000000000000" pitchFamily="2" charset="2"/>
              <a:buChar char="q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EPICS 3.14.12.4</a:t>
            </a:r>
          </a:p>
          <a:p>
            <a:pPr lvl="1" indent="0">
              <a:buNone/>
            </a:pP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03263" lvl="1" indent="-342900">
              <a:buFont typeface="Wingdings" panose="05000000000000000000" pitchFamily="2" charset="2"/>
              <a:buChar char="q"/>
            </a:pP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VxWorks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6.9 for MVME5500</a:t>
            </a:r>
          </a:p>
          <a:p>
            <a:pPr marL="703263" lvl="1" indent="-342900">
              <a:buFont typeface="Wingdings" panose="05000000000000000000" pitchFamily="2" charset="2"/>
              <a:buChar char="q"/>
            </a:pP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03263" lvl="1" indent="-342900">
              <a:buFont typeface="Wingdings" panose="05000000000000000000" pitchFamily="2" charset="2"/>
              <a:buChar char="q"/>
            </a:pP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CentOs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  Scientific Linux CERN  on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PCs</a:t>
            </a: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03263" lvl="1" indent="-342900">
              <a:buFont typeface="Wingdings" panose="05000000000000000000" pitchFamily="2" charset="2"/>
              <a:buChar char="q"/>
            </a:pP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03263" lvl="1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Available from SVN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server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Ganil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66825" indent="-342900">
              <a:buFont typeface="Wingdings" panose="05000000000000000000" pitchFamily="2" charset="2"/>
              <a:buChar char="q"/>
            </a:pPr>
            <a:endParaRPr lang="fr-FR" dirty="0" smtClean="0">
              <a:solidFill>
                <a:srgbClr val="666666"/>
              </a:solidFill>
            </a:endParaRPr>
          </a:p>
          <a:p>
            <a:pPr marL="1266825" indent="-342900">
              <a:buFont typeface="Wingdings" panose="05000000000000000000" pitchFamily="2" charset="2"/>
              <a:buChar char="q"/>
            </a:pPr>
            <a:endParaRPr lang="fr-FR" dirty="0" smtClean="0">
              <a:solidFill>
                <a:srgbClr val="666666"/>
              </a:solidFill>
            </a:endParaRPr>
          </a:p>
          <a:p>
            <a:pPr marL="1266825" indent="-342900">
              <a:buFont typeface="Wingdings" panose="05000000000000000000" pitchFamily="2" charset="2"/>
              <a:buChar char="q"/>
            </a:pPr>
            <a:endParaRPr lang="fr-FR" dirty="0">
              <a:solidFill>
                <a:srgbClr val="66666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06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SPIRAL2 </a:t>
            </a:r>
            <a:r>
              <a:rPr lang="fr-FR" dirty="0" err="1" smtClean="0"/>
              <a:t>deuteron</a:t>
            </a:r>
            <a:r>
              <a:rPr lang="fr-FR" dirty="0" smtClean="0"/>
              <a:t> source </a:t>
            </a:r>
            <a:r>
              <a:rPr lang="fr-FR" dirty="0" err="1" smtClean="0"/>
              <a:t>equipment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40" y="2060848"/>
            <a:ext cx="5126280" cy="3953462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2843808" y="1069008"/>
            <a:ext cx="2448272" cy="244444"/>
          </a:xfrm>
          <a:prstGeom prst="wedgeRoundRectCallout">
            <a:avLst>
              <a:gd name="adj1" fmla="val 16413"/>
              <a:gd name="adj2" fmla="val 636228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50 KV PS </a:t>
            </a:r>
            <a:r>
              <a:rPr lang="fr-FR" sz="1400" b="1" dirty="0" err="1" smtClean="0">
                <a:solidFill>
                  <a:schemeClr val="tx1"/>
                </a:solidFill>
              </a:rPr>
              <a:t>polarizes</a:t>
            </a:r>
            <a:r>
              <a:rPr lang="fr-FR" sz="1400" b="1" dirty="0" smtClean="0">
                <a:solidFill>
                  <a:schemeClr val="tx1"/>
                </a:solidFill>
              </a:rPr>
              <a:t>  pt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708848" y="1191230"/>
            <a:ext cx="1671464" cy="672450"/>
          </a:xfrm>
          <a:prstGeom prst="wedgeRoundRectCallout">
            <a:avLst>
              <a:gd name="adj1" fmla="val -28169"/>
              <a:gd name="adj2" fmla="val 174953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30 KV PS, </a:t>
            </a:r>
            <a:r>
              <a:rPr lang="fr-FR" sz="1400" b="1" dirty="0" err="1" smtClean="0">
                <a:solidFill>
                  <a:schemeClr val="tx1"/>
                </a:solidFill>
              </a:rPr>
              <a:t>intermediate</a:t>
            </a:r>
            <a:r>
              <a:rPr lang="fr-FR" sz="1400" b="1" dirty="0" smtClean="0">
                <a:solidFill>
                  <a:schemeClr val="tx1"/>
                </a:solidFill>
              </a:rPr>
              <a:t> </a:t>
            </a:r>
            <a:r>
              <a:rPr lang="fr-FR" sz="1400" b="1" dirty="0" err="1" smtClean="0">
                <a:solidFill>
                  <a:schemeClr val="tx1"/>
                </a:solidFill>
              </a:rPr>
              <a:t>electrode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7596336" y="1159695"/>
            <a:ext cx="1426448" cy="794193"/>
          </a:xfrm>
          <a:prstGeom prst="wedgeRoundRectCallout">
            <a:avLst>
              <a:gd name="adj1" fmla="val -77753"/>
              <a:gd name="adj2" fmla="val 165704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-</a:t>
            </a:r>
            <a:r>
              <a:rPr lang="fr-FR" sz="1400" b="1" dirty="0" smtClean="0">
                <a:solidFill>
                  <a:schemeClr val="tx1"/>
                </a:solidFill>
              </a:rPr>
              <a:t>3 KV PS </a:t>
            </a:r>
            <a:r>
              <a:rPr lang="fr-FR" sz="1400" b="1" dirty="0" err="1" smtClean="0">
                <a:solidFill>
                  <a:schemeClr val="tx1"/>
                </a:solidFill>
              </a:rPr>
              <a:t>repelling</a:t>
            </a:r>
            <a:r>
              <a:rPr lang="fr-FR" sz="1400" b="1" dirty="0" smtClean="0">
                <a:solidFill>
                  <a:schemeClr val="tx1"/>
                </a:solidFill>
              </a:rPr>
              <a:t> </a:t>
            </a:r>
            <a:r>
              <a:rPr lang="fr-FR" sz="1400" b="1" dirty="0" err="1" smtClean="0">
                <a:solidFill>
                  <a:schemeClr val="tx1"/>
                </a:solidFill>
              </a:rPr>
              <a:t>electrode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7596336" y="4653136"/>
            <a:ext cx="1426448" cy="1684991"/>
          </a:xfrm>
          <a:prstGeom prst="wedgeRoundRectCallout">
            <a:avLst>
              <a:gd name="adj1" fmla="val -105856"/>
              <a:gd name="adj2" fmla="val 6626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SNL program for </a:t>
            </a:r>
            <a:r>
              <a:rPr lang="fr-FR" sz="1400" b="1" dirty="0" err="1" smtClean="0">
                <a:solidFill>
                  <a:schemeClr val="tx1"/>
                </a:solidFill>
              </a:rPr>
              <a:t>regulation</a:t>
            </a:r>
            <a:r>
              <a:rPr lang="fr-FR" sz="1400" b="1" dirty="0" smtClean="0">
                <a:solidFill>
                  <a:schemeClr val="tx1"/>
                </a:solidFill>
              </a:rPr>
              <a:t> </a:t>
            </a:r>
            <a:r>
              <a:rPr lang="fr-FR" sz="1400" b="1" dirty="0" err="1" smtClean="0">
                <a:solidFill>
                  <a:schemeClr val="tx1"/>
                </a:solidFill>
              </a:rPr>
              <a:t>based</a:t>
            </a:r>
            <a:r>
              <a:rPr lang="fr-FR" sz="1400" b="1" dirty="0" smtClean="0">
                <a:solidFill>
                  <a:schemeClr val="tx1"/>
                </a:solidFill>
              </a:rPr>
              <a:t> on the </a:t>
            </a:r>
            <a:r>
              <a:rPr lang="fr-FR" sz="1400" b="1" dirty="0" err="1" smtClean="0">
                <a:solidFill>
                  <a:schemeClr val="tx1"/>
                </a:solidFill>
              </a:rPr>
              <a:t>beam</a:t>
            </a:r>
            <a:r>
              <a:rPr lang="fr-FR" sz="1400" b="1" dirty="0" smtClean="0">
                <a:solidFill>
                  <a:schemeClr val="tx1"/>
                </a:solidFill>
              </a:rPr>
              <a:t> </a:t>
            </a:r>
            <a:r>
              <a:rPr lang="fr-FR" sz="1400" b="1" dirty="0" err="1" smtClean="0">
                <a:solidFill>
                  <a:schemeClr val="tx1"/>
                </a:solidFill>
              </a:rPr>
              <a:t>current</a:t>
            </a:r>
            <a:r>
              <a:rPr lang="fr-FR" sz="1400" b="1" dirty="0" smtClean="0">
                <a:solidFill>
                  <a:schemeClr val="tx1"/>
                </a:solidFill>
              </a:rPr>
              <a:t> </a:t>
            </a:r>
            <a:r>
              <a:rPr lang="fr-FR" sz="1400" b="1" dirty="0" err="1" smtClean="0">
                <a:solidFill>
                  <a:schemeClr val="tx1"/>
                </a:solidFill>
              </a:rPr>
              <a:t>reading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444392" y="2060848"/>
            <a:ext cx="621824" cy="683023"/>
          </a:xfrm>
          <a:prstGeom prst="wedgeRoundRectCallout">
            <a:avLst>
              <a:gd name="adj1" fmla="val 221229"/>
              <a:gd name="adj2" fmla="val 75199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0" y="2060848"/>
            <a:ext cx="2314952" cy="1227584"/>
          </a:xfrm>
          <a:prstGeom prst="wedgeRoundRectCallout">
            <a:avLst>
              <a:gd name="adj1" fmla="val 87944"/>
              <a:gd name="adj2" fmla="val 7246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2 Flow </a:t>
            </a:r>
            <a:r>
              <a:rPr lang="fr-FR" sz="1600" b="1" dirty="0" err="1" smtClean="0">
                <a:solidFill>
                  <a:schemeClr val="tx1"/>
                </a:solidFill>
              </a:rPr>
              <a:t>controllers</a:t>
            </a:r>
            <a:r>
              <a:rPr lang="fr-FR" sz="1600" b="1" dirty="0" smtClean="0">
                <a:solidFill>
                  <a:schemeClr val="tx1"/>
                </a:solidFill>
              </a:rPr>
              <a:t>: </a:t>
            </a:r>
            <a:r>
              <a:rPr lang="fr-FR" sz="1600" b="1" dirty="0" err="1" smtClean="0">
                <a:solidFill>
                  <a:schemeClr val="tx1"/>
                </a:solidFill>
              </a:rPr>
              <a:t>Deuterium</a:t>
            </a:r>
            <a:r>
              <a:rPr lang="fr-FR" sz="1600" b="1" dirty="0" smtClean="0">
                <a:solidFill>
                  <a:schemeClr val="tx1"/>
                </a:solidFill>
              </a:rPr>
              <a:t>/</a:t>
            </a:r>
            <a:r>
              <a:rPr lang="fr-FR" sz="1600" b="1" dirty="0" err="1" smtClean="0">
                <a:solidFill>
                  <a:schemeClr val="tx1"/>
                </a:solidFill>
              </a:rPr>
              <a:t>Hydrogen</a:t>
            </a:r>
            <a:r>
              <a:rPr lang="fr-FR" sz="1600" b="1" dirty="0" smtClean="0">
                <a:solidFill>
                  <a:schemeClr val="tx1"/>
                </a:solidFill>
              </a:rPr>
              <a:t> &amp; </a:t>
            </a:r>
            <a:r>
              <a:rPr lang="fr-FR" sz="1600" b="1" dirty="0" err="1" smtClean="0">
                <a:solidFill>
                  <a:schemeClr val="tx1"/>
                </a:solidFill>
              </a:rPr>
              <a:t>Nitrogen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79512" y="3717032"/>
            <a:ext cx="2135440" cy="1080120"/>
          </a:xfrm>
          <a:prstGeom prst="wedgeRoundRectCallout">
            <a:avLst>
              <a:gd name="adj1" fmla="val 78367"/>
              <a:gd name="adj2" fmla="val 3287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 smtClean="0">
                <a:solidFill>
                  <a:schemeClr val="tx1"/>
                </a:solidFill>
              </a:rPr>
              <a:t>Agilent</a:t>
            </a:r>
            <a:r>
              <a:rPr lang="fr-FR" sz="1600" b="1" dirty="0" smtClean="0">
                <a:solidFill>
                  <a:schemeClr val="tx1"/>
                </a:solidFill>
              </a:rPr>
              <a:t> pulse </a:t>
            </a:r>
            <a:r>
              <a:rPr lang="fr-FR" sz="1600" b="1" dirty="0" err="1" smtClean="0">
                <a:solidFill>
                  <a:schemeClr val="tx1"/>
                </a:solidFill>
              </a:rPr>
              <a:t>generator</a:t>
            </a:r>
            <a:endParaRPr lang="fr-FR" sz="16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RF </a:t>
            </a:r>
            <a:r>
              <a:rPr lang="fr-FR" sz="1600" b="1" dirty="0" err="1" smtClean="0">
                <a:solidFill>
                  <a:schemeClr val="tx1"/>
                </a:solidFill>
              </a:rPr>
              <a:t>generator</a:t>
            </a:r>
            <a:r>
              <a:rPr lang="fr-FR" sz="1600" b="1" dirty="0" smtClean="0">
                <a:solidFill>
                  <a:schemeClr val="tx1"/>
                </a:solidFill>
              </a:rPr>
              <a:t>= </a:t>
            </a:r>
            <a:r>
              <a:rPr lang="fr-FR" sz="1600" b="1" dirty="0" err="1" smtClean="0">
                <a:solidFill>
                  <a:schemeClr val="tx1"/>
                </a:solidFill>
              </a:rPr>
              <a:t>magnetron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128856" y="5085184"/>
            <a:ext cx="2186096" cy="929126"/>
          </a:xfrm>
          <a:prstGeom prst="wedgeRoundRectCallout">
            <a:avLst>
              <a:gd name="adj1" fmla="val 160133"/>
              <a:gd name="adj2" fmla="val -11312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 smtClean="0">
                <a:solidFill>
                  <a:schemeClr val="tx1"/>
                </a:solidFill>
              </a:rPr>
              <a:t>Automatic</a:t>
            </a:r>
            <a:r>
              <a:rPr lang="fr-FR" sz="1600" b="1" dirty="0" smtClean="0">
                <a:solidFill>
                  <a:schemeClr val="tx1"/>
                </a:solidFill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</a:rPr>
              <a:t>Tuning</a:t>
            </a:r>
            <a:r>
              <a:rPr lang="fr-FR" sz="1600" b="1" dirty="0" smtClean="0">
                <a:solidFill>
                  <a:schemeClr val="tx1"/>
                </a:solidFill>
              </a:rPr>
              <a:t> Unit= </a:t>
            </a:r>
            <a:r>
              <a:rPr lang="fr-FR" sz="1600" b="1" dirty="0" err="1" smtClean="0">
                <a:solidFill>
                  <a:schemeClr val="tx1"/>
                </a:solidFill>
              </a:rPr>
              <a:t>impedance</a:t>
            </a:r>
            <a:r>
              <a:rPr lang="fr-FR" sz="1600" b="1" dirty="0" smtClean="0">
                <a:solidFill>
                  <a:schemeClr val="tx1"/>
                </a:solidFill>
              </a:rPr>
              <a:t> adapter</a:t>
            </a:r>
            <a:endParaRPr lang="fr-F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1619672" y="52752"/>
            <a:ext cx="7128792" cy="908720"/>
          </a:xfrm>
        </p:spPr>
        <p:txBody>
          <a:bodyPr/>
          <a:lstStyle/>
          <a:p>
            <a:r>
              <a:rPr lang="fr-FR" dirty="0" smtClean="0"/>
              <a:t>SPIRAL2 LEBT TESTED at Saclay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22461"/>
            <a:ext cx="4084768" cy="262761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95707"/>
            <a:ext cx="4536504" cy="264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385868" y="1340768"/>
            <a:ext cx="4938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</a:rPr>
              <a:t>Controls</a:t>
            </a:r>
            <a:r>
              <a:rPr lang="fr-FR" sz="2000" b="1" dirty="0" smtClean="0">
                <a:solidFill>
                  <a:srgbClr val="FF0000"/>
                </a:solidFill>
              </a:rPr>
              <a:t> of diagnostics &amp; 20 Power Supplies 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Diagnostics: </a:t>
            </a:r>
          </a:p>
          <a:p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FC, ACCT &amp; DCCT, SEM-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grid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harps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Ganil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), Allison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emittance-meters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(IPHC),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Slits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=&gt;  VME or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Modbus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Tcp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used</a:t>
            </a: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3645024"/>
            <a:ext cx="46440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20 </a:t>
            </a:r>
            <a:r>
              <a:rPr lang="en-US" sz="2000" b="1" dirty="0" err="1">
                <a:solidFill>
                  <a:srgbClr val="FF0000"/>
                </a:solidFill>
              </a:rPr>
              <a:t>Hazemeyer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Power Supplies</a:t>
            </a:r>
            <a:r>
              <a:rPr lang="fr-FR" sz="2000" dirty="0" smtClean="0">
                <a:solidFill>
                  <a:srgbClr val="FF0000"/>
                </a:solidFill>
              </a:rPr>
              <a:t> 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dipoles</a:t>
            </a: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solenoids</a:t>
            </a: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quadrupoles</a:t>
            </a: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steerers</a:t>
            </a: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Connected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Ethernet fieldbus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&amp; accessed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via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Modbus/TCP </a:t>
            </a:r>
            <a:endParaRPr lang="en-US" sz="200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common software interface (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Ganil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1619672" y="52752"/>
            <a:ext cx="7128792" cy="908720"/>
          </a:xfrm>
        </p:spPr>
        <p:txBody>
          <a:bodyPr/>
          <a:lstStyle/>
          <a:p>
            <a:r>
              <a:rPr lang="fr-FR" dirty="0" smtClean="0"/>
              <a:t>SPIRAL2 </a:t>
            </a:r>
            <a:r>
              <a:rPr lang="fr-FR" dirty="0" err="1" smtClean="0"/>
              <a:t>injector</a:t>
            </a:r>
            <a:r>
              <a:rPr lang="fr-FR" dirty="0" smtClean="0"/>
              <a:t> CONTROL STATUS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80" y="1052736"/>
            <a:ext cx="7920880" cy="316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76680" y="4221088"/>
            <a:ext cx="9395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2 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beamlines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Saclay and Grenoble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tested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only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EDM displays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Migration to CSS BOY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started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late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2011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Tests at Saclay and Grenoble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stopped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May 2012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are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waiting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 the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starting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signal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Ganil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for the CS installation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CEA COLLABORATION in </a:t>
            </a:r>
            <a:r>
              <a:rPr lang="fr-FR" dirty="0" err="1" smtClean="0"/>
              <a:t>LIPAc</a:t>
            </a:r>
            <a:r>
              <a:rPr lang="fr-FR" dirty="0" smtClean="0"/>
              <a:t> (</a:t>
            </a:r>
            <a:r>
              <a:rPr lang="fr-FR" dirty="0" err="1" smtClean="0"/>
              <a:t>ifmif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43352" y="4221088"/>
            <a:ext cx="8172464" cy="2232248"/>
          </a:xfrm>
        </p:spPr>
        <p:txBody>
          <a:bodyPr/>
          <a:lstStyle/>
          <a:p>
            <a:pPr marL="0" lvl="1" indent="0" algn="just">
              <a:buNone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IFMIF (International Fusion Materials Irradiation Facility) purpose: provide an accelerator based on a neutron source to produce high-energy neutrons (deuterons) at sufficient intensity and irradiation volume to qualify materials for fusion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reactors</a:t>
            </a: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47700" lvl="2" indent="-285750" algn="just">
              <a:buFont typeface="Wingdings" panose="05000000000000000000" pitchFamily="2" charset="2"/>
              <a:buChar char="q"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prototype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LIPAc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Linear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Ifmif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Particle Accelerator)  identical to the low energy section of IFMIF is being built to check the validity of the design before launching the IFMIF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construction</a:t>
            </a:r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68" y="1028176"/>
            <a:ext cx="7845072" cy="334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6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16179"/>
            <a:ext cx="8640960" cy="3697197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LCSS </a:t>
            </a:r>
            <a:r>
              <a:rPr lang="fr-FR" dirty="0" err="1" smtClean="0"/>
              <a:t>Shared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3  institutes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395536" y="1196752"/>
            <a:ext cx="8172464" cy="5112568"/>
          </a:xfrm>
        </p:spPr>
        <p:txBody>
          <a:bodyPr/>
          <a:lstStyle/>
          <a:p>
            <a:pPr lvl="1" algn="just">
              <a:buFont typeface="Wingdings" panose="05000000000000000000" pitchFamily="2" charset="2"/>
              <a:buChar char="q"/>
            </a:pPr>
            <a:endParaRPr lang="fr-FR" sz="2000" dirty="0" smtClean="0"/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LIPAc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 developed under the Broader Approach for Fusion agreement between Europe and Japan. 3 European countries are involved: France, Italy and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Spain and share the sub-systems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control system is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split  into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different LCSs between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Ciemat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Madrid,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INFN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Legnaro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CEA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Saclay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dirty="0" smtClean="0"/>
          </a:p>
          <a:p>
            <a:pPr lvl="1"/>
            <a:endParaRPr lang="fr-FR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16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IRFU </a:t>
            </a:r>
            <a:r>
              <a:rPr lang="fr-FR" dirty="0" err="1" smtClean="0"/>
              <a:t>LCSs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203850"/>
              </p:ext>
            </p:extLst>
          </p:nvPr>
        </p:nvGraphicFramePr>
        <p:xfrm>
          <a:off x="1619672" y="1196753"/>
          <a:ext cx="5616624" cy="4083762"/>
        </p:xfrm>
        <a:graphic>
          <a:graphicData uri="http://schemas.openxmlformats.org/drawingml/2006/table">
            <a:tbl>
              <a:tblPr firstRow="1" firstCol="1" bandRow="1"/>
              <a:tblGrid>
                <a:gridCol w="2808312"/>
                <a:gridCol w="2808312"/>
              </a:tblGrid>
              <a:tr h="461441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US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LCS</a:t>
                      </a:r>
                      <a:endParaRPr lang="fr-FR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Institutes</a:t>
                      </a:r>
                      <a:endParaRPr lang="fr-FR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1441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Source &amp; LEBT</a:t>
                      </a:r>
                      <a:endParaRPr lang="fr-FR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CEA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Irfu</a:t>
                      </a:r>
                      <a:endParaRPr lang="fr-FR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41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RFQ</a:t>
                      </a:r>
                      <a:endParaRPr lang="fr-FR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INFN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Legnaro</a:t>
                      </a:r>
                      <a:endParaRPr lang="fr-FR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41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MEBT</a:t>
                      </a:r>
                      <a:endParaRPr lang="fr-FR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US" sz="20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Ciemat</a:t>
                      </a:r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Madrid</a:t>
                      </a:r>
                      <a:endParaRPr lang="fr-FR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41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SRF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Linac</a:t>
                      </a:r>
                      <a:endParaRPr lang="fr-FR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Ciemat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&amp; CEA</a:t>
                      </a:r>
                      <a:endParaRPr lang="fr-FR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41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fr-FR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Diagnostics</a:t>
                      </a:r>
                      <a:endParaRPr lang="fr-FR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CEA &amp; 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Ciemat</a:t>
                      </a:r>
                      <a:endParaRPr lang="fr-FR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556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HEBT</a:t>
                      </a:r>
                      <a:endParaRPr lang="fr-FR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US" sz="20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Ciemat</a:t>
                      </a:r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Madrid</a:t>
                      </a:r>
                      <a:endParaRPr lang="fr-FR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41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Beam Dump</a:t>
                      </a:r>
                      <a:endParaRPr lang="fr-FR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en-US" sz="20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Ciemat</a:t>
                      </a:r>
                      <a:r>
                        <a:rPr lang="en-US" sz="20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Madrid</a:t>
                      </a:r>
                      <a:endParaRPr lang="fr-FR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19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fr-FR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Coordination</a:t>
                      </a:r>
                      <a:endParaRPr lang="fr-FR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900"/>
                        </a:spcAft>
                      </a:pPr>
                      <a:r>
                        <a:rPr lang="fr-FR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CEA </a:t>
                      </a:r>
                      <a:r>
                        <a:rPr lang="fr-FR" sz="20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Irfu</a:t>
                      </a:r>
                      <a:endParaRPr lang="fr-FR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67544" y="566124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charge of a transverse coordination, standardisation of the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acceptance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tests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through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European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LCSs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LIPAC transverse coordination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340768"/>
            <a:ext cx="8172464" cy="4968552"/>
          </a:xfrm>
        </p:spPr>
        <p:txBody>
          <a:bodyPr/>
          <a:lstStyle/>
          <a:p>
            <a:pPr marL="70485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EPICS software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platform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58875" lvl="1" indent="-2603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Identical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Spiral2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platforms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(hardware &amp; software)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58875" lvl="1" indent="-2603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the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same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templates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use for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</a:t>
            </a: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0485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Guidelines for installation</a:t>
            </a:r>
          </a:p>
          <a:p>
            <a:pPr marL="70485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Guidelines for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</a:t>
            </a: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0485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Guidelines for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naming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0485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Template LCS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Acceptance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</a:t>
            </a:r>
          </a:p>
          <a:p>
            <a:pPr marL="1158875" lvl="1" indent="-2603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 filled up and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followed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step by step during the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acceptance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37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LCS </a:t>
            </a:r>
            <a:r>
              <a:rPr lang="fr-FR" dirty="0" err="1" smtClean="0"/>
              <a:t>ACCeptance</a:t>
            </a:r>
            <a:r>
              <a:rPr lang="fr-FR" dirty="0" smtClean="0"/>
              <a:t> tests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5475" lvl="1" indent="-2603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Checking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the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manuals</a:t>
            </a:r>
          </a:p>
          <a:p>
            <a:pPr marL="1082675" lvl="1" indent="-274638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User manual</a:t>
            </a:r>
          </a:p>
          <a:p>
            <a:pPr marL="1082675" lvl="1" indent="-2746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Maintenance manuals (one per device)</a:t>
            </a:r>
          </a:p>
          <a:p>
            <a:pPr marL="1616075" indent="-274638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Design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software development</a:t>
            </a:r>
          </a:p>
          <a:p>
            <a:pPr marL="1616075" indent="-274638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Hardware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configuration</a:t>
            </a:r>
          </a:p>
          <a:p>
            <a:pPr marL="1616075" indent="-274638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Scenarios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test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controls</a:t>
            </a:r>
          </a:p>
          <a:p>
            <a:pPr marL="1616075" indent="-274638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15963" indent="-350838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Checking software installation</a:t>
            </a:r>
          </a:p>
          <a:p>
            <a:pPr marL="1082675" lvl="1" indent="-274638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Start from scratch</a:t>
            </a:r>
          </a:p>
          <a:p>
            <a:pPr marL="1082675" lvl="1" indent="-274638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complete LCS software has to be reinstalled</a:t>
            </a:r>
          </a:p>
          <a:p>
            <a:pPr marL="808037"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automatically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possible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82675" lvl="1" indent="-274638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Checking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the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topIFMIF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tree </a:t>
            </a:r>
          </a:p>
          <a:p>
            <a:pPr marL="1082675" lvl="1" indent="-274638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Checking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the database records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naming</a:t>
            </a:r>
          </a:p>
          <a:p>
            <a:pPr marL="70485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" name="Accolade fermante 5"/>
          <p:cNvSpPr/>
          <p:nvPr/>
        </p:nvSpPr>
        <p:spPr>
          <a:xfrm>
            <a:off x="6297880" y="5085184"/>
            <a:ext cx="288032" cy="936104"/>
          </a:xfrm>
          <a:prstGeom prst="rightBrac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732240" y="4869160"/>
            <a:ext cx="2339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Scripts in collaboration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INFN/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Legnaro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err="1" smtClean="0"/>
              <a:t>Brief</a:t>
            </a:r>
            <a:r>
              <a:rPr lang="fr-FR" dirty="0" smtClean="0"/>
              <a:t> </a:t>
            </a:r>
            <a:r>
              <a:rPr lang="fr-FR" dirty="0" err="1" smtClean="0"/>
              <a:t>legacy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EPICS </a:t>
            </a:r>
            <a:r>
              <a:rPr lang="fr-FR" dirty="0" err="1" smtClean="0"/>
              <a:t>projects</a:t>
            </a:r>
            <a:r>
              <a:rPr lang="fr-FR" dirty="0" smtClean="0"/>
              <a:t> </a:t>
            </a:r>
          </a:p>
          <a:p>
            <a:endParaRPr lang="fr-FR" dirty="0"/>
          </a:p>
          <a:p>
            <a:r>
              <a:rPr lang="fr-FR" dirty="0" smtClean="0"/>
              <a:t>Our collaboration in Spiral2</a:t>
            </a:r>
          </a:p>
          <a:p>
            <a:endParaRPr lang="fr-FR" dirty="0"/>
          </a:p>
          <a:p>
            <a:r>
              <a:rPr lang="fr-FR" dirty="0" smtClean="0"/>
              <a:t>Our collaboration in  </a:t>
            </a:r>
            <a:r>
              <a:rPr lang="fr-FR" dirty="0" err="1" smtClean="0"/>
              <a:t>LIPAc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77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LCS </a:t>
            </a:r>
            <a:r>
              <a:rPr lang="fr-FR" dirty="0" err="1" smtClean="0"/>
              <a:t>ACCeptance</a:t>
            </a:r>
            <a:r>
              <a:rPr lang="fr-FR" dirty="0" smtClean="0"/>
              <a:t> tests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5963" indent="-3508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module acceptance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</a:t>
            </a:r>
          </a:p>
          <a:p>
            <a:pPr marL="1249363" lvl="1" indent="-3508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Checking scenarios adapted by the person/developers in charge of the LCS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49363" lvl="1" indent="-3508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15963" indent="-350838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Release acceptance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</a:t>
            </a:r>
          </a:p>
          <a:p>
            <a:pPr marL="1249363" lvl="1" indent="-350838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 phase concerns the test of the full system from the LCS user interface to the I/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1249363" lvl="1" indent="-350838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15963" indent="-350838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Global acceptance test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49363" lvl="1" indent="-350838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 LCSs connected to the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Rokkasho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network and Central Control system</a:t>
            </a:r>
          </a:p>
          <a:p>
            <a:pPr marL="1249363" lvl="1" indent="-350838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15963" lvl="1" indent="-350838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CEA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diagnostics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European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LCS Acceptance tests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took place May 2014</a:t>
            </a:r>
          </a:p>
          <a:p>
            <a:endParaRPr lang="en-US" sz="2000" dirty="0"/>
          </a:p>
          <a:p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180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LIPAC </a:t>
            </a:r>
            <a:r>
              <a:rPr lang="fr-FR" dirty="0" err="1" smtClean="0"/>
              <a:t>Injector</a:t>
            </a:r>
            <a:r>
              <a:rPr lang="fr-FR" dirty="0" smtClean="0"/>
              <a:t> LCS: ECR source &amp; LEBT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105704"/>
            <a:ext cx="4644007" cy="280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5116786" cy="324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79512" y="1125568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FF0000"/>
                </a:solidFill>
              </a:rPr>
              <a:t>Injector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disassembly</a:t>
            </a:r>
            <a:r>
              <a:rPr lang="fr-FR" sz="2000" b="1" dirty="0" smtClean="0">
                <a:solidFill>
                  <a:srgbClr val="FF0000"/>
                </a:solidFill>
              </a:rPr>
              <a:t> at Saclay </a:t>
            </a:r>
          </a:p>
          <a:p>
            <a:pPr algn="ctr"/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November</a:t>
            </a:r>
            <a:r>
              <a:rPr lang="fr-FR" sz="2000" b="1" dirty="0" smtClean="0">
                <a:solidFill>
                  <a:srgbClr val="FF0000"/>
                </a:solidFill>
              </a:rPr>
              <a:t> 2012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Injector</a:t>
            </a:r>
            <a:r>
              <a:rPr lang="fr-FR" dirty="0" smtClean="0"/>
              <a:t> at </a:t>
            </a:r>
            <a:r>
              <a:rPr lang="fr-FR" dirty="0" err="1" smtClean="0"/>
              <a:t>Rokkasho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01103" y="1843713"/>
            <a:ext cx="5112569" cy="3818648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5858544" cy="348722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9512" y="5373216"/>
            <a:ext cx="4612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Control system </a:t>
            </a:r>
            <a:r>
              <a:rPr lang="fr-FR" sz="2000" b="1" dirty="0" err="1" smtClean="0">
                <a:solidFill>
                  <a:srgbClr val="FF0000"/>
                </a:solidFill>
              </a:rPr>
              <a:t>tested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October</a:t>
            </a:r>
            <a:r>
              <a:rPr lang="fr-FR" sz="2000" b="1" dirty="0" smtClean="0">
                <a:solidFill>
                  <a:srgbClr val="FF0000"/>
                </a:solidFill>
              </a:rPr>
              <a:t> 1-9th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2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0"/>
            <a:ext cx="7380480" cy="908720"/>
          </a:xfrm>
        </p:spPr>
        <p:txBody>
          <a:bodyPr/>
          <a:lstStyle/>
          <a:p>
            <a:r>
              <a:rPr lang="fr-FR" dirty="0" smtClean="0"/>
              <a:t>3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presentations</a:t>
            </a:r>
            <a:r>
              <a:rPr lang="fr-FR" dirty="0" smtClean="0"/>
              <a:t> on </a:t>
            </a:r>
            <a:r>
              <a:rPr lang="fr-FR" dirty="0" err="1" smtClean="0"/>
              <a:t>Lipac</a:t>
            </a:r>
            <a:r>
              <a:rPr lang="fr-FR" dirty="0" smtClean="0"/>
              <a:t> on WEDNESDAY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66825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CEA Diagnostic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controls of IFMIF-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Eveda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prototype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accelerator:LIPAc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Jean-François Denis (CEA)</a:t>
            </a:r>
          </a:p>
          <a:p>
            <a:pPr marL="1266825" indent="-342900">
              <a:buFont typeface="Wingdings" panose="05000000000000000000" pitchFamily="2" charset="2"/>
              <a:buChar char="q"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66825" indent="-342900">
              <a:buFont typeface="Wingdings" panose="05000000000000000000" pitchFamily="2" charset="2"/>
              <a:buChar char="q"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66825" indent="-342900">
              <a:buFont typeface="Wingdings" panose="05000000000000000000" pitchFamily="2" charset="2"/>
              <a:buChar char="q"/>
            </a:pP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LIPAc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LLRF control system development based on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EPICS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Julio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alvo (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Ciemat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1266825" indent="-342900">
              <a:buFont typeface="Wingdings" panose="05000000000000000000" pitchFamily="2" charset="2"/>
              <a:buChar char="q"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66825" indent="-342900">
              <a:buFont typeface="Wingdings" panose="05000000000000000000" pitchFamily="2" charset="2"/>
              <a:buChar char="q"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66825" indent="-342900">
              <a:buFont typeface="Wingdings" panose="05000000000000000000" pitchFamily="2" charset="2"/>
              <a:buChar char="q"/>
            </a:pP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66825" indent="-342900"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LIPAc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status: EPICS integration and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commissioning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Alvaro Marqueta (Project Team at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Rokkasho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595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0"/>
            <a:ext cx="7380480" cy="908720"/>
          </a:xfrm>
        </p:spPr>
        <p:txBody>
          <a:bodyPr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66825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Our collaboration in Spiral2 and then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LIPAc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:was,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still is, 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very rewarding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266825" lvl="0" indent="74613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Fruitful 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exchanges</a:t>
            </a:r>
          </a:p>
          <a:p>
            <a:pPr marL="1266825" lvl="0"/>
            <a:endParaRPr lang="en-US" sz="20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1266825" lvl="0" indent="74613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 different projects enabled us to study different technologies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66825" indent="-17463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Improvement of our methods of work between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2 projects</a:t>
            </a:r>
          </a:p>
          <a:p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66825" indent="-342900">
              <a:buFont typeface="Wingdings" panose="05000000000000000000" pitchFamily="2" charset="2"/>
              <a:buChar char="q"/>
            </a:pP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66825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Many thanks to the EPICS community for all their help since 1993.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004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Irfu</a:t>
            </a:r>
            <a:r>
              <a:rPr lang="fr-FR" dirty="0" smtClean="0"/>
              <a:t> EPICS team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EPICS </a:t>
            </a:r>
            <a:r>
              <a:rPr lang="fr-FR" dirty="0" err="1"/>
              <a:t>platform</a:t>
            </a:r>
            <a:r>
              <a:rPr lang="fr-FR" dirty="0"/>
              <a:t> &amp; </a:t>
            </a:r>
            <a:r>
              <a:rPr lang="fr-FR" dirty="0" err="1"/>
              <a:t>tools</a:t>
            </a:r>
            <a:r>
              <a:rPr lang="fr-FR" dirty="0"/>
              <a:t> : </a:t>
            </a:r>
            <a:r>
              <a:rPr lang="fr-FR" dirty="0">
                <a:solidFill>
                  <a:srgbClr val="666666"/>
                </a:solidFill>
              </a:rPr>
              <a:t>Y. Lussignol &amp; P. </a:t>
            </a:r>
            <a:r>
              <a:rPr lang="fr-FR" dirty="0" smtClean="0">
                <a:solidFill>
                  <a:srgbClr val="666666"/>
                </a:solidFill>
              </a:rPr>
              <a:t>Mattei</a:t>
            </a:r>
            <a:endParaRPr lang="fr-FR" dirty="0">
              <a:solidFill>
                <a:srgbClr val="666666"/>
              </a:solidFill>
            </a:endParaRPr>
          </a:p>
          <a:p>
            <a:r>
              <a:rPr lang="fr-FR" b="1" dirty="0"/>
              <a:t>Spiral2 EPICS team</a:t>
            </a:r>
          </a:p>
          <a:p>
            <a:r>
              <a:rPr lang="fr-FR" dirty="0">
                <a:solidFill>
                  <a:srgbClr val="666666"/>
                </a:solidFill>
              </a:rPr>
              <a:t>sources: J-F. Denis</a:t>
            </a:r>
          </a:p>
          <a:p>
            <a:r>
              <a:rPr lang="fr-FR" dirty="0" err="1">
                <a:solidFill>
                  <a:srgbClr val="666666"/>
                </a:solidFill>
              </a:rPr>
              <a:t>LEBTs</a:t>
            </a:r>
            <a:r>
              <a:rPr lang="fr-FR" dirty="0">
                <a:solidFill>
                  <a:srgbClr val="666666"/>
                </a:solidFill>
              </a:rPr>
              <a:t>: J-F. Denis, F. Gougnaud, Y. Lussignol</a:t>
            </a:r>
          </a:p>
          <a:p>
            <a:r>
              <a:rPr lang="fr-FR" dirty="0">
                <a:solidFill>
                  <a:srgbClr val="666666"/>
                </a:solidFill>
              </a:rPr>
              <a:t>LLRF: Y. Lussignol</a:t>
            </a:r>
          </a:p>
          <a:p>
            <a:endParaRPr lang="fr-FR" dirty="0"/>
          </a:p>
          <a:p>
            <a:r>
              <a:rPr lang="fr-FR" b="1" dirty="0" err="1"/>
              <a:t>LIPAc</a:t>
            </a:r>
            <a:r>
              <a:rPr lang="fr-FR" b="1" dirty="0"/>
              <a:t> EPICS team</a:t>
            </a:r>
            <a:r>
              <a:rPr lang="fr-FR" dirty="0"/>
              <a:t>:</a:t>
            </a:r>
          </a:p>
          <a:p>
            <a:r>
              <a:rPr lang="fr-FR" dirty="0" err="1">
                <a:solidFill>
                  <a:srgbClr val="666666"/>
                </a:solidFill>
              </a:rPr>
              <a:t>Injector</a:t>
            </a:r>
            <a:r>
              <a:rPr lang="fr-FR" dirty="0">
                <a:solidFill>
                  <a:srgbClr val="666666"/>
                </a:solidFill>
              </a:rPr>
              <a:t>: D. </a:t>
            </a:r>
            <a:r>
              <a:rPr lang="fr-FR" dirty="0" err="1">
                <a:solidFill>
                  <a:srgbClr val="666666"/>
                </a:solidFill>
              </a:rPr>
              <a:t>Bogard</a:t>
            </a:r>
            <a:r>
              <a:rPr lang="fr-FR" dirty="0">
                <a:solidFill>
                  <a:srgbClr val="666666"/>
                </a:solidFill>
              </a:rPr>
              <a:t>, P. Mattei &amp; A. Gomes</a:t>
            </a:r>
          </a:p>
          <a:p>
            <a:r>
              <a:rPr lang="fr-FR" dirty="0">
                <a:solidFill>
                  <a:srgbClr val="666666"/>
                </a:solidFill>
              </a:rPr>
              <a:t>Diagnostics: J-F. </a:t>
            </a:r>
            <a:r>
              <a:rPr lang="fr-FR" dirty="0" smtClean="0">
                <a:solidFill>
                  <a:srgbClr val="666666"/>
                </a:solidFill>
              </a:rPr>
              <a:t>Denis</a:t>
            </a:r>
          </a:p>
          <a:p>
            <a:r>
              <a:rPr lang="fr-FR" dirty="0" smtClean="0">
                <a:solidFill>
                  <a:srgbClr val="666666"/>
                </a:solidFill>
              </a:rPr>
              <a:t>Transverse Coordination: F. Gougnaud, J-F. Gournay (</a:t>
            </a:r>
            <a:r>
              <a:rPr lang="fr-FR" dirty="0" err="1" smtClean="0">
                <a:solidFill>
                  <a:srgbClr val="666666"/>
                </a:solidFill>
              </a:rPr>
              <a:t>now</a:t>
            </a:r>
            <a:r>
              <a:rPr lang="fr-FR" dirty="0" smtClean="0">
                <a:solidFill>
                  <a:srgbClr val="666666"/>
                </a:solidFill>
              </a:rPr>
              <a:t> </a:t>
            </a:r>
            <a:r>
              <a:rPr lang="fr-FR" dirty="0" err="1" smtClean="0">
                <a:solidFill>
                  <a:srgbClr val="666666"/>
                </a:solidFill>
              </a:rPr>
              <a:t>retired</a:t>
            </a:r>
            <a:r>
              <a:rPr lang="fr-FR" dirty="0" smtClean="0">
                <a:solidFill>
                  <a:srgbClr val="666666"/>
                </a:solidFill>
              </a:rPr>
              <a:t>)</a:t>
            </a:r>
          </a:p>
          <a:p>
            <a:endParaRPr lang="fr-FR" dirty="0"/>
          </a:p>
          <a:p>
            <a:r>
              <a:rPr lang="fr-FR" b="1" dirty="0"/>
              <a:t>2 EPICS </a:t>
            </a:r>
            <a:r>
              <a:rPr lang="fr-FR" b="1" dirty="0" err="1"/>
              <a:t>beginners</a:t>
            </a:r>
            <a:r>
              <a:rPr lang="fr-FR" b="1" dirty="0"/>
              <a:t>: </a:t>
            </a:r>
            <a:r>
              <a:rPr lang="fr-FR" dirty="0">
                <a:solidFill>
                  <a:srgbClr val="666666"/>
                </a:solidFill>
              </a:rPr>
              <a:t>T. </a:t>
            </a:r>
            <a:r>
              <a:rPr lang="fr-FR" dirty="0" err="1">
                <a:solidFill>
                  <a:srgbClr val="666666"/>
                </a:solidFill>
              </a:rPr>
              <a:t>Joannem</a:t>
            </a:r>
            <a:r>
              <a:rPr lang="fr-FR" dirty="0">
                <a:solidFill>
                  <a:srgbClr val="666666"/>
                </a:solidFill>
              </a:rPr>
              <a:t> &amp; N. </a:t>
            </a:r>
            <a:r>
              <a:rPr lang="fr-FR" dirty="0" err="1">
                <a:solidFill>
                  <a:srgbClr val="666666"/>
                </a:solidFill>
              </a:rPr>
              <a:t>Senaud</a:t>
            </a:r>
            <a:endParaRPr lang="fr-FR" dirty="0">
              <a:solidFill>
                <a:srgbClr val="666666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99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1" descr="cad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329" y="4999370"/>
            <a:ext cx="3727741" cy="108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BRIEF </a:t>
            </a:r>
            <a:r>
              <a:rPr lang="fr-FR" dirty="0" err="1" smtClean="0"/>
              <a:t>legacy</a:t>
            </a:r>
            <a:r>
              <a:rPr lang="fr-FR" dirty="0" smtClean="0"/>
              <a:t> of </a:t>
            </a:r>
            <a:r>
              <a:rPr lang="fr-FR" dirty="0" err="1" smtClean="0"/>
              <a:t>epics</a:t>
            </a:r>
            <a:r>
              <a:rPr lang="fr-FR" dirty="0" smtClean="0"/>
              <a:t> in </a:t>
            </a:r>
            <a:r>
              <a:rPr lang="fr-FR" dirty="0" err="1" smtClean="0"/>
              <a:t>our</a:t>
            </a:r>
            <a:r>
              <a:rPr lang="fr-FR" dirty="0" smtClean="0"/>
              <a:t> INSTITUTE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5748" y="1124744"/>
            <a:ext cx="5994444" cy="936104"/>
          </a:xfrm>
        </p:spPr>
        <p:txBody>
          <a:bodyPr/>
          <a:lstStyle/>
          <a:p>
            <a:r>
              <a:rPr lang="fr-FR" sz="2000" b="1" dirty="0" err="1" smtClean="0">
                <a:solidFill>
                  <a:srgbClr val="FF0000"/>
                </a:solidFill>
              </a:rPr>
              <a:t>Started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with</a:t>
            </a:r>
            <a:r>
              <a:rPr lang="fr-FR" sz="2000" b="1" dirty="0" smtClean="0">
                <a:solidFill>
                  <a:srgbClr val="FF0000"/>
                </a:solidFill>
              </a:rPr>
              <a:t> EPICS in 1993 on TTF</a:t>
            </a:r>
            <a:r>
              <a:rPr lang="fr-FR" sz="2000" b="1" dirty="0" smtClean="0">
                <a:solidFill>
                  <a:srgbClr val="666666"/>
                </a:solidFill>
              </a:rPr>
              <a:t> </a:t>
            </a:r>
            <a:r>
              <a:rPr lang="fr-FR" sz="2000" dirty="0" smtClean="0">
                <a:solidFill>
                  <a:srgbClr val="666666"/>
                </a:solidFill>
              </a:rPr>
              <a:t>at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Desy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TTF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Injector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LLRF and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some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diagnostics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24744"/>
            <a:ext cx="2305050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06612"/>
            <a:ext cx="3456384" cy="417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779912" y="3356992"/>
            <a:ext cx="51845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1996-1999 ARC </a:t>
            </a:r>
            <a:r>
              <a:rPr lang="fr-FR" sz="2000" b="1" dirty="0" err="1" smtClean="0">
                <a:solidFill>
                  <a:srgbClr val="FF0000"/>
                </a:solidFill>
              </a:rPr>
              <a:t>energy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measurement</a:t>
            </a:r>
            <a:r>
              <a:rPr lang="fr-FR" sz="2000" b="1" dirty="0" smtClean="0">
                <a:solidFill>
                  <a:srgbClr val="FF0000"/>
                </a:solidFill>
              </a:rPr>
              <a:t> at </a:t>
            </a:r>
            <a:r>
              <a:rPr lang="fr-FR" sz="2000" b="1" dirty="0" err="1" smtClean="0">
                <a:solidFill>
                  <a:srgbClr val="FF0000"/>
                </a:solidFill>
              </a:rPr>
              <a:t>Jlab</a:t>
            </a:r>
            <a:r>
              <a:rPr lang="fr-FR" sz="2000" b="1" dirty="0" smtClean="0">
                <a:solidFill>
                  <a:srgbClr val="FF0000"/>
                </a:solidFill>
              </a:rPr>
              <a:t>, Hall 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Controls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wire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scanners  for the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bend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angle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measurement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Field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integral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measurement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the ARC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6400281" y="5349358"/>
            <a:ext cx="376964" cy="3125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6777245" y="5349358"/>
            <a:ext cx="387043" cy="3244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7199232" y="5349358"/>
            <a:ext cx="0" cy="312502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41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EPICS </a:t>
            </a:r>
            <a:r>
              <a:rPr lang="fr-FR" dirty="0" err="1" smtClean="0"/>
              <a:t>between</a:t>
            </a:r>
            <a:r>
              <a:rPr lang="fr-FR" dirty="0" smtClean="0"/>
              <a:t> 2000-2005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827584" y="1196752"/>
            <a:ext cx="4608512" cy="1728192"/>
          </a:xfrm>
        </p:spPr>
        <p:txBody>
          <a:bodyPr/>
          <a:lstStyle/>
          <a:p>
            <a:pPr marL="0" lvl="1" indent="0"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4 EPICS </a:t>
            </a:r>
            <a:r>
              <a:rPr lang="fr-FR" sz="2000" b="1" dirty="0" err="1" smtClean="0">
                <a:solidFill>
                  <a:srgbClr val="FF0000"/>
                </a:solidFill>
              </a:rPr>
              <a:t>VMEs</a:t>
            </a:r>
            <a:r>
              <a:rPr lang="fr-FR" sz="2000" b="1" dirty="0" smtClean="0">
                <a:solidFill>
                  <a:srgbClr val="FF0000"/>
                </a:solidFill>
              </a:rPr>
              <a:t> on COMPASS at CERN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Micromegas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drift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chambers</a:t>
            </a: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Quench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data acquisition and slow control for the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superconducting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magnet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  <a:p>
            <a:pPr lvl="1"/>
            <a:endParaRPr lang="fr-FR" dirty="0" smtClean="0"/>
          </a:p>
          <a:p>
            <a:pPr lvl="2"/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348" y="1015663"/>
            <a:ext cx="3099856" cy="3456700"/>
          </a:xfrm>
        </p:spPr>
      </p:pic>
      <p:pic>
        <p:nvPicPr>
          <p:cNvPr id="5" name="Espace réservé du contenu 4"/>
          <p:cNvPicPr>
            <a:picLocks noGrp="1" noChangeAspect="1"/>
          </p:cNvPicPr>
          <p:nvPr>
            <p:ph sz="quarter" idx="2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58238"/>
            <a:ext cx="4680520" cy="3209498"/>
          </a:xfrm>
        </p:spPr>
      </p:pic>
      <p:sp>
        <p:nvSpPr>
          <p:cNvPr id="8" name="ZoneTexte 7"/>
          <p:cNvSpPr txBox="1"/>
          <p:nvPr/>
        </p:nvSpPr>
        <p:spPr>
          <a:xfrm>
            <a:off x="5178504" y="4653136"/>
            <a:ext cx="381642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Ground Support </a:t>
            </a:r>
            <a:r>
              <a:rPr lang="fr-FR" sz="2000" b="1" dirty="0" err="1" smtClean="0">
                <a:solidFill>
                  <a:srgbClr val="FF0000"/>
                </a:solidFill>
              </a:rPr>
              <a:t>equipment</a:t>
            </a:r>
            <a:r>
              <a:rPr lang="fr-FR" sz="2000" b="1" dirty="0" smtClean="0">
                <a:solidFill>
                  <a:srgbClr val="FF0000"/>
                </a:solidFill>
              </a:rPr>
              <a:t> of MIRI imager (JWST)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ESO software for IR detector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EPICS for slow control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158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4566" y="0"/>
            <a:ext cx="7236464" cy="908720"/>
          </a:xfrm>
        </p:spPr>
        <p:txBody>
          <a:bodyPr/>
          <a:lstStyle/>
          <a:p>
            <a:r>
              <a:rPr lang="fr-FR" dirty="0" smtClean="0"/>
              <a:t>IPHI : an HPPA prototype </a:t>
            </a:r>
            <a:r>
              <a:rPr lang="fr-FR" dirty="0" err="1" smtClean="0"/>
              <a:t>installed</a:t>
            </a:r>
            <a:r>
              <a:rPr lang="fr-FR" dirty="0" smtClean="0"/>
              <a:t> at </a:t>
            </a:r>
            <a:r>
              <a:rPr lang="fr-FR" dirty="0" err="1" smtClean="0"/>
              <a:t>saclay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15" y="1676622"/>
            <a:ext cx="7581963" cy="205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992" y="5229200"/>
            <a:ext cx="44323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29215"/>
            <a:ext cx="6480720" cy="54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979712" y="15010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635508" y="1052736"/>
            <a:ext cx="6739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IPHI (High </a:t>
            </a:r>
            <a:r>
              <a:rPr lang="fr-FR" sz="2000" b="1" dirty="0" err="1" smtClean="0">
                <a:solidFill>
                  <a:srgbClr val="FF0000"/>
                </a:solidFill>
              </a:rPr>
              <a:t>Intensity</a:t>
            </a:r>
            <a:r>
              <a:rPr lang="fr-FR" sz="2000" b="1" dirty="0" smtClean="0">
                <a:solidFill>
                  <a:srgbClr val="FF0000"/>
                </a:solidFill>
              </a:rPr>
              <a:t> Proton </a:t>
            </a:r>
            <a:r>
              <a:rPr lang="fr-FR" sz="2000" b="1" dirty="0" err="1" smtClean="0">
                <a:solidFill>
                  <a:srgbClr val="FF0000"/>
                </a:solidFill>
              </a:rPr>
              <a:t>Injector</a:t>
            </a:r>
            <a:r>
              <a:rPr lang="fr-FR" sz="2000" b="1" dirty="0" smtClean="0">
                <a:solidFill>
                  <a:srgbClr val="FF0000"/>
                </a:solidFill>
              </a:rPr>
              <a:t> )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started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the 90’s 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HPPA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High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Power  Proton Accelerator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" y="4028841"/>
            <a:ext cx="2317616" cy="152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49464" y="558407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CW Source SILHI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464" y="4354818"/>
            <a:ext cx="3107751" cy="174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324996" y="6113201"/>
            <a:ext cx="219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 MeV RFQ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cavity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720" y="4005065"/>
            <a:ext cx="263229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733643" y="5549584"/>
            <a:ext cx="195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MEBT: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diags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Renovation</a:t>
            </a:r>
            <a:r>
              <a:rPr lang="fr-FR" dirty="0" smtClean="0"/>
              <a:t> of the control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76" y="1988840"/>
            <a:ext cx="3677592" cy="294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23528" y="1487496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first EPICS control system in 2001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74263"/>
            <a:ext cx="6696744" cy="489654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483768" y="606810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Hardware and Software Renewal in 2012</a:t>
            </a:r>
          </a:p>
        </p:txBody>
      </p:sp>
    </p:spTree>
    <p:extLst>
      <p:ext uri="{BB962C8B-B14F-4D97-AF65-F5344CB8AC3E}">
        <p14:creationId xmlns:p14="http://schemas.microsoft.com/office/powerpoint/2010/main" val="398434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Spiral2 CONTEXT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04850" lvl="1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Spiral2 facility will be a new Rare Ion Beam facility for nuclear physics and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astrophysics at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Ganil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Normandy</a:t>
            </a:r>
          </a:p>
          <a:p>
            <a:pPr marL="704850" lvl="1" indent="-342900">
              <a:buFont typeface="Wingdings" panose="05000000000000000000" pitchFamily="2" charset="2"/>
              <a:buChar char="q"/>
            </a:pP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04850" lvl="1" indent="-342900">
              <a:buFont typeface="Wingdings" panose="05000000000000000000" pitchFamily="2" charset="2"/>
              <a:buChar char="q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Spiral2 control system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under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the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responsibility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Ganil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E.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Lécorché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following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704850" lvl="1" indent="-342900">
              <a:buFont typeface="Wingdings" panose="05000000000000000000" pitchFamily="2" charset="2"/>
              <a:buChar char="q"/>
            </a:pP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04850" lvl="1" indent="-34290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French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Labs</a:t>
            </a:r>
            <a:r>
              <a:rPr lang="fr-FR" sz="2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Ganil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(Caen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), IPHC (Strasbourg)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Irfu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cooperate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 the Spiral2 control system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865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04850" lvl="1" indent="-342900">
              <a:buFont typeface="Wingdings" panose="05000000000000000000" pitchFamily="2" charset="2"/>
              <a:buChar char="q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EPICS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platform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the </a:t>
            </a:r>
            <a:r>
              <a:rPr lang="fr-FR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whole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</a:t>
            </a: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82675" lvl="1" indent="-366713">
              <a:buFont typeface="Wingdings" panose="05000000000000000000" pitchFamily="2" charset="2"/>
              <a:buChar char="§"/>
            </a:pP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based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on VME/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VxWorks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Linux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PCs</a:t>
            </a: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04850" lvl="1" indent="-342900">
              <a:buFont typeface="Wingdings" panose="05000000000000000000" pitchFamily="2" charset="2"/>
              <a:buChar char="q"/>
            </a:pP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injector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(2 sources, 2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LEBTs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RFQ)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CS</a:t>
            </a:r>
          </a:p>
          <a:p>
            <a:pPr lvl="1"/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04850" lvl="1" indent="-342900">
              <a:buFont typeface="Wingdings" panose="05000000000000000000" pitchFamily="2" charset="2"/>
              <a:buChar char="q"/>
            </a:pP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some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diagnostics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controls</a:t>
            </a: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58875" lvl="1" indent="-442913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FC, ACCT/DCCT</a:t>
            </a:r>
          </a:p>
          <a:p>
            <a:pPr marL="1158875" lvl="1" indent="-442913">
              <a:buFont typeface="Wingdings" panose="05000000000000000000" pitchFamily="2" charset="2"/>
              <a:buChar char="§"/>
            </a:pP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Fast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Current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Transformers</a:t>
            </a:r>
          </a:p>
          <a:p>
            <a:pPr marL="1158875" lvl="1" indent="-442913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Time of Flight</a:t>
            </a:r>
          </a:p>
          <a:p>
            <a:pPr marL="1158875" lvl="1" indent="-442913">
              <a:buFont typeface="Wingdings" panose="05000000000000000000" pitchFamily="2" charset="2"/>
              <a:buChar char="§"/>
            </a:pP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Agilent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oscilloscope EPICS interface</a:t>
            </a:r>
          </a:p>
          <a:p>
            <a:pPr marL="715962" lvl="1"/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the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Fast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Faraday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Cup</a:t>
            </a: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58875" lvl="1" indent="-442913">
              <a:buFont typeface="Wingdings" panose="05000000000000000000" pitchFamily="2" charset="2"/>
              <a:buChar char="§"/>
            </a:pPr>
            <a:r>
              <a:rPr lang="fr-FR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Chopper</a:t>
            </a: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fr-FR" dirty="0" smtClean="0"/>
          </a:p>
          <a:p>
            <a:pPr marL="704850" lvl="1" indent="-342900">
              <a:buFont typeface="Wingdings" panose="05000000000000000000" pitchFamily="2" charset="2"/>
              <a:buChar char="q"/>
            </a:pPr>
            <a:r>
              <a:rPr lang="fr-FR" dirty="0" smtClean="0"/>
              <a:t>LLRF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32" y="3068960"/>
            <a:ext cx="3043256" cy="280831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IRFU Control </a:t>
            </a:r>
            <a:r>
              <a:rPr lang="fr-FR" dirty="0" err="1" smtClean="0"/>
              <a:t>work</a:t>
            </a:r>
            <a:r>
              <a:rPr lang="fr-FR" dirty="0" smtClean="0"/>
              <a:t>-PACKAGES in Spiral2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846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08153"/>
            <a:ext cx="2250756" cy="150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COMMON SPIRAL2 HARDWARE PLATFORM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0384" y="1008688"/>
            <a:ext cx="9154384" cy="5049768"/>
          </a:xfrm>
        </p:spPr>
        <p:txBody>
          <a:bodyPr/>
          <a:lstStyle/>
          <a:p>
            <a:pPr marL="1266825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Emerson MVME 5500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66825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VME NEXEYA ADAS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boards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/EPICS drivers </a:t>
            </a:r>
          </a:p>
          <a:p>
            <a:pPr marL="1524000" indent="-27463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ICV150: 32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ADCs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16-bit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resolution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30 K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samples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/s</a:t>
            </a:r>
          </a:p>
          <a:p>
            <a:pPr marL="1524000" indent="-27463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ICV714: 16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DACs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12-bit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resolution</a:t>
            </a:r>
            <a:endParaRPr lang="fr-F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524000" indent="-27463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ICV196: 96 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binary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I/O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channels</a:t>
            </a:r>
            <a:endParaRPr lang="fr-F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524000" indent="-27463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ICV108: a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controller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board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RAM 4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Mbytes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external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trigger</a:t>
            </a:r>
          </a:p>
          <a:p>
            <a:pPr marL="1524000" indent="-27463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ICV178: 8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ADCs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16-bit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resolution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50 K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Samples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/s up to 1.2 M </a:t>
            </a: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Samples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/s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Accolade ouvrante 5"/>
          <p:cNvSpPr/>
          <p:nvPr/>
        </p:nvSpPr>
        <p:spPr>
          <a:xfrm>
            <a:off x="597293" y="3140968"/>
            <a:ext cx="333751" cy="864096"/>
          </a:xfrm>
          <a:prstGeom prst="leftBrac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79304" y="4550569"/>
            <a:ext cx="36206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EPICS driver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developed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 the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synchronised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intensity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measurement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(FC, ACCT, EMU) on Spiral2 and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then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used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on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other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projects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131869" y="3573016"/>
            <a:ext cx="600735" cy="2063760"/>
          </a:xfrm>
          <a:custGeom>
            <a:avLst/>
            <a:gdLst>
              <a:gd name="connsiteX0" fmla="*/ 811093 w 1085413"/>
              <a:gd name="connsiteY0" fmla="*/ 0 h 1874520"/>
              <a:gd name="connsiteX1" fmla="*/ 3373 w 1085413"/>
              <a:gd name="connsiteY1" fmla="*/ 1325880 h 1874520"/>
              <a:gd name="connsiteX2" fmla="*/ 1085413 w 1085413"/>
              <a:gd name="connsiteY2" fmla="*/ 1874520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413" h="1874520">
                <a:moveTo>
                  <a:pt x="811093" y="0"/>
                </a:moveTo>
                <a:cubicBezTo>
                  <a:pt x="384373" y="506730"/>
                  <a:pt x="-42347" y="1013460"/>
                  <a:pt x="3373" y="1325880"/>
                </a:cubicBezTo>
                <a:cubicBezTo>
                  <a:pt x="49093" y="1638300"/>
                  <a:pt x="567253" y="1756410"/>
                  <a:pt x="1085413" y="187452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825" y="4005064"/>
            <a:ext cx="3751671" cy="272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6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_powerpoint_CEA_Irfu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Mod_powerpoint_CEA_Irfu</Template>
  <TotalTime>2398</TotalTime>
  <Words>1298</Words>
  <Application>Microsoft Office PowerPoint</Application>
  <PresentationFormat>Affichage à l'écran (4:3)</PresentationFormat>
  <Paragraphs>263</Paragraphs>
  <Slides>25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Mod_powerpoint_CEA_Irfu</vt:lpstr>
      <vt:lpstr>Irfu collaboration in Spiral2 &amp; LIPAc control systems</vt:lpstr>
      <vt:lpstr>OUTLINE</vt:lpstr>
      <vt:lpstr>BRIEF legacy of epics in our INSTITUTE</vt:lpstr>
      <vt:lpstr>EPICS between 2000-2005</vt:lpstr>
      <vt:lpstr>IPHI : an HPPA prototype installed at saclay</vt:lpstr>
      <vt:lpstr>Renovation of the control</vt:lpstr>
      <vt:lpstr>Spiral2 CONTEXT</vt:lpstr>
      <vt:lpstr>IRFU Control work-PACKAGES in Spiral2</vt:lpstr>
      <vt:lpstr>COMMON SPIRAL2 HARDWARE PLATFORM</vt:lpstr>
      <vt:lpstr>COMMON EPICS software platform (1)</vt:lpstr>
      <vt:lpstr>The COMMON  epics platfoRm (2)</vt:lpstr>
      <vt:lpstr>SPIRAL2 deuteron source equipment</vt:lpstr>
      <vt:lpstr>SPIRAL2 LEBT TESTED at Saclay</vt:lpstr>
      <vt:lpstr>SPIRAL2 injector CONTROL STATUS</vt:lpstr>
      <vt:lpstr>CEA COLLABORATION in LIPAc (ifmif)</vt:lpstr>
      <vt:lpstr>LCSS Shared between 3  institutes</vt:lpstr>
      <vt:lpstr>IRFU LCSs</vt:lpstr>
      <vt:lpstr>LIPAC transverse coordination</vt:lpstr>
      <vt:lpstr>LCS ACCeptance tests</vt:lpstr>
      <vt:lpstr>LCS ACCeptance tests (2)</vt:lpstr>
      <vt:lpstr>LIPAC Injector LCS: ECR source &amp; LEBT</vt:lpstr>
      <vt:lpstr>Injector at Rokkasho</vt:lpstr>
      <vt:lpstr>3 other presentations on Lipac on WEDNESDAY </vt:lpstr>
      <vt:lpstr>CONCLUSION</vt:lpstr>
      <vt:lpstr>Irfu EPICS team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Gougnaud Françoise</dc:creator>
  <cp:lastModifiedBy>Gougnaud Françoise</cp:lastModifiedBy>
  <cp:revision>278</cp:revision>
  <cp:lastPrinted>2014-10-15T11:48:41Z</cp:lastPrinted>
  <dcterms:created xsi:type="dcterms:W3CDTF">2014-10-09T15:39:51Z</dcterms:created>
  <dcterms:modified xsi:type="dcterms:W3CDTF">2014-10-20T20:01:02Z</dcterms:modified>
</cp:coreProperties>
</file>