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9"/>
  </p:notesMasterIdLst>
  <p:handoutMasterIdLst>
    <p:handoutMasterId r:id="rId30"/>
  </p:handoutMasterIdLst>
  <p:sldIdLst>
    <p:sldId id="1445" r:id="rId2"/>
    <p:sldId id="1468" r:id="rId3"/>
    <p:sldId id="1549" r:id="rId4"/>
    <p:sldId id="1550" r:id="rId5"/>
    <p:sldId id="1551" r:id="rId6"/>
    <p:sldId id="1559" r:id="rId7"/>
    <p:sldId id="1552" r:id="rId8"/>
    <p:sldId id="1547" r:id="rId9"/>
    <p:sldId id="1548" r:id="rId10"/>
    <p:sldId id="1508" r:id="rId11"/>
    <p:sldId id="1509" r:id="rId12"/>
    <p:sldId id="1557" r:id="rId13"/>
    <p:sldId id="1512" r:id="rId14"/>
    <p:sldId id="1562" r:id="rId15"/>
    <p:sldId id="1490" r:id="rId16"/>
    <p:sldId id="1544" r:id="rId17"/>
    <p:sldId id="1545" r:id="rId18"/>
    <p:sldId id="1554" r:id="rId19"/>
    <p:sldId id="1555" r:id="rId20"/>
    <p:sldId id="1563" r:id="rId21"/>
    <p:sldId id="1530" r:id="rId22"/>
    <p:sldId id="1561" r:id="rId23"/>
    <p:sldId id="1565" r:id="rId24"/>
    <p:sldId id="1564" r:id="rId25"/>
    <p:sldId id="1535" r:id="rId26"/>
    <p:sldId id="1523" r:id="rId27"/>
    <p:sldId id="1455" r:id="rId28"/>
  </p:sldIdLst>
  <p:sldSz cx="9144000" cy="6858000" type="screen4x3"/>
  <p:notesSz cx="6934200" cy="9232900"/>
  <p:defaultTextStyle>
    <a:defPPr>
      <a:defRPr lang="en-US"/>
    </a:defPPr>
    <a:lvl1pPr algn="l" rtl="0" fontAlgn="base">
      <a:spcBef>
        <a:spcPct val="0"/>
      </a:spcBef>
      <a:spcAft>
        <a:spcPct val="0"/>
      </a:spcAft>
      <a:defRPr kern="1200">
        <a:solidFill>
          <a:schemeClr val="tx1"/>
        </a:solidFill>
        <a:latin typeface="Arial Narrow" pitchFamily="34" charset="0"/>
        <a:ea typeface="Osaka"/>
        <a:cs typeface="Osaka"/>
      </a:defRPr>
    </a:lvl1pPr>
    <a:lvl2pPr marL="457200" algn="l" rtl="0" fontAlgn="base">
      <a:spcBef>
        <a:spcPct val="0"/>
      </a:spcBef>
      <a:spcAft>
        <a:spcPct val="0"/>
      </a:spcAft>
      <a:defRPr kern="1200">
        <a:solidFill>
          <a:schemeClr val="tx1"/>
        </a:solidFill>
        <a:latin typeface="Arial Narrow" pitchFamily="34" charset="0"/>
        <a:ea typeface="Osaka"/>
        <a:cs typeface="Osaka"/>
      </a:defRPr>
    </a:lvl2pPr>
    <a:lvl3pPr marL="914400" algn="l" rtl="0" fontAlgn="base">
      <a:spcBef>
        <a:spcPct val="0"/>
      </a:spcBef>
      <a:spcAft>
        <a:spcPct val="0"/>
      </a:spcAft>
      <a:defRPr kern="1200">
        <a:solidFill>
          <a:schemeClr val="tx1"/>
        </a:solidFill>
        <a:latin typeface="Arial Narrow" pitchFamily="34" charset="0"/>
        <a:ea typeface="Osaka"/>
        <a:cs typeface="Osaka"/>
      </a:defRPr>
    </a:lvl3pPr>
    <a:lvl4pPr marL="1371600" algn="l" rtl="0" fontAlgn="base">
      <a:spcBef>
        <a:spcPct val="0"/>
      </a:spcBef>
      <a:spcAft>
        <a:spcPct val="0"/>
      </a:spcAft>
      <a:defRPr kern="1200">
        <a:solidFill>
          <a:schemeClr val="tx1"/>
        </a:solidFill>
        <a:latin typeface="Arial Narrow" pitchFamily="34" charset="0"/>
        <a:ea typeface="Osaka"/>
        <a:cs typeface="Osaka"/>
      </a:defRPr>
    </a:lvl4pPr>
    <a:lvl5pPr marL="1828800" algn="l" rtl="0" fontAlgn="base">
      <a:spcBef>
        <a:spcPct val="0"/>
      </a:spcBef>
      <a:spcAft>
        <a:spcPct val="0"/>
      </a:spcAft>
      <a:defRPr kern="1200">
        <a:solidFill>
          <a:schemeClr val="tx1"/>
        </a:solidFill>
        <a:latin typeface="Arial Narrow" pitchFamily="34" charset="0"/>
        <a:ea typeface="Osaka"/>
        <a:cs typeface="Osaka"/>
      </a:defRPr>
    </a:lvl5pPr>
    <a:lvl6pPr marL="2286000" algn="l" defTabSz="914400" rtl="0" eaLnBrk="1" latinLnBrk="0" hangingPunct="1">
      <a:defRPr kern="1200">
        <a:solidFill>
          <a:schemeClr val="tx1"/>
        </a:solidFill>
        <a:latin typeface="Arial Narrow" pitchFamily="34" charset="0"/>
        <a:ea typeface="Osaka"/>
        <a:cs typeface="Osaka"/>
      </a:defRPr>
    </a:lvl6pPr>
    <a:lvl7pPr marL="2743200" algn="l" defTabSz="914400" rtl="0" eaLnBrk="1" latinLnBrk="0" hangingPunct="1">
      <a:defRPr kern="1200">
        <a:solidFill>
          <a:schemeClr val="tx1"/>
        </a:solidFill>
        <a:latin typeface="Arial Narrow" pitchFamily="34" charset="0"/>
        <a:ea typeface="Osaka"/>
        <a:cs typeface="Osaka"/>
      </a:defRPr>
    </a:lvl7pPr>
    <a:lvl8pPr marL="3200400" algn="l" defTabSz="914400" rtl="0" eaLnBrk="1" latinLnBrk="0" hangingPunct="1">
      <a:defRPr kern="1200">
        <a:solidFill>
          <a:schemeClr val="tx1"/>
        </a:solidFill>
        <a:latin typeface="Arial Narrow" pitchFamily="34" charset="0"/>
        <a:ea typeface="Osaka"/>
        <a:cs typeface="Osaka"/>
      </a:defRPr>
    </a:lvl8pPr>
    <a:lvl9pPr marL="3657600" algn="l" defTabSz="914400" rtl="0" eaLnBrk="1" latinLnBrk="0" hangingPunct="1">
      <a:defRPr kern="1200">
        <a:solidFill>
          <a:schemeClr val="tx1"/>
        </a:solidFill>
        <a:latin typeface="Arial Narrow" pitchFamily="34" charset="0"/>
        <a:ea typeface="Osaka"/>
        <a:cs typeface="Osak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5050"/>
    <a:srgbClr val="D8FF6B"/>
    <a:srgbClr val="FF8093"/>
    <a:srgbClr val="99CCFF"/>
    <a:srgbClr val="66CCFF"/>
    <a:srgbClr val="FF7C8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autoAdjust="0"/>
  </p:normalViewPr>
  <p:slideViewPr>
    <p:cSldViewPr snapToGrid="0">
      <p:cViewPr varScale="1">
        <p:scale>
          <a:sx n="49" d="100"/>
          <a:sy n="49" d="100"/>
        </p:scale>
        <p:origin x="614" y="29"/>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101" d="100"/>
          <a:sy n="101" d="100"/>
        </p:scale>
        <p:origin x="-2508" y="-102"/>
      </p:cViewPr>
      <p:guideLst>
        <p:guide orient="horz" pos="2909"/>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354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71906" name="Rectangle 2"/>
          <p:cNvSpPr>
            <a:spLocks noGrp="1" noRot="1" noChangeAspect="1" noChangeArrowheads="1" noTextEdit="1"/>
          </p:cNvSpPr>
          <p:nvPr>
            <p:ph type="sldImg" idx="2"/>
          </p:nvPr>
        </p:nvSpPr>
        <p:spPr bwMode="auto">
          <a:xfrm>
            <a:off x="1165225" y="696913"/>
            <a:ext cx="4605338" cy="3454400"/>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19163" y="4386263"/>
            <a:ext cx="5095875" cy="4162425"/>
          </a:xfrm>
          <a:prstGeom prst="rect">
            <a:avLst/>
          </a:prstGeom>
          <a:noFill/>
          <a:ln w="12700">
            <a:noFill/>
            <a:miter lim="800000"/>
            <a:headEnd/>
            <a:tailEnd/>
          </a:ln>
          <a:effectLst/>
        </p:spPr>
        <p:txBody>
          <a:bodyPr vert="horz" wrap="square" lIns="90979" tIns="44692" rIns="90979" bIns="4469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27132675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Osaka" charset="-128"/>
        <a:cs typeface="Osaka"/>
      </a:defRPr>
    </a:lvl1pPr>
    <a:lvl2pPr marL="457200" algn="l" rtl="0" eaLnBrk="0" fontAlgn="base" hangingPunct="0">
      <a:spcBef>
        <a:spcPct val="30000"/>
      </a:spcBef>
      <a:spcAft>
        <a:spcPct val="0"/>
      </a:spcAft>
      <a:defRPr sz="1200" kern="1200">
        <a:solidFill>
          <a:schemeClr val="tx1"/>
        </a:solidFill>
        <a:latin typeface="Times New Roman" pitchFamily="18" charset="0"/>
        <a:ea typeface="Osaka" charset="-128"/>
        <a:cs typeface="Osaka"/>
      </a:defRPr>
    </a:lvl2pPr>
    <a:lvl3pPr marL="914400" algn="l" rtl="0" eaLnBrk="0" fontAlgn="base" hangingPunct="0">
      <a:spcBef>
        <a:spcPct val="30000"/>
      </a:spcBef>
      <a:spcAft>
        <a:spcPct val="0"/>
      </a:spcAft>
      <a:defRPr sz="1200" kern="1200">
        <a:solidFill>
          <a:schemeClr val="tx1"/>
        </a:solidFill>
        <a:latin typeface="Times New Roman" pitchFamily="18" charset="0"/>
        <a:ea typeface="Osaka" charset="-128"/>
        <a:cs typeface="Osaka"/>
      </a:defRPr>
    </a:lvl3pPr>
    <a:lvl4pPr marL="1371600" algn="l" rtl="0" eaLnBrk="0" fontAlgn="base" hangingPunct="0">
      <a:spcBef>
        <a:spcPct val="30000"/>
      </a:spcBef>
      <a:spcAft>
        <a:spcPct val="0"/>
      </a:spcAft>
      <a:defRPr sz="1200" kern="1200">
        <a:solidFill>
          <a:schemeClr val="tx1"/>
        </a:solidFill>
        <a:latin typeface="Times New Roman" pitchFamily="18" charset="0"/>
        <a:ea typeface="Osaka" charset="-128"/>
        <a:cs typeface="Osaka"/>
      </a:defRPr>
    </a:lvl4pPr>
    <a:lvl5pPr marL="1828800" algn="l" rtl="0" eaLnBrk="0" fontAlgn="base" hangingPunct="0">
      <a:spcBef>
        <a:spcPct val="30000"/>
      </a:spcBef>
      <a:spcAft>
        <a:spcPct val="0"/>
      </a:spcAft>
      <a:defRPr sz="1200" kern="1200">
        <a:solidFill>
          <a:schemeClr val="tx1"/>
        </a:solidFill>
        <a:latin typeface="Times New Roman" pitchFamily="18" charset="0"/>
        <a:ea typeface="Osaka" charset="-128"/>
        <a:cs typeface="Osak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4977" name="Rectangle 2"/>
          <p:cNvSpPr>
            <a:spLocks noGrp="1" noRot="1" noChangeAspect="1" noChangeArrowheads="1" noTextEdit="1"/>
          </p:cNvSpPr>
          <p:nvPr>
            <p:ph type="sldImg"/>
          </p:nvPr>
        </p:nvSpPr>
        <p:spPr>
          <a:ln/>
        </p:spPr>
      </p:sp>
      <p:sp>
        <p:nvSpPr>
          <p:cNvPr id="2174978" name="Rectangle 3"/>
          <p:cNvSpPr>
            <a:spLocks noGrp="1" noChangeArrowheads="1"/>
          </p:cNvSpPr>
          <p:nvPr>
            <p:ph type="body" idx="1"/>
          </p:nvPr>
        </p:nvSpPr>
        <p:spPr>
          <a:noFill/>
          <a:ln w="9525"/>
        </p:spPr>
        <p:txBody>
          <a:bodyPr/>
          <a:lstStyle/>
          <a:p>
            <a:endParaRPr lang="en-US" smtClean="0">
              <a:ea typeface="Osaka"/>
            </a:endParaRPr>
          </a:p>
        </p:txBody>
      </p:sp>
    </p:spTree>
    <p:extLst>
      <p:ext uri="{BB962C8B-B14F-4D97-AF65-F5344CB8AC3E}">
        <p14:creationId xmlns:p14="http://schemas.microsoft.com/office/powerpoint/2010/main" val="2821927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9073" name="Rectangle 2"/>
          <p:cNvSpPr>
            <a:spLocks noGrp="1" noRot="1" noChangeAspect="1" noChangeArrowheads="1" noTextEdit="1"/>
          </p:cNvSpPr>
          <p:nvPr>
            <p:ph type="sldImg"/>
          </p:nvPr>
        </p:nvSpPr>
        <p:spPr>
          <a:solidFill>
            <a:srgbClr val="FFFFFF"/>
          </a:solidFill>
          <a:ln/>
        </p:spPr>
      </p:sp>
      <p:sp>
        <p:nvSpPr>
          <p:cNvPr id="2179074" name="Rectangle 3"/>
          <p:cNvSpPr>
            <a:spLocks noGrp="1" noChangeArrowheads="1"/>
          </p:cNvSpPr>
          <p:nvPr>
            <p:ph type="body" idx="1"/>
          </p:nvPr>
        </p:nvSpPr>
        <p:spPr>
          <a:solidFill>
            <a:srgbClr val="FFFFFF"/>
          </a:solidFill>
          <a:ln>
            <a:solidFill>
              <a:srgbClr val="000000"/>
            </a:solidFill>
          </a:ln>
        </p:spPr>
        <p:txBody>
          <a:bodyPr lIns="90974" tIns="44689" rIns="90974" bIns="44689"/>
          <a:lstStyle/>
          <a:p>
            <a:endParaRPr lang="en-US" smtClean="0">
              <a:ea typeface="Osaka"/>
            </a:endParaRPr>
          </a:p>
        </p:txBody>
      </p:sp>
    </p:spTree>
    <p:extLst>
      <p:ext uri="{BB962C8B-B14F-4D97-AF65-F5344CB8AC3E}">
        <p14:creationId xmlns:p14="http://schemas.microsoft.com/office/powerpoint/2010/main" val="3974033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21" name="Rectangle 2"/>
          <p:cNvSpPr>
            <a:spLocks noGrp="1" noRot="1" noChangeAspect="1" noChangeArrowheads="1" noTextEdit="1"/>
          </p:cNvSpPr>
          <p:nvPr>
            <p:ph type="sldImg"/>
          </p:nvPr>
        </p:nvSpPr>
        <p:spPr>
          <a:solidFill>
            <a:srgbClr val="FFFFFF"/>
          </a:solidFill>
          <a:ln/>
        </p:spPr>
      </p:sp>
      <p:sp>
        <p:nvSpPr>
          <p:cNvPr id="2181122" name="Rectangle 3"/>
          <p:cNvSpPr>
            <a:spLocks noGrp="1" noChangeArrowheads="1"/>
          </p:cNvSpPr>
          <p:nvPr>
            <p:ph type="body" idx="1"/>
          </p:nvPr>
        </p:nvSpPr>
        <p:spPr>
          <a:solidFill>
            <a:srgbClr val="FFFFFF"/>
          </a:solidFill>
          <a:ln>
            <a:solidFill>
              <a:srgbClr val="000000"/>
            </a:solidFill>
          </a:ln>
        </p:spPr>
        <p:txBody>
          <a:bodyPr lIns="90974" tIns="44689" rIns="90974" bIns="44689"/>
          <a:lstStyle/>
          <a:p>
            <a:endParaRPr lang="en-US" smtClean="0">
              <a:ea typeface="Osaka"/>
            </a:endParaRPr>
          </a:p>
        </p:txBody>
      </p:sp>
    </p:spTree>
    <p:extLst>
      <p:ext uri="{BB962C8B-B14F-4D97-AF65-F5344CB8AC3E}">
        <p14:creationId xmlns:p14="http://schemas.microsoft.com/office/powerpoint/2010/main" val="67857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3169" name="Rectangle 2"/>
          <p:cNvSpPr>
            <a:spLocks noGrp="1" noRot="1" noChangeAspect="1" noChangeArrowheads="1" noTextEdit="1"/>
          </p:cNvSpPr>
          <p:nvPr>
            <p:ph type="sldImg"/>
          </p:nvPr>
        </p:nvSpPr>
        <p:spPr>
          <a:solidFill>
            <a:srgbClr val="FFFFFF"/>
          </a:solidFill>
          <a:ln/>
        </p:spPr>
      </p:sp>
      <p:sp>
        <p:nvSpPr>
          <p:cNvPr id="2183170" name="Rectangle 3"/>
          <p:cNvSpPr>
            <a:spLocks noGrp="1" noChangeArrowheads="1"/>
          </p:cNvSpPr>
          <p:nvPr>
            <p:ph type="body" idx="1"/>
          </p:nvPr>
        </p:nvSpPr>
        <p:spPr>
          <a:solidFill>
            <a:srgbClr val="FFFFFF"/>
          </a:solidFill>
          <a:ln>
            <a:solidFill>
              <a:srgbClr val="000000"/>
            </a:solidFill>
          </a:ln>
        </p:spPr>
        <p:txBody>
          <a:bodyPr/>
          <a:lstStyle/>
          <a:p>
            <a:endParaRPr lang="en-US" smtClean="0">
              <a:ea typeface="Osaka"/>
            </a:endParaRPr>
          </a:p>
        </p:txBody>
      </p:sp>
    </p:spTree>
    <p:extLst>
      <p:ext uri="{BB962C8B-B14F-4D97-AF65-F5344CB8AC3E}">
        <p14:creationId xmlns:p14="http://schemas.microsoft.com/office/powerpoint/2010/main" val="226971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9313" name="Rectangle 2"/>
          <p:cNvSpPr>
            <a:spLocks noGrp="1" noRot="1" noChangeAspect="1" noChangeArrowheads="1" noTextEdit="1"/>
          </p:cNvSpPr>
          <p:nvPr>
            <p:ph type="sldImg"/>
          </p:nvPr>
        </p:nvSpPr>
        <p:spPr>
          <a:xfrm>
            <a:off x="1158875" y="704850"/>
            <a:ext cx="4616450" cy="3462338"/>
          </a:xfrm>
          <a:ln/>
        </p:spPr>
      </p:sp>
      <p:sp>
        <p:nvSpPr>
          <p:cNvPr id="2189314" name="Rectangle 3"/>
          <p:cNvSpPr>
            <a:spLocks noGrp="1" noChangeArrowheads="1"/>
          </p:cNvSpPr>
          <p:nvPr>
            <p:ph type="body" idx="1"/>
          </p:nvPr>
        </p:nvSpPr>
        <p:spPr>
          <a:xfrm>
            <a:off x="914400" y="4392613"/>
            <a:ext cx="5105400" cy="4135437"/>
          </a:xfrm>
          <a:noFill/>
          <a:ln w="9525"/>
        </p:spPr>
        <p:txBody>
          <a:bodyPr/>
          <a:lstStyle/>
          <a:p>
            <a:endParaRPr lang="en-US" smtClean="0">
              <a:ea typeface="Osaka"/>
            </a:endParaRPr>
          </a:p>
        </p:txBody>
      </p:sp>
    </p:spTree>
    <p:extLst>
      <p:ext uri="{BB962C8B-B14F-4D97-AF65-F5344CB8AC3E}">
        <p14:creationId xmlns:p14="http://schemas.microsoft.com/office/powerpoint/2010/main" val="3015934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91362" name="Text Box 1"/>
          <p:cNvSpPr txBox="1">
            <a:spLocks noChangeArrowheads="1"/>
          </p:cNvSpPr>
          <p:nvPr/>
        </p:nvSpPr>
        <p:spPr bwMode="auto">
          <a:xfrm>
            <a:off x="1165225" y="696913"/>
            <a:ext cx="4592638" cy="3441700"/>
          </a:xfrm>
          <a:prstGeom prst="rect">
            <a:avLst/>
          </a:prstGeom>
          <a:solidFill>
            <a:srgbClr val="FFFFFF"/>
          </a:solidFill>
          <a:ln w="9360">
            <a:solidFill>
              <a:srgbClr val="00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191363" name="Rectangle 2"/>
          <p:cNvSpPr>
            <a:spLocks noGrp="1" noChangeArrowheads="1"/>
          </p:cNvSpPr>
          <p:nvPr>
            <p:ph type="body"/>
          </p:nvPr>
        </p:nvSpPr>
        <p:spPr>
          <a:xfrm>
            <a:off x="919163" y="4386263"/>
            <a:ext cx="5075237" cy="4140200"/>
          </a:xfrm>
          <a:noFill/>
          <a:ln w="9525"/>
        </p:spPr>
        <p:txBody>
          <a:bodyPr wrap="none" lIns="91080" tIns="44640" rIns="91080" bIns="44640" anchor="ctr"/>
          <a:lstStyle/>
          <a:p>
            <a:endParaRPr lang="en-US" smtClean="0">
              <a:ea typeface="Osaka"/>
            </a:endParaRPr>
          </a:p>
        </p:txBody>
      </p:sp>
    </p:spTree>
    <p:extLst>
      <p:ext uri="{BB962C8B-B14F-4D97-AF65-F5344CB8AC3E}">
        <p14:creationId xmlns:p14="http://schemas.microsoft.com/office/powerpoint/2010/main" val="560698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1165225" y="696913"/>
            <a:ext cx="4605338" cy="3454400"/>
          </a:xfrm>
          <a:solidFill>
            <a:srgbClr val="FFFFFF"/>
          </a:solidFill>
          <a:ln/>
        </p:spPr>
      </p:sp>
      <p:sp>
        <p:nvSpPr>
          <p:cNvPr id="6147" name="Rectangle 2"/>
          <p:cNvSpPr>
            <a:spLocks noGrp="1" noChangeArrowheads="1"/>
          </p:cNvSpPr>
          <p:nvPr>
            <p:ph type="body" idx="1"/>
          </p:nvPr>
        </p:nvSpPr>
        <p:spPr>
          <a:xfrm>
            <a:off x="919444" y="4385933"/>
            <a:ext cx="5095313" cy="4262278"/>
          </a:xfrm>
          <a:noFill/>
          <a:ln w="12600">
            <a:solidFill>
              <a:srgbClr val="000000"/>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1150667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
          <p:cNvSpPr>
            <a:spLocks noGrp="1" noRot="1" noChangeAspect="1" noChangeArrowheads="1" noTextEdit="1"/>
          </p:cNvSpPr>
          <p:nvPr>
            <p:ph type="sldImg"/>
          </p:nvPr>
        </p:nvSpPr>
        <p:spPr>
          <a:xfrm>
            <a:off x="1165225" y="696913"/>
            <a:ext cx="4605338" cy="3454400"/>
          </a:xfrm>
          <a:solidFill>
            <a:srgbClr val="FFFFFF"/>
          </a:solidFill>
          <a:ln/>
        </p:spPr>
      </p:sp>
      <p:sp>
        <p:nvSpPr>
          <p:cNvPr id="7171" name="Rectangle 2"/>
          <p:cNvSpPr>
            <a:spLocks noGrp="1" noChangeArrowheads="1"/>
          </p:cNvSpPr>
          <p:nvPr>
            <p:ph type="body" idx="1"/>
          </p:nvPr>
        </p:nvSpPr>
        <p:spPr>
          <a:xfrm>
            <a:off x="919444" y="4385933"/>
            <a:ext cx="5095313" cy="4262278"/>
          </a:xfrm>
          <a:noFill/>
          <a:ln w="12600">
            <a:solidFill>
              <a:srgbClr val="000000"/>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1393375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143990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313530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GB" altLang="en-US" smtClean="0">
                <a:latin typeface="Arial" panose="020B0604020202020204" pitchFamily="34" charset="0"/>
              </a:rPr>
              <a:t>362 snapshots taken, and 104 snapshots good</a:t>
            </a:r>
          </a:p>
          <a:p>
            <a:pPr marL="228600" indent="-228600">
              <a:buFontTx/>
              <a:buAutoNum type="arabicPeriod"/>
            </a:pPr>
            <a:r>
              <a:rPr lang="en-GB" altLang="en-US" smtClean="0">
                <a:latin typeface="Arial" panose="020B0604020202020204" pitchFamily="34" charset="0"/>
              </a:rPr>
              <a:t>MASAR allows user to preview a saved data set to make sure the data set is exact what is desired. By default, MASAR flags a data set as not approved. User has to explicitly approve one data set as good.</a:t>
            </a:r>
            <a:endParaRPr lang="en-US" altLang="en-US" smtClean="0">
              <a:latin typeface="Arial" panose="020B0604020202020204" pitchFamily="34" charset="0"/>
            </a:endParaRPr>
          </a:p>
        </p:txBody>
      </p:sp>
      <p:sp>
        <p:nvSpPr>
          <p:cNvPr id="10244" name="Slide Number Placeholder 3"/>
          <p:cNvSpPr>
            <a:spLocks noGrp="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FEC95CB1-0CE1-4714-A49F-24AB940CF85C}" type="slidenum">
              <a:rPr lang="en-US" altLang="en-US" sz="1200" smtClean="0"/>
              <a:pPr/>
              <a:t>21</a:t>
            </a:fld>
            <a:endParaRPr lang="en-US" altLang="en-US" sz="1200" smtClean="0"/>
          </a:p>
        </p:txBody>
      </p:sp>
    </p:spTree>
    <p:extLst>
      <p:ext uri="{BB962C8B-B14F-4D97-AF65-F5344CB8AC3E}">
        <p14:creationId xmlns:p14="http://schemas.microsoft.com/office/powerpoint/2010/main" val="1021709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7025" name="Rectangle 2"/>
          <p:cNvSpPr>
            <a:spLocks noGrp="1" noRot="1" noChangeAspect="1" noChangeArrowheads="1" noTextEdit="1"/>
          </p:cNvSpPr>
          <p:nvPr>
            <p:ph type="sldImg"/>
          </p:nvPr>
        </p:nvSpPr>
        <p:spPr>
          <a:solidFill>
            <a:srgbClr val="FFFFFF"/>
          </a:solidFill>
          <a:ln/>
        </p:spPr>
      </p:sp>
      <p:sp>
        <p:nvSpPr>
          <p:cNvPr id="2177026" name="Rectangle 3"/>
          <p:cNvSpPr>
            <a:spLocks noGrp="1" noChangeArrowheads="1"/>
          </p:cNvSpPr>
          <p:nvPr>
            <p:ph type="body" idx="1"/>
          </p:nvPr>
        </p:nvSpPr>
        <p:spPr>
          <a:solidFill>
            <a:srgbClr val="FFFFFF"/>
          </a:solidFill>
          <a:ln>
            <a:solidFill>
              <a:srgbClr val="000000"/>
            </a:solidFill>
          </a:ln>
        </p:spPr>
        <p:txBody>
          <a:bodyPr/>
          <a:lstStyle/>
          <a:p>
            <a:endParaRPr lang="en-US" smtClean="0">
              <a:ea typeface="Osaka"/>
            </a:endParaRPr>
          </a:p>
        </p:txBody>
      </p:sp>
    </p:spTree>
    <p:extLst>
      <p:ext uri="{BB962C8B-B14F-4D97-AF65-F5344CB8AC3E}">
        <p14:creationId xmlns:p14="http://schemas.microsoft.com/office/powerpoint/2010/main" val="2140233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3409" name="Rectangle 2"/>
          <p:cNvSpPr>
            <a:spLocks noGrp="1" noRot="1" noChangeAspect="1" noChangeArrowheads="1" noTextEdit="1"/>
          </p:cNvSpPr>
          <p:nvPr>
            <p:ph type="sldImg"/>
          </p:nvPr>
        </p:nvSpPr>
        <p:spPr>
          <a:solidFill>
            <a:srgbClr val="FFFFFF"/>
          </a:solidFill>
          <a:ln/>
        </p:spPr>
      </p:sp>
      <p:sp>
        <p:nvSpPr>
          <p:cNvPr id="2193410" name="Rectangle 3"/>
          <p:cNvSpPr>
            <a:spLocks noGrp="1" noChangeArrowheads="1"/>
          </p:cNvSpPr>
          <p:nvPr>
            <p:ph type="body" idx="1"/>
          </p:nvPr>
        </p:nvSpPr>
        <p:spPr>
          <a:solidFill>
            <a:srgbClr val="FFFFFF"/>
          </a:solidFill>
          <a:ln>
            <a:solidFill>
              <a:srgbClr val="000000"/>
            </a:solidFill>
          </a:ln>
        </p:spPr>
        <p:txBody>
          <a:bodyPr/>
          <a:lstStyle/>
          <a:p>
            <a:endParaRPr lang="en-US" smtClean="0">
              <a:ea typeface="Osaka"/>
            </a:endParaRPr>
          </a:p>
        </p:txBody>
      </p:sp>
    </p:spTree>
    <p:extLst>
      <p:ext uri="{BB962C8B-B14F-4D97-AF65-F5344CB8AC3E}">
        <p14:creationId xmlns:p14="http://schemas.microsoft.com/office/powerpoint/2010/main" val="2170670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3409" name="Rectangle 2"/>
          <p:cNvSpPr>
            <a:spLocks noGrp="1" noRot="1" noChangeAspect="1" noChangeArrowheads="1" noTextEdit="1"/>
          </p:cNvSpPr>
          <p:nvPr>
            <p:ph type="sldImg"/>
          </p:nvPr>
        </p:nvSpPr>
        <p:spPr>
          <a:solidFill>
            <a:srgbClr val="FFFFFF"/>
          </a:solidFill>
          <a:ln/>
        </p:spPr>
      </p:sp>
      <p:sp>
        <p:nvSpPr>
          <p:cNvPr id="2193410" name="Rectangle 3"/>
          <p:cNvSpPr>
            <a:spLocks noGrp="1" noChangeArrowheads="1"/>
          </p:cNvSpPr>
          <p:nvPr>
            <p:ph type="body" idx="1"/>
          </p:nvPr>
        </p:nvSpPr>
        <p:spPr>
          <a:solidFill>
            <a:srgbClr val="FFFFFF"/>
          </a:solidFill>
          <a:ln>
            <a:solidFill>
              <a:srgbClr val="000000"/>
            </a:solidFill>
          </a:ln>
        </p:spPr>
        <p:txBody>
          <a:bodyPr/>
          <a:lstStyle/>
          <a:p>
            <a:endParaRPr lang="en-US" smtClean="0">
              <a:ea typeface="Osaka"/>
            </a:endParaRPr>
          </a:p>
        </p:txBody>
      </p:sp>
    </p:spTree>
    <p:extLst>
      <p:ext uri="{BB962C8B-B14F-4D97-AF65-F5344CB8AC3E}">
        <p14:creationId xmlns:p14="http://schemas.microsoft.com/office/powerpoint/2010/main" val="217388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3409" name="Rectangle 2"/>
          <p:cNvSpPr>
            <a:spLocks noGrp="1" noRot="1" noChangeAspect="1" noChangeArrowheads="1" noTextEdit="1"/>
          </p:cNvSpPr>
          <p:nvPr>
            <p:ph type="sldImg"/>
          </p:nvPr>
        </p:nvSpPr>
        <p:spPr>
          <a:solidFill>
            <a:srgbClr val="FFFFFF"/>
          </a:solidFill>
          <a:ln/>
        </p:spPr>
      </p:sp>
      <p:sp>
        <p:nvSpPr>
          <p:cNvPr id="2193410" name="Rectangle 3"/>
          <p:cNvSpPr>
            <a:spLocks noGrp="1" noChangeArrowheads="1"/>
          </p:cNvSpPr>
          <p:nvPr>
            <p:ph type="body" idx="1"/>
          </p:nvPr>
        </p:nvSpPr>
        <p:spPr>
          <a:solidFill>
            <a:srgbClr val="FFFFFF"/>
          </a:solidFill>
          <a:ln>
            <a:solidFill>
              <a:srgbClr val="000000"/>
            </a:solidFill>
          </a:ln>
        </p:spPr>
        <p:txBody>
          <a:bodyPr/>
          <a:lstStyle/>
          <a:p>
            <a:endParaRPr lang="en-US" smtClean="0">
              <a:ea typeface="Osaka"/>
            </a:endParaRPr>
          </a:p>
        </p:txBody>
      </p:sp>
    </p:spTree>
    <p:extLst>
      <p:ext uri="{BB962C8B-B14F-4D97-AF65-F5344CB8AC3E}">
        <p14:creationId xmlns:p14="http://schemas.microsoft.com/office/powerpoint/2010/main" val="3262089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1165225" y="696913"/>
            <a:ext cx="4592638" cy="3441700"/>
          </a:xfrm>
          <a:prstGeom prst="rect">
            <a:avLst/>
          </a:prstGeom>
          <a:solidFill>
            <a:srgbClr val="FFFFFF"/>
          </a:solidFill>
          <a:ln w="9360">
            <a:solidFill>
              <a:srgbClr val="000000"/>
            </a:solidFill>
            <a:miter lim="800000"/>
            <a:headEnd/>
            <a:tailEnd/>
          </a:ln>
        </p:spPr>
        <p:txBody>
          <a:bodyPr wrap="none" anchor="ctr"/>
          <a:lstStyle>
            <a:lvl1pPr defTabSz="457200" eaLnBrk="0" hangingPunct="0">
              <a:defRPr>
                <a:solidFill>
                  <a:schemeClr val="tx1"/>
                </a:solidFill>
                <a:latin typeface="Arial Narrow" panose="020B0606020202030204" pitchFamily="34" charset="0"/>
                <a:ea typeface="Osaka"/>
                <a:cs typeface="Osaka"/>
              </a:defRPr>
            </a:lvl1pPr>
            <a:lvl2pPr marL="742950" indent="-285750" defTabSz="457200" eaLnBrk="0" hangingPunct="0">
              <a:defRPr>
                <a:solidFill>
                  <a:schemeClr val="tx1"/>
                </a:solidFill>
                <a:latin typeface="Arial Narrow" panose="020B0606020202030204" pitchFamily="34" charset="0"/>
                <a:ea typeface="Osaka"/>
                <a:cs typeface="Osaka"/>
              </a:defRPr>
            </a:lvl2pPr>
            <a:lvl3pPr marL="1143000" indent="-228600" defTabSz="457200" eaLnBrk="0" hangingPunct="0">
              <a:defRPr>
                <a:solidFill>
                  <a:schemeClr val="tx1"/>
                </a:solidFill>
                <a:latin typeface="Arial Narrow" panose="020B0606020202030204" pitchFamily="34" charset="0"/>
                <a:ea typeface="Osaka"/>
                <a:cs typeface="Osaka"/>
              </a:defRPr>
            </a:lvl3pPr>
            <a:lvl4pPr marL="1600200" indent="-228600" defTabSz="457200" eaLnBrk="0" hangingPunct="0">
              <a:defRPr>
                <a:solidFill>
                  <a:schemeClr val="tx1"/>
                </a:solidFill>
                <a:latin typeface="Arial Narrow" panose="020B0606020202030204" pitchFamily="34" charset="0"/>
                <a:ea typeface="Osaka"/>
                <a:cs typeface="Osaka"/>
              </a:defRPr>
            </a:lvl4pPr>
            <a:lvl5pPr marL="2057400" indent="-228600" defTabSz="457200" eaLnBrk="0" hangingPunct="0">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a:lnSpc>
                <a:spcPct val="90000"/>
              </a:lnSpc>
              <a:spcBef>
                <a:spcPts val="1125"/>
              </a:spcBef>
              <a:buClr>
                <a:srgbClr val="FF0000"/>
              </a:buClr>
              <a:buSzPct val="135000"/>
              <a:buFont typeface="Arial Narrow" panose="020B0606020202030204" pitchFamily="34" charset="0"/>
              <a:buNone/>
            </a:pPr>
            <a:endParaRPr lang="en-US" altLang="en-US">
              <a:solidFill>
                <a:schemeClr val="bg1"/>
              </a:solidFill>
            </a:endParaRPr>
          </a:p>
        </p:txBody>
      </p:sp>
      <p:sp>
        <p:nvSpPr>
          <p:cNvPr id="41987" name="Rectangle 2"/>
          <p:cNvSpPr>
            <a:spLocks noGrp="1" noChangeArrowheads="1"/>
          </p:cNvSpPr>
          <p:nvPr>
            <p:ph type="body"/>
          </p:nvPr>
        </p:nvSpPr>
        <p:spPr>
          <a:xfrm>
            <a:off x="919163" y="4386263"/>
            <a:ext cx="5075237" cy="4140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80" tIns="44640" rIns="91080" bIns="44640" anchor="ctr"/>
          <a:lstStyle/>
          <a:p>
            <a:endParaRPr lang="en-US" altLang="en-US" smtClean="0">
              <a:ea typeface="Osaka"/>
            </a:endParaRPr>
          </a:p>
        </p:txBody>
      </p:sp>
    </p:spTree>
    <p:extLst>
      <p:ext uri="{BB962C8B-B14F-4D97-AF65-F5344CB8AC3E}">
        <p14:creationId xmlns:p14="http://schemas.microsoft.com/office/powerpoint/2010/main" val="3702311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9793" name="Rectangle 2"/>
          <p:cNvSpPr>
            <a:spLocks noGrp="1" noRot="1" noChangeAspect="1" noChangeArrowheads="1" noTextEdit="1"/>
          </p:cNvSpPr>
          <p:nvPr>
            <p:ph type="sldImg"/>
          </p:nvPr>
        </p:nvSpPr>
        <p:spPr>
          <a:xfrm>
            <a:off x="1158875" y="704850"/>
            <a:ext cx="4616450" cy="3462338"/>
          </a:xfrm>
          <a:ln/>
        </p:spPr>
      </p:sp>
      <p:sp>
        <p:nvSpPr>
          <p:cNvPr id="2209794" name="Rectangle 3"/>
          <p:cNvSpPr>
            <a:spLocks noGrp="1" noChangeArrowheads="1"/>
          </p:cNvSpPr>
          <p:nvPr>
            <p:ph type="body" idx="1"/>
          </p:nvPr>
        </p:nvSpPr>
        <p:spPr>
          <a:xfrm>
            <a:off x="914400" y="4392613"/>
            <a:ext cx="5105400" cy="4135437"/>
          </a:xfrm>
          <a:noFill/>
          <a:ln w="9525"/>
        </p:spPr>
        <p:txBody>
          <a:bodyPr/>
          <a:lstStyle/>
          <a:p>
            <a:endParaRPr lang="en-US" smtClean="0">
              <a:ea typeface="Osaka"/>
            </a:endParaRPr>
          </a:p>
        </p:txBody>
      </p:sp>
    </p:spTree>
    <p:extLst>
      <p:ext uri="{BB962C8B-B14F-4D97-AF65-F5344CB8AC3E}">
        <p14:creationId xmlns:p14="http://schemas.microsoft.com/office/powerpoint/2010/main" val="470006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21" name="Rectangle 2"/>
          <p:cNvSpPr>
            <a:spLocks noGrp="1" noRot="1" noChangeAspect="1" noChangeArrowheads="1" noTextEdit="1"/>
          </p:cNvSpPr>
          <p:nvPr>
            <p:ph type="sldImg"/>
          </p:nvPr>
        </p:nvSpPr>
        <p:spPr>
          <a:ln/>
        </p:spPr>
      </p:sp>
      <p:sp>
        <p:nvSpPr>
          <p:cNvPr id="2232322" name="Rectangle 3"/>
          <p:cNvSpPr>
            <a:spLocks noGrp="1" noChangeArrowheads="1"/>
          </p:cNvSpPr>
          <p:nvPr>
            <p:ph type="body" idx="1"/>
          </p:nvPr>
        </p:nvSpPr>
        <p:spPr>
          <a:noFill/>
          <a:ln w="9525"/>
        </p:spPr>
        <p:txBody>
          <a:bodyPr/>
          <a:lstStyle/>
          <a:p>
            <a:endParaRPr lang="en-US" smtClean="0">
              <a:ea typeface="Osaka"/>
            </a:endParaRPr>
          </a:p>
        </p:txBody>
      </p:sp>
    </p:spTree>
    <p:extLst>
      <p:ext uri="{BB962C8B-B14F-4D97-AF65-F5344CB8AC3E}">
        <p14:creationId xmlns:p14="http://schemas.microsoft.com/office/powerpoint/2010/main" val="2404203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5394" name="Rectangle 2"/>
          <p:cNvSpPr>
            <a:spLocks noGrp="1" noRot="1" noChangeAspect="1" noChangeArrowheads="1" noTextEdit="1"/>
          </p:cNvSpPr>
          <p:nvPr>
            <p:ph type="sldImg"/>
          </p:nvPr>
        </p:nvSpPr>
        <p:spPr>
          <a:ln/>
        </p:spPr>
      </p:sp>
      <p:sp>
        <p:nvSpPr>
          <p:cNvPr id="2235395" name="Rectangle 3"/>
          <p:cNvSpPr>
            <a:spLocks noGrp="1" noChangeArrowheads="1"/>
          </p:cNvSpPr>
          <p:nvPr>
            <p:ph type="body" idx="1"/>
          </p:nvPr>
        </p:nvSpPr>
        <p:spPr>
          <a:noFill/>
          <a:ln w="9525"/>
        </p:spPr>
        <p:txBody>
          <a:bodyPr/>
          <a:lstStyle/>
          <a:p>
            <a:endParaRPr lang="en-US" smtClean="0">
              <a:ea typeface="Osaka"/>
            </a:endParaRPr>
          </a:p>
        </p:txBody>
      </p:sp>
    </p:spTree>
    <p:extLst>
      <p:ext uri="{BB962C8B-B14F-4D97-AF65-F5344CB8AC3E}">
        <p14:creationId xmlns:p14="http://schemas.microsoft.com/office/powerpoint/2010/main" val="2617856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5394" name="Rectangle 2"/>
          <p:cNvSpPr>
            <a:spLocks noGrp="1" noRot="1" noChangeAspect="1" noChangeArrowheads="1" noTextEdit="1"/>
          </p:cNvSpPr>
          <p:nvPr>
            <p:ph type="sldImg"/>
          </p:nvPr>
        </p:nvSpPr>
        <p:spPr>
          <a:ln/>
        </p:spPr>
      </p:sp>
      <p:sp>
        <p:nvSpPr>
          <p:cNvPr id="2235395" name="Rectangle 3"/>
          <p:cNvSpPr>
            <a:spLocks noGrp="1" noChangeArrowheads="1"/>
          </p:cNvSpPr>
          <p:nvPr>
            <p:ph type="body" idx="1"/>
          </p:nvPr>
        </p:nvSpPr>
        <p:spPr>
          <a:noFill/>
          <a:ln w="9525"/>
        </p:spPr>
        <p:txBody>
          <a:bodyPr/>
          <a:lstStyle/>
          <a:p>
            <a:endParaRPr lang="en-US" smtClean="0">
              <a:ea typeface="Osaka"/>
            </a:endParaRPr>
          </a:p>
        </p:txBody>
      </p:sp>
    </p:spTree>
    <p:extLst>
      <p:ext uri="{BB962C8B-B14F-4D97-AF65-F5344CB8AC3E}">
        <p14:creationId xmlns:p14="http://schemas.microsoft.com/office/powerpoint/2010/main" val="3880815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5394" name="Rectangle 2"/>
          <p:cNvSpPr>
            <a:spLocks noGrp="1" noRot="1" noChangeAspect="1" noChangeArrowheads="1" noTextEdit="1"/>
          </p:cNvSpPr>
          <p:nvPr>
            <p:ph type="sldImg"/>
          </p:nvPr>
        </p:nvSpPr>
        <p:spPr>
          <a:ln/>
        </p:spPr>
      </p:sp>
      <p:sp>
        <p:nvSpPr>
          <p:cNvPr id="2235395" name="Rectangle 3"/>
          <p:cNvSpPr>
            <a:spLocks noGrp="1" noChangeArrowheads="1"/>
          </p:cNvSpPr>
          <p:nvPr>
            <p:ph type="body" idx="1"/>
          </p:nvPr>
        </p:nvSpPr>
        <p:spPr>
          <a:noFill/>
          <a:ln w="9525"/>
        </p:spPr>
        <p:txBody>
          <a:bodyPr/>
          <a:lstStyle/>
          <a:p>
            <a:endParaRPr lang="en-US" smtClean="0">
              <a:ea typeface="Osaka"/>
            </a:endParaRPr>
          </a:p>
        </p:txBody>
      </p:sp>
    </p:spTree>
    <p:extLst>
      <p:ext uri="{BB962C8B-B14F-4D97-AF65-F5344CB8AC3E}">
        <p14:creationId xmlns:p14="http://schemas.microsoft.com/office/powerpoint/2010/main" val="396805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7442" name="Rectangle 2"/>
          <p:cNvSpPr>
            <a:spLocks noGrp="1" noRot="1" noChangeAspect="1" noChangeArrowheads="1" noTextEdit="1"/>
          </p:cNvSpPr>
          <p:nvPr>
            <p:ph type="sldImg"/>
          </p:nvPr>
        </p:nvSpPr>
        <p:spPr>
          <a:ln/>
        </p:spPr>
      </p:sp>
      <p:sp>
        <p:nvSpPr>
          <p:cNvPr id="2237443" name="Rectangle 3"/>
          <p:cNvSpPr>
            <a:spLocks noGrp="1" noChangeArrowheads="1"/>
          </p:cNvSpPr>
          <p:nvPr>
            <p:ph type="body" idx="1"/>
          </p:nvPr>
        </p:nvSpPr>
        <p:spPr>
          <a:noFill/>
          <a:ln w="9525"/>
        </p:spPr>
        <p:txBody>
          <a:bodyPr/>
          <a:lstStyle/>
          <a:p>
            <a:endParaRPr lang="en-US" smtClean="0">
              <a:ea typeface="Osaka"/>
            </a:endParaRPr>
          </a:p>
        </p:txBody>
      </p:sp>
    </p:spTree>
    <p:extLst>
      <p:ext uri="{BB962C8B-B14F-4D97-AF65-F5344CB8AC3E}">
        <p14:creationId xmlns:p14="http://schemas.microsoft.com/office/powerpoint/2010/main" val="93491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7442" name="Rectangle 2"/>
          <p:cNvSpPr>
            <a:spLocks noGrp="1" noRot="1" noChangeAspect="1" noChangeArrowheads="1" noTextEdit="1"/>
          </p:cNvSpPr>
          <p:nvPr>
            <p:ph type="sldImg"/>
          </p:nvPr>
        </p:nvSpPr>
        <p:spPr>
          <a:ln/>
        </p:spPr>
      </p:sp>
      <p:sp>
        <p:nvSpPr>
          <p:cNvPr id="2237443" name="Rectangle 3"/>
          <p:cNvSpPr>
            <a:spLocks noGrp="1" noChangeArrowheads="1"/>
          </p:cNvSpPr>
          <p:nvPr>
            <p:ph type="body" idx="1"/>
          </p:nvPr>
        </p:nvSpPr>
        <p:spPr>
          <a:noFill/>
          <a:ln w="9525"/>
        </p:spPr>
        <p:txBody>
          <a:bodyPr/>
          <a:lstStyle/>
          <a:p>
            <a:endParaRPr lang="en-US" smtClean="0">
              <a:ea typeface="Osaka"/>
            </a:endParaRPr>
          </a:p>
        </p:txBody>
      </p:sp>
    </p:spTree>
    <p:extLst>
      <p:ext uri="{BB962C8B-B14F-4D97-AF65-F5344CB8AC3E}">
        <p14:creationId xmlns:p14="http://schemas.microsoft.com/office/powerpoint/2010/main" val="1218436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solidFill>
            <a:srgbClr val="FFFFFF"/>
          </a:solidFill>
          <a:ln/>
        </p:spPr>
      </p:sp>
      <p:sp>
        <p:nvSpPr>
          <p:cNvPr id="21507" name="Rectangle 3"/>
          <p:cNvSpPr>
            <a:spLocks noGrp="1" noChangeArrowheads="1"/>
          </p:cNvSpPr>
          <p:nvPr>
            <p:ph type="body" idx="1"/>
          </p:nvPr>
        </p:nvSpPr>
        <p:spPr>
          <a:xfrm>
            <a:off x="928688" y="4387850"/>
            <a:ext cx="5153025" cy="4162425"/>
          </a:xfrm>
          <a:noFill/>
          <a:ln>
            <a:solidFill>
              <a:srgbClr val="000000"/>
            </a:solidFill>
          </a:ln>
          <a:extLst>
            <a:ext uri="{909E8E84-426E-40DD-AFC4-6F175D3DCCD1}">
              <a14:hiddenFill xmlns:a14="http://schemas.microsoft.com/office/drawing/2010/main">
                <a:solidFill>
                  <a:srgbClr val="FFFFFF"/>
                </a:solidFill>
              </a14:hiddenFill>
            </a:ext>
          </a:extLst>
        </p:spPr>
        <p:txBody>
          <a:bodyPr lIns="91446" tIns="44921" rIns="91446" bIns="44921"/>
          <a:lstStyle/>
          <a:p>
            <a:endParaRPr lang="en-US" altLang="en-US" smtClean="0"/>
          </a:p>
        </p:txBody>
      </p:sp>
    </p:spTree>
    <p:extLst>
      <p:ext uri="{BB962C8B-B14F-4D97-AF65-F5344CB8AC3E}">
        <p14:creationId xmlns:p14="http://schemas.microsoft.com/office/powerpoint/2010/main" val="1126936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solidFill>
            <a:srgbClr val="FFFFFF"/>
          </a:solidFill>
          <a:ln/>
        </p:spPr>
      </p:sp>
      <p:sp>
        <p:nvSpPr>
          <p:cNvPr id="23555" name="Rectangle 3"/>
          <p:cNvSpPr>
            <a:spLocks noGrp="1" noChangeArrowheads="1"/>
          </p:cNvSpPr>
          <p:nvPr>
            <p:ph type="body" idx="1"/>
          </p:nvPr>
        </p:nvSpPr>
        <p:spPr>
          <a:xfrm>
            <a:off x="928688" y="4387850"/>
            <a:ext cx="5153025" cy="4162425"/>
          </a:xfrm>
          <a:noFill/>
          <a:ln>
            <a:solidFill>
              <a:srgbClr val="000000"/>
            </a:solidFill>
          </a:ln>
          <a:extLst>
            <a:ext uri="{909E8E84-426E-40DD-AFC4-6F175D3DCCD1}">
              <a14:hiddenFill xmlns:a14="http://schemas.microsoft.com/office/drawing/2010/main">
                <a:solidFill>
                  <a:srgbClr val="FFFFFF"/>
                </a:solidFill>
              </a14:hiddenFill>
            </a:ext>
          </a:extLst>
        </p:spPr>
        <p:txBody>
          <a:bodyPr lIns="91446" tIns="44921" rIns="91446" bIns="44921"/>
          <a:lstStyle/>
          <a:p>
            <a:endParaRPr lang="en-US" altLang="en-US" smtClean="0"/>
          </a:p>
        </p:txBody>
      </p:sp>
    </p:spTree>
    <p:extLst>
      <p:ext uri="{BB962C8B-B14F-4D97-AF65-F5344CB8AC3E}">
        <p14:creationId xmlns:p14="http://schemas.microsoft.com/office/powerpoint/2010/main" val="780967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oleObject" Target="../embeddings/oleObject3.bin"/><Relationship Id="rId4" Type="http://schemas.openxmlformats.org/officeDocument/2006/relationships/image" Target="../media/image1.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flipH="1">
            <a:off x="139700" y="1460500"/>
            <a:ext cx="8837613" cy="0"/>
          </a:xfrm>
          <a:prstGeom prst="line">
            <a:avLst/>
          </a:prstGeom>
          <a:noFill/>
          <a:ln w="76200">
            <a:solidFill>
              <a:srgbClr val="FF0000"/>
            </a:solidFill>
            <a:round/>
            <a:headEnd/>
            <a:tailEnd/>
          </a:ln>
          <a:effectLst/>
        </p:spPr>
        <p:txBody>
          <a:bodyPr wrap="none" anchor="ctr"/>
          <a:lstStyle/>
          <a:p>
            <a:pPr eaLnBrk="0" hangingPunct="0">
              <a:lnSpc>
                <a:spcPct val="90000"/>
              </a:lnSpc>
              <a:spcBef>
                <a:spcPct val="50000"/>
              </a:spcBef>
              <a:buClr>
                <a:schemeClr val="folHlink"/>
              </a:buClr>
              <a:buSzPct val="135000"/>
              <a:defRPr/>
            </a:pPr>
            <a:endParaRPr lang="en-US">
              <a:ea typeface="Osaka" charset="-128"/>
              <a:cs typeface="+mn-cs"/>
            </a:endParaRPr>
          </a:p>
        </p:txBody>
      </p:sp>
      <p:sp>
        <p:nvSpPr>
          <p:cNvPr id="5" name="Text Box 5"/>
          <p:cNvSpPr txBox="1">
            <a:spLocks noChangeArrowheads="1"/>
          </p:cNvSpPr>
          <p:nvPr userDrawn="1"/>
        </p:nvSpPr>
        <p:spPr bwMode="auto">
          <a:xfrm>
            <a:off x="4027488" y="6284913"/>
            <a:ext cx="1349375" cy="390525"/>
          </a:xfrm>
          <a:prstGeom prst="rect">
            <a:avLst/>
          </a:prstGeom>
          <a:noFill/>
          <a:ln w="12700" algn="ctr">
            <a:noFill/>
            <a:miter lim="800000"/>
            <a:headEnd/>
            <a:tailEnd/>
          </a:ln>
          <a:effectLst/>
        </p:spPr>
        <p:txBody>
          <a:bodyPr lIns="90488" tIns="44450" rIns="90488" bIns="44450">
            <a:spAutoFit/>
          </a:bodyPr>
          <a:lstStyle/>
          <a:p>
            <a:pPr defTabSz="457200" eaLnBrk="0" hangingPunct="0">
              <a:lnSpc>
                <a:spcPct val="110000"/>
              </a:lnSpc>
              <a:spcBef>
                <a:spcPct val="50000"/>
              </a:spcBef>
              <a:buClr>
                <a:schemeClr val="folHlink"/>
              </a:buClr>
              <a:buSzPct val="135000"/>
              <a:tabLst>
                <a:tab pos="2286000" algn="l"/>
              </a:tabLst>
              <a:defRPr/>
            </a:pPr>
            <a:endParaRPr lang="en-US">
              <a:ea typeface="Osaka" charset="-128"/>
              <a:cs typeface="+mn-cs"/>
            </a:endParaRPr>
          </a:p>
        </p:txBody>
      </p:sp>
      <p:sp>
        <p:nvSpPr>
          <p:cNvPr id="6" name="Text Box 6"/>
          <p:cNvSpPr txBox="1">
            <a:spLocks noChangeArrowheads="1"/>
          </p:cNvSpPr>
          <p:nvPr userDrawn="1"/>
        </p:nvSpPr>
        <p:spPr bwMode="auto">
          <a:xfrm>
            <a:off x="4475163" y="6553200"/>
            <a:ext cx="388937" cy="304800"/>
          </a:xfrm>
          <a:prstGeom prst="rect">
            <a:avLst/>
          </a:prstGeom>
          <a:noFill/>
          <a:ln w="9525">
            <a:noFill/>
            <a:miter lim="800000"/>
            <a:headEnd type="none" w="sm" len="sm"/>
            <a:tailEnd type="none" w="sm" len="sm"/>
          </a:ln>
          <a:effectLst/>
        </p:spPr>
        <p:txBody>
          <a:bodyPr lIns="0" tIns="0" rIns="0" bIns="0">
            <a:spAutoFit/>
          </a:bodyPr>
          <a:lstStyle/>
          <a:p>
            <a:pPr eaLnBrk="0" hangingPunct="0">
              <a:spcBef>
                <a:spcPct val="50000"/>
              </a:spcBef>
              <a:defRPr/>
            </a:pPr>
            <a:fld id="{716CE811-3C07-4555-BEA6-2801D060B5A7}" type="slidenum">
              <a:rPr lang="en-US" sz="2000">
                <a:latin typeface="Times New Roman" pitchFamily="18" charset="0"/>
                <a:ea typeface="Osaka" charset="-128"/>
                <a:cs typeface="+mn-cs"/>
              </a:rPr>
              <a:pPr eaLnBrk="0" hangingPunct="0">
                <a:spcBef>
                  <a:spcPct val="50000"/>
                </a:spcBef>
                <a:defRPr/>
              </a:pPr>
              <a:t>‹#›</a:t>
            </a:fld>
            <a:endParaRPr lang="en-US" sz="2000">
              <a:latin typeface="Times New Roman" pitchFamily="18" charset="0"/>
              <a:ea typeface="Osaka" charset="-128"/>
              <a:cs typeface="+mn-cs"/>
            </a:endParaRPr>
          </a:p>
        </p:txBody>
      </p:sp>
      <p:grpSp>
        <p:nvGrpSpPr>
          <p:cNvPr id="7" name="Group 7"/>
          <p:cNvGrpSpPr>
            <a:grpSpLocks/>
          </p:cNvGrpSpPr>
          <p:nvPr userDrawn="1"/>
        </p:nvGrpSpPr>
        <p:grpSpPr bwMode="auto">
          <a:xfrm>
            <a:off x="7116763" y="6135688"/>
            <a:ext cx="1943100" cy="722312"/>
            <a:chOff x="3380" y="3865"/>
            <a:chExt cx="1224" cy="455"/>
          </a:xfrm>
        </p:grpSpPr>
        <p:graphicFrame>
          <p:nvGraphicFramePr>
            <p:cNvPr id="8" name="Object 8"/>
            <p:cNvGraphicFramePr>
              <a:graphicFrameLocks noChangeAspect="1"/>
            </p:cNvGraphicFramePr>
            <p:nvPr/>
          </p:nvGraphicFramePr>
          <p:xfrm>
            <a:off x="3380" y="3865"/>
            <a:ext cx="1224" cy="455"/>
          </p:xfrm>
          <a:graphic>
            <a:graphicData uri="http://schemas.openxmlformats.org/presentationml/2006/ole">
              <mc:AlternateContent xmlns:mc="http://schemas.openxmlformats.org/markup-compatibility/2006">
                <mc:Choice xmlns:v="urn:schemas-microsoft-com:vml" Requires="v">
                  <p:oleObj spid="_x0000_s2248741" name="Document" r:id="rId3" imgW="1943640" imgH="723600" progId="Word.Document.8">
                    <p:embed/>
                  </p:oleObj>
                </mc:Choice>
                <mc:Fallback>
                  <p:oleObj name="Document" r:id="rId3" imgW="1943640" imgH="723600" progId="Word.Document.8">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0" y="3865"/>
                          <a:ext cx="1224" cy="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9"/>
            <p:cNvSpPr txBox="1">
              <a:spLocks noChangeArrowheads="1"/>
            </p:cNvSpPr>
            <p:nvPr userDrawn="1"/>
          </p:nvSpPr>
          <p:spPr bwMode="auto">
            <a:xfrm>
              <a:off x="3458" y="4174"/>
              <a:ext cx="1105" cy="144"/>
            </a:xfrm>
            <a:prstGeom prst="rect">
              <a:avLst/>
            </a:prstGeom>
            <a:noFill/>
            <a:ln w="9525">
              <a:noFill/>
              <a:miter lim="800000"/>
              <a:headEnd type="none" w="sm" len="sm"/>
              <a:tailEnd type="none" w="sm" len="sm"/>
            </a:ln>
            <a:effectLst/>
          </p:spPr>
          <p:txBody>
            <a:bodyPr lIns="0" rIns="0">
              <a:spAutoFit/>
            </a:bodyPr>
            <a:lstStyle/>
            <a:p>
              <a:pPr eaLnBrk="0" hangingPunct="0">
                <a:spcBef>
                  <a:spcPct val="50000"/>
                </a:spcBef>
                <a:defRPr/>
              </a:pPr>
              <a:r>
                <a:rPr lang="en-US" sz="900">
                  <a:ea typeface="Osaka" charset="-128"/>
                  <a:cs typeface="+mn-cs"/>
                </a:rPr>
                <a:t>BROOKHAVEN SCIENCE ASSOCIATES</a:t>
              </a:r>
            </a:p>
          </p:txBody>
        </p:sp>
      </p:grpSp>
      <p:graphicFrame>
        <p:nvGraphicFramePr>
          <p:cNvPr id="10" name="Object 10"/>
          <p:cNvGraphicFramePr>
            <a:graphicFrameLocks noChangeAspect="1"/>
          </p:cNvGraphicFramePr>
          <p:nvPr/>
        </p:nvGraphicFramePr>
        <p:xfrm>
          <a:off x="0" y="6111875"/>
          <a:ext cx="1914525" cy="746125"/>
        </p:xfrm>
        <a:graphic>
          <a:graphicData uri="http://schemas.openxmlformats.org/presentationml/2006/ole">
            <mc:AlternateContent xmlns:mc="http://schemas.openxmlformats.org/markup-compatibility/2006">
              <mc:Choice xmlns:v="urn:schemas-microsoft-com:vml" Requires="v">
                <p:oleObj spid="_x0000_s2248742" name="Photo Editor Photo" r:id="rId5" imgW="4742857" imgH="1848108" progId="">
                  <p:embed/>
                </p:oleObj>
              </mc:Choice>
              <mc:Fallback>
                <p:oleObj name="Photo Editor Photo" r:id="rId5" imgW="4742857" imgH="1848108" progId="">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111875"/>
                        <a:ext cx="1914525"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70435" name="Rectangle 3"/>
          <p:cNvSpPr>
            <a:spLocks noGrp="1" noChangeArrowheads="1"/>
          </p:cNvSpPr>
          <p:nvPr>
            <p:ph type="ctrTitle"/>
          </p:nvPr>
        </p:nvSpPr>
        <p:spPr>
          <a:xfrm>
            <a:off x="0" y="0"/>
            <a:ext cx="9144000" cy="1455738"/>
          </a:xfrm>
        </p:spPr>
        <p:txBody>
          <a:bodyPr/>
          <a:lstStyle>
            <a:lvl1pPr>
              <a:defRPr/>
            </a:lvl1pPr>
          </a:lstStyle>
          <a:p>
            <a:r>
              <a:rPr lang="en-US"/>
              <a:t>Click to edit Master title style</a:t>
            </a:r>
          </a:p>
        </p:txBody>
      </p:sp>
      <p:sp>
        <p:nvSpPr>
          <p:cNvPr id="1170436" name="Rectangle 4"/>
          <p:cNvSpPr>
            <a:spLocks noGrp="1" noChangeArrowheads="1"/>
          </p:cNvSpPr>
          <p:nvPr>
            <p:ph type="subTitle" idx="1"/>
          </p:nvPr>
        </p:nvSpPr>
        <p:spPr>
          <a:xfrm>
            <a:off x="703263" y="1973263"/>
            <a:ext cx="7740650" cy="3700462"/>
          </a:xfrm>
        </p:spPr>
        <p:txBody>
          <a:bodyPr/>
          <a:lstStyle>
            <a:lvl1pPr marL="0" indent="0" algn="ctr">
              <a:buFontTx/>
              <a:buNone/>
              <a:defRPr/>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0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98450" y="1436688"/>
            <a:ext cx="4238625" cy="4735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9475" y="1436688"/>
            <a:ext cx="4238625" cy="2290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9475" y="3879850"/>
            <a:ext cx="4238625" cy="2292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ftr" sz="quarter" idx="10"/>
          </p:nvPr>
        </p:nvSpPr>
        <p:spPr>
          <a:xfrm>
            <a:off x="3124200" y="6356350"/>
            <a:ext cx="2895600" cy="365125"/>
          </a:xfrm>
          <a:prstGeom prst="rect">
            <a:avLst/>
          </a:prstGeom>
        </p:spPr>
        <p:txBody>
          <a:bodyPr/>
          <a:lstStyle>
            <a:lvl1pPr>
              <a:defRPr/>
            </a:lvl1pPr>
          </a:lstStyle>
          <a:p>
            <a:pPr>
              <a:defRPr/>
            </a:pPr>
            <a:r>
              <a:rPr lang="en-US"/>
              <a:t>DOE Review of NSLS-II Project, Dec. 12-14, 2006DOE Review of NSLS-II Project Dec. 12-14, 2006</a:t>
            </a:r>
          </a:p>
        </p:txBody>
      </p:sp>
    </p:spTree>
    <p:extLst>
      <p:ext uri="{BB962C8B-B14F-4D97-AF65-F5344CB8AC3E}">
        <p14:creationId xmlns:p14="http://schemas.microsoft.com/office/powerpoint/2010/main" val="39752389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8450" y="1436688"/>
            <a:ext cx="4238625" cy="4735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9475" y="1436688"/>
            <a:ext cx="4238625" cy="4735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0"/>
                <a:invGamma/>
              </a:schemeClr>
            </a:gs>
          </a:gsLst>
          <a:lin ang="2700000" scaled="1"/>
        </a:gradFill>
        <a:effectLst/>
      </p:bgPr>
    </p:bg>
    <p:spTree>
      <p:nvGrpSpPr>
        <p:cNvPr id="1" name=""/>
        <p:cNvGrpSpPr/>
        <p:nvPr/>
      </p:nvGrpSpPr>
      <p:grpSpPr>
        <a:xfrm>
          <a:off x="0" y="0"/>
          <a:ext cx="0" cy="0"/>
          <a:chOff x="0" y="0"/>
          <a:chExt cx="0" cy="0"/>
        </a:xfrm>
      </p:grpSpPr>
      <p:sp>
        <p:nvSpPr>
          <p:cNvPr id="1169410" name="Line 2"/>
          <p:cNvSpPr>
            <a:spLocks noChangeShapeType="1"/>
          </p:cNvSpPr>
          <p:nvPr/>
        </p:nvSpPr>
        <p:spPr bwMode="auto">
          <a:xfrm flipH="1">
            <a:off x="115888" y="952500"/>
            <a:ext cx="8837612" cy="0"/>
          </a:xfrm>
          <a:prstGeom prst="line">
            <a:avLst/>
          </a:prstGeom>
          <a:noFill/>
          <a:ln w="76200">
            <a:solidFill>
              <a:srgbClr val="FF0000"/>
            </a:solidFill>
            <a:round/>
            <a:headEnd/>
            <a:tailEnd/>
          </a:ln>
          <a:effectLst/>
        </p:spPr>
        <p:txBody>
          <a:bodyPr wrap="none" anchor="ctr"/>
          <a:lstStyle/>
          <a:p>
            <a:pPr eaLnBrk="0" hangingPunct="0">
              <a:lnSpc>
                <a:spcPct val="90000"/>
              </a:lnSpc>
              <a:spcBef>
                <a:spcPct val="50000"/>
              </a:spcBef>
              <a:buClr>
                <a:schemeClr val="folHlink"/>
              </a:buClr>
              <a:buSzPct val="135000"/>
              <a:defRPr/>
            </a:pPr>
            <a:endParaRPr lang="en-US">
              <a:ea typeface="Osaka" charset="-128"/>
              <a:cs typeface="+mn-cs"/>
            </a:endParaRPr>
          </a:p>
        </p:txBody>
      </p:sp>
      <p:sp>
        <p:nvSpPr>
          <p:cNvPr id="1029" name="Rectangle 3"/>
          <p:cNvSpPr>
            <a:spLocks noGrp="1" noChangeArrowheads="1"/>
          </p:cNvSpPr>
          <p:nvPr>
            <p:ph type="title"/>
          </p:nvPr>
        </p:nvSpPr>
        <p:spPr bwMode="auto">
          <a:xfrm>
            <a:off x="0" y="0"/>
            <a:ext cx="9144000" cy="908050"/>
          </a:xfrm>
          <a:prstGeom prst="rect">
            <a:avLst/>
          </a:prstGeom>
          <a:noFill/>
          <a:ln w="12700">
            <a:noFill/>
            <a:miter lim="800000"/>
            <a:headEnd/>
            <a:tailEnd/>
          </a:ln>
        </p:spPr>
        <p:txBody>
          <a:bodyPr vert="horz" wrap="square" lIns="90488" tIns="44450" rIns="90488" bIns="44450" numCol="1" anchor="ctr" anchorCtr="1" compatLnSpc="1">
            <a:prstTxWarp prst="textNoShape">
              <a:avLst/>
            </a:prstTxWarp>
          </a:bodyPr>
          <a:lstStyle/>
          <a:p>
            <a:pPr lvl="0"/>
            <a:r>
              <a:rPr lang="en-US" smtClean="0"/>
              <a:t>Click to edit Master title style</a:t>
            </a:r>
          </a:p>
        </p:txBody>
      </p:sp>
      <p:sp>
        <p:nvSpPr>
          <p:cNvPr id="1030" name="Rectangle 4"/>
          <p:cNvSpPr>
            <a:spLocks noGrp="1" noChangeArrowheads="1"/>
          </p:cNvSpPr>
          <p:nvPr>
            <p:ph type="body" idx="1"/>
          </p:nvPr>
        </p:nvSpPr>
        <p:spPr bwMode="auto">
          <a:xfrm>
            <a:off x="298450" y="1436688"/>
            <a:ext cx="8629650" cy="4735512"/>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69413" name="Text Box 5"/>
          <p:cNvSpPr txBox="1">
            <a:spLocks noChangeArrowheads="1"/>
          </p:cNvSpPr>
          <p:nvPr/>
        </p:nvSpPr>
        <p:spPr bwMode="auto">
          <a:xfrm>
            <a:off x="4027488" y="6284913"/>
            <a:ext cx="1349375" cy="390525"/>
          </a:xfrm>
          <a:prstGeom prst="rect">
            <a:avLst/>
          </a:prstGeom>
          <a:noFill/>
          <a:ln w="12700" algn="ctr">
            <a:noFill/>
            <a:miter lim="800000"/>
            <a:headEnd/>
            <a:tailEnd/>
          </a:ln>
          <a:effectLst/>
        </p:spPr>
        <p:txBody>
          <a:bodyPr lIns="90488" tIns="44450" rIns="90488" bIns="44450">
            <a:spAutoFit/>
          </a:bodyPr>
          <a:lstStyle/>
          <a:p>
            <a:pPr defTabSz="457200" eaLnBrk="0" hangingPunct="0">
              <a:lnSpc>
                <a:spcPct val="110000"/>
              </a:lnSpc>
              <a:spcBef>
                <a:spcPct val="50000"/>
              </a:spcBef>
              <a:buClr>
                <a:schemeClr val="folHlink"/>
              </a:buClr>
              <a:buSzPct val="135000"/>
              <a:tabLst>
                <a:tab pos="2286000" algn="l"/>
              </a:tabLst>
              <a:defRPr/>
            </a:pPr>
            <a:endParaRPr lang="en-US">
              <a:ea typeface="Osaka" charset="-128"/>
              <a:cs typeface="+mn-cs"/>
            </a:endParaRPr>
          </a:p>
        </p:txBody>
      </p:sp>
      <p:sp>
        <p:nvSpPr>
          <p:cNvPr id="1169414" name="Text Box 6"/>
          <p:cNvSpPr txBox="1">
            <a:spLocks noChangeArrowheads="1"/>
          </p:cNvSpPr>
          <p:nvPr/>
        </p:nvSpPr>
        <p:spPr bwMode="auto">
          <a:xfrm>
            <a:off x="4475163" y="6553200"/>
            <a:ext cx="388937" cy="304800"/>
          </a:xfrm>
          <a:prstGeom prst="rect">
            <a:avLst/>
          </a:prstGeom>
          <a:noFill/>
          <a:ln w="9525">
            <a:noFill/>
            <a:miter lim="800000"/>
            <a:headEnd type="none" w="sm" len="sm"/>
            <a:tailEnd type="none" w="sm" len="sm"/>
          </a:ln>
          <a:effectLst/>
        </p:spPr>
        <p:txBody>
          <a:bodyPr lIns="0" tIns="0" rIns="0" bIns="0">
            <a:spAutoFit/>
          </a:bodyPr>
          <a:lstStyle/>
          <a:p>
            <a:pPr eaLnBrk="0" hangingPunct="0">
              <a:spcBef>
                <a:spcPct val="50000"/>
              </a:spcBef>
              <a:defRPr/>
            </a:pPr>
            <a:fld id="{166E7D0E-930C-4D2C-9208-A6977F97A111}" type="slidenum">
              <a:rPr lang="en-US" sz="2000">
                <a:latin typeface="Times New Roman" pitchFamily="18" charset="0"/>
                <a:ea typeface="Osaka" charset="-128"/>
                <a:cs typeface="+mn-cs"/>
              </a:rPr>
              <a:pPr eaLnBrk="0" hangingPunct="0">
                <a:spcBef>
                  <a:spcPct val="50000"/>
                </a:spcBef>
                <a:defRPr/>
              </a:pPr>
              <a:t>‹#›</a:t>
            </a:fld>
            <a:endParaRPr lang="en-US" sz="2000">
              <a:latin typeface="Times New Roman" pitchFamily="18" charset="0"/>
              <a:ea typeface="Osaka" charset="-128"/>
              <a:cs typeface="+mn-cs"/>
            </a:endParaRPr>
          </a:p>
        </p:txBody>
      </p:sp>
      <p:grpSp>
        <p:nvGrpSpPr>
          <p:cNvPr id="1033" name="Group 8"/>
          <p:cNvGrpSpPr>
            <a:grpSpLocks/>
          </p:cNvGrpSpPr>
          <p:nvPr/>
        </p:nvGrpSpPr>
        <p:grpSpPr bwMode="auto">
          <a:xfrm>
            <a:off x="7116763" y="6135688"/>
            <a:ext cx="1943100" cy="722312"/>
            <a:chOff x="3380" y="3865"/>
            <a:chExt cx="1224" cy="455"/>
          </a:xfrm>
        </p:grpSpPr>
        <p:graphicFrame>
          <p:nvGraphicFramePr>
            <p:cNvPr id="1026" name="Object 9"/>
            <p:cNvGraphicFramePr>
              <a:graphicFrameLocks noChangeAspect="1"/>
            </p:cNvGraphicFramePr>
            <p:nvPr/>
          </p:nvGraphicFramePr>
          <p:xfrm>
            <a:off x="3380" y="3865"/>
            <a:ext cx="1224" cy="455"/>
          </p:xfrm>
          <a:graphic>
            <a:graphicData uri="http://schemas.openxmlformats.org/presentationml/2006/ole">
              <mc:AlternateContent xmlns:mc="http://schemas.openxmlformats.org/markup-compatibility/2006">
                <mc:Choice xmlns:v="urn:schemas-microsoft-com:vml" Requires="v">
                  <p:oleObj spid="_x0000_s1045" name="Document" r:id="rId15" imgW="1943640" imgH="723600" progId="Word.Document.8">
                    <p:embed/>
                  </p:oleObj>
                </mc:Choice>
                <mc:Fallback>
                  <p:oleObj name="Document" r:id="rId15" imgW="1943640" imgH="723600" progId="Word.Document.8">
                    <p:embed/>
                    <p:pic>
                      <p:nvPicPr>
                        <p:cNvPr id="0" name="Object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80" y="3865"/>
                          <a:ext cx="1224" cy="455"/>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777777"/>
                                </a:outerShdw>
                              </a:effectLst>
                            </a14:hiddenEffects>
                          </a:ext>
                        </a:extLst>
                      </p:spPr>
                    </p:pic>
                  </p:oleObj>
                </mc:Fallback>
              </mc:AlternateContent>
            </a:graphicData>
          </a:graphic>
        </p:graphicFrame>
        <p:sp>
          <p:nvSpPr>
            <p:cNvPr id="1169418" name="Text Box 10"/>
            <p:cNvSpPr txBox="1">
              <a:spLocks noChangeArrowheads="1"/>
            </p:cNvSpPr>
            <p:nvPr userDrawn="1"/>
          </p:nvSpPr>
          <p:spPr bwMode="auto">
            <a:xfrm>
              <a:off x="3458" y="4174"/>
              <a:ext cx="1105" cy="144"/>
            </a:xfrm>
            <a:prstGeom prst="rect">
              <a:avLst/>
            </a:prstGeom>
            <a:noFill/>
            <a:ln w="9525">
              <a:noFill/>
              <a:miter lim="800000"/>
              <a:headEnd type="none" w="sm" len="sm"/>
              <a:tailEnd type="none" w="sm" len="sm"/>
            </a:ln>
            <a:effectLst/>
          </p:spPr>
          <p:txBody>
            <a:bodyPr lIns="0" rIns="0">
              <a:spAutoFit/>
            </a:bodyPr>
            <a:lstStyle/>
            <a:p>
              <a:pPr eaLnBrk="0" hangingPunct="0">
                <a:spcBef>
                  <a:spcPct val="50000"/>
                </a:spcBef>
                <a:defRPr/>
              </a:pPr>
              <a:r>
                <a:rPr lang="en-US" sz="900">
                  <a:ea typeface="Osaka" charset="-128"/>
                  <a:cs typeface="+mn-cs"/>
                </a:rPr>
                <a:t>BROOKHAVEN SCIENCE ASSOCIATES</a:t>
              </a:r>
            </a:p>
          </p:txBody>
        </p:sp>
      </p:grpSp>
      <p:pic>
        <p:nvPicPr>
          <p:cNvPr id="1034" name="Picture 9" descr="New_DOE_Logo_Color_042808"/>
          <p:cNvPicPr>
            <a:picLocks noChangeAspect="1" noChangeArrowheads="1"/>
          </p:cNvPicPr>
          <p:nvPr/>
        </p:nvPicPr>
        <p:blipFill>
          <a:blip r:embed="rId17"/>
          <a:srcRect/>
          <a:stretch>
            <a:fillRect/>
          </a:stretch>
        </p:blipFill>
        <p:spPr bwMode="auto">
          <a:xfrm>
            <a:off x="25400" y="6261100"/>
            <a:ext cx="2195513" cy="5540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3" r:id="rId12"/>
  </p:sldLayoutIdLst>
  <p:transition/>
  <p:txStyles>
    <p:titleStyle>
      <a:lvl1pPr algn="ctr" rtl="0" eaLnBrk="0" fontAlgn="base" hangingPunct="0">
        <a:lnSpc>
          <a:spcPct val="90000"/>
        </a:lnSpc>
        <a:spcBef>
          <a:spcPct val="0"/>
        </a:spcBef>
        <a:spcAft>
          <a:spcPct val="0"/>
        </a:spcAft>
        <a:defRPr sz="4000" b="1">
          <a:solidFill>
            <a:schemeClr val="tx2"/>
          </a:solidFill>
          <a:latin typeface="+mj-lt"/>
          <a:ea typeface="+mj-ea"/>
          <a:cs typeface="Osaka"/>
        </a:defRPr>
      </a:lvl1pPr>
      <a:lvl2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a:defRPr>
      </a:lvl2pPr>
      <a:lvl3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a:defRPr>
      </a:lvl3pPr>
      <a:lvl4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a:defRPr>
      </a:lvl4pPr>
      <a:lvl5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a:defRPr>
      </a:lvl5pPr>
      <a:lvl6pPr marL="457200" algn="ctr" rtl="0" fontAlgn="base">
        <a:lnSpc>
          <a:spcPct val="90000"/>
        </a:lnSpc>
        <a:spcBef>
          <a:spcPct val="0"/>
        </a:spcBef>
        <a:spcAft>
          <a:spcPct val="0"/>
        </a:spcAft>
        <a:defRPr sz="4000" b="1">
          <a:solidFill>
            <a:schemeClr val="tx2"/>
          </a:solidFill>
          <a:latin typeface="Arial Narrow" pitchFamily="34" charset="0"/>
          <a:ea typeface="Osaka" charset="-128"/>
        </a:defRPr>
      </a:lvl6pPr>
      <a:lvl7pPr marL="914400" algn="ctr" rtl="0" fontAlgn="base">
        <a:lnSpc>
          <a:spcPct val="90000"/>
        </a:lnSpc>
        <a:spcBef>
          <a:spcPct val="0"/>
        </a:spcBef>
        <a:spcAft>
          <a:spcPct val="0"/>
        </a:spcAft>
        <a:defRPr sz="4000" b="1">
          <a:solidFill>
            <a:schemeClr val="tx2"/>
          </a:solidFill>
          <a:latin typeface="Arial Narrow" pitchFamily="34" charset="0"/>
          <a:ea typeface="Osaka" charset="-128"/>
        </a:defRPr>
      </a:lvl7pPr>
      <a:lvl8pPr marL="1371600" algn="ctr" rtl="0" fontAlgn="base">
        <a:lnSpc>
          <a:spcPct val="90000"/>
        </a:lnSpc>
        <a:spcBef>
          <a:spcPct val="0"/>
        </a:spcBef>
        <a:spcAft>
          <a:spcPct val="0"/>
        </a:spcAft>
        <a:defRPr sz="4000" b="1">
          <a:solidFill>
            <a:schemeClr val="tx2"/>
          </a:solidFill>
          <a:latin typeface="Arial Narrow" pitchFamily="34" charset="0"/>
          <a:ea typeface="Osaka" charset="-128"/>
        </a:defRPr>
      </a:lvl8pPr>
      <a:lvl9pPr marL="1828800" algn="ctr" rtl="0" fontAlgn="base">
        <a:lnSpc>
          <a:spcPct val="90000"/>
        </a:lnSpc>
        <a:spcBef>
          <a:spcPct val="0"/>
        </a:spcBef>
        <a:spcAft>
          <a:spcPct val="0"/>
        </a:spcAft>
        <a:defRPr sz="4000" b="1">
          <a:solidFill>
            <a:schemeClr val="tx2"/>
          </a:solidFill>
          <a:latin typeface="Arial Narrow" pitchFamily="34" charset="0"/>
          <a:ea typeface="Osaka" charset="-128"/>
        </a:defRPr>
      </a:lvl9pPr>
    </p:titleStyle>
    <p:bodyStyle>
      <a:lvl1pPr marL="342900" indent="-342900" algn="l" rtl="0" eaLnBrk="0" fontAlgn="base" hangingPunct="0">
        <a:lnSpc>
          <a:spcPct val="90000"/>
        </a:lnSpc>
        <a:spcBef>
          <a:spcPct val="20000"/>
        </a:spcBef>
        <a:spcAft>
          <a:spcPct val="0"/>
        </a:spcAft>
        <a:buClr>
          <a:schemeClr val="folHlink"/>
        </a:buClr>
        <a:buSzPct val="135000"/>
        <a:buChar char="•"/>
        <a:defRPr sz="3200">
          <a:solidFill>
            <a:schemeClr val="tx1"/>
          </a:solidFill>
          <a:latin typeface="+mn-lt"/>
          <a:ea typeface="+mn-ea"/>
          <a:cs typeface="Osaka"/>
        </a:defRPr>
      </a:lvl1pPr>
      <a:lvl2pPr marL="690563" indent="-233363" algn="l" rtl="0" eaLnBrk="0" fontAlgn="base" hangingPunct="0">
        <a:lnSpc>
          <a:spcPct val="90000"/>
        </a:lnSpc>
        <a:spcBef>
          <a:spcPct val="20000"/>
        </a:spcBef>
        <a:spcAft>
          <a:spcPct val="0"/>
        </a:spcAft>
        <a:buClr>
          <a:schemeClr val="folHlink"/>
        </a:buClr>
        <a:buSzPct val="100000"/>
        <a:buChar char="•"/>
        <a:defRPr sz="2800">
          <a:solidFill>
            <a:schemeClr val="tx1"/>
          </a:solidFill>
          <a:latin typeface="+mn-lt"/>
          <a:ea typeface="+mn-ea"/>
          <a:cs typeface="Osaka"/>
        </a:defRPr>
      </a:lvl2pPr>
      <a:lvl3pPr marL="1085850" indent="-228600" algn="l" rtl="0" eaLnBrk="0" fontAlgn="base" hangingPunct="0">
        <a:lnSpc>
          <a:spcPct val="90000"/>
        </a:lnSpc>
        <a:spcBef>
          <a:spcPct val="20000"/>
        </a:spcBef>
        <a:spcAft>
          <a:spcPct val="0"/>
        </a:spcAft>
        <a:buSzPct val="100000"/>
        <a:buChar char="–"/>
        <a:defRPr sz="2400">
          <a:solidFill>
            <a:schemeClr val="tx1"/>
          </a:solidFill>
          <a:latin typeface="+mn-lt"/>
          <a:ea typeface="+mn-ea"/>
          <a:cs typeface="Osaka"/>
        </a:defRPr>
      </a:lvl3pPr>
      <a:lvl4pPr marL="1428750" indent="-228600" algn="l" rtl="0" eaLnBrk="0" fontAlgn="base" hangingPunct="0">
        <a:lnSpc>
          <a:spcPct val="90000"/>
        </a:lnSpc>
        <a:spcBef>
          <a:spcPct val="20000"/>
        </a:spcBef>
        <a:spcAft>
          <a:spcPct val="0"/>
        </a:spcAft>
        <a:buSzPct val="100000"/>
        <a:buChar char="-"/>
        <a:defRPr sz="2400">
          <a:solidFill>
            <a:schemeClr val="tx1"/>
          </a:solidFill>
          <a:latin typeface="+mn-lt"/>
          <a:ea typeface="+mn-ea"/>
          <a:cs typeface="Osaka"/>
        </a:defRPr>
      </a:lvl4pPr>
      <a:lvl5pPr marL="1771650" indent="-228600" algn="l" rtl="0" eaLnBrk="0" fontAlgn="base" hangingPunct="0">
        <a:lnSpc>
          <a:spcPct val="90000"/>
        </a:lnSpc>
        <a:spcBef>
          <a:spcPct val="20000"/>
        </a:spcBef>
        <a:spcAft>
          <a:spcPct val="0"/>
        </a:spcAft>
        <a:buSzPct val="100000"/>
        <a:buChar char="-"/>
        <a:defRPr sz="2400">
          <a:solidFill>
            <a:schemeClr val="tx1"/>
          </a:solidFill>
          <a:latin typeface="+mn-lt"/>
          <a:ea typeface="+mn-ea"/>
          <a:cs typeface="Osaka"/>
        </a:defRPr>
      </a:lvl5pPr>
      <a:lvl6pPr marL="2228850" indent="-228600" algn="l" rtl="0" fontAlgn="base">
        <a:lnSpc>
          <a:spcPct val="90000"/>
        </a:lnSpc>
        <a:spcBef>
          <a:spcPct val="20000"/>
        </a:spcBef>
        <a:spcAft>
          <a:spcPct val="0"/>
        </a:spcAft>
        <a:buSzPct val="100000"/>
        <a:buChar char="-"/>
        <a:defRPr sz="2400">
          <a:solidFill>
            <a:schemeClr val="tx1"/>
          </a:solidFill>
          <a:latin typeface="+mn-lt"/>
          <a:ea typeface="+mn-ea"/>
        </a:defRPr>
      </a:lvl6pPr>
      <a:lvl7pPr marL="2686050" indent="-228600" algn="l" rtl="0" fontAlgn="base">
        <a:lnSpc>
          <a:spcPct val="90000"/>
        </a:lnSpc>
        <a:spcBef>
          <a:spcPct val="20000"/>
        </a:spcBef>
        <a:spcAft>
          <a:spcPct val="0"/>
        </a:spcAft>
        <a:buSzPct val="100000"/>
        <a:buChar char="-"/>
        <a:defRPr sz="2400">
          <a:solidFill>
            <a:schemeClr val="tx1"/>
          </a:solidFill>
          <a:latin typeface="+mn-lt"/>
          <a:ea typeface="+mn-ea"/>
        </a:defRPr>
      </a:lvl7pPr>
      <a:lvl8pPr marL="3143250" indent="-228600" algn="l" rtl="0" fontAlgn="base">
        <a:lnSpc>
          <a:spcPct val="90000"/>
        </a:lnSpc>
        <a:spcBef>
          <a:spcPct val="20000"/>
        </a:spcBef>
        <a:spcAft>
          <a:spcPct val="0"/>
        </a:spcAft>
        <a:buSzPct val="100000"/>
        <a:buChar char="-"/>
        <a:defRPr sz="2400">
          <a:solidFill>
            <a:schemeClr val="tx1"/>
          </a:solidFill>
          <a:latin typeface="+mn-lt"/>
          <a:ea typeface="+mn-ea"/>
        </a:defRPr>
      </a:lvl8pPr>
      <a:lvl9pPr marL="3600450" indent="-228600" algn="l" rtl="0" fontAlgn="base">
        <a:lnSpc>
          <a:spcPct val="90000"/>
        </a:lnSpc>
        <a:spcBef>
          <a:spcPct val="20000"/>
        </a:spcBef>
        <a:spcAft>
          <a:spcPct val="0"/>
        </a:spcAft>
        <a:buSzPct val="100000"/>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ps.bnl.gov/acc/controls/Shared%20Documents/BeamlineControls/Industrial%20Controls/LT-C-XFD-STD-BL-EPS-001_Ver1_draft.docx" TargetMode="External"/><Relationship Id="rId3" Type="http://schemas.openxmlformats.org/officeDocument/2006/relationships/hyperlink" Target="https://mail.bnl.gov/OWA/redir.aspx?C=dXmH2zXWa02alI8ZXu0kQNvVEQvChdEIH4Fz17B42m-WsRDxLkbnFBGkWYBT_ym5wcm1JzXEsyQ.&amp;URL=https://ps.bnl.gov/acc/controls/Shared%20Documents/NamingConvention/LT-ENG-RSI-STD-002_Rev4.docx" TargetMode="External"/><Relationship Id="rId7" Type="http://schemas.openxmlformats.org/officeDocument/2006/relationships/hyperlink" Target="https://ps.bnl.gov/phot/DocumentReferenceLibrary/RSIDocuments/1.04.02%20%20Standard%20Local%20Controls%20and%20Data%20Acquisition%20Systems/Stnd%20Local%20Controls%20and%20DAQ%20RSI%20Development/LT-C-XFD-RSI-CO-001_Ver3.docx"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mail.bnl.gov/OWA/redir.aspx?C=dXmH2zXWa02alI8ZXu0kQNvVEQvChdEIH4Fz17B42m-WsRDxLkbnFBGkWYBT_ym5wcm1JzXEsyQ.&amp;URL=https://ps.bnl.gov/phot/ProjectBeamlines/Controls/References%20and%20Standards/Wiring%20Standards/LT-C-XFD-SPC-CO-IIS-001_Ver5.docx" TargetMode="External"/><Relationship Id="rId5" Type="http://schemas.openxmlformats.org/officeDocument/2006/relationships/hyperlink" Target="https://mail.bnl.gov/OWA/redir.aspx?C=dXmH2zXWa02alI8ZXu0kQNvVEQvChdEIH4Fz17B42m-WsRDxLkbnFBGkWYBT_ym5wcm1JzXEsyQ.&amp;URL=https://ps.bnl.gov/phot/ProjectBeamlines/Controls/References%20and%20Standards/Coordinate%20System/LT-C-XFD-STD-BL-COORD-001_Ver3.docx" TargetMode="External"/><Relationship Id="rId4" Type="http://schemas.openxmlformats.org/officeDocument/2006/relationships/hyperlink" Target="https://mail.bnl.gov/OWA/redir.aspx?C=dXmH2zXWa02alI8ZXu0kQNvVEQvChdEIH4Fz17B42m-WsRDxLkbnFBGkWYBT_ym5wcm1JzXEsyQ.&amp;URL=https://ps.bnl.gov/acc/controls/Shared%20Documents/NamingConvention/LT-PRJ-STD-CO-NAM-001.xlsx" TargetMode="External"/><Relationship Id="rId9" Type="http://schemas.openxmlformats.org/officeDocument/2006/relationships/hyperlink" Target="https://ps.bnl.gov/acc/controls/Shared%20Documents/MotionSystems/Standards/LT-R-XFD-STD-BL-MC-002_RevA.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3953" name="Rectangle 2"/>
          <p:cNvSpPr>
            <a:spLocks noGrp="1" noChangeArrowheads="1"/>
          </p:cNvSpPr>
          <p:nvPr>
            <p:ph type="ctrTitle" idx="4294967295"/>
          </p:nvPr>
        </p:nvSpPr>
        <p:spPr>
          <a:xfrm>
            <a:off x="0" y="0"/>
            <a:ext cx="9144000" cy="960438"/>
          </a:xfrm>
        </p:spPr>
        <p:txBody>
          <a:bodyPr lIns="0" rIns="0"/>
          <a:lstStyle/>
          <a:p>
            <a:pPr defTabSz="457200" eaLnBrk="1" hangingPunct="1">
              <a:tabLst>
                <a:tab pos="2286000" algn="l"/>
              </a:tabLst>
            </a:pPr>
            <a:r>
              <a:rPr lang="en-US" sz="3600" dirty="0" smtClean="0"/>
              <a:t>NSLSII Control </a:t>
            </a:r>
            <a:r>
              <a:rPr lang="en-US" sz="3600" dirty="0" smtClean="0"/>
              <a:t>System Developments and Lessons Learned</a:t>
            </a:r>
            <a:endParaRPr lang="en-US" sz="3600" dirty="0" smtClean="0"/>
          </a:p>
        </p:txBody>
      </p:sp>
      <p:sp>
        <p:nvSpPr>
          <p:cNvPr id="2173954" name="Text Box 4"/>
          <p:cNvSpPr txBox="1">
            <a:spLocks noChangeArrowheads="1"/>
          </p:cNvSpPr>
          <p:nvPr/>
        </p:nvSpPr>
        <p:spPr bwMode="auto">
          <a:xfrm>
            <a:off x="1230313" y="5465763"/>
            <a:ext cx="6673850" cy="920765"/>
          </a:xfrm>
          <a:prstGeom prst="rect">
            <a:avLst/>
          </a:prstGeom>
          <a:noFill/>
          <a:ln w="12700" algn="ctr">
            <a:noFill/>
            <a:miter lim="800000"/>
            <a:headEnd/>
            <a:tailEnd/>
          </a:ln>
        </p:spPr>
        <p:txBody>
          <a:bodyPr lIns="90488" tIns="44450" rIns="90488" bIns="44450">
            <a:spAutoFit/>
          </a:bodyPr>
          <a:lstStyle/>
          <a:p>
            <a:pPr algn="ctr" defTabSz="457200" eaLnBrk="0" hangingPunct="0">
              <a:lnSpc>
                <a:spcPct val="90000"/>
              </a:lnSpc>
              <a:buClr>
                <a:schemeClr val="folHlink"/>
              </a:buClr>
              <a:buSzPct val="135000"/>
              <a:tabLst>
                <a:tab pos="2286000" algn="l"/>
              </a:tabLst>
            </a:pPr>
            <a:r>
              <a:rPr lang="en-US" sz="2000" b="1" dirty="0"/>
              <a:t>The Control Group – presented by Bob </a:t>
            </a:r>
            <a:r>
              <a:rPr lang="en-US" sz="2000" b="1" dirty="0" err="1"/>
              <a:t>Dalesio</a:t>
            </a:r>
            <a:endParaRPr lang="en-US" sz="2000" b="1" dirty="0"/>
          </a:p>
          <a:p>
            <a:pPr algn="ctr" defTabSz="457200" eaLnBrk="0" hangingPunct="0">
              <a:lnSpc>
                <a:spcPct val="90000"/>
              </a:lnSpc>
              <a:buClr>
                <a:schemeClr val="folHlink"/>
              </a:buClr>
              <a:buSzPct val="135000"/>
              <a:tabLst>
                <a:tab pos="2286000" algn="l"/>
              </a:tabLst>
            </a:pPr>
            <a:r>
              <a:rPr lang="en-US" sz="2000" b="1" dirty="0"/>
              <a:t>EPICS Meeting </a:t>
            </a:r>
            <a:endParaRPr lang="en-US" sz="2000" b="1" dirty="0" smtClean="0"/>
          </a:p>
          <a:p>
            <a:pPr algn="ctr" defTabSz="457200" eaLnBrk="0" hangingPunct="0">
              <a:lnSpc>
                <a:spcPct val="90000"/>
              </a:lnSpc>
              <a:buClr>
                <a:schemeClr val="folHlink"/>
              </a:buClr>
              <a:buSzPct val="135000"/>
              <a:tabLst>
                <a:tab pos="2286000" algn="l"/>
              </a:tabLst>
            </a:pPr>
            <a:r>
              <a:rPr lang="en-US" sz="2000" b="1" dirty="0" smtClean="0"/>
              <a:t>April 24, </a:t>
            </a:r>
            <a:r>
              <a:rPr lang="en-US" sz="2000" b="1" dirty="0"/>
              <a:t>2010</a:t>
            </a:r>
          </a:p>
        </p:txBody>
      </p:sp>
      <p:pic>
        <p:nvPicPr>
          <p:cNvPr id="2173955" name="Picture 8"/>
          <p:cNvPicPr>
            <a:picLocks noChangeAspect="1" noChangeArrowheads="1"/>
          </p:cNvPicPr>
          <p:nvPr/>
        </p:nvPicPr>
        <p:blipFill>
          <a:blip r:embed="rId3"/>
          <a:srcRect/>
          <a:stretch>
            <a:fillRect/>
          </a:stretch>
        </p:blipFill>
        <p:spPr bwMode="auto">
          <a:xfrm>
            <a:off x="769938" y="1095375"/>
            <a:ext cx="7373937" cy="42687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8049" name="TextBox 8"/>
          <p:cNvSpPr txBox="1">
            <a:spLocks noChangeArrowheads="1"/>
          </p:cNvSpPr>
          <p:nvPr/>
        </p:nvSpPr>
        <p:spPr bwMode="auto">
          <a:xfrm>
            <a:off x="2603500" y="981075"/>
            <a:ext cx="4751388" cy="425450"/>
          </a:xfrm>
          <a:prstGeom prst="rect">
            <a:avLst/>
          </a:prstGeom>
          <a:noFill/>
          <a:ln w="9525">
            <a:noFill/>
            <a:miter lim="800000"/>
            <a:headEnd/>
            <a:tailEnd/>
          </a:ln>
        </p:spPr>
        <p:txBody>
          <a:bodyPr wrap="none">
            <a:spAutoFit/>
          </a:bodyPr>
          <a:lstStyle/>
          <a:p>
            <a:pPr eaLnBrk="0" hangingPunct="0">
              <a:lnSpc>
                <a:spcPct val="90000"/>
              </a:lnSpc>
              <a:spcBef>
                <a:spcPct val="50000"/>
              </a:spcBef>
              <a:buClr>
                <a:schemeClr val="folHlink"/>
              </a:buClr>
              <a:buSzPct val="135000"/>
            </a:pPr>
            <a:r>
              <a:rPr lang="en-US" sz="2400" b="1">
                <a:solidFill>
                  <a:srgbClr val="FF0000"/>
                </a:solidFill>
              </a:rPr>
              <a:t>Fast orbit feedback system in one cell</a:t>
            </a:r>
          </a:p>
        </p:txBody>
      </p:sp>
      <p:sp>
        <p:nvSpPr>
          <p:cNvPr id="2178050" name="Rectangle 2"/>
          <p:cNvSpPr>
            <a:spLocks noGrp="1" noChangeArrowheads="1"/>
          </p:cNvSpPr>
          <p:nvPr>
            <p:ph type="title" idx="4294967295"/>
          </p:nvPr>
        </p:nvSpPr>
        <p:spPr/>
        <p:txBody>
          <a:bodyPr/>
          <a:lstStyle/>
          <a:p>
            <a:pPr eaLnBrk="1" hangingPunct="1"/>
            <a:r>
              <a:rPr lang="en-US" sz="3600" smtClean="0"/>
              <a:t>Orbit feedback system architecture</a:t>
            </a:r>
            <a:endParaRPr lang="en-US" sz="3400" smtClean="0"/>
          </a:p>
        </p:txBody>
      </p:sp>
      <p:pic>
        <p:nvPicPr>
          <p:cNvPr id="2178051" name="Picture 5"/>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pic>
        <p:nvPicPr>
          <p:cNvPr id="2178052" name="Picture 6"/>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pic>
        <p:nvPicPr>
          <p:cNvPr id="2178053" name="Picture 7"/>
          <p:cNvPicPr>
            <a:picLocks noChangeAspect="1" noChangeArrowheads="1"/>
          </p:cNvPicPr>
          <p:nvPr/>
        </p:nvPicPr>
        <p:blipFill>
          <a:blip r:embed="rId4"/>
          <a:srcRect/>
          <a:stretch>
            <a:fillRect/>
          </a:stretch>
        </p:blipFill>
        <p:spPr bwMode="auto">
          <a:xfrm>
            <a:off x="4718050" y="3495675"/>
            <a:ext cx="12700" cy="169863"/>
          </a:xfrm>
          <a:prstGeom prst="rect">
            <a:avLst/>
          </a:prstGeom>
          <a:noFill/>
          <a:ln w="12700">
            <a:noFill/>
            <a:miter lim="800000"/>
            <a:headEnd/>
            <a:tailEnd/>
          </a:ln>
        </p:spPr>
      </p:pic>
      <p:pic>
        <p:nvPicPr>
          <p:cNvPr id="2178054" name="Picture 8"/>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pic>
        <p:nvPicPr>
          <p:cNvPr id="2178055" name="Picture 2"/>
          <p:cNvPicPr>
            <a:picLocks noChangeAspect="1" noChangeArrowheads="1"/>
          </p:cNvPicPr>
          <p:nvPr/>
        </p:nvPicPr>
        <p:blipFill>
          <a:blip r:embed="rId5"/>
          <a:srcRect/>
          <a:stretch>
            <a:fillRect/>
          </a:stretch>
        </p:blipFill>
        <p:spPr bwMode="auto">
          <a:xfrm>
            <a:off x="1330325" y="1458913"/>
            <a:ext cx="6419850" cy="5160962"/>
          </a:xfrm>
          <a:prstGeom prst="rect">
            <a:avLst/>
          </a:prstGeom>
          <a:noFill/>
          <a:ln w="12700">
            <a:noFill/>
            <a:miter lim="800000"/>
            <a:headEnd/>
            <a:tailEnd/>
          </a:ln>
        </p:spPr>
      </p:pic>
      <p:sp>
        <p:nvSpPr>
          <p:cNvPr id="2178056" name="TextBox 8"/>
          <p:cNvSpPr txBox="1">
            <a:spLocks noChangeArrowheads="1"/>
          </p:cNvSpPr>
          <p:nvPr/>
        </p:nvSpPr>
        <p:spPr bwMode="auto">
          <a:xfrm>
            <a:off x="3467100" y="3336925"/>
            <a:ext cx="428625" cy="341313"/>
          </a:xfrm>
          <a:prstGeom prst="rect">
            <a:avLst/>
          </a:prstGeom>
          <a:solidFill>
            <a:schemeClr val="bg1"/>
          </a:solidFill>
          <a:ln w="9525">
            <a:noFill/>
            <a:miter lim="800000"/>
            <a:headEnd/>
            <a:tailEnd/>
          </a:ln>
        </p:spPr>
        <p:txBody>
          <a:bodyPr>
            <a:spAutoFit/>
          </a:bodyPr>
          <a:lstStyle/>
          <a:p>
            <a:pPr eaLnBrk="0" hangingPunct="0">
              <a:lnSpc>
                <a:spcPct val="90000"/>
              </a:lnSpc>
              <a:spcBef>
                <a:spcPct val="50000"/>
              </a:spcBef>
              <a:buClr>
                <a:schemeClr val="folHlink"/>
              </a:buClr>
              <a:buSzPct val="135000"/>
            </a:pPr>
            <a:endParaRPr lang="en-US"/>
          </a:p>
        </p:txBody>
      </p:sp>
      <p:sp>
        <p:nvSpPr>
          <p:cNvPr id="2178057" name="TextBox 9"/>
          <p:cNvSpPr txBox="1">
            <a:spLocks noChangeArrowheads="1"/>
          </p:cNvSpPr>
          <p:nvPr/>
        </p:nvSpPr>
        <p:spPr bwMode="auto">
          <a:xfrm>
            <a:off x="3370263" y="5484813"/>
            <a:ext cx="428625" cy="341312"/>
          </a:xfrm>
          <a:prstGeom prst="rect">
            <a:avLst/>
          </a:prstGeom>
          <a:solidFill>
            <a:schemeClr val="bg1"/>
          </a:solidFill>
          <a:ln w="9525">
            <a:noFill/>
            <a:miter lim="800000"/>
            <a:headEnd/>
            <a:tailEnd/>
          </a:ln>
        </p:spPr>
        <p:txBody>
          <a:bodyPr>
            <a:spAutoFit/>
          </a:bodyPr>
          <a:lstStyle/>
          <a:p>
            <a:pPr eaLnBrk="0" hangingPunct="0">
              <a:lnSpc>
                <a:spcPct val="90000"/>
              </a:lnSpc>
              <a:spcBef>
                <a:spcPct val="50000"/>
              </a:spcBef>
              <a:buClr>
                <a:schemeClr val="folHlink"/>
              </a:buClr>
              <a:buSzPct val="135000"/>
            </a:pP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0097" name="TextBox 8"/>
          <p:cNvSpPr txBox="1">
            <a:spLocks noChangeArrowheads="1"/>
          </p:cNvSpPr>
          <p:nvPr/>
        </p:nvSpPr>
        <p:spPr bwMode="auto">
          <a:xfrm>
            <a:off x="1878013" y="935038"/>
            <a:ext cx="5661025" cy="425450"/>
          </a:xfrm>
          <a:prstGeom prst="rect">
            <a:avLst/>
          </a:prstGeom>
          <a:noFill/>
          <a:ln w="9525">
            <a:noFill/>
            <a:miter lim="800000"/>
            <a:headEnd/>
            <a:tailEnd/>
          </a:ln>
        </p:spPr>
        <p:txBody>
          <a:bodyPr wrap="none">
            <a:spAutoFit/>
          </a:bodyPr>
          <a:lstStyle/>
          <a:p>
            <a:pPr eaLnBrk="0" hangingPunct="0">
              <a:lnSpc>
                <a:spcPct val="90000"/>
              </a:lnSpc>
              <a:spcBef>
                <a:spcPct val="50000"/>
              </a:spcBef>
              <a:buClr>
                <a:schemeClr val="folHlink"/>
              </a:buClr>
              <a:buSzPct val="135000"/>
            </a:pPr>
            <a:r>
              <a:rPr lang="en-US" sz="2400" b="1">
                <a:solidFill>
                  <a:srgbClr val="FF0000"/>
                </a:solidFill>
              </a:rPr>
              <a:t>NSLS-II two tier device controller architecture</a:t>
            </a:r>
          </a:p>
        </p:txBody>
      </p:sp>
      <p:sp>
        <p:nvSpPr>
          <p:cNvPr id="2180098" name="Rectangle 2"/>
          <p:cNvSpPr>
            <a:spLocks noGrp="1" noChangeArrowheads="1"/>
          </p:cNvSpPr>
          <p:nvPr>
            <p:ph type="title" idx="4294967295"/>
          </p:nvPr>
        </p:nvSpPr>
        <p:spPr/>
        <p:txBody>
          <a:bodyPr/>
          <a:lstStyle/>
          <a:p>
            <a:pPr eaLnBrk="1" hangingPunct="1"/>
            <a:r>
              <a:rPr lang="en-US" sz="3600" dirty="0" smtClean="0"/>
              <a:t>Orbit feedback system is built, installed, tested</a:t>
            </a:r>
            <a:endParaRPr lang="en-US" sz="3400" dirty="0" smtClean="0"/>
          </a:p>
        </p:txBody>
      </p:sp>
      <p:pic>
        <p:nvPicPr>
          <p:cNvPr id="2180099" name="Picture 23"/>
          <p:cNvPicPr>
            <a:picLocks noChangeAspect="1" noChangeArrowheads="1"/>
          </p:cNvPicPr>
          <p:nvPr/>
        </p:nvPicPr>
        <p:blipFill>
          <a:blip r:embed="rId3"/>
          <a:srcRect/>
          <a:stretch>
            <a:fillRect/>
          </a:stretch>
        </p:blipFill>
        <p:spPr bwMode="auto">
          <a:xfrm>
            <a:off x="2212975" y="1692275"/>
            <a:ext cx="4767263" cy="4767263"/>
          </a:xfrm>
          <a:prstGeom prst="rect">
            <a:avLst/>
          </a:prstGeom>
          <a:noFill/>
          <a:ln w="12700">
            <a:noFill/>
            <a:miter lim="800000"/>
            <a:headEnd/>
            <a:tailEnd/>
          </a:ln>
        </p:spPr>
      </p:pic>
      <p:sp>
        <p:nvSpPr>
          <p:cNvPr id="2180100" name="TextBox 11"/>
          <p:cNvSpPr txBox="1">
            <a:spLocks noChangeArrowheads="1"/>
          </p:cNvSpPr>
          <p:nvPr/>
        </p:nvSpPr>
        <p:spPr bwMode="auto">
          <a:xfrm>
            <a:off x="3511550" y="1319213"/>
            <a:ext cx="558800" cy="287337"/>
          </a:xfrm>
          <a:prstGeom prst="rect">
            <a:avLst/>
          </a:prstGeom>
          <a:noFill/>
          <a:ln w="9525">
            <a:noFill/>
            <a:miter lim="800000"/>
            <a:headEnd/>
            <a:tailEnd/>
          </a:ln>
        </p:spPr>
        <p:txBody>
          <a:bodyPr wrap="none">
            <a:spAutoFit/>
          </a:bodyPr>
          <a:lstStyle/>
          <a:p>
            <a:pPr eaLnBrk="0" hangingPunct="0">
              <a:lnSpc>
                <a:spcPct val="90000"/>
              </a:lnSpc>
              <a:spcBef>
                <a:spcPct val="50000"/>
              </a:spcBef>
              <a:buClr>
                <a:schemeClr val="folHlink"/>
              </a:buClr>
              <a:buSzPct val="135000"/>
            </a:pPr>
            <a:r>
              <a:rPr lang="en-US" sz="1400">
                <a:solidFill>
                  <a:srgbClr val="FF0000"/>
                </a:solidFill>
              </a:rPr>
              <a:t>Cell 1</a:t>
            </a:r>
          </a:p>
        </p:txBody>
      </p:sp>
      <p:pic>
        <p:nvPicPr>
          <p:cNvPr id="2180101" name="Picture 2"/>
          <p:cNvPicPr>
            <a:picLocks noChangeAspect="1" noChangeArrowheads="1"/>
          </p:cNvPicPr>
          <p:nvPr/>
        </p:nvPicPr>
        <p:blipFill>
          <a:blip r:embed="rId4"/>
          <a:srcRect/>
          <a:stretch>
            <a:fillRect/>
          </a:stretch>
        </p:blipFill>
        <p:spPr bwMode="auto">
          <a:xfrm>
            <a:off x="4044950" y="1263650"/>
            <a:ext cx="1196975" cy="963613"/>
          </a:xfrm>
          <a:prstGeom prst="rect">
            <a:avLst/>
          </a:prstGeom>
          <a:noFill/>
          <a:ln w="12700">
            <a:noFill/>
            <a:miter lim="800000"/>
            <a:headEnd/>
            <a:tailEnd/>
          </a:ln>
        </p:spPr>
      </p:pic>
      <p:pic>
        <p:nvPicPr>
          <p:cNvPr id="2180102" name="Picture 2"/>
          <p:cNvPicPr>
            <a:picLocks noChangeAspect="1" noChangeArrowheads="1"/>
          </p:cNvPicPr>
          <p:nvPr/>
        </p:nvPicPr>
        <p:blipFill>
          <a:blip r:embed="rId4"/>
          <a:srcRect/>
          <a:stretch>
            <a:fillRect/>
          </a:stretch>
        </p:blipFill>
        <p:spPr bwMode="auto">
          <a:xfrm>
            <a:off x="5480050" y="1849438"/>
            <a:ext cx="1196975" cy="963612"/>
          </a:xfrm>
          <a:prstGeom prst="rect">
            <a:avLst/>
          </a:prstGeom>
          <a:noFill/>
          <a:ln w="12700">
            <a:noFill/>
            <a:miter lim="800000"/>
            <a:headEnd/>
            <a:tailEnd/>
          </a:ln>
        </p:spPr>
      </p:pic>
      <p:pic>
        <p:nvPicPr>
          <p:cNvPr id="2180103" name="Picture 2"/>
          <p:cNvPicPr>
            <a:picLocks noChangeAspect="1" noChangeArrowheads="1"/>
          </p:cNvPicPr>
          <p:nvPr/>
        </p:nvPicPr>
        <p:blipFill>
          <a:blip r:embed="rId4"/>
          <a:srcRect/>
          <a:stretch>
            <a:fillRect/>
          </a:stretch>
        </p:blipFill>
        <p:spPr bwMode="auto">
          <a:xfrm>
            <a:off x="6224588" y="2990850"/>
            <a:ext cx="1196975" cy="962025"/>
          </a:xfrm>
          <a:prstGeom prst="rect">
            <a:avLst/>
          </a:prstGeom>
          <a:noFill/>
          <a:ln w="12700">
            <a:noFill/>
            <a:miter lim="800000"/>
            <a:headEnd/>
            <a:tailEnd/>
          </a:ln>
        </p:spPr>
      </p:pic>
      <p:pic>
        <p:nvPicPr>
          <p:cNvPr id="2180104" name="Picture 2"/>
          <p:cNvPicPr>
            <a:picLocks noChangeAspect="1" noChangeArrowheads="1"/>
          </p:cNvPicPr>
          <p:nvPr/>
        </p:nvPicPr>
        <p:blipFill>
          <a:blip r:embed="rId4"/>
          <a:srcRect/>
          <a:stretch>
            <a:fillRect/>
          </a:stretch>
        </p:blipFill>
        <p:spPr bwMode="auto">
          <a:xfrm>
            <a:off x="4033838" y="5894388"/>
            <a:ext cx="1196975" cy="963612"/>
          </a:xfrm>
          <a:prstGeom prst="rect">
            <a:avLst/>
          </a:prstGeom>
          <a:noFill/>
          <a:ln w="12700">
            <a:noFill/>
            <a:miter lim="800000"/>
            <a:headEnd/>
            <a:tailEnd/>
          </a:ln>
        </p:spPr>
      </p:pic>
      <p:pic>
        <p:nvPicPr>
          <p:cNvPr id="2180105" name="Picture 2"/>
          <p:cNvPicPr>
            <a:picLocks noChangeAspect="1" noChangeArrowheads="1"/>
          </p:cNvPicPr>
          <p:nvPr/>
        </p:nvPicPr>
        <p:blipFill>
          <a:blip r:embed="rId4"/>
          <a:srcRect/>
          <a:stretch>
            <a:fillRect/>
          </a:stretch>
        </p:blipFill>
        <p:spPr bwMode="auto">
          <a:xfrm>
            <a:off x="2501900" y="1731963"/>
            <a:ext cx="1196975" cy="963612"/>
          </a:xfrm>
          <a:prstGeom prst="rect">
            <a:avLst/>
          </a:prstGeom>
          <a:noFill/>
          <a:ln w="12700">
            <a:noFill/>
            <a:miter lim="800000"/>
            <a:headEnd/>
            <a:tailEnd/>
          </a:ln>
        </p:spPr>
      </p:pic>
      <p:pic>
        <p:nvPicPr>
          <p:cNvPr id="2180106" name="Picture 2"/>
          <p:cNvPicPr>
            <a:picLocks noChangeAspect="1" noChangeArrowheads="1"/>
          </p:cNvPicPr>
          <p:nvPr/>
        </p:nvPicPr>
        <p:blipFill>
          <a:blip r:embed="rId4"/>
          <a:srcRect/>
          <a:stretch>
            <a:fillRect/>
          </a:stretch>
        </p:blipFill>
        <p:spPr bwMode="auto">
          <a:xfrm>
            <a:off x="1431925" y="2879725"/>
            <a:ext cx="1196975" cy="963613"/>
          </a:xfrm>
          <a:prstGeom prst="rect">
            <a:avLst/>
          </a:prstGeom>
          <a:noFill/>
          <a:ln w="12700">
            <a:noFill/>
            <a:miter lim="800000"/>
            <a:headEnd/>
            <a:tailEnd/>
          </a:ln>
        </p:spPr>
      </p:pic>
      <p:sp>
        <p:nvSpPr>
          <p:cNvPr id="2180107" name="TextBox 11"/>
          <p:cNvSpPr txBox="1">
            <a:spLocks noChangeArrowheads="1"/>
          </p:cNvSpPr>
          <p:nvPr/>
        </p:nvSpPr>
        <p:spPr bwMode="auto">
          <a:xfrm>
            <a:off x="5419725" y="1762125"/>
            <a:ext cx="560388" cy="285750"/>
          </a:xfrm>
          <a:prstGeom prst="rect">
            <a:avLst/>
          </a:prstGeom>
          <a:noFill/>
          <a:ln w="9525">
            <a:noFill/>
            <a:miter lim="800000"/>
            <a:headEnd/>
            <a:tailEnd/>
          </a:ln>
        </p:spPr>
        <p:txBody>
          <a:bodyPr wrap="none">
            <a:spAutoFit/>
          </a:bodyPr>
          <a:lstStyle/>
          <a:p>
            <a:pPr eaLnBrk="0" hangingPunct="0">
              <a:lnSpc>
                <a:spcPct val="90000"/>
              </a:lnSpc>
              <a:spcBef>
                <a:spcPct val="50000"/>
              </a:spcBef>
              <a:buClr>
                <a:schemeClr val="folHlink"/>
              </a:buClr>
              <a:buSzPct val="135000"/>
            </a:pPr>
            <a:r>
              <a:rPr lang="en-US" sz="1400">
                <a:solidFill>
                  <a:srgbClr val="FF0000"/>
                </a:solidFill>
              </a:rPr>
              <a:t>Cell 2</a:t>
            </a:r>
          </a:p>
        </p:txBody>
      </p:sp>
      <p:sp>
        <p:nvSpPr>
          <p:cNvPr id="2180108" name="TextBox 11"/>
          <p:cNvSpPr txBox="1">
            <a:spLocks noChangeArrowheads="1"/>
          </p:cNvSpPr>
          <p:nvPr/>
        </p:nvSpPr>
        <p:spPr bwMode="auto">
          <a:xfrm>
            <a:off x="6242050" y="2919413"/>
            <a:ext cx="560388" cy="285750"/>
          </a:xfrm>
          <a:prstGeom prst="rect">
            <a:avLst/>
          </a:prstGeom>
          <a:noFill/>
          <a:ln w="9525">
            <a:noFill/>
            <a:miter lim="800000"/>
            <a:headEnd/>
            <a:tailEnd/>
          </a:ln>
        </p:spPr>
        <p:txBody>
          <a:bodyPr wrap="none">
            <a:spAutoFit/>
          </a:bodyPr>
          <a:lstStyle/>
          <a:p>
            <a:pPr eaLnBrk="0" hangingPunct="0">
              <a:lnSpc>
                <a:spcPct val="90000"/>
              </a:lnSpc>
              <a:spcBef>
                <a:spcPct val="50000"/>
              </a:spcBef>
              <a:buClr>
                <a:schemeClr val="folHlink"/>
              </a:buClr>
              <a:buSzPct val="135000"/>
            </a:pPr>
            <a:r>
              <a:rPr lang="en-US" sz="1400">
                <a:solidFill>
                  <a:srgbClr val="FF0000"/>
                </a:solidFill>
              </a:rPr>
              <a:t>Cell 3</a:t>
            </a:r>
          </a:p>
        </p:txBody>
      </p:sp>
      <p:sp>
        <p:nvSpPr>
          <p:cNvPr id="2180109" name="TextBox 11"/>
          <p:cNvSpPr txBox="1">
            <a:spLocks noChangeArrowheads="1"/>
          </p:cNvSpPr>
          <p:nvPr/>
        </p:nvSpPr>
        <p:spPr bwMode="auto">
          <a:xfrm>
            <a:off x="3933825" y="5810250"/>
            <a:ext cx="641350" cy="287338"/>
          </a:xfrm>
          <a:prstGeom prst="rect">
            <a:avLst/>
          </a:prstGeom>
          <a:noFill/>
          <a:ln w="9525">
            <a:noFill/>
            <a:miter lim="800000"/>
            <a:headEnd/>
            <a:tailEnd/>
          </a:ln>
        </p:spPr>
        <p:txBody>
          <a:bodyPr wrap="none">
            <a:spAutoFit/>
          </a:bodyPr>
          <a:lstStyle/>
          <a:p>
            <a:pPr eaLnBrk="0" hangingPunct="0">
              <a:lnSpc>
                <a:spcPct val="90000"/>
              </a:lnSpc>
              <a:spcBef>
                <a:spcPct val="50000"/>
              </a:spcBef>
              <a:buClr>
                <a:schemeClr val="folHlink"/>
              </a:buClr>
              <a:buSzPct val="135000"/>
            </a:pPr>
            <a:r>
              <a:rPr lang="en-US" sz="1400">
                <a:solidFill>
                  <a:srgbClr val="FF0000"/>
                </a:solidFill>
              </a:rPr>
              <a:t>Cell 16</a:t>
            </a:r>
          </a:p>
        </p:txBody>
      </p:sp>
      <p:sp>
        <p:nvSpPr>
          <p:cNvPr id="2180110" name="TextBox 11"/>
          <p:cNvSpPr txBox="1">
            <a:spLocks noChangeArrowheads="1"/>
          </p:cNvSpPr>
          <p:nvPr/>
        </p:nvSpPr>
        <p:spPr bwMode="auto">
          <a:xfrm>
            <a:off x="2332038" y="1670050"/>
            <a:ext cx="641350" cy="285750"/>
          </a:xfrm>
          <a:prstGeom prst="rect">
            <a:avLst/>
          </a:prstGeom>
          <a:noFill/>
          <a:ln w="9525">
            <a:noFill/>
            <a:miter lim="800000"/>
            <a:headEnd/>
            <a:tailEnd/>
          </a:ln>
        </p:spPr>
        <p:txBody>
          <a:bodyPr wrap="none">
            <a:spAutoFit/>
          </a:bodyPr>
          <a:lstStyle/>
          <a:p>
            <a:pPr eaLnBrk="0" hangingPunct="0">
              <a:lnSpc>
                <a:spcPct val="90000"/>
              </a:lnSpc>
              <a:spcBef>
                <a:spcPct val="50000"/>
              </a:spcBef>
              <a:buClr>
                <a:schemeClr val="folHlink"/>
              </a:buClr>
              <a:buSzPct val="135000"/>
            </a:pPr>
            <a:r>
              <a:rPr lang="en-US" sz="1400">
                <a:solidFill>
                  <a:srgbClr val="FF0000"/>
                </a:solidFill>
              </a:rPr>
              <a:t>Cell 30</a:t>
            </a:r>
          </a:p>
        </p:txBody>
      </p:sp>
      <p:sp>
        <p:nvSpPr>
          <p:cNvPr id="2180111" name="TextBox 11"/>
          <p:cNvSpPr txBox="1">
            <a:spLocks noChangeArrowheads="1"/>
          </p:cNvSpPr>
          <p:nvPr/>
        </p:nvSpPr>
        <p:spPr bwMode="auto">
          <a:xfrm>
            <a:off x="1325563" y="2765425"/>
            <a:ext cx="642937" cy="285750"/>
          </a:xfrm>
          <a:prstGeom prst="rect">
            <a:avLst/>
          </a:prstGeom>
          <a:noFill/>
          <a:ln w="9525">
            <a:noFill/>
            <a:miter lim="800000"/>
            <a:headEnd/>
            <a:tailEnd/>
          </a:ln>
        </p:spPr>
        <p:txBody>
          <a:bodyPr wrap="none">
            <a:spAutoFit/>
          </a:bodyPr>
          <a:lstStyle/>
          <a:p>
            <a:pPr eaLnBrk="0" hangingPunct="0">
              <a:lnSpc>
                <a:spcPct val="90000"/>
              </a:lnSpc>
              <a:spcBef>
                <a:spcPct val="50000"/>
              </a:spcBef>
              <a:buClr>
                <a:schemeClr val="folHlink"/>
              </a:buClr>
              <a:buSzPct val="135000"/>
            </a:pPr>
            <a:r>
              <a:rPr lang="en-US" sz="1400">
                <a:solidFill>
                  <a:srgbClr val="FF0000"/>
                </a:solidFill>
              </a:rPr>
              <a:t>Cell 29</a:t>
            </a:r>
          </a:p>
        </p:txBody>
      </p:sp>
      <p:sp>
        <p:nvSpPr>
          <p:cNvPr id="2180112" name="TextBox 39"/>
          <p:cNvSpPr txBox="1">
            <a:spLocks noChangeArrowheads="1"/>
          </p:cNvSpPr>
          <p:nvPr/>
        </p:nvSpPr>
        <p:spPr bwMode="auto">
          <a:xfrm>
            <a:off x="4010025" y="3875088"/>
            <a:ext cx="1292225" cy="341312"/>
          </a:xfrm>
          <a:prstGeom prst="rect">
            <a:avLst/>
          </a:prstGeom>
          <a:noFill/>
          <a:ln w="9525">
            <a:noFill/>
            <a:miter lim="800000"/>
            <a:headEnd/>
            <a:tailEnd/>
          </a:ln>
        </p:spPr>
        <p:txBody>
          <a:bodyPr wrap="none">
            <a:spAutoFit/>
          </a:bodyPr>
          <a:lstStyle/>
          <a:p>
            <a:pPr eaLnBrk="0" hangingPunct="0">
              <a:lnSpc>
                <a:spcPct val="90000"/>
              </a:lnSpc>
              <a:spcBef>
                <a:spcPct val="50000"/>
              </a:spcBef>
              <a:buClr>
                <a:schemeClr val="folHlink"/>
              </a:buClr>
              <a:buSzPct val="135000"/>
            </a:pPr>
            <a:r>
              <a:rPr lang="en-US"/>
              <a:t>Storage Ring</a:t>
            </a:r>
          </a:p>
        </p:txBody>
      </p:sp>
      <p:pic>
        <p:nvPicPr>
          <p:cNvPr id="2180113" name="Picture 2"/>
          <p:cNvPicPr>
            <a:picLocks noChangeAspect="1" noChangeArrowheads="1"/>
          </p:cNvPicPr>
          <p:nvPr/>
        </p:nvPicPr>
        <p:blipFill>
          <a:blip r:embed="rId4"/>
          <a:srcRect/>
          <a:stretch>
            <a:fillRect/>
          </a:stretch>
        </p:blipFill>
        <p:spPr bwMode="auto">
          <a:xfrm>
            <a:off x="5445125" y="5551488"/>
            <a:ext cx="1196975" cy="963612"/>
          </a:xfrm>
          <a:prstGeom prst="rect">
            <a:avLst/>
          </a:prstGeom>
          <a:noFill/>
          <a:ln w="12700">
            <a:noFill/>
            <a:miter lim="800000"/>
            <a:headEnd/>
            <a:tailEnd/>
          </a:ln>
        </p:spPr>
      </p:pic>
      <p:sp>
        <p:nvSpPr>
          <p:cNvPr id="2180114" name="TextBox 11"/>
          <p:cNvSpPr txBox="1">
            <a:spLocks noChangeArrowheads="1"/>
          </p:cNvSpPr>
          <p:nvPr/>
        </p:nvSpPr>
        <p:spPr bwMode="auto">
          <a:xfrm>
            <a:off x="5445125" y="5508625"/>
            <a:ext cx="641350" cy="285750"/>
          </a:xfrm>
          <a:prstGeom prst="rect">
            <a:avLst/>
          </a:prstGeom>
          <a:noFill/>
          <a:ln w="9525">
            <a:noFill/>
            <a:miter lim="800000"/>
            <a:headEnd/>
            <a:tailEnd/>
          </a:ln>
        </p:spPr>
        <p:txBody>
          <a:bodyPr wrap="none">
            <a:spAutoFit/>
          </a:bodyPr>
          <a:lstStyle/>
          <a:p>
            <a:pPr eaLnBrk="0" hangingPunct="0">
              <a:lnSpc>
                <a:spcPct val="90000"/>
              </a:lnSpc>
              <a:spcBef>
                <a:spcPct val="50000"/>
              </a:spcBef>
              <a:buClr>
                <a:schemeClr val="folHlink"/>
              </a:buClr>
              <a:buSzPct val="135000"/>
            </a:pPr>
            <a:r>
              <a:rPr lang="en-US" sz="1400">
                <a:solidFill>
                  <a:srgbClr val="FF0000"/>
                </a:solidFill>
              </a:rPr>
              <a:t>Cell 15</a:t>
            </a:r>
          </a:p>
        </p:txBody>
      </p:sp>
      <p:pic>
        <p:nvPicPr>
          <p:cNvPr id="2180115" name="Picture 2"/>
          <p:cNvPicPr>
            <a:picLocks noChangeAspect="1" noChangeArrowheads="1"/>
          </p:cNvPicPr>
          <p:nvPr/>
        </p:nvPicPr>
        <p:blipFill>
          <a:blip r:embed="rId4"/>
          <a:srcRect/>
          <a:stretch>
            <a:fillRect/>
          </a:stretch>
        </p:blipFill>
        <p:spPr bwMode="auto">
          <a:xfrm>
            <a:off x="2576513" y="5507038"/>
            <a:ext cx="1195387" cy="963612"/>
          </a:xfrm>
          <a:prstGeom prst="rect">
            <a:avLst/>
          </a:prstGeom>
          <a:noFill/>
          <a:ln w="12700">
            <a:noFill/>
            <a:miter lim="800000"/>
            <a:headEnd/>
            <a:tailEnd/>
          </a:ln>
        </p:spPr>
      </p:pic>
      <p:sp>
        <p:nvSpPr>
          <p:cNvPr id="2180116" name="TextBox 11"/>
          <p:cNvSpPr txBox="1">
            <a:spLocks noChangeArrowheads="1"/>
          </p:cNvSpPr>
          <p:nvPr/>
        </p:nvSpPr>
        <p:spPr bwMode="auto">
          <a:xfrm>
            <a:off x="2422525" y="5399088"/>
            <a:ext cx="641350" cy="287337"/>
          </a:xfrm>
          <a:prstGeom prst="rect">
            <a:avLst/>
          </a:prstGeom>
          <a:noFill/>
          <a:ln w="9525">
            <a:noFill/>
            <a:miter lim="800000"/>
            <a:headEnd/>
            <a:tailEnd/>
          </a:ln>
        </p:spPr>
        <p:txBody>
          <a:bodyPr wrap="none">
            <a:spAutoFit/>
          </a:bodyPr>
          <a:lstStyle/>
          <a:p>
            <a:pPr eaLnBrk="0" hangingPunct="0">
              <a:lnSpc>
                <a:spcPct val="90000"/>
              </a:lnSpc>
              <a:spcBef>
                <a:spcPct val="50000"/>
              </a:spcBef>
              <a:buClr>
                <a:schemeClr val="folHlink"/>
              </a:buClr>
              <a:buSzPct val="135000"/>
            </a:pPr>
            <a:r>
              <a:rPr lang="en-US" sz="1400">
                <a:solidFill>
                  <a:srgbClr val="FF0000"/>
                </a:solidFill>
              </a:rPr>
              <a:t>Cell 17</a:t>
            </a:r>
          </a:p>
        </p:txBody>
      </p:sp>
      <p:sp>
        <p:nvSpPr>
          <p:cNvPr id="2180117" name="TextBox 44"/>
          <p:cNvSpPr txBox="1">
            <a:spLocks noChangeArrowheads="1"/>
          </p:cNvSpPr>
          <p:nvPr/>
        </p:nvSpPr>
        <p:spPr bwMode="auto">
          <a:xfrm>
            <a:off x="6853238" y="4699000"/>
            <a:ext cx="836612" cy="341313"/>
          </a:xfrm>
          <a:prstGeom prst="rect">
            <a:avLst/>
          </a:prstGeom>
          <a:noFill/>
          <a:ln w="9525">
            <a:noFill/>
            <a:miter lim="800000"/>
            <a:headEnd/>
            <a:tailEnd/>
          </a:ln>
        </p:spPr>
        <p:txBody>
          <a:bodyPr wrap="none">
            <a:spAutoFit/>
          </a:bodyPr>
          <a:lstStyle/>
          <a:p>
            <a:pPr eaLnBrk="0" hangingPunct="0">
              <a:lnSpc>
                <a:spcPct val="90000"/>
              </a:lnSpc>
              <a:spcBef>
                <a:spcPct val="50000"/>
              </a:spcBef>
              <a:buClr>
                <a:schemeClr val="folHlink"/>
              </a:buClr>
              <a:buSzPct val="135000"/>
            </a:pPr>
            <a:r>
              <a:rPr lang="en-US"/>
              <a:t>SDI link</a:t>
            </a:r>
          </a:p>
        </p:txBody>
      </p:sp>
      <p:sp>
        <p:nvSpPr>
          <p:cNvPr id="2180118" name="TextBox 45"/>
          <p:cNvSpPr txBox="1">
            <a:spLocks noChangeArrowheads="1"/>
          </p:cNvSpPr>
          <p:nvPr/>
        </p:nvSpPr>
        <p:spPr bwMode="auto">
          <a:xfrm>
            <a:off x="1503363" y="4635500"/>
            <a:ext cx="836612" cy="341313"/>
          </a:xfrm>
          <a:prstGeom prst="rect">
            <a:avLst/>
          </a:prstGeom>
          <a:noFill/>
          <a:ln w="9525">
            <a:noFill/>
            <a:miter lim="800000"/>
            <a:headEnd/>
            <a:tailEnd/>
          </a:ln>
        </p:spPr>
        <p:txBody>
          <a:bodyPr wrap="none">
            <a:spAutoFit/>
          </a:bodyPr>
          <a:lstStyle/>
          <a:p>
            <a:pPr eaLnBrk="0" hangingPunct="0">
              <a:lnSpc>
                <a:spcPct val="90000"/>
              </a:lnSpc>
              <a:spcBef>
                <a:spcPct val="50000"/>
              </a:spcBef>
              <a:buClr>
                <a:schemeClr val="folHlink"/>
              </a:buClr>
              <a:buSzPct val="135000"/>
            </a:pPr>
            <a:r>
              <a:rPr lang="en-US"/>
              <a:t>SDI link</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Production DFE</a:t>
            </a:r>
          </a:p>
        </p:txBody>
      </p:sp>
      <p:pic>
        <p:nvPicPr>
          <p:cNvPr id="317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6975" y="985838"/>
            <a:ext cx="6853238" cy="514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071397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2145" name="Rectangle 2"/>
          <p:cNvSpPr>
            <a:spLocks noGrp="1" noChangeArrowheads="1"/>
          </p:cNvSpPr>
          <p:nvPr>
            <p:ph type="title" idx="4294967295"/>
          </p:nvPr>
        </p:nvSpPr>
        <p:spPr/>
        <p:txBody>
          <a:bodyPr/>
          <a:lstStyle/>
          <a:p>
            <a:pPr eaLnBrk="1" hangingPunct="1"/>
            <a:r>
              <a:rPr lang="en-US" dirty="0" smtClean="0"/>
              <a:t>Fast Orbit Feedback – Time Budget</a:t>
            </a:r>
          </a:p>
        </p:txBody>
      </p:sp>
      <p:sp>
        <p:nvSpPr>
          <p:cNvPr id="2182146" name="Rectangle 3"/>
          <p:cNvSpPr>
            <a:spLocks noGrp="1" noChangeArrowheads="1"/>
          </p:cNvSpPr>
          <p:nvPr>
            <p:ph type="body" idx="4294967295"/>
          </p:nvPr>
        </p:nvSpPr>
        <p:spPr>
          <a:xfrm>
            <a:off x="298450" y="1220788"/>
            <a:ext cx="8629650" cy="4735512"/>
          </a:xfrm>
        </p:spPr>
        <p:txBody>
          <a:bodyPr/>
          <a:lstStyle/>
          <a:p>
            <a:pPr>
              <a:lnSpc>
                <a:spcPct val="80000"/>
              </a:lnSpc>
            </a:pPr>
            <a:r>
              <a:rPr lang="en-US" sz="2400" dirty="0" smtClean="0"/>
              <a:t>6.7 µs for BNL BPM Electronics delay to pipeline </a:t>
            </a:r>
          </a:p>
          <a:p>
            <a:pPr lvl="1">
              <a:lnSpc>
                <a:spcPct val="80000"/>
              </a:lnSpc>
            </a:pPr>
            <a:r>
              <a:rPr lang="en-US" sz="2000" dirty="0" smtClean="0"/>
              <a:t>3.7 µs for analog value averaged from raw data</a:t>
            </a:r>
          </a:p>
          <a:p>
            <a:pPr lvl="1">
              <a:lnSpc>
                <a:spcPct val="80000"/>
              </a:lnSpc>
            </a:pPr>
            <a:r>
              <a:rPr lang="en-US" sz="2000" dirty="0" smtClean="0"/>
              <a:t>3 µs estimated for BNL BPM </a:t>
            </a:r>
            <a:r>
              <a:rPr lang="en-US" sz="2000" dirty="0" smtClean="0"/>
              <a:t>Electronics (actual number 14 us?)</a:t>
            </a:r>
            <a:endParaRPr lang="en-US" sz="2000" dirty="0" smtClean="0"/>
          </a:p>
          <a:p>
            <a:pPr lvl="1">
              <a:lnSpc>
                <a:spcPct val="80000"/>
              </a:lnSpc>
            </a:pPr>
            <a:r>
              <a:rPr lang="en-US" sz="2000" dirty="0" smtClean="0"/>
              <a:t>(FYI 57 </a:t>
            </a:r>
            <a:r>
              <a:rPr lang="en-US" sz="2000" dirty="0" smtClean="0"/>
              <a:t>µs measured on </a:t>
            </a:r>
            <a:r>
              <a:rPr lang="en-US" sz="2000" dirty="0" err="1" smtClean="0"/>
              <a:t>Libera</a:t>
            </a:r>
            <a:r>
              <a:rPr lang="en-US" sz="2000" dirty="0" smtClean="0"/>
              <a:t> BPM Electronics with minimum </a:t>
            </a:r>
            <a:r>
              <a:rPr lang="en-US" sz="2000" dirty="0" smtClean="0"/>
              <a:t>filter)</a:t>
            </a:r>
            <a:endParaRPr lang="en-US" sz="2000" dirty="0" smtClean="0"/>
          </a:p>
          <a:p>
            <a:pPr>
              <a:lnSpc>
                <a:spcPct val="80000"/>
              </a:lnSpc>
            </a:pPr>
            <a:r>
              <a:rPr lang="en-US" sz="2400" dirty="0" smtClean="0"/>
              <a:t>7 µs measured BPM data distribution by Redundant Data Link</a:t>
            </a:r>
          </a:p>
          <a:p>
            <a:pPr lvl="1">
              <a:lnSpc>
                <a:spcPct val="80000"/>
              </a:lnSpc>
            </a:pPr>
            <a:r>
              <a:rPr lang="en-US" sz="2000" dirty="0" smtClean="0"/>
              <a:t>14 µs measured when one of the redundant links not operational</a:t>
            </a:r>
          </a:p>
          <a:p>
            <a:pPr>
              <a:lnSpc>
                <a:spcPct val="80000"/>
              </a:lnSpc>
            </a:pPr>
            <a:r>
              <a:rPr lang="en-US" sz="2400" dirty="0" smtClean="0"/>
              <a:t>4 µs measured for FOFB calculation with separate mode compensation</a:t>
            </a:r>
          </a:p>
          <a:p>
            <a:pPr>
              <a:lnSpc>
                <a:spcPct val="80000"/>
              </a:lnSpc>
            </a:pPr>
            <a:r>
              <a:rPr lang="en-US" sz="2400" dirty="0" smtClean="0"/>
              <a:t>5 µs measured for set power supply by PS Shared Memory link</a:t>
            </a:r>
          </a:p>
          <a:p>
            <a:pPr>
              <a:lnSpc>
                <a:spcPct val="80000"/>
              </a:lnSpc>
            </a:pPr>
            <a:r>
              <a:rPr lang="en-US" sz="2400" dirty="0" smtClean="0"/>
              <a:t>8 KHz measured for fast corrector PS bandwidth w 10 </a:t>
            </a:r>
            <a:r>
              <a:rPr lang="en-US" sz="2400" dirty="0" err="1" smtClean="0"/>
              <a:t>deg</a:t>
            </a:r>
            <a:r>
              <a:rPr lang="en-US" sz="2400" dirty="0" smtClean="0"/>
              <a:t> phase shift.</a:t>
            </a:r>
          </a:p>
          <a:p>
            <a:pPr>
              <a:lnSpc>
                <a:spcPct val="80000"/>
              </a:lnSpc>
            </a:pPr>
            <a:r>
              <a:rPr lang="en-US" sz="2400" dirty="0" smtClean="0"/>
              <a:t>1 KHz measured for corrector magnet/chamber bandwidth.</a:t>
            </a:r>
          </a:p>
          <a:p>
            <a:pPr lvl="1">
              <a:lnSpc>
                <a:spcPct val="80000"/>
              </a:lnSpc>
            </a:pPr>
            <a:r>
              <a:rPr lang="en-US" sz="2000" dirty="0" smtClean="0"/>
              <a:t>Measured on with Inconel beam pipe. This value is at 10 degree phase shift.</a:t>
            </a:r>
          </a:p>
          <a:p>
            <a:pPr lvl="1">
              <a:lnSpc>
                <a:spcPct val="80000"/>
              </a:lnSpc>
            </a:pPr>
            <a:r>
              <a:rPr lang="en-US" sz="2000" dirty="0" smtClean="0"/>
              <a:t>New magnet/chamber set up will be tested when they are available.</a:t>
            </a:r>
          </a:p>
          <a:p>
            <a:pPr lvl="1">
              <a:lnSpc>
                <a:spcPct val="80000"/>
              </a:lnSpc>
            </a:pPr>
            <a:endParaRPr lang="en-US" sz="2000" dirty="0"/>
          </a:p>
          <a:p>
            <a:pPr>
              <a:lnSpc>
                <a:spcPct val="80000"/>
              </a:lnSpc>
            </a:pPr>
            <a:r>
              <a:rPr lang="en-US" sz="2400" dirty="0" smtClean="0"/>
              <a:t>Fast machine protection data is provided to a dedicated cell controller that uses ancillary IOC and BPM data to determine mitigation at the RF.</a:t>
            </a:r>
          </a:p>
          <a:p>
            <a:pPr lvl="1" eaLnBrk="1" hangingPunct="1">
              <a:lnSpc>
                <a:spcPct val="80000"/>
              </a:lnSpc>
              <a:buFontTx/>
              <a:buNone/>
            </a:pPr>
            <a:endParaRPr lang="en-US" sz="2000" dirty="0" smtClean="0"/>
          </a:p>
        </p:txBody>
      </p:sp>
      <p:pic>
        <p:nvPicPr>
          <p:cNvPr id="2182147" name="Picture 5"/>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pic>
        <p:nvPicPr>
          <p:cNvPr id="2182148" name="Picture 6"/>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pic>
        <p:nvPicPr>
          <p:cNvPr id="2182149" name="Picture 7"/>
          <p:cNvPicPr>
            <a:picLocks noChangeAspect="1" noChangeArrowheads="1"/>
          </p:cNvPicPr>
          <p:nvPr/>
        </p:nvPicPr>
        <p:blipFill>
          <a:blip r:embed="rId4"/>
          <a:srcRect/>
          <a:stretch>
            <a:fillRect/>
          </a:stretch>
        </p:blipFill>
        <p:spPr bwMode="auto">
          <a:xfrm>
            <a:off x="4718050" y="3495675"/>
            <a:ext cx="12700" cy="169863"/>
          </a:xfrm>
          <a:prstGeom prst="rect">
            <a:avLst/>
          </a:prstGeom>
          <a:noFill/>
          <a:ln w="12700">
            <a:noFill/>
            <a:miter lim="800000"/>
            <a:headEnd/>
            <a:tailEnd/>
          </a:ln>
        </p:spPr>
      </p:pic>
      <p:pic>
        <p:nvPicPr>
          <p:cNvPr id="2182150" name="Picture 8"/>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8289" name="Rectangle 2"/>
          <p:cNvSpPr>
            <a:spLocks noGrp="1" noChangeArrowheads="1"/>
          </p:cNvSpPr>
          <p:nvPr>
            <p:ph type="title"/>
          </p:nvPr>
        </p:nvSpPr>
        <p:spPr/>
        <p:txBody>
          <a:bodyPr/>
          <a:lstStyle/>
          <a:p>
            <a:r>
              <a:rPr lang="en-US" dirty="0" smtClean="0"/>
              <a:t>V4 High </a:t>
            </a:r>
            <a:r>
              <a:rPr lang="en-US" dirty="0" smtClean="0"/>
              <a:t>Level </a:t>
            </a:r>
            <a:r>
              <a:rPr lang="en-US" dirty="0" smtClean="0"/>
              <a:t>Applications (HLA)</a:t>
            </a:r>
            <a:endParaRPr lang="en-US" dirty="0" smtClean="0"/>
          </a:p>
        </p:txBody>
      </p:sp>
      <p:sp>
        <p:nvSpPr>
          <p:cNvPr id="2188290" name="Rectangle 3"/>
          <p:cNvSpPr>
            <a:spLocks noGrp="1" noChangeArrowheads="1"/>
          </p:cNvSpPr>
          <p:nvPr>
            <p:ph type="body" idx="1"/>
          </p:nvPr>
        </p:nvSpPr>
        <p:spPr>
          <a:xfrm>
            <a:off x="594255" y="1185333"/>
            <a:ext cx="7872412" cy="4838700"/>
          </a:xfrm>
        </p:spPr>
        <p:txBody>
          <a:bodyPr/>
          <a:lstStyle/>
          <a:p>
            <a:pPr>
              <a:lnSpc>
                <a:spcPct val="70000"/>
              </a:lnSpc>
            </a:pPr>
            <a:r>
              <a:rPr lang="en-US" sz="2400" dirty="0" smtClean="0">
                <a:latin typeface="Arial" charset="0"/>
              </a:rPr>
              <a:t>High level application architecture is client/server based on the EPICS version 4 network protocol, </a:t>
            </a:r>
            <a:r>
              <a:rPr lang="en-US" sz="2400" dirty="0" err="1" smtClean="0">
                <a:latin typeface="Arial" charset="0"/>
              </a:rPr>
              <a:t>PVAccess</a:t>
            </a:r>
            <a:endParaRPr lang="en-US" sz="2400" dirty="0" smtClean="0">
              <a:latin typeface="Arial" charset="0"/>
            </a:endParaRPr>
          </a:p>
          <a:p>
            <a:pPr marL="742950" lvl="1" indent="-285750">
              <a:lnSpc>
                <a:spcPct val="70000"/>
              </a:lnSpc>
            </a:pPr>
            <a:r>
              <a:rPr lang="en-US" sz="2400" dirty="0" smtClean="0">
                <a:latin typeface="Arial" charset="0"/>
              </a:rPr>
              <a:t>One server provides results to all clients</a:t>
            </a:r>
          </a:p>
          <a:p>
            <a:pPr marL="395287" indent="-285750">
              <a:lnSpc>
                <a:spcPct val="70000"/>
              </a:lnSpc>
            </a:pPr>
            <a:r>
              <a:rPr lang="en-US" sz="2400" dirty="0" smtClean="0">
                <a:latin typeface="Arial" charset="0"/>
              </a:rPr>
              <a:t>Tables are used to serve database results</a:t>
            </a:r>
          </a:p>
          <a:p>
            <a:pPr marL="395287" indent="-285750">
              <a:lnSpc>
                <a:spcPct val="70000"/>
              </a:lnSpc>
            </a:pPr>
            <a:r>
              <a:rPr lang="en-US" sz="2400" dirty="0" smtClean="0">
                <a:latin typeface="Arial" charset="0"/>
              </a:rPr>
              <a:t>These are being implemented in </a:t>
            </a:r>
            <a:r>
              <a:rPr lang="en-US" sz="2400" dirty="0" err="1" smtClean="0">
                <a:latin typeface="Arial" charset="0"/>
              </a:rPr>
              <a:t>PVAccess</a:t>
            </a:r>
            <a:endParaRPr lang="en-US" sz="2400" dirty="0" smtClean="0">
              <a:latin typeface="Arial" charset="0"/>
            </a:endParaRPr>
          </a:p>
          <a:p>
            <a:pPr>
              <a:lnSpc>
                <a:spcPct val="70000"/>
              </a:lnSpc>
            </a:pPr>
            <a:r>
              <a:rPr lang="en-US" sz="2400" dirty="0" smtClean="0">
                <a:latin typeface="Arial" charset="0"/>
              </a:rPr>
              <a:t>Servers are completed that provide:</a:t>
            </a:r>
          </a:p>
          <a:p>
            <a:pPr marL="742950" lvl="1" indent="-285750">
              <a:lnSpc>
                <a:spcPct val="70000"/>
              </a:lnSpc>
            </a:pPr>
            <a:r>
              <a:rPr lang="en-US" sz="2400" dirty="0" smtClean="0">
                <a:latin typeface="Arial" charset="0"/>
              </a:rPr>
              <a:t>Channel </a:t>
            </a:r>
            <a:r>
              <a:rPr lang="en-US" sz="2400" dirty="0" smtClean="0">
                <a:latin typeface="Arial" charset="0"/>
              </a:rPr>
              <a:t>Finder - </a:t>
            </a:r>
            <a:r>
              <a:rPr lang="en-US" sz="2400" dirty="0" smtClean="0">
                <a:latin typeface="Arial" charset="0"/>
              </a:rPr>
              <a:t>List </a:t>
            </a:r>
            <a:r>
              <a:rPr lang="en-US" sz="2400" dirty="0" smtClean="0">
                <a:latin typeface="Arial" charset="0"/>
              </a:rPr>
              <a:t>of process variables based on function and </a:t>
            </a:r>
            <a:r>
              <a:rPr lang="en-US" sz="2400" dirty="0" smtClean="0">
                <a:latin typeface="Arial" charset="0"/>
              </a:rPr>
              <a:t>attributes</a:t>
            </a:r>
          </a:p>
          <a:p>
            <a:pPr marL="742950" lvl="1" indent="-285750">
              <a:lnSpc>
                <a:spcPct val="70000"/>
              </a:lnSpc>
            </a:pPr>
            <a:r>
              <a:rPr lang="en-US" sz="2400" dirty="0" smtClean="0">
                <a:latin typeface="Arial" charset="0"/>
              </a:rPr>
              <a:t>MASAR – save set service</a:t>
            </a:r>
          </a:p>
          <a:p>
            <a:pPr marL="742950" lvl="1" indent="-285750">
              <a:lnSpc>
                <a:spcPct val="70000"/>
              </a:lnSpc>
            </a:pPr>
            <a:r>
              <a:rPr lang="en-US" sz="2400" dirty="0" smtClean="0">
                <a:latin typeface="Arial" charset="0"/>
              </a:rPr>
              <a:t>Model/lattice services</a:t>
            </a:r>
            <a:endParaRPr lang="en-US" sz="2400" dirty="0" smtClean="0">
              <a:latin typeface="Arial" charset="0"/>
            </a:endParaRPr>
          </a:p>
          <a:p>
            <a:pPr>
              <a:lnSpc>
                <a:spcPct val="70000"/>
              </a:lnSpc>
            </a:pPr>
            <a:r>
              <a:rPr lang="en-US" sz="2400" dirty="0" smtClean="0">
                <a:latin typeface="Arial" charset="0"/>
              </a:rPr>
              <a:t>Developer </a:t>
            </a:r>
            <a:r>
              <a:rPr lang="en-US" sz="2400" dirty="0" smtClean="0">
                <a:latin typeface="Arial" charset="0"/>
              </a:rPr>
              <a:t>document for thin </a:t>
            </a:r>
            <a:r>
              <a:rPr lang="en-US" sz="2400" dirty="0" smtClean="0">
                <a:latin typeface="Arial" charset="0"/>
              </a:rPr>
              <a:t>clients development</a:t>
            </a:r>
            <a:endParaRPr lang="en-US" sz="2400" dirty="0" smtClean="0">
              <a:latin typeface="Arial" charset="0"/>
            </a:endParaRPr>
          </a:p>
          <a:p>
            <a:pPr>
              <a:lnSpc>
                <a:spcPct val="70000"/>
              </a:lnSpc>
            </a:pPr>
            <a:r>
              <a:rPr lang="en-US" sz="2400" dirty="0" smtClean="0">
                <a:latin typeface="Arial" charset="0"/>
              </a:rPr>
              <a:t>Standard clients in CSS can be used to display HLA data</a:t>
            </a:r>
          </a:p>
        </p:txBody>
      </p:sp>
    </p:spTree>
    <p:extLst>
      <p:ext uri="{BB962C8B-B14F-4D97-AF65-F5344CB8AC3E}">
        <p14:creationId xmlns:p14="http://schemas.microsoft.com/office/powerpoint/2010/main" val="591986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0337" name="Rectangle 1"/>
          <p:cNvSpPr>
            <a:spLocks noGrp="1" noChangeArrowheads="1"/>
          </p:cNvSpPr>
          <p:nvPr>
            <p:ph type="title" idx="4294967295"/>
          </p:nvPr>
        </p:nvSpPr>
        <p:spPr>
          <a:xfrm>
            <a:off x="0" y="215900"/>
            <a:ext cx="9147175" cy="590550"/>
          </a:xfrm>
        </p:spPr>
        <p:txBody>
          <a:bodyPr lIns="0" tIns="0" rIns="0" bIns="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chemeClr val="tx1"/>
                </a:solidFill>
                <a:cs typeface="Times New Roman" pitchFamily="18" charset="0"/>
              </a:rPr>
              <a:t>V4 HLA</a:t>
            </a:r>
            <a:r>
              <a:rPr lang="en-US" dirty="0" smtClean="0">
                <a:solidFill>
                  <a:schemeClr val="tx1"/>
                </a:solidFill>
                <a:cs typeface="Times New Roman" pitchFamily="18" charset="0"/>
              </a:rPr>
              <a:t> Architecture</a:t>
            </a:r>
            <a:endParaRPr lang="en-US" dirty="0" smtClean="0">
              <a:solidFill>
                <a:schemeClr val="tx1"/>
              </a:solidFill>
              <a:cs typeface="Arial" charset="0"/>
            </a:endParaRPr>
          </a:p>
        </p:txBody>
      </p:sp>
      <p:sp>
        <p:nvSpPr>
          <p:cNvPr id="2190338" name="Text Box 7"/>
          <p:cNvSpPr txBox="1">
            <a:spLocks noChangeArrowheads="1"/>
          </p:cNvSpPr>
          <p:nvPr/>
        </p:nvSpPr>
        <p:spPr bwMode="auto">
          <a:xfrm>
            <a:off x="200025" y="4999038"/>
            <a:ext cx="1055688" cy="422275"/>
          </a:xfrm>
          <a:prstGeom prst="rect">
            <a:avLst/>
          </a:prstGeom>
          <a:noFill/>
          <a:ln w="9525">
            <a:noFill/>
            <a:round/>
            <a:headEnd/>
            <a:tailEnd/>
          </a:ln>
        </p:spPr>
        <p:txBody>
          <a:bodyPr lIns="90000" tIns="46800" rIns="90000" bIns="46800">
            <a:spAutoFit/>
          </a:bodyPr>
          <a:lstStyle/>
          <a:p>
            <a:pP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i="1">
                <a:solidFill>
                  <a:srgbClr val="000000"/>
                </a:solidFill>
              </a:rPr>
              <a:t>Distributed  Front-Ends</a:t>
            </a:r>
          </a:p>
        </p:txBody>
      </p:sp>
      <p:sp>
        <p:nvSpPr>
          <p:cNvPr id="2190339" name="Rectangle 25"/>
          <p:cNvSpPr>
            <a:spLocks noChangeArrowheads="1"/>
          </p:cNvSpPr>
          <p:nvPr/>
        </p:nvSpPr>
        <p:spPr bwMode="auto">
          <a:xfrm>
            <a:off x="2822575" y="1201738"/>
            <a:ext cx="1255713" cy="620712"/>
          </a:xfrm>
          <a:prstGeom prst="rect">
            <a:avLst/>
          </a:prstGeom>
          <a:solidFill>
            <a:srgbClr val="FFCC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MMLT Client</a:t>
            </a:r>
          </a:p>
        </p:txBody>
      </p:sp>
      <p:sp>
        <p:nvSpPr>
          <p:cNvPr id="2190340" name="Text Box 32"/>
          <p:cNvSpPr txBox="1">
            <a:spLocks noChangeArrowheads="1"/>
          </p:cNvSpPr>
          <p:nvPr/>
        </p:nvSpPr>
        <p:spPr bwMode="auto">
          <a:xfrm>
            <a:off x="177800" y="2889250"/>
            <a:ext cx="1147763" cy="422275"/>
          </a:xfrm>
          <a:prstGeom prst="rect">
            <a:avLst/>
          </a:prstGeom>
          <a:noFill/>
          <a:ln w="9525">
            <a:noFill/>
            <a:round/>
            <a:headEnd/>
            <a:tailEnd/>
          </a:ln>
        </p:spPr>
        <p:txBody>
          <a:bodyPr lIns="90000" tIns="46800" rIns="90000" bIns="46800">
            <a:spAutoFit/>
          </a:bodyPr>
          <a:lstStyle/>
          <a:p>
            <a:pP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i="1">
                <a:solidFill>
                  <a:srgbClr val="000000"/>
                </a:solidFill>
              </a:rPr>
              <a:t>Middle Layer Servers</a:t>
            </a:r>
          </a:p>
        </p:txBody>
      </p:sp>
      <p:sp>
        <p:nvSpPr>
          <p:cNvPr id="2190341" name="Line 48"/>
          <p:cNvSpPr>
            <a:spLocks noChangeShapeType="1"/>
          </p:cNvSpPr>
          <p:nvPr/>
        </p:nvSpPr>
        <p:spPr bwMode="auto">
          <a:xfrm>
            <a:off x="3430588" y="2063750"/>
            <a:ext cx="1587" cy="273050"/>
          </a:xfrm>
          <a:prstGeom prst="line">
            <a:avLst/>
          </a:prstGeom>
          <a:noFill/>
          <a:ln w="36703">
            <a:solidFill>
              <a:srgbClr val="FF0000"/>
            </a:solidFill>
            <a:round/>
            <a:headEnd/>
            <a:tailEnd/>
          </a:ln>
        </p:spPr>
        <p:txBody>
          <a:bodyPr/>
          <a:lstStyle/>
          <a:p>
            <a:endParaRPr lang="en-US"/>
          </a:p>
        </p:txBody>
      </p:sp>
      <p:sp>
        <p:nvSpPr>
          <p:cNvPr id="2190342" name="Rectangle 5"/>
          <p:cNvSpPr>
            <a:spLocks noChangeArrowheads="1"/>
          </p:cNvSpPr>
          <p:nvPr/>
        </p:nvSpPr>
        <p:spPr bwMode="auto">
          <a:xfrm>
            <a:off x="1258888" y="4614863"/>
            <a:ext cx="7164387" cy="42862"/>
          </a:xfrm>
          <a:prstGeom prst="rect">
            <a:avLst/>
          </a:prstGeom>
          <a:solidFill>
            <a:srgbClr val="FF0000"/>
          </a:solidFill>
          <a:ln w="25560">
            <a:solidFill>
              <a:srgbClr val="FF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190343" name="Rectangle 11"/>
          <p:cNvSpPr>
            <a:spLocks noChangeArrowheads="1"/>
          </p:cNvSpPr>
          <p:nvPr/>
        </p:nvSpPr>
        <p:spPr bwMode="auto">
          <a:xfrm>
            <a:off x="1004888" y="556260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190344" name="Rectangle 13"/>
          <p:cNvSpPr>
            <a:spLocks noChangeArrowheads="1"/>
          </p:cNvSpPr>
          <p:nvPr/>
        </p:nvSpPr>
        <p:spPr bwMode="auto">
          <a:xfrm>
            <a:off x="1114425" y="2324100"/>
            <a:ext cx="7356475" cy="42863"/>
          </a:xfrm>
          <a:prstGeom prst="rect">
            <a:avLst/>
          </a:prstGeom>
          <a:solidFill>
            <a:srgbClr val="FF0000"/>
          </a:solidFill>
          <a:ln w="25560">
            <a:solidFill>
              <a:srgbClr val="FF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190345" name="Line 48"/>
          <p:cNvSpPr>
            <a:spLocks noChangeShapeType="1"/>
          </p:cNvSpPr>
          <p:nvPr/>
        </p:nvSpPr>
        <p:spPr bwMode="auto">
          <a:xfrm>
            <a:off x="1255713" y="2328863"/>
            <a:ext cx="0" cy="2301875"/>
          </a:xfrm>
          <a:prstGeom prst="line">
            <a:avLst/>
          </a:prstGeom>
          <a:noFill/>
          <a:ln w="63500">
            <a:solidFill>
              <a:srgbClr val="FF0000"/>
            </a:solidFill>
            <a:round/>
            <a:headEnd/>
            <a:tailEnd/>
          </a:ln>
        </p:spPr>
        <p:txBody>
          <a:bodyPr/>
          <a:lstStyle/>
          <a:p>
            <a:endParaRPr lang="en-US"/>
          </a:p>
        </p:txBody>
      </p:sp>
      <p:sp>
        <p:nvSpPr>
          <p:cNvPr id="2190346" name="Text Box 49"/>
          <p:cNvSpPr txBox="1">
            <a:spLocks noChangeArrowheads="1"/>
          </p:cNvSpPr>
          <p:nvPr/>
        </p:nvSpPr>
        <p:spPr bwMode="auto">
          <a:xfrm>
            <a:off x="1033463" y="2111375"/>
            <a:ext cx="979487" cy="309563"/>
          </a:xfrm>
          <a:prstGeom prst="rect">
            <a:avLst/>
          </a:prstGeom>
          <a:noFill/>
          <a:ln w="9525">
            <a:noFill/>
            <a:round/>
            <a:headEnd/>
            <a:tailEnd/>
          </a:ln>
        </p:spPr>
        <p:txBody>
          <a:bodyPr lIns="90000" tIns="45000" rIns="90000" bIns="45000"/>
          <a:lstStyle/>
          <a:p>
            <a:pP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00"/>
                </a:solidFill>
              </a:rPr>
              <a:t>Ethernet</a:t>
            </a:r>
          </a:p>
        </p:txBody>
      </p:sp>
      <p:sp>
        <p:nvSpPr>
          <p:cNvPr id="2190347" name="Line 48"/>
          <p:cNvSpPr>
            <a:spLocks noChangeShapeType="1"/>
          </p:cNvSpPr>
          <p:nvPr/>
        </p:nvSpPr>
        <p:spPr bwMode="auto">
          <a:xfrm>
            <a:off x="1617663" y="4665663"/>
            <a:ext cx="1587" cy="274637"/>
          </a:xfrm>
          <a:prstGeom prst="line">
            <a:avLst/>
          </a:prstGeom>
          <a:noFill/>
          <a:ln w="36720">
            <a:solidFill>
              <a:srgbClr val="FF0000"/>
            </a:solidFill>
            <a:round/>
            <a:headEnd/>
            <a:tailEnd/>
          </a:ln>
        </p:spPr>
        <p:txBody>
          <a:bodyPr/>
          <a:lstStyle/>
          <a:p>
            <a:endParaRPr lang="en-US"/>
          </a:p>
        </p:txBody>
      </p:sp>
      <p:sp>
        <p:nvSpPr>
          <p:cNvPr id="2190348" name="Line 48"/>
          <p:cNvSpPr>
            <a:spLocks noChangeShapeType="1"/>
          </p:cNvSpPr>
          <p:nvPr/>
        </p:nvSpPr>
        <p:spPr bwMode="auto">
          <a:xfrm>
            <a:off x="1882775" y="2352675"/>
            <a:ext cx="1588" cy="273050"/>
          </a:xfrm>
          <a:prstGeom prst="line">
            <a:avLst/>
          </a:prstGeom>
          <a:noFill/>
          <a:ln w="36720">
            <a:solidFill>
              <a:srgbClr val="FF0000"/>
            </a:solidFill>
            <a:round/>
            <a:headEnd/>
            <a:tailEnd/>
          </a:ln>
        </p:spPr>
        <p:txBody>
          <a:bodyPr/>
          <a:lstStyle/>
          <a:p>
            <a:endParaRPr lang="en-US"/>
          </a:p>
        </p:txBody>
      </p:sp>
      <p:sp>
        <p:nvSpPr>
          <p:cNvPr id="2190349" name="Line 48"/>
          <p:cNvSpPr>
            <a:spLocks noChangeShapeType="1"/>
          </p:cNvSpPr>
          <p:nvPr/>
        </p:nvSpPr>
        <p:spPr bwMode="auto">
          <a:xfrm>
            <a:off x="4306888" y="2371725"/>
            <a:ext cx="1587" cy="274638"/>
          </a:xfrm>
          <a:prstGeom prst="line">
            <a:avLst/>
          </a:prstGeom>
          <a:noFill/>
          <a:ln w="36720">
            <a:solidFill>
              <a:srgbClr val="FF0000"/>
            </a:solidFill>
            <a:round/>
            <a:headEnd/>
            <a:tailEnd/>
          </a:ln>
        </p:spPr>
        <p:txBody>
          <a:bodyPr/>
          <a:lstStyle/>
          <a:p>
            <a:endParaRPr lang="en-US"/>
          </a:p>
        </p:txBody>
      </p:sp>
      <p:sp>
        <p:nvSpPr>
          <p:cNvPr id="2190350" name="Rectangle 14"/>
          <p:cNvSpPr>
            <a:spLocks noChangeArrowheads="1"/>
          </p:cNvSpPr>
          <p:nvPr/>
        </p:nvSpPr>
        <p:spPr bwMode="auto">
          <a:xfrm>
            <a:off x="1365250" y="2587625"/>
            <a:ext cx="1079500" cy="300038"/>
          </a:xfrm>
          <a:prstGeom prst="rect">
            <a:avLst/>
          </a:prstGeom>
          <a:solidFill>
            <a:srgbClr val="FFCC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PVAccess</a:t>
            </a:r>
          </a:p>
        </p:txBody>
      </p:sp>
      <p:sp>
        <p:nvSpPr>
          <p:cNvPr id="2190351" name="Rectangle 15"/>
          <p:cNvSpPr>
            <a:spLocks noChangeArrowheads="1"/>
          </p:cNvSpPr>
          <p:nvPr/>
        </p:nvSpPr>
        <p:spPr bwMode="auto">
          <a:xfrm>
            <a:off x="1365250" y="2887663"/>
            <a:ext cx="1079500" cy="377825"/>
          </a:xfrm>
          <a:prstGeom prst="rect">
            <a:avLst/>
          </a:prstGeom>
          <a:solidFill>
            <a:srgbClr val="FFCC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Model Server</a:t>
            </a:r>
          </a:p>
        </p:txBody>
      </p:sp>
      <p:sp>
        <p:nvSpPr>
          <p:cNvPr id="2190353" name="Rectangle 26"/>
          <p:cNvSpPr>
            <a:spLocks noChangeArrowheads="1"/>
          </p:cNvSpPr>
          <p:nvPr/>
        </p:nvSpPr>
        <p:spPr bwMode="auto">
          <a:xfrm>
            <a:off x="2822575" y="1800225"/>
            <a:ext cx="1265238" cy="255588"/>
          </a:xfrm>
          <a:prstGeom prst="rect">
            <a:avLst/>
          </a:prstGeom>
          <a:solidFill>
            <a:srgbClr val="FFCC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PVAccess/CAC</a:t>
            </a:r>
          </a:p>
        </p:txBody>
      </p:sp>
      <p:grpSp>
        <p:nvGrpSpPr>
          <p:cNvPr id="2190354" name="Group 62"/>
          <p:cNvGrpSpPr>
            <a:grpSpLocks/>
          </p:cNvGrpSpPr>
          <p:nvPr/>
        </p:nvGrpSpPr>
        <p:grpSpPr bwMode="auto">
          <a:xfrm>
            <a:off x="5924550" y="1211263"/>
            <a:ext cx="1470025" cy="1119187"/>
            <a:chOff x="6026150" y="1874838"/>
            <a:chExt cx="1263650" cy="1119855"/>
          </a:xfrm>
        </p:grpSpPr>
        <p:sp>
          <p:nvSpPr>
            <p:cNvPr id="2190426" name="Rectangle 28"/>
            <p:cNvSpPr>
              <a:spLocks noChangeArrowheads="1"/>
            </p:cNvSpPr>
            <p:nvPr/>
          </p:nvSpPr>
          <p:spPr bwMode="auto">
            <a:xfrm>
              <a:off x="6026150" y="1874838"/>
              <a:ext cx="1263650" cy="592137"/>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Control System Studio</a:t>
              </a:r>
            </a:p>
          </p:txBody>
        </p:sp>
        <p:sp>
          <p:nvSpPr>
            <p:cNvPr id="2190427" name="Line 48"/>
            <p:cNvSpPr>
              <a:spLocks noChangeShapeType="1"/>
            </p:cNvSpPr>
            <p:nvPr/>
          </p:nvSpPr>
          <p:spPr bwMode="auto">
            <a:xfrm>
              <a:off x="6648450" y="2720975"/>
              <a:ext cx="1588" cy="273718"/>
            </a:xfrm>
            <a:prstGeom prst="line">
              <a:avLst/>
            </a:prstGeom>
            <a:noFill/>
            <a:ln w="36720">
              <a:solidFill>
                <a:srgbClr val="FF0000"/>
              </a:solidFill>
              <a:round/>
              <a:headEnd/>
              <a:tailEnd/>
            </a:ln>
          </p:spPr>
          <p:txBody>
            <a:bodyPr/>
            <a:lstStyle/>
            <a:p>
              <a:endParaRPr lang="en-US"/>
            </a:p>
          </p:txBody>
        </p:sp>
        <p:sp>
          <p:nvSpPr>
            <p:cNvPr id="2190428" name="Rectangle 29"/>
            <p:cNvSpPr>
              <a:spLocks noChangeArrowheads="1"/>
            </p:cNvSpPr>
            <p:nvPr/>
          </p:nvSpPr>
          <p:spPr bwMode="auto">
            <a:xfrm>
              <a:off x="6026150" y="2473325"/>
              <a:ext cx="1263650" cy="269875"/>
            </a:xfrm>
            <a:prstGeom prst="rect">
              <a:avLst/>
            </a:prstGeom>
            <a:solidFill>
              <a:srgbClr val="FFCC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PVAccess / CAC</a:t>
              </a:r>
            </a:p>
          </p:txBody>
        </p:sp>
      </p:grpSp>
      <p:sp>
        <p:nvSpPr>
          <p:cNvPr id="2190355" name="Rectangle 12"/>
          <p:cNvSpPr>
            <a:spLocks noChangeArrowheads="1"/>
          </p:cNvSpPr>
          <p:nvPr/>
        </p:nvSpPr>
        <p:spPr bwMode="auto">
          <a:xfrm>
            <a:off x="1079500" y="4932363"/>
            <a:ext cx="1079500" cy="493712"/>
          </a:xfrm>
          <a:prstGeom prst="rect">
            <a:avLst/>
          </a:prstGeom>
          <a:solidFill>
            <a:srgbClr val="00FFFF"/>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Diagnostics</a:t>
            </a:r>
          </a:p>
        </p:txBody>
      </p:sp>
      <p:sp>
        <p:nvSpPr>
          <p:cNvPr id="2190356" name="Rectangle 12"/>
          <p:cNvSpPr>
            <a:spLocks noChangeArrowheads="1"/>
          </p:cNvSpPr>
          <p:nvPr/>
        </p:nvSpPr>
        <p:spPr bwMode="auto">
          <a:xfrm>
            <a:off x="1631950" y="4926013"/>
            <a:ext cx="520700" cy="269875"/>
          </a:xfrm>
          <a:prstGeom prst="rect">
            <a:avLst/>
          </a:prstGeom>
          <a:solidFill>
            <a:srgbClr val="FFCC99"/>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CAS</a:t>
            </a:r>
          </a:p>
        </p:txBody>
      </p:sp>
      <p:sp>
        <p:nvSpPr>
          <p:cNvPr id="2190357" name="Rectangle 12"/>
          <p:cNvSpPr>
            <a:spLocks noChangeArrowheads="1"/>
          </p:cNvSpPr>
          <p:nvPr/>
        </p:nvSpPr>
        <p:spPr bwMode="auto">
          <a:xfrm>
            <a:off x="1074738" y="4927600"/>
            <a:ext cx="53022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PVA</a:t>
            </a:r>
          </a:p>
        </p:txBody>
      </p:sp>
      <p:sp>
        <p:nvSpPr>
          <p:cNvPr id="2190358" name="Rectangle 15"/>
          <p:cNvSpPr>
            <a:spLocks noChangeArrowheads="1"/>
          </p:cNvSpPr>
          <p:nvPr/>
        </p:nvSpPr>
        <p:spPr bwMode="auto">
          <a:xfrm>
            <a:off x="1366838" y="3254375"/>
            <a:ext cx="1077912" cy="403225"/>
          </a:xfrm>
          <a:prstGeom prst="rect">
            <a:avLst/>
          </a:prstGeom>
          <a:solidFill>
            <a:srgbClr val="FFCC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00"/>
                </a:solidFill>
              </a:rPr>
              <a:t>Elegant/Tracy</a:t>
            </a:r>
          </a:p>
        </p:txBody>
      </p:sp>
      <p:sp>
        <p:nvSpPr>
          <p:cNvPr id="2190359" name="Line 73"/>
          <p:cNvSpPr>
            <a:spLocks noChangeShapeType="1"/>
          </p:cNvSpPr>
          <p:nvPr/>
        </p:nvSpPr>
        <p:spPr bwMode="auto">
          <a:xfrm>
            <a:off x="1609725" y="5421313"/>
            <a:ext cx="0" cy="144462"/>
          </a:xfrm>
          <a:prstGeom prst="line">
            <a:avLst/>
          </a:prstGeom>
          <a:noFill/>
          <a:ln w="34925">
            <a:solidFill>
              <a:schemeClr val="tx1"/>
            </a:solidFill>
            <a:round/>
            <a:headEnd/>
            <a:tailEnd/>
          </a:ln>
        </p:spPr>
        <p:txBody>
          <a:bodyPr/>
          <a:lstStyle/>
          <a:p>
            <a:endParaRPr lang="en-US"/>
          </a:p>
        </p:txBody>
      </p:sp>
      <p:sp>
        <p:nvSpPr>
          <p:cNvPr id="2190360" name="Rectangle 14"/>
          <p:cNvSpPr>
            <a:spLocks noChangeArrowheads="1"/>
          </p:cNvSpPr>
          <p:nvPr/>
        </p:nvSpPr>
        <p:spPr bwMode="auto">
          <a:xfrm>
            <a:off x="3717925" y="2586038"/>
            <a:ext cx="1079500" cy="300037"/>
          </a:xfrm>
          <a:prstGeom prst="rect">
            <a:avLst/>
          </a:prstGeom>
          <a:solidFill>
            <a:srgbClr val="FFCC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PVAccess</a:t>
            </a:r>
          </a:p>
        </p:txBody>
      </p:sp>
      <p:sp>
        <p:nvSpPr>
          <p:cNvPr id="2190361" name="Rectangle 15"/>
          <p:cNvSpPr>
            <a:spLocks noChangeArrowheads="1"/>
          </p:cNvSpPr>
          <p:nvPr/>
        </p:nvSpPr>
        <p:spPr bwMode="auto">
          <a:xfrm>
            <a:off x="3717925" y="2886075"/>
            <a:ext cx="1079500" cy="377825"/>
          </a:xfrm>
          <a:prstGeom prst="rect">
            <a:avLst/>
          </a:prstGeom>
          <a:solidFill>
            <a:srgbClr val="FFCC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00"/>
                </a:solidFill>
              </a:rPr>
              <a:t>Channel Finder Svr</a:t>
            </a:r>
          </a:p>
        </p:txBody>
      </p:sp>
      <p:sp>
        <p:nvSpPr>
          <p:cNvPr id="2190362" name="Rectangle 15"/>
          <p:cNvSpPr>
            <a:spLocks noChangeArrowheads="1"/>
          </p:cNvSpPr>
          <p:nvPr/>
        </p:nvSpPr>
        <p:spPr bwMode="auto">
          <a:xfrm>
            <a:off x="3719513" y="3252788"/>
            <a:ext cx="1077912" cy="403225"/>
          </a:xfrm>
          <a:prstGeom prst="rect">
            <a:avLst/>
          </a:prstGeom>
          <a:solidFill>
            <a:srgbClr val="FFCC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SQL</a:t>
            </a:r>
          </a:p>
        </p:txBody>
      </p:sp>
      <p:sp>
        <p:nvSpPr>
          <p:cNvPr id="2190363" name="Line 77"/>
          <p:cNvSpPr>
            <a:spLocks noChangeShapeType="1"/>
          </p:cNvSpPr>
          <p:nvPr/>
        </p:nvSpPr>
        <p:spPr bwMode="auto">
          <a:xfrm>
            <a:off x="4230688" y="3649663"/>
            <a:ext cx="0" cy="144462"/>
          </a:xfrm>
          <a:prstGeom prst="line">
            <a:avLst/>
          </a:prstGeom>
          <a:noFill/>
          <a:ln w="34925">
            <a:solidFill>
              <a:schemeClr val="tx1"/>
            </a:solidFill>
            <a:round/>
            <a:headEnd/>
            <a:tailEnd/>
          </a:ln>
        </p:spPr>
        <p:txBody>
          <a:bodyPr/>
          <a:lstStyle/>
          <a:p>
            <a:endParaRPr lang="en-US"/>
          </a:p>
        </p:txBody>
      </p:sp>
      <p:sp>
        <p:nvSpPr>
          <p:cNvPr id="2190364" name="AutoShape 78"/>
          <p:cNvSpPr>
            <a:spLocks noChangeArrowheads="1"/>
          </p:cNvSpPr>
          <p:nvPr/>
        </p:nvSpPr>
        <p:spPr bwMode="auto">
          <a:xfrm>
            <a:off x="3967163" y="3806825"/>
            <a:ext cx="515937" cy="439738"/>
          </a:xfrm>
          <a:prstGeom prst="can">
            <a:avLst>
              <a:gd name="adj" fmla="val 25000"/>
            </a:avLst>
          </a:prstGeom>
          <a:solidFill>
            <a:srgbClr val="FFCC99"/>
          </a:solidFill>
          <a:ln w="9525">
            <a:solidFill>
              <a:schemeClr val="tx1"/>
            </a:solidFill>
            <a:round/>
            <a:headEnd/>
            <a:tailEnd/>
          </a:ln>
        </p:spPr>
        <p:txBody>
          <a:bodyPr wrap="none" anchor="ctr"/>
          <a:lstStyle/>
          <a:p>
            <a:endParaRPr lang="en-US"/>
          </a:p>
        </p:txBody>
      </p:sp>
      <p:sp>
        <p:nvSpPr>
          <p:cNvPr id="2190365" name="Text Box 79"/>
          <p:cNvSpPr txBox="1">
            <a:spLocks noChangeArrowheads="1"/>
          </p:cNvSpPr>
          <p:nvPr/>
        </p:nvSpPr>
        <p:spPr bwMode="auto">
          <a:xfrm>
            <a:off x="3937001" y="3890963"/>
            <a:ext cx="602192" cy="369332"/>
          </a:xfrm>
          <a:prstGeom prst="rect">
            <a:avLst/>
          </a:prstGeom>
          <a:noFill/>
          <a:ln w="9525">
            <a:noFill/>
            <a:miter lim="800000"/>
            <a:headEnd/>
            <a:tailEnd/>
          </a:ln>
        </p:spPr>
        <p:txBody>
          <a:bodyPr wrap="square">
            <a:spAutoFit/>
          </a:bodyPr>
          <a:lstStyle/>
          <a:p>
            <a:r>
              <a:rPr lang="en-US" dirty="0"/>
              <a:t>RDB</a:t>
            </a:r>
          </a:p>
        </p:txBody>
      </p:sp>
      <p:sp>
        <p:nvSpPr>
          <p:cNvPr id="2190366" name="Line 48"/>
          <p:cNvSpPr>
            <a:spLocks noChangeShapeType="1"/>
          </p:cNvSpPr>
          <p:nvPr/>
        </p:nvSpPr>
        <p:spPr bwMode="auto">
          <a:xfrm>
            <a:off x="5424488" y="2352675"/>
            <a:ext cx="1587" cy="274638"/>
          </a:xfrm>
          <a:prstGeom prst="line">
            <a:avLst/>
          </a:prstGeom>
          <a:noFill/>
          <a:ln w="36720">
            <a:solidFill>
              <a:srgbClr val="FF0000"/>
            </a:solidFill>
            <a:round/>
            <a:headEnd/>
            <a:tailEnd/>
          </a:ln>
        </p:spPr>
        <p:txBody>
          <a:bodyPr/>
          <a:lstStyle/>
          <a:p>
            <a:endParaRPr lang="en-US"/>
          </a:p>
        </p:txBody>
      </p:sp>
      <p:sp>
        <p:nvSpPr>
          <p:cNvPr id="2190367" name="Rectangle 14"/>
          <p:cNvSpPr>
            <a:spLocks noChangeArrowheads="1"/>
          </p:cNvSpPr>
          <p:nvPr/>
        </p:nvSpPr>
        <p:spPr bwMode="auto">
          <a:xfrm>
            <a:off x="4891088" y="2574925"/>
            <a:ext cx="1079500" cy="300038"/>
          </a:xfrm>
          <a:prstGeom prst="rect">
            <a:avLst/>
          </a:prstGeom>
          <a:solidFill>
            <a:srgbClr val="FFCC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PVAccess/CAC</a:t>
            </a:r>
          </a:p>
        </p:txBody>
      </p:sp>
      <p:sp>
        <p:nvSpPr>
          <p:cNvPr id="2190368" name="Rectangle 15"/>
          <p:cNvSpPr>
            <a:spLocks noChangeArrowheads="1"/>
          </p:cNvSpPr>
          <p:nvPr/>
        </p:nvSpPr>
        <p:spPr bwMode="auto">
          <a:xfrm>
            <a:off x="4891088" y="2874963"/>
            <a:ext cx="1079500" cy="377825"/>
          </a:xfrm>
          <a:prstGeom prst="rect">
            <a:avLst/>
          </a:prstGeom>
          <a:solidFill>
            <a:srgbClr val="FFCC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00"/>
                </a:solidFill>
              </a:rPr>
              <a:t>Multi-Channel Arrays Svr</a:t>
            </a:r>
          </a:p>
        </p:txBody>
      </p:sp>
      <p:sp>
        <p:nvSpPr>
          <p:cNvPr id="2190369" name="Rectangle 11"/>
          <p:cNvSpPr>
            <a:spLocks noChangeArrowheads="1"/>
          </p:cNvSpPr>
          <p:nvPr/>
        </p:nvSpPr>
        <p:spPr bwMode="auto">
          <a:xfrm>
            <a:off x="2339975" y="5564188"/>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190370" name="Line 48"/>
          <p:cNvSpPr>
            <a:spLocks noChangeShapeType="1"/>
          </p:cNvSpPr>
          <p:nvPr/>
        </p:nvSpPr>
        <p:spPr bwMode="auto">
          <a:xfrm>
            <a:off x="2952750" y="4667250"/>
            <a:ext cx="1588" cy="274638"/>
          </a:xfrm>
          <a:prstGeom prst="line">
            <a:avLst/>
          </a:prstGeom>
          <a:noFill/>
          <a:ln w="36720">
            <a:solidFill>
              <a:srgbClr val="FF0000"/>
            </a:solidFill>
            <a:round/>
            <a:headEnd/>
            <a:tailEnd/>
          </a:ln>
        </p:spPr>
        <p:txBody>
          <a:bodyPr/>
          <a:lstStyle/>
          <a:p>
            <a:endParaRPr lang="en-US"/>
          </a:p>
        </p:txBody>
      </p:sp>
      <p:sp>
        <p:nvSpPr>
          <p:cNvPr id="2190371" name="Rectangle 12"/>
          <p:cNvSpPr>
            <a:spLocks noChangeArrowheads="1"/>
          </p:cNvSpPr>
          <p:nvPr/>
        </p:nvSpPr>
        <p:spPr bwMode="auto">
          <a:xfrm>
            <a:off x="2414588" y="4933950"/>
            <a:ext cx="1079500" cy="493713"/>
          </a:xfrm>
          <a:prstGeom prst="rect">
            <a:avLst/>
          </a:prstGeom>
          <a:solidFill>
            <a:srgbClr val="00FFFF"/>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Power Supplies</a:t>
            </a:r>
          </a:p>
        </p:txBody>
      </p:sp>
      <p:sp>
        <p:nvSpPr>
          <p:cNvPr id="2190372" name="Rectangle 12"/>
          <p:cNvSpPr>
            <a:spLocks noChangeArrowheads="1"/>
          </p:cNvSpPr>
          <p:nvPr/>
        </p:nvSpPr>
        <p:spPr bwMode="auto">
          <a:xfrm>
            <a:off x="2967038" y="4927600"/>
            <a:ext cx="520700" cy="269875"/>
          </a:xfrm>
          <a:prstGeom prst="rect">
            <a:avLst/>
          </a:prstGeom>
          <a:solidFill>
            <a:srgbClr val="FFCC99"/>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CAS</a:t>
            </a:r>
          </a:p>
        </p:txBody>
      </p:sp>
      <p:sp>
        <p:nvSpPr>
          <p:cNvPr id="2190373" name="Rectangle 12"/>
          <p:cNvSpPr>
            <a:spLocks noChangeArrowheads="1"/>
          </p:cNvSpPr>
          <p:nvPr/>
        </p:nvSpPr>
        <p:spPr bwMode="auto">
          <a:xfrm>
            <a:off x="2409825" y="4929188"/>
            <a:ext cx="53022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PVA</a:t>
            </a:r>
          </a:p>
        </p:txBody>
      </p:sp>
      <p:sp>
        <p:nvSpPr>
          <p:cNvPr id="2190374" name="Line 94"/>
          <p:cNvSpPr>
            <a:spLocks noChangeShapeType="1"/>
          </p:cNvSpPr>
          <p:nvPr/>
        </p:nvSpPr>
        <p:spPr bwMode="auto">
          <a:xfrm>
            <a:off x="2944813" y="5422900"/>
            <a:ext cx="0" cy="144463"/>
          </a:xfrm>
          <a:prstGeom prst="line">
            <a:avLst/>
          </a:prstGeom>
          <a:noFill/>
          <a:ln w="34925">
            <a:solidFill>
              <a:schemeClr val="tx1"/>
            </a:solidFill>
            <a:round/>
            <a:headEnd/>
            <a:tailEnd/>
          </a:ln>
        </p:spPr>
        <p:txBody>
          <a:bodyPr/>
          <a:lstStyle/>
          <a:p>
            <a:endParaRPr lang="en-US"/>
          </a:p>
        </p:txBody>
      </p:sp>
      <p:sp>
        <p:nvSpPr>
          <p:cNvPr id="2190375" name="Rectangle 11"/>
          <p:cNvSpPr>
            <a:spLocks noChangeArrowheads="1"/>
          </p:cNvSpPr>
          <p:nvPr/>
        </p:nvSpPr>
        <p:spPr bwMode="auto">
          <a:xfrm>
            <a:off x="3706813" y="556260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190376" name="Line 48"/>
          <p:cNvSpPr>
            <a:spLocks noChangeShapeType="1"/>
          </p:cNvSpPr>
          <p:nvPr/>
        </p:nvSpPr>
        <p:spPr bwMode="auto">
          <a:xfrm>
            <a:off x="4319588" y="4665663"/>
            <a:ext cx="1587" cy="274637"/>
          </a:xfrm>
          <a:prstGeom prst="line">
            <a:avLst/>
          </a:prstGeom>
          <a:noFill/>
          <a:ln w="36720">
            <a:solidFill>
              <a:srgbClr val="FF0000"/>
            </a:solidFill>
            <a:round/>
            <a:headEnd/>
            <a:tailEnd/>
          </a:ln>
        </p:spPr>
        <p:txBody>
          <a:bodyPr/>
          <a:lstStyle/>
          <a:p>
            <a:endParaRPr lang="en-US"/>
          </a:p>
        </p:txBody>
      </p:sp>
      <p:sp>
        <p:nvSpPr>
          <p:cNvPr id="2190377" name="Rectangle 12"/>
          <p:cNvSpPr>
            <a:spLocks noChangeArrowheads="1"/>
          </p:cNvSpPr>
          <p:nvPr/>
        </p:nvSpPr>
        <p:spPr bwMode="auto">
          <a:xfrm>
            <a:off x="3781425" y="4932363"/>
            <a:ext cx="1079500" cy="493712"/>
          </a:xfrm>
          <a:prstGeom prst="rect">
            <a:avLst/>
          </a:prstGeom>
          <a:solidFill>
            <a:srgbClr val="00FFFF"/>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RF</a:t>
            </a:r>
          </a:p>
        </p:txBody>
      </p:sp>
      <p:sp>
        <p:nvSpPr>
          <p:cNvPr id="2190378" name="Rectangle 12"/>
          <p:cNvSpPr>
            <a:spLocks noChangeArrowheads="1"/>
          </p:cNvSpPr>
          <p:nvPr/>
        </p:nvSpPr>
        <p:spPr bwMode="auto">
          <a:xfrm>
            <a:off x="4333875" y="4926013"/>
            <a:ext cx="520700" cy="269875"/>
          </a:xfrm>
          <a:prstGeom prst="rect">
            <a:avLst/>
          </a:prstGeom>
          <a:solidFill>
            <a:srgbClr val="FFCC99"/>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CAS</a:t>
            </a:r>
          </a:p>
        </p:txBody>
      </p:sp>
      <p:sp>
        <p:nvSpPr>
          <p:cNvPr id="2190379" name="Rectangle 12"/>
          <p:cNvSpPr>
            <a:spLocks noChangeArrowheads="1"/>
          </p:cNvSpPr>
          <p:nvPr/>
        </p:nvSpPr>
        <p:spPr bwMode="auto">
          <a:xfrm>
            <a:off x="3776663" y="4927600"/>
            <a:ext cx="53022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PVA</a:t>
            </a:r>
          </a:p>
        </p:txBody>
      </p:sp>
      <p:sp>
        <p:nvSpPr>
          <p:cNvPr id="2190380" name="Line 100"/>
          <p:cNvSpPr>
            <a:spLocks noChangeShapeType="1"/>
          </p:cNvSpPr>
          <p:nvPr/>
        </p:nvSpPr>
        <p:spPr bwMode="auto">
          <a:xfrm>
            <a:off x="4311650" y="5421313"/>
            <a:ext cx="0" cy="144462"/>
          </a:xfrm>
          <a:prstGeom prst="line">
            <a:avLst/>
          </a:prstGeom>
          <a:noFill/>
          <a:ln w="34925">
            <a:solidFill>
              <a:schemeClr val="tx1"/>
            </a:solidFill>
            <a:round/>
            <a:headEnd/>
            <a:tailEnd/>
          </a:ln>
        </p:spPr>
        <p:txBody>
          <a:bodyPr/>
          <a:lstStyle/>
          <a:p>
            <a:endParaRPr lang="en-US"/>
          </a:p>
        </p:txBody>
      </p:sp>
      <p:sp>
        <p:nvSpPr>
          <p:cNvPr id="2190381" name="Rectangle 11"/>
          <p:cNvSpPr>
            <a:spLocks noChangeArrowheads="1"/>
          </p:cNvSpPr>
          <p:nvPr/>
        </p:nvSpPr>
        <p:spPr bwMode="auto">
          <a:xfrm>
            <a:off x="5057775" y="5564188"/>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190382" name="Line 48"/>
          <p:cNvSpPr>
            <a:spLocks noChangeShapeType="1"/>
          </p:cNvSpPr>
          <p:nvPr/>
        </p:nvSpPr>
        <p:spPr bwMode="auto">
          <a:xfrm>
            <a:off x="5670550" y="4667250"/>
            <a:ext cx="1588" cy="274638"/>
          </a:xfrm>
          <a:prstGeom prst="line">
            <a:avLst/>
          </a:prstGeom>
          <a:noFill/>
          <a:ln w="36720">
            <a:solidFill>
              <a:srgbClr val="FF0000"/>
            </a:solidFill>
            <a:round/>
            <a:headEnd/>
            <a:tailEnd/>
          </a:ln>
        </p:spPr>
        <p:txBody>
          <a:bodyPr/>
          <a:lstStyle/>
          <a:p>
            <a:endParaRPr lang="en-US"/>
          </a:p>
        </p:txBody>
      </p:sp>
      <p:sp>
        <p:nvSpPr>
          <p:cNvPr id="2190383" name="Rectangle 12"/>
          <p:cNvSpPr>
            <a:spLocks noChangeArrowheads="1"/>
          </p:cNvSpPr>
          <p:nvPr/>
        </p:nvSpPr>
        <p:spPr bwMode="auto">
          <a:xfrm>
            <a:off x="5132388" y="4933950"/>
            <a:ext cx="1079500" cy="493713"/>
          </a:xfrm>
          <a:prstGeom prst="rect">
            <a:avLst/>
          </a:prstGeom>
          <a:solidFill>
            <a:srgbClr val="00FFFF"/>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Vacuum</a:t>
            </a:r>
          </a:p>
        </p:txBody>
      </p:sp>
      <p:sp>
        <p:nvSpPr>
          <p:cNvPr id="2190384" name="Rectangle 12"/>
          <p:cNvSpPr>
            <a:spLocks noChangeArrowheads="1"/>
          </p:cNvSpPr>
          <p:nvPr/>
        </p:nvSpPr>
        <p:spPr bwMode="auto">
          <a:xfrm>
            <a:off x="5684838" y="4927600"/>
            <a:ext cx="520700" cy="269875"/>
          </a:xfrm>
          <a:prstGeom prst="rect">
            <a:avLst/>
          </a:prstGeom>
          <a:solidFill>
            <a:srgbClr val="FFCC99"/>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CAS</a:t>
            </a:r>
          </a:p>
        </p:txBody>
      </p:sp>
      <p:sp>
        <p:nvSpPr>
          <p:cNvPr id="2190385" name="Rectangle 12"/>
          <p:cNvSpPr>
            <a:spLocks noChangeArrowheads="1"/>
          </p:cNvSpPr>
          <p:nvPr/>
        </p:nvSpPr>
        <p:spPr bwMode="auto">
          <a:xfrm>
            <a:off x="5127625" y="4929188"/>
            <a:ext cx="53022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PVA</a:t>
            </a:r>
          </a:p>
        </p:txBody>
      </p:sp>
      <p:sp>
        <p:nvSpPr>
          <p:cNvPr id="2190386" name="Line 106"/>
          <p:cNvSpPr>
            <a:spLocks noChangeShapeType="1"/>
          </p:cNvSpPr>
          <p:nvPr/>
        </p:nvSpPr>
        <p:spPr bwMode="auto">
          <a:xfrm>
            <a:off x="5662613" y="5422900"/>
            <a:ext cx="0" cy="144463"/>
          </a:xfrm>
          <a:prstGeom prst="line">
            <a:avLst/>
          </a:prstGeom>
          <a:noFill/>
          <a:ln w="34925">
            <a:solidFill>
              <a:schemeClr val="tx1"/>
            </a:solidFill>
            <a:round/>
            <a:headEnd/>
            <a:tailEnd/>
          </a:ln>
        </p:spPr>
        <p:txBody>
          <a:bodyPr/>
          <a:lstStyle/>
          <a:p>
            <a:endParaRPr lang="en-US"/>
          </a:p>
        </p:txBody>
      </p:sp>
      <p:sp>
        <p:nvSpPr>
          <p:cNvPr id="2190387" name="Rectangle 11"/>
          <p:cNvSpPr>
            <a:spLocks noChangeArrowheads="1"/>
          </p:cNvSpPr>
          <p:nvPr/>
        </p:nvSpPr>
        <p:spPr bwMode="auto">
          <a:xfrm>
            <a:off x="6424613" y="5557838"/>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190388" name="Line 48"/>
          <p:cNvSpPr>
            <a:spLocks noChangeShapeType="1"/>
          </p:cNvSpPr>
          <p:nvPr/>
        </p:nvSpPr>
        <p:spPr bwMode="auto">
          <a:xfrm>
            <a:off x="7037388" y="4660900"/>
            <a:ext cx="1587" cy="274638"/>
          </a:xfrm>
          <a:prstGeom prst="line">
            <a:avLst/>
          </a:prstGeom>
          <a:noFill/>
          <a:ln w="36720">
            <a:solidFill>
              <a:srgbClr val="FF0000"/>
            </a:solidFill>
            <a:round/>
            <a:headEnd/>
            <a:tailEnd/>
          </a:ln>
        </p:spPr>
        <p:txBody>
          <a:bodyPr/>
          <a:lstStyle/>
          <a:p>
            <a:endParaRPr lang="en-US"/>
          </a:p>
        </p:txBody>
      </p:sp>
      <p:sp>
        <p:nvSpPr>
          <p:cNvPr id="2190389" name="Rectangle 12"/>
          <p:cNvSpPr>
            <a:spLocks noChangeArrowheads="1"/>
          </p:cNvSpPr>
          <p:nvPr/>
        </p:nvSpPr>
        <p:spPr bwMode="auto">
          <a:xfrm>
            <a:off x="6499225" y="4927600"/>
            <a:ext cx="1079500" cy="493713"/>
          </a:xfrm>
          <a:prstGeom prst="rect">
            <a:avLst/>
          </a:prstGeom>
          <a:solidFill>
            <a:srgbClr val="00FFFF"/>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Utilities etc..,</a:t>
            </a:r>
          </a:p>
        </p:txBody>
      </p:sp>
      <p:sp>
        <p:nvSpPr>
          <p:cNvPr id="2190390" name="Rectangle 12"/>
          <p:cNvSpPr>
            <a:spLocks noChangeArrowheads="1"/>
          </p:cNvSpPr>
          <p:nvPr/>
        </p:nvSpPr>
        <p:spPr bwMode="auto">
          <a:xfrm>
            <a:off x="7051675" y="4921250"/>
            <a:ext cx="520700" cy="269875"/>
          </a:xfrm>
          <a:prstGeom prst="rect">
            <a:avLst/>
          </a:prstGeom>
          <a:solidFill>
            <a:srgbClr val="FFCC99"/>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CAS</a:t>
            </a:r>
          </a:p>
        </p:txBody>
      </p:sp>
      <p:sp>
        <p:nvSpPr>
          <p:cNvPr id="2190391" name="Rectangle 12"/>
          <p:cNvSpPr>
            <a:spLocks noChangeArrowheads="1"/>
          </p:cNvSpPr>
          <p:nvPr/>
        </p:nvSpPr>
        <p:spPr bwMode="auto">
          <a:xfrm>
            <a:off x="6494463" y="4922838"/>
            <a:ext cx="53022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PVA</a:t>
            </a:r>
          </a:p>
        </p:txBody>
      </p:sp>
      <p:sp>
        <p:nvSpPr>
          <p:cNvPr id="2190392" name="Line 112"/>
          <p:cNvSpPr>
            <a:spLocks noChangeShapeType="1"/>
          </p:cNvSpPr>
          <p:nvPr/>
        </p:nvSpPr>
        <p:spPr bwMode="auto">
          <a:xfrm>
            <a:off x="7029450" y="5416550"/>
            <a:ext cx="0" cy="144463"/>
          </a:xfrm>
          <a:prstGeom prst="line">
            <a:avLst/>
          </a:prstGeom>
          <a:noFill/>
          <a:ln w="34925">
            <a:solidFill>
              <a:schemeClr val="tx1"/>
            </a:solidFill>
            <a:round/>
            <a:headEnd/>
            <a:tailEnd/>
          </a:ln>
        </p:spPr>
        <p:txBody>
          <a:bodyPr/>
          <a:lstStyle/>
          <a:p>
            <a:endParaRPr lang="en-US"/>
          </a:p>
        </p:txBody>
      </p:sp>
      <p:sp>
        <p:nvSpPr>
          <p:cNvPr id="2190393" name="Rectangle 14"/>
          <p:cNvSpPr>
            <a:spLocks noChangeArrowheads="1"/>
          </p:cNvSpPr>
          <p:nvPr/>
        </p:nvSpPr>
        <p:spPr bwMode="auto">
          <a:xfrm>
            <a:off x="6072188" y="2579688"/>
            <a:ext cx="1079500" cy="300037"/>
          </a:xfrm>
          <a:prstGeom prst="rect">
            <a:avLst/>
          </a:prstGeom>
          <a:solidFill>
            <a:srgbClr val="FFCC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PVAccess/CAC</a:t>
            </a:r>
          </a:p>
        </p:txBody>
      </p:sp>
      <p:sp>
        <p:nvSpPr>
          <p:cNvPr id="2190394" name="Rectangle 15"/>
          <p:cNvSpPr>
            <a:spLocks noChangeArrowheads="1"/>
          </p:cNvSpPr>
          <p:nvPr/>
        </p:nvSpPr>
        <p:spPr bwMode="auto">
          <a:xfrm>
            <a:off x="6072188" y="2879725"/>
            <a:ext cx="1079500" cy="377825"/>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dirty="0">
                <a:solidFill>
                  <a:srgbClr val="000000"/>
                </a:solidFill>
              </a:rPr>
              <a:t>Save/Compare Restore </a:t>
            </a:r>
            <a:r>
              <a:rPr lang="en-US" sz="1200" b="1" dirty="0" err="1">
                <a:solidFill>
                  <a:srgbClr val="000000"/>
                </a:solidFill>
              </a:rPr>
              <a:t>Svr</a:t>
            </a:r>
            <a:endParaRPr lang="en-US" sz="1200" b="1" dirty="0">
              <a:solidFill>
                <a:srgbClr val="000000"/>
              </a:solidFill>
            </a:endParaRPr>
          </a:p>
        </p:txBody>
      </p:sp>
      <p:sp>
        <p:nvSpPr>
          <p:cNvPr id="2190395" name="Rectangle 15"/>
          <p:cNvSpPr>
            <a:spLocks noChangeArrowheads="1"/>
          </p:cNvSpPr>
          <p:nvPr/>
        </p:nvSpPr>
        <p:spPr bwMode="auto">
          <a:xfrm>
            <a:off x="6065838" y="3254375"/>
            <a:ext cx="1085850" cy="403225"/>
          </a:xfrm>
          <a:prstGeom prst="rect">
            <a:avLst/>
          </a:prstGeom>
          <a:solidFill>
            <a:srgbClr val="FFCC99"/>
          </a:solidFill>
          <a:ln w="25527">
            <a:solidFill>
              <a:srgbClr val="00006F"/>
            </a:solidFill>
            <a:miter lim="800000"/>
            <a:headEnd/>
            <a:tailEnd/>
          </a:ln>
        </p:spPr>
        <p:txBody>
          <a:bodyPr wrap="none" lIns="90000" tIns="0" rIns="90000" bIns="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SQL</a:t>
            </a:r>
          </a:p>
        </p:txBody>
      </p:sp>
      <p:sp>
        <p:nvSpPr>
          <p:cNvPr id="2190396" name="Line 119"/>
          <p:cNvSpPr>
            <a:spLocks noChangeShapeType="1"/>
          </p:cNvSpPr>
          <p:nvPr/>
        </p:nvSpPr>
        <p:spPr bwMode="auto">
          <a:xfrm>
            <a:off x="6608763" y="3651250"/>
            <a:ext cx="0" cy="144463"/>
          </a:xfrm>
          <a:prstGeom prst="line">
            <a:avLst/>
          </a:prstGeom>
          <a:noFill/>
          <a:ln w="34925">
            <a:solidFill>
              <a:schemeClr val="tx1"/>
            </a:solidFill>
            <a:round/>
            <a:headEnd/>
            <a:tailEnd/>
          </a:ln>
        </p:spPr>
        <p:txBody>
          <a:bodyPr/>
          <a:lstStyle/>
          <a:p>
            <a:endParaRPr lang="en-US"/>
          </a:p>
        </p:txBody>
      </p:sp>
      <p:sp>
        <p:nvSpPr>
          <p:cNvPr id="2190397" name="AutoShape 120"/>
          <p:cNvSpPr>
            <a:spLocks noChangeArrowheads="1"/>
          </p:cNvSpPr>
          <p:nvPr/>
        </p:nvSpPr>
        <p:spPr bwMode="auto">
          <a:xfrm>
            <a:off x="6305550" y="3800475"/>
            <a:ext cx="592138" cy="728663"/>
          </a:xfrm>
          <a:prstGeom prst="can">
            <a:avLst>
              <a:gd name="adj" fmla="val 30764"/>
            </a:avLst>
          </a:prstGeom>
          <a:solidFill>
            <a:srgbClr val="FFCC99"/>
          </a:solidFill>
          <a:ln w="9525">
            <a:solidFill>
              <a:schemeClr val="tx1"/>
            </a:solidFill>
            <a:round/>
            <a:headEnd/>
            <a:tailEnd/>
          </a:ln>
        </p:spPr>
        <p:txBody>
          <a:bodyPr wrap="none" anchor="ctr"/>
          <a:lstStyle/>
          <a:p>
            <a:endParaRPr lang="en-US"/>
          </a:p>
        </p:txBody>
      </p:sp>
      <p:sp>
        <p:nvSpPr>
          <p:cNvPr id="2190398" name="Line 48"/>
          <p:cNvSpPr>
            <a:spLocks noChangeShapeType="1"/>
          </p:cNvSpPr>
          <p:nvPr/>
        </p:nvSpPr>
        <p:spPr bwMode="auto">
          <a:xfrm>
            <a:off x="6600825" y="2314575"/>
            <a:ext cx="1588" cy="274638"/>
          </a:xfrm>
          <a:prstGeom prst="line">
            <a:avLst/>
          </a:prstGeom>
          <a:noFill/>
          <a:ln w="36720">
            <a:solidFill>
              <a:srgbClr val="FF0000"/>
            </a:solidFill>
            <a:round/>
            <a:headEnd/>
            <a:tailEnd/>
          </a:ln>
        </p:spPr>
        <p:txBody>
          <a:bodyPr/>
          <a:lstStyle/>
          <a:p>
            <a:endParaRPr lang="en-US"/>
          </a:p>
        </p:txBody>
      </p:sp>
      <p:sp>
        <p:nvSpPr>
          <p:cNvPr id="2190399" name="Rectangle 25"/>
          <p:cNvSpPr>
            <a:spLocks noChangeArrowheads="1"/>
          </p:cNvSpPr>
          <p:nvPr/>
        </p:nvSpPr>
        <p:spPr bwMode="auto">
          <a:xfrm>
            <a:off x="4205288" y="1203325"/>
            <a:ext cx="1255712" cy="620713"/>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Scripting HLA Client</a:t>
            </a:r>
          </a:p>
        </p:txBody>
      </p:sp>
      <p:sp>
        <p:nvSpPr>
          <p:cNvPr id="2190400" name="Line 48"/>
          <p:cNvSpPr>
            <a:spLocks noChangeShapeType="1"/>
          </p:cNvSpPr>
          <p:nvPr/>
        </p:nvSpPr>
        <p:spPr bwMode="auto">
          <a:xfrm>
            <a:off x="4813300" y="2065338"/>
            <a:ext cx="1588" cy="273050"/>
          </a:xfrm>
          <a:prstGeom prst="line">
            <a:avLst/>
          </a:prstGeom>
          <a:noFill/>
          <a:ln w="36720">
            <a:solidFill>
              <a:srgbClr val="FF0000"/>
            </a:solidFill>
            <a:round/>
            <a:headEnd/>
            <a:tailEnd/>
          </a:ln>
        </p:spPr>
        <p:txBody>
          <a:bodyPr/>
          <a:lstStyle/>
          <a:p>
            <a:endParaRPr lang="en-US"/>
          </a:p>
        </p:txBody>
      </p:sp>
      <p:sp>
        <p:nvSpPr>
          <p:cNvPr id="2190401" name="Rectangle 26"/>
          <p:cNvSpPr>
            <a:spLocks noChangeArrowheads="1"/>
          </p:cNvSpPr>
          <p:nvPr/>
        </p:nvSpPr>
        <p:spPr bwMode="auto">
          <a:xfrm>
            <a:off x="4205288" y="1801813"/>
            <a:ext cx="1265237" cy="255587"/>
          </a:xfrm>
          <a:prstGeom prst="rect">
            <a:avLst/>
          </a:prstGeom>
          <a:solidFill>
            <a:srgbClr val="FFCC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PVAccess/CAC</a:t>
            </a:r>
          </a:p>
        </p:txBody>
      </p:sp>
      <p:sp>
        <p:nvSpPr>
          <p:cNvPr id="2190402" name="Text Box 128"/>
          <p:cNvSpPr txBox="1">
            <a:spLocks noChangeArrowheads="1"/>
          </p:cNvSpPr>
          <p:nvPr/>
        </p:nvSpPr>
        <p:spPr bwMode="auto">
          <a:xfrm>
            <a:off x="6305550" y="4006850"/>
            <a:ext cx="615564" cy="369332"/>
          </a:xfrm>
          <a:prstGeom prst="rect">
            <a:avLst/>
          </a:prstGeom>
          <a:noFill/>
          <a:ln w="9525">
            <a:noFill/>
            <a:miter lim="800000"/>
            <a:headEnd/>
            <a:tailEnd/>
          </a:ln>
        </p:spPr>
        <p:txBody>
          <a:bodyPr wrap="square">
            <a:spAutoFit/>
          </a:bodyPr>
          <a:lstStyle/>
          <a:p>
            <a:r>
              <a:rPr lang="en-US" dirty="0" smtClean="0"/>
              <a:t>RDB</a:t>
            </a:r>
            <a:endParaRPr lang="en-US" dirty="0"/>
          </a:p>
        </p:txBody>
      </p:sp>
      <p:sp>
        <p:nvSpPr>
          <p:cNvPr id="2190403" name="Rectangle 14"/>
          <p:cNvSpPr>
            <a:spLocks noChangeArrowheads="1"/>
          </p:cNvSpPr>
          <p:nvPr/>
        </p:nvSpPr>
        <p:spPr bwMode="auto">
          <a:xfrm>
            <a:off x="2547938" y="2587625"/>
            <a:ext cx="1079500" cy="300038"/>
          </a:xfrm>
          <a:prstGeom prst="rect">
            <a:avLst/>
          </a:prstGeom>
          <a:solidFill>
            <a:srgbClr val="FFCC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PVAccess</a:t>
            </a:r>
          </a:p>
        </p:txBody>
      </p:sp>
      <p:sp>
        <p:nvSpPr>
          <p:cNvPr id="2190404" name="Rectangle 15"/>
          <p:cNvSpPr>
            <a:spLocks noChangeArrowheads="1"/>
          </p:cNvSpPr>
          <p:nvPr/>
        </p:nvSpPr>
        <p:spPr bwMode="auto">
          <a:xfrm>
            <a:off x="2547938" y="2887663"/>
            <a:ext cx="1079500" cy="377825"/>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00"/>
                </a:solidFill>
              </a:rPr>
              <a:t>Lattice Server</a:t>
            </a:r>
          </a:p>
        </p:txBody>
      </p:sp>
      <p:sp>
        <p:nvSpPr>
          <p:cNvPr id="2190405" name="Rectangle 15"/>
          <p:cNvSpPr>
            <a:spLocks noChangeArrowheads="1"/>
          </p:cNvSpPr>
          <p:nvPr/>
        </p:nvSpPr>
        <p:spPr bwMode="auto">
          <a:xfrm>
            <a:off x="2541588" y="3262313"/>
            <a:ext cx="1085850" cy="403225"/>
          </a:xfrm>
          <a:prstGeom prst="rect">
            <a:avLst/>
          </a:prstGeom>
          <a:solidFill>
            <a:srgbClr val="FFCC99"/>
          </a:solidFill>
          <a:ln w="25527">
            <a:solidFill>
              <a:srgbClr val="00006F"/>
            </a:solidFill>
            <a:miter lim="800000"/>
            <a:headEnd/>
            <a:tailEnd/>
          </a:ln>
        </p:spPr>
        <p:txBody>
          <a:bodyPr wrap="none" lIns="90000" tIns="0" rIns="90000" bIns="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SQL</a:t>
            </a:r>
          </a:p>
        </p:txBody>
      </p:sp>
      <p:sp>
        <p:nvSpPr>
          <p:cNvPr id="2190406" name="Line 132"/>
          <p:cNvSpPr>
            <a:spLocks noChangeShapeType="1"/>
          </p:cNvSpPr>
          <p:nvPr/>
        </p:nvSpPr>
        <p:spPr bwMode="auto">
          <a:xfrm>
            <a:off x="3084513" y="3659188"/>
            <a:ext cx="0" cy="144462"/>
          </a:xfrm>
          <a:prstGeom prst="line">
            <a:avLst/>
          </a:prstGeom>
          <a:noFill/>
          <a:ln w="34925">
            <a:solidFill>
              <a:schemeClr val="tx1"/>
            </a:solidFill>
            <a:round/>
            <a:headEnd/>
            <a:tailEnd/>
          </a:ln>
        </p:spPr>
        <p:txBody>
          <a:bodyPr/>
          <a:lstStyle/>
          <a:p>
            <a:endParaRPr lang="en-US"/>
          </a:p>
        </p:txBody>
      </p:sp>
      <p:sp>
        <p:nvSpPr>
          <p:cNvPr id="2190407" name="AutoShape 133"/>
          <p:cNvSpPr>
            <a:spLocks noChangeArrowheads="1"/>
          </p:cNvSpPr>
          <p:nvPr/>
        </p:nvSpPr>
        <p:spPr bwMode="auto">
          <a:xfrm>
            <a:off x="2781300" y="3808413"/>
            <a:ext cx="592138" cy="728662"/>
          </a:xfrm>
          <a:prstGeom prst="can">
            <a:avLst>
              <a:gd name="adj" fmla="val 30764"/>
            </a:avLst>
          </a:prstGeom>
          <a:solidFill>
            <a:srgbClr val="FFCC99"/>
          </a:solidFill>
          <a:ln w="9525">
            <a:solidFill>
              <a:schemeClr val="tx1"/>
            </a:solidFill>
            <a:round/>
            <a:headEnd/>
            <a:tailEnd/>
          </a:ln>
        </p:spPr>
        <p:txBody>
          <a:bodyPr wrap="none" anchor="ctr"/>
          <a:lstStyle/>
          <a:p>
            <a:endParaRPr lang="en-US"/>
          </a:p>
        </p:txBody>
      </p:sp>
      <p:sp>
        <p:nvSpPr>
          <p:cNvPr id="2190408" name="Text Box 134"/>
          <p:cNvSpPr txBox="1">
            <a:spLocks noChangeArrowheads="1"/>
          </p:cNvSpPr>
          <p:nvPr/>
        </p:nvSpPr>
        <p:spPr bwMode="auto">
          <a:xfrm>
            <a:off x="2781300" y="4014788"/>
            <a:ext cx="619797" cy="369332"/>
          </a:xfrm>
          <a:prstGeom prst="rect">
            <a:avLst/>
          </a:prstGeom>
          <a:noFill/>
          <a:ln w="9525">
            <a:noFill/>
            <a:miter lim="800000"/>
            <a:headEnd/>
            <a:tailEnd/>
          </a:ln>
        </p:spPr>
        <p:txBody>
          <a:bodyPr wrap="square">
            <a:spAutoFit/>
          </a:bodyPr>
          <a:lstStyle/>
          <a:p>
            <a:r>
              <a:rPr lang="en-US" dirty="0" smtClean="0"/>
              <a:t>RDB</a:t>
            </a:r>
            <a:endParaRPr lang="en-US" dirty="0"/>
          </a:p>
        </p:txBody>
      </p:sp>
      <p:sp>
        <p:nvSpPr>
          <p:cNvPr id="2190409" name="Rectangle 14"/>
          <p:cNvSpPr>
            <a:spLocks noChangeArrowheads="1"/>
          </p:cNvSpPr>
          <p:nvPr/>
        </p:nvSpPr>
        <p:spPr bwMode="auto">
          <a:xfrm>
            <a:off x="7240588" y="2554288"/>
            <a:ext cx="1079500" cy="300037"/>
          </a:xfrm>
          <a:prstGeom prst="rect">
            <a:avLst/>
          </a:prstGeom>
          <a:solidFill>
            <a:srgbClr val="FFCC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PVAccess/CAC</a:t>
            </a:r>
          </a:p>
        </p:txBody>
      </p:sp>
      <p:sp>
        <p:nvSpPr>
          <p:cNvPr id="2190411" name="Line 48"/>
          <p:cNvSpPr>
            <a:spLocks noChangeShapeType="1"/>
          </p:cNvSpPr>
          <p:nvPr/>
        </p:nvSpPr>
        <p:spPr bwMode="auto">
          <a:xfrm flipH="1">
            <a:off x="7770813" y="2314575"/>
            <a:ext cx="6350" cy="257175"/>
          </a:xfrm>
          <a:prstGeom prst="line">
            <a:avLst/>
          </a:prstGeom>
          <a:noFill/>
          <a:ln w="36720">
            <a:solidFill>
              <a:srgbClr val="FF0000"/>
            </a:solidFill>
            <a:round/>
            <a:headEnd/>
            <a:tailEnd/>
          </a:ln>
        </p:spPr>
        <p:txBody>
          <a:bodyPr/>
          <a:lstStyle/>
          <a:p>
            <a:endParaRPr lang="en-US"/>
          </a:p>
        </p:txBody>
      </p:sp>
      <p:sp>
        <p:nvSpPr>
          <p:cNvPr id="2190412" name="Line 48"/>
          <p:cNvSpPr>
            <a:spLocks noChangeShapeType="1"/>
          </p:cNvSpPr>
          <p:nvPr/>
        </p:nvSpPr>
        <p:spPr bwMode="auto">
          <a:xfrm>
            <a:off x="3092450" y="2319338"/>
            <a:ext cx="1588" cy="273050"/>
          </a:xfrm>
          <a:prstGeom prst="line">
            <a:avLst/>
          </a:prstGeom>
          <a:noFill/>
          <a:ln w="36720">
            <a:solidFill>
              <a:srgbClr val="FF0000"/>
            </a:solidFill>
            <a:round/>
            <a:headEnd/>
            <a:tailEnd/>
          </a:ln>
        </p:spPr>
        <p:txBody>
          <a:bodyPr/>
          <a:lstStyle/>
          <a:p>
            <a:endParaRPr lang="en-US"/>
          </a:p>
        </p:txBody>
      </p:sp>
      <p:sp>
        <p:nvSpPr>
          <p:cNvPr id="2190413" name="Text Box 140"/>
          <p:cNvSpPr txBox="1">
            <a:spLocks noChangeArrowheads="1"/>
          </p:cNvSpPr>
          <p:nvPr/>
        </p:nvSpPr>
        <p:spPr bwMode="auto">
          <a:xfrm>
            <a:off x="4878388" y="3310731"/>
            <a:ext cx="1111250" cy="822325"/>
          </a:xfrm>
          <a:prstGeom prst="rect">
            <a:avLst/>
          </a:prstGeom>
          <a:noFill/>
          <a:ln w="9525">
            <a:noFill/>
            <a:miter lim="800000"/>
            <a:headEnd/>
            <a:tailEnd/>
          </a:ln>
        </p:spPr>
        <p:txBody>
          <a:bodyPr>
            <a:spAutoFit/>
          </a:bodyPr>
          <a:lstStyle/>
          <a:p>
            <a:r>
              <a:rPr lang="en-US" sz="1200"/>
              <a:t>Serves orbit, magnets, any array of channels</a:t>
            </a:r>
          </a:p>
        </p:txBody>
      </p:sp>
      <p:sp>
        <p:nvSpPr>
          <p:cNvPr id="2190414" name="Rectangle 141"/>
          <p:cNvSpPr>
            <a:spLocks noChangeArrowheads="1"/>
          </p:cNvSpPr>
          <p:nvPr/>
        </p:nvSpPr>
        <p:spPr bwMode="auto">
          <a:xfrm>
            <a:off x="7535863" y="1281113"/>
            <a:ext cx="93662" cy="111125"/>
          </a:xfrm>
          <a:prstGeom prst="rect">
            <a:avLst/>
          </a:prstGeom>
          <a:solidFill>
            <a:srgbClr val="FFCC99"/>
          </a:solidFill>
          <a:ln w="9525">
            <a:solidFill>
              <a:schemeClr val="tx1"/>
            </a:solidFill>
            <a:miter lim="800000"/>
            <a:headEnd/>
            <a:tailEnd/>
          </a:ln>
        </p:spPr>
        <p:txBody>
          <a:bodyPr wrap="none" anchor="ctr"/>
          <a:lstStyle/>
          <a:p>
            <a:pPr algn="ctr"/>
            <a:endParaRPr lang="en-US">
              <a:solidFill>
                <a:srgbClr val="FF7C80"/>
              </a:solidFill>
            </a:endParaRPr>
          </a:p>
        </p:txBody>
      </p:sp>
      <p:sp>
        <p:nvSpPr>
          <p:cNvPr id="2190415" name="Rectangle 142"/>
          <p:cNvSpPr>
            <a:spLocks noChangeArrowheads="1"/>
          </p:cNvSpPr>
          <p:nvPr/>
        </p:nvSpPr>
        <p:spPr bwMode="auto">
          <a:xfrm>
            <a:off x="7535863" y="1425575"/>
            <a:ext cx="93662" cy="111125"/>
          </a:xfrm>
          <a:prstGeom prst="rect">
            <a:avLst/>
          </a:prstGeom>
          <a:solidFill>
            <a:srgbClr val="00FFFF"/>
          </a:solidFill>
          <a:ln w="9525">
            <a:solidFill>
              <a:schemeClr val="tx1"/>
            </a:solidFill>
            <a:miter lim="800000"/>
            <a:headEnd/>
            <a:tailEnd/>
          </a:ln>
        </p:spPr>
        <p:txBody>
          <a:bodyPr wrap="none" anchor="ctr"/>
          <a:lstStyle/>
          <a:p>
            <a:pPr algn="ctr"/>
            <a:endParaRPr lang="en-US">
              <a:solidFill>
                <a:srgbClr val="FF7C80"/>
              </a:solidFill>
            </a:endParaRPr>
          </a:p>
        </p:txBody>
      </p:sp>
      <p:sp>
        <p:nvSpPr>
          <p:cNvPr id="2190416" name="Rectangle 143"/>
          <p:cNvSpPr>
            <a:spLocks noChangeArrowheads="1"/>
          </p:cNvSpPr>
          <p:nvPr/>
        </p:nvSpPr>
        <p:spPr bwMode="auto">
          <a:xfrm>
            <a:off x="7537450" y="1577975"/>
            <a:ext cx="93663" cy="111125"/>
          </a:xfrm>
          <a:prstGeom prst="rect">
            <a:avLst/>
          </a:prstGeom>
          <a:solidFill>
            <a:srgbClr val="FFFFCC"/>
          </a:solidFill>
          <a:ln w="9525">
            <a:solidFill>
              <a:schemeClr val="tx1"/>
            </a:solidFill>
            <a:miter lim="800000"/>
            <a:headEnd/>
            <a:tailEnd/>
          </a:ln>
        </p:spPr>
        <p:txBody>
          <a:bodyPr wrap="none" anchor="ctr"/>
          <a:lstStyle/>
          <a:p>
            <a:pPr algn="ctr"/>
            <a:endParaRPr lang="en-US">
              <a:solidFill>
                <a:srgbClr val="FF7C80"/>
              </a:solidFill>
            </a:endParaRPr>
          </a:p>
        </p:txBody>
      </p:sp>
      <p:sp>
        <p:nvSpPr>
          <p:cNvPr id="2190417" name="Text Box 144"/>
          <p:cNvSpPr txBox="1">
            <a:spLocks noChangeArrowheads="1"/>
          </p:cNvSpPr>
          <p:nvPr/>
        </p:nvSpPr>
        <p:spPr bwMode="auto">
          <a:xfrm>
            <a:off x="7577138" y="1193800"/>
            <a:ext cx="790575" cy="274638"/>
          </a:xfrm>
          <a:prstGeom prst="rect">
            <a:avLst/>
          </a:prstGeom>
          <a:noFill/>
          <a:ln w="9525">
            <a:noFill/>
            <a:miter lim="800000"/>
            <a:headEnd/>
            <a:tailEnd/>
          </a:ln>
        </p:spPr>
        <p:txBody>
          <a:bodyPr wrap="none">
            <a:spAutoFit/>
          </a:bodyPr>
          <a:lstStyle/>
          <a:p>
            <a:r>
              <a:rPr lang="en-US" sz="1200"/>
              <a:t>Completed</a:t>
            </a:r>
          </a:p>
        </p:txBody>
      </p:sp>
      <p:sp>
        <p:nvSpPr>
          <p:cNvPr id="2190418" name="Text Box 145"/>
          <p:cNvSpPr txBox="1">
            <a:spLocks noChangeArrowheads="1"/>
          </p:cNvSpPr>
          <p:nvPr/>
        </p:nvSpPr>
        <p:spPr bwMode="auto">
          <a:xfrm>
            <a:off x="7589838" y="1346200"/>
            <a:ext cx="1241425" cy="274638"/>
          </a:xfrm>
          <a:prstGeom prst="rect">
            <a:avLst/>
          </a:prstGeom>
          <a:noFill/>
          <a:ln w="9525">
            <a:noFill/>
            <a:miter lim="800000"/>
            <a:headEnd/>
            <a:tailEnd/>
          </a:ln>
        </p:spPr>
        <p:txBody>
          <a:bodyPr wrap="none">
            <a:spAutoFit/>
          </a:bodyPr>
          <a:lstStyle/>
          <a:p>
            <a:r>
              <a:rPr lang="en-US" sz="1200"/>
              <a:t>Early Development</a:t>
            </a:r>
          </a:p>
        </p:txBody>
      </p:sp>
      <p:sp>
        <p:nvSpPr>
          <p:cNvPr id="2190419" name="Text Box 146"/>
          <p:cNvSpPr txBox="1">
            <a:spLocks noChangeArrowheads="1"/>
          </p:cNvSpPr>
          <p:nvPr/>
        </p:nvSpPr>
        <p:spPr bwMode="auto">
          <a:xfrm>
            <a:off x="7583488" y="1498600"/>
            <a:ext cx="1069975" cy="274638"/>
          </a:xfrm>
          <a:prstGeom prst="rect">
            <a:avLst/>
          </a:prstGeom>
          <a:noFill/>
          <a:ln w="9525">
            <a:noFill/>
            <a:miter lim="800000"/>
            <a:headEnd/>
            <a:tailEnd/>
          </a:ln>
        </p:spPr>
        <p:txBody>
          <a:bodyPr wrap="none">
            <a:spAutoFit/>
          </a:bodyPr>
          <a:lstStyle/>
          <a:p>
            <a:r>
              <a:rPr lang="en-US" sz="1200"/>
              <a:t>Being Extended</a:t>
            </a:r>
          </a:p>
        </p:txBody>
      </p:sp>
      <p:sp>
        <p:nvSpPr>
          <p:cNvPr id="2190420" name="Rectangle 11"/>
          <p:cNvSpPr>
            <a:spLocks noChangeArrowheads="1"/>
          </p:cNvSpPr>
          <p:nvPr/>
        </p:nvSpPr>
        <p:spPr bwMode="auto">
          <a:xfrm>
            <a:off x="7761288" y="5553075"/>
            <a:ext cx="1279525" cy="273050"/>
          </a:xfrm>
          <a:prstGeom prst="rect">
            <a:avLst/>
          </a:prstGeom>
          <a:solidFill>
            <a:srgbClr val="FFCC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LS2 Simulation</a:t>
            </a:r>
          </a:p>
        </p:txBody>
      </p:sp>
      <p:sp>
        <p:nvSpPr>
          <p:cNvPr id="2190421" name="Line 48"/>
          <p:cNvSpPr>
            <a:spLocks noChangeShapeType="1"/>
          </p:cNvSpPr>
          <p:nvPr/>
        </p:nvSpPr>
        <p:spPr bwMode="auto">
          <a:xfrm>
            <a:off x="8374063" y="4656138"/>
            <a:ext cx="1587" cy="274637"/>
          </a:xfrm>
          <a:prstGeom prst="line">
            <a:avLst/>
          </a:prstGeom>
          <a:noFill/>
          <a:ln w="36720">
            <a:solidFill>
              <a:srgbClr val="FF0000"/>
            </a:solidFill>
            <a:round/>
            <a:headEnd/>
            <a:tailEnd/>
          </a:ln>
        </p:spPr>
        <p:txBody>
          <a:bodyPr/>
          <a:lstStyle/>
          <a:p>
            <a:endParaRPr lang="en-US"/>
          </a:p>
        </p:txBody>
      </p:sp>
      <p:sp>
        <p:nvSpPr>
          <p:cNvPr id="2190422" name="Rectangle 12"/>
          <p:cNvSpPr>
            <a:spLocks noChangeArrowheads="1"/>
          </p:cNvSpPr>
          <p:nvPr/>
        </p:nvSpPr>
        <p:spPr bwMode="auto">
          <a:xfrm>
            <a:off x="7835900" y="4922838"/>
            <a:ext cx="1079500" cy="493712"/>
          </a:xfrm>
          <a:prstGeom prst="rect">
            <a:avLst/>
          </a:prstGeom>
          <a:solidFill>
            <a:srgbClr val="FFCC99"/>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Diag &amp; PS</a:t>
            </a:r>
          </a:p>
        </p:txBody>
      </p:sp>
      <p:sp>
        <p:nvSpPr>
          <p:cNvPr id="2190423" name="Rectangle 12"/>
          <p:cNvSpPr>
            <a:spLocks noChangeArrowheads="1"/>
          </p:cNvSpPr>
          <p:nvPr/>
        </p:nvSpPr>
        <p:spPr bwMode="auto">
          <a:xfrm>
            <a:off x="8388350" y="4916488"/>
            <a:ext cx="520700" cy="269875"/>
          </a:xfrm>
          <a:prstGeom prst="rect">
            <a:avLst/>
          </a:prstGeom>
          <a:solidFill>
            <a:srgbClr val="FFCC99"/>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CAS</a:t>
            </a:r>
          </a:p>
        </p:txBody>
      </p:sp>
      <p:sp>
        <p:nvSpPr>
          <p:cNvPr id="2190424" name="Rectangle 12"/>
          <p:cNvSpPr>
            <a:spLocks noChangeArrowheads="1"/>
          </p:cNvSpPr>
          <p:nvPr/>
        </p:nvSpPr>
        <p:spPr bwMode="auto">
          <a:xfrm>
            <a:off x="7831138" y="4918075"/>
            <a:ext cx="53022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PVA</a:t>
            </a:r>
          </a:p>
        </p:txBody>
      </p:sp>
      <p:sp>
        <p:nvSpPr>
          <p:cNvPr id="2190425" name="Line 73"/>
          <p:cNvSpPr>
            <a:spLocks noChangeShapeType="1"/>
          </p:cNvSpPr>
          <p:nvPr/>
        </p:nvSpPr>
        <p:spPr bwMode="auto">
          <a:xfrm>
            <a:off x="8366125" y="5411788"/>
            <a:ext cx="0" cy="144462"/>
          </a:xfrm>
          <a:prstGeom prst="line">
            <a:avLst/>
          </a:prstGeom>
          <a:noFill/>
          <a:ln w="34925">
            <a:solidFill>
              <a:schemeClr val="tx1"/>
            </a:solidFill>
            <a:round/>
            <a:headEnd/>
            <a:tailEnd/>
          </a:ln>
        </p:spPr>
        <p:txBody>
          <a:bodyPr/>
          <a:lstStyle/>
          <a:p>
            <a:endParaRPr lang="en-US"/>
          </a:p>
        </p:txBody>
      </p:sp>
      <p:sp>
        <p:nvSpPr>
          <p:cNvPr id="97" name="Rectangle 15"/>
          <p:cNvSpPr>
            <a:spLocks noChangeArrowheads="1"/>
          </p:cNvSpPr>
          <p:nvPr/>
        </p:nvSpPr>
        <p:spPr bwMode="auto">
          <a:xfrm>
            <a:off x="6071745" y="2877602"/>
            <a:ext cx="1079500" cy="377825"/>
          </a:xfrm>
          <a:prstGeom prst="rect">
            <a:avLst/>
          </a:prstGeom>
          <a:solidFill>
            <a:srgbClr val="FFCC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dirty="0" smtClean="0">
                <a:solidFill>
                  <a:srgbClr val="000000"/>
                </a:solidFill>
              </a:rPr>
              <a:t>Save/Retrieve Server</a:t>
            </a:r>
            <a:endParaRPr lang="en-US" sz="1200" b="1" dirty="0">
              <a:solidFill>
                <a:srgbClr val="000000"/>
              </a:solidFill>
            </a:endParaRPr>
          </a:p>
        </p:txBody>
      </p:sp>
      <p:sp>
        <p:nvSpPr>
          <p:cNvPr id="98" name="Line 119"/>
          <p:cNvSpPr>
            <a:spLocks noChangeShapeType="1"/>
          </p:cNvSpPr>
          <p:nvPr/>
        </p:nvSpPr>
        <p:spPr bwMode="auto">
          <a:xfrm>
            <a:off x="7753125" y="3632194"/>
            <a:ext cx="7144" cy="197382"/>
          </a:xfrm>
          <a:prstGeom prst="line">
            <a:avLst/>
          </a:prstGeom>
          <a:noFill/>
          <a:ln w="34925">
            <a:solidFill>
              <a:schemeClr val="tx1"/>
            </a:solidFill>
            <a:round/>
            <a:headEnd/>
            <a:tailEnd/>
          </a:ln>
        </p:spPr>
        <p:txBody>
          <a:bodyPr/>
          <a:lstStyle/>
          <a:p>
            <a:endParaRPr lang="en-US"/>
          </a:p>
        </p:txBody>
      </p:sp>
      <p:sp>
        <p:nvSpPr>
          <p:cNvPr id="99" name="AutoShape 120"/>
          <p:cNvSpPr>
            <a:spLocks noChangeArrowheads="1"/>
          </p:cNvSpPr>
          <p:nvPr/>
        </p:nvSpPr>
        <p:spPr bwMode="auto">
          <a:xfrm>
            <a:off x="7457056" y="3783535"/>
            <a:ext cx="592138" cy="728663"/>
          </a:xfrm>
          <a:prstGeom prst="can">
            <a:avLst>
              <a:gd name="adj" fmla="val 30764"/>
            </a:avLst>
          </a:prstGeom>
          <a:solidFill>
            <a:srgbClr val="FFCC99"/>
          </a:solidFill>
          <a:ln w="9525">
            <a:solidFill>
              <a:schemeClr val="tx1"/>
            </a:solidFill>
            <a:round/>
            <a:headEnd/>
            <a:tailEnd/>
          </a:ln>
        </p:spPr>
        <p:txBody>
          <a:bodyPr wrap="none" anchor="ctr"/>
          <a:lstStyle/>
          <a:p>
            <a:endParaRPr lang="en-US"/>
          </a:p>
        </p:txBody>
      </p:sp>
      <p:sp>
        <p:nvSpPr>
          <p:cNvPr id="100" name="Text Box 128"/>
          <p:cNvSpPr txBox="1">
            <a:spLocks noChangeArrowheads="1"/>
          </p:cNvSpPr>
          <p:nvPr/>
        </p:nvSpPr>
        <p:spPr bwMode="auto">
          <a:xfrm>
            <a:off x="7457056" y="3998377"/>
            <a:ext cx="615564" cy="369332"/>
          </a:xfrm>
          <a:prstGeom prst="rect">
            <a:avLst/>
          </a:prstGeom>
          <a:noFill/>
          <a:ln w="9525">
            <a:noFill/>
            <a:miter lim="800000"/>
            <a:headEnd/>
            <a:tailEnd/>
          </a:ln>
        </p:spPr>
        <p:txBody>
          <a:bodyPr wrap="square">
            <a:spAutoFit/>
          </a:bodyPr>
          <a:lstStyle/>
          <a:p>
            <a:r>
              <a:rPr lang="en-US" dirty="0" smtClean="0"/>
              <a:t>RDB</a:t>
            </a:r>
            <a:endParaRPr lang="en-US" dirty="0"/>
          </a:p>
        </p:txBody>
      </p:sp>
      <p:sp>
        <p:nvSpPr>
          <p:cNvPr id="101" name="Rectangle 15"/>
          <p:cNvSpPr>
            <a:spLocks noChangeArrowheads="1"/>
          </p:cNvSpPr>
          <p:nvPr/>
        </p:nvSpPr>
        <p:spPr bwMode="auto">
          <a:xfrm>
            <a:off x="7242745" y="3228968"/>
            <a:ext cx="1085850" cy="403225"/>
          </a:xfrm>
          <a:prstGeom prst="rect">
            <a:avLst/>
          </a:prstGeom>
          <a:solidFill>
            <a:srgbClr val="FFCC99"/>
          </a:solidFill>
          <a:ln w="25527">
            <a:solidFill>
              <a:srgbClr val="00006F"/>
            </a:solidFill>
            <a:miter lim="800000"/>
            <a:headEnd/>
            <a:tailEnd/>
          </a:ln>
        </p:spPr>
        <p:txBody>
          <a:bodyPr wrap="none" lIns="90000" tIns="0" rIns="90000" bIns="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SQL</a:t>
            </a:r>
          </a:p>
        </p:txBody>
      </p:sp>
      <p:sp>
        <p:nvSpPr>
          <p:cNvPr id="102" name="Rectangle 15"/>
          <p:cNvSpPr>
            <a:spLocks noChangeArrowheads="1"/>
          </p:cNvSpPr>
          <p:nvPr/>
        </p:nvSpPr>
        <p:spPr bwMode="auto">
          <a:xfrm>
            <a:off x="7248652" y="2852195"/>
            <a:ext cx="1079500" cy="377825"/>
          </a:xfrm>
          <a:prstGeom prst="rect">
            <a:avLst/>
          </a:prstGeom>
          <a:solidFill>
            <a:srgbClr val="FFCC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dirty="0" smtClean="0">
                <a:solidFill>
                  <a:srgbClr val="000000"/>
                </a:solidFill>
              </a:rPr>
              <a:t>Magnet, </a:t>
            </a:r>
            <a:r>
              <a:rPr lang="en-US" sz="1200" b="1" dirty="0" err="1" smtClean="0">
                <a:solidFill>
                  <a:srgbClr val="000000"/>
                </a:solidFill>
              </a:rPr>
              <a:t>Resp</a:t>
            </a:r>
            <a:r>
              <a:rPr lang="en-US" sz="1200" b="1" dirty="0" smtClean="0">
                <a:solidFill>
                  <a:srgbClr val="000000"/>
                </a:solidFill>
              </a:rPr>
              <a:t> </a:t>
            </a:r>
            <a:r>
              <a:rPr lang="en-US" sz="1200" b="1" dirty="0" err="1" smtClean="0">
                <a:solidFill>
                  <a:srgbClr val="000000"/>
                </a:solidFill>
              </a:rPr>
              <a:t>Mtx</a:t>
            </a:r>
            <a:r>
              <a:rPr lang="en-US" sz="1200" b="1" dirty="0" smtClean="0">
                <a:solidFill>
                  <a:srgbClr val="000000"/>
                </a:solidFill>
              </a:rPr>
              <a:t>, etc..</a:t>
            </a:r>
            <a:endParaRPr lang="en-US" sz="1200" b="1" dirty="0">
              <a:solidFill>
                <a:srgbClr val="000000"/>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0" y="0"/>
            <a:ext cx="91440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Narrow" pitchFamily="34" charset="0"/>
                <a:ea typeface="Osaka"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Narrow" pitchFamily="34" charset="0"/>
                <a:ea typeface="Osaka"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Narrow" pitchFamily="34" charset="0"/>
                <a:ea typeface="Osaka"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Narrow" pitchFamily="34" charset="0"/>
                <a:ea typeface="Osaka"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Narrow" pitchFamily="34" charset="0"/>
                <a:ea typeface="Osaka" charset="-128"/>
              </a:defRPr>
            </a:lvl5pPr>
            <a:lvl6pPr marL="2514600" indent="-228600" defTabSz="457200" eaLnBrk="0" fontAlgn="base" hangingPunct="0">
              <a:lnSpc>
                <a:spcPct val="90000"/>
              </a:lnSpc>
              <a:spcBef>
                <a:spcPts val="1125"/>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Narrow" pitchFamily="34" charset="0"/>
                <a:ea typeface="Osaka" charset="-128"/>
              </a:defRPr>
            </a:lvl6pPr>
            <a:lvl7pPr marL="2971800" indent="-228600" defTabSz="457200" eaLnBrk="0" fontAlgn="base" hangingPunct="0">
              <a:lnSpc>
                <a:spcPct val="90000"/>
              </a:lnSpc>
              <a:spcBef>
                <a:spcPts val="1125"/>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Narrow" pitchFamily="34" charset="0"/>
                <a:ea typeface="Osaka" charset="-128"/>
              </a:defRPr>
            </a:lvl7pPr>
            <a:lvl8pPr marL="3429000" indent="-228600" defTabSz="457200" eaLnBrk="0" fontAlgn="base" hangingPunct="0">
              <a:lnSpc>
                <a:spcPct val="90000"/>
              </a:lnSpc>
              <a:spcBef>
                <a:spcPts val="1125"/>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Narrow" pitchFamily="34" charset="0"/>
                <a:ea typeface="Osaka" charset="-128"/>
              </a:defRPr>
            </a:lvl8pPr>
            <a:lvl9pPr marL="3886200" indent="-228600" defTabSz="457200" eaLnBrk="0" fontAlgn="base" hangingPunct="0">
              <a:lnSpc>
                <a:spcPct val="90000"/>
              </a:lnSpc>
              <a:spcBef>
                <a:spcPts val="1125"/>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Narrow" pitchFamily="34" charset="0"/>
                <a:ea typeface="Osaka" charset="-128"/>
              </a:defRPr>
            </a:lvl9pPr>
          </a:lstStyle>
          <a:p>
            <a:pPr algn="ctr">
              <a:spcBef>
                <a:spcPct val="0"/>
              </a:spcBef>
            </a:pPr>
            <a:r>
              <a:rPr lang="en-US" sz="3600" b="1" dirty="0" smtClean="0">
                <a:solidFill>
                  <a:schemeClr val="tx1"/>
                </a:solidFill>
                <a:latin typeface="+mj-lt"/>
              </a:rPr>
              <a:t>V4 HLA – Physics </a:t>
            </a:r>
            <a:r>
              <a:rPr lang="en-US" sz="3600" b="1" dirty="0">
                <a:solidFill>
                  <a:schemeClr val="tx1"/>
                </a:solidFill>
                <a:latin typeface="+mj-lt"/>
              </a:rPr>
              <a:t>V</a:t>
            </a:r>
            <a:r>
              <a:rPr lang="en-US" sz="3600" b="1" dirty="0" smtClean="0">
                <a:solidFill>
                  <a:schemeClr val="tx1"/>
                </a:solidFill>
                <a:latin typeface="+mj-lt"/>
              </a:rPr>
              <a:t>iew</a:t>
            </a:r>
            <a:endParaRPr lang="en-US" sz="3600" b="1" dirty="0">
              <a:solidFill>
                <a:schemeClr val="tx1"/>
              </a:solidFill>
              <a:latin typeface="+mj-lt"/>
            </a:endParaRPr>
          </a:p>
        </p:txBody>
      </p:sp>
      <p:sp>
        <p:nvSpPr>
          <p:cNvPr id="3075" name="Text Box 2"/>
          <p:cNvSpPr txBox="1">
            <a:spLocks noChangeArrowheads="1"/>
          </p:cNvSpPr>
          <p:nvPr/>
        </p:nvSpPr>
        <p:spPr bwMode="auto">
          <a:xfrm>
            <a:off x="304800" y="1219200"/>
            <a:ext cx="8610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Narrow" pitchFamily="34" charset="0"/>
                <a:ea typeface="Osaka"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Narrow" pitchFamily="34" charset="0"/>
                <a:ea typeface="Osaka"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Narrow" pitchFamily="34" charset="0"/>
                <a:ea typeface="Osaka"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Narrow" pitchFamily="34" charset="0"/>
                <a:ea typeface="Osaka"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Narrow" pitchFamily="34" charset="0"/>
                <a:ea typeface="Osaka" charset="-128"/>
              </a:defRPr>
            </a:lvl5pPr>
            <a:lvl6pPr marL="2514600" indent="-228600" defTabSz="457200" eaLnBrk="0" fontAlgn="base" hangingPunct="0">
              <a:lnSpc>
                <a:spcPct val="90000"/>
              </a:lnSpc>
              <a:spcBef>
                <a:spcPts val="1125"/>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Narrow" pitchFamily="34" charset="0"/>
                <a:ea typeface="Osaka" charset="-128"/>
              </a:defRPr>
            </a:lvl6pPr>
            <a:lvl7pPr marL="2971800" indent="-228600" defTabSz="457200" eaLnBrk="0" fontAlgn="base" hangingPunct="0">
              <a:lnSpc>
                <a:spcPct val="90000"/>
              </a:lnSpc>
              <a:spcBef>
                <a:spcPts val="1125"/>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Narrow" pitchFamily="34" charset="0"/>
                <a:ea typeface="Osaka" charset="-128"/>
              </a:defRPr>
            </a:lvl7pPr>
            <a:lvl8pPr marL="3429000" indent="-228600" defTabSz="457200" eaLnBrk="0" fontAlgn="base" hangingPunct="0">
              <a:lnSpc>
                <a:spcPct val="90000"/>
              </a:lnSpc>
              <a:spcBef>
                <a:spcPts val="1125"/>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Narrow" pitchFamily="34" charset="0"/>
                <a:ea typeface="Osaka" charset="-128"/>
              </a:defRPr>
            </a:lvl8pPr>
            <a:lvl9pPr marL="3886200" indent="-228600" defTabSz="457200" eaLnBrk="0" fontAlgn="base" hangingPunct="0">
              <a:lnSpc>
                <a:spcPct val="90000"/>
              </a:lnSpc>
              <a:spcBef>
                <a:spcPts val="1125"/>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Narrow" pitchFamily="34" charset="0"/>
                <a:ea typeface="Osaka" charset="-128"/>
              </a:defRPr>
            </a:lvl9pPr>
          </a:lstStyle>
          <a:p>
            <a:pPr>
              <a:lnSpc>
                <a:spcPct val="80000"/>
              </a:lnSpc>
              <a:spcBef>
                <a:spcPts val="700"/>
              </a:spcBef>
              <a:buClr>
                <a:srgbClr val="FF0000"/>
              </a:buClr>
              <a:buSzPct val="135000"/>
              <a:buFont typeface="Arial Narrow" pitchFamily="34" charset="0"/>
              <a:buChar char="•"/>
            </a:pPr>
            <a:r>
              <a:rPr lang="en-US" sz="2800" dirty="0">
                <a:solidFill>
                  <a:schemeClr val="tx1"/>
                </a:solidFill>
              </a:rPr>
              <a:t>They talk about PV/IOC, we talk about element/cell/girder</a:t>
            </a:r>
          </a:p>
          <a:p>
            <a:pPr>
              <a:lnSpc>
                <a:spcPct val="80000"/>
              </a:lnSpc>
              <a:spcBef>
                <a:spcPts val="700"/>
              </a:spcBef>
              <a:buClr>
                <a:srgbClr val="FF0000"/>
              </a:buClr>
              <a:buSzPct val="135000"/>
              <a:buFont typeface="Arial Narrow" pitchFamily="34" charset="0"/>
              <a:buChar char="•"/>
            </a:pPr>
            <a:r>
              <a:rPr lang="en-US" sz="2800" dirty="0">
                <a:solidFill>
                  <a:schemeClr val="tx1"/>
                </a:solidFill>
              </a:rPr>
              <a:t>PVs are associated with properties and tags, which are used to construct a lattice familiar to physicist.</a:t>
            </a:r>
          </a:p>
          <a:p>
            <a:pPr>
              <a:lnSpc>
                <a:spcPct val="80000"/>
              </a:lnSpc>
              <a:spcBef>
                <a:spcPts val="700"/>
              </a:spcBef>
              <a:buClr>
                <a:srgbClr val="FF0000"/>
              </a:buClr>
              <a:buSzPct val="135000"/>
              <a:buFont typeface="Arial Narrow" pitchFamily="34" charset="0"/>
              <a:buChar char="•"/>
            </a:pPr>
            <a:r>
              <a:rPr lang="en-US" sz="2800" dirty="0">
                <a:solidFill>
                  <a:schemeClr val="tx1"/>
                </a:solidFill>
              </a:rPr>
              <a:t>“the BPM readings in cell 10 girder 2” is easier than PV name</a:t>
            </a:r>
          </a:p>
        </p:txBody>
      </p:sp>
      <p:pic>
        <p:nvPicPr>
          <p:cNvPr id="3076" name="Picture 3" descr="hla-chanfinder-finish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971800"/>
            <a:ext cx="6608763"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7288964"/>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0" y="-138113"/>
            <a:ext cx="914400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Narrow" pitchFamily="34" charset="0"/>
                <a:ea typeface="Osaka"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Narrow" pitchFamily="34" charset="0"/>
                <a:ea typeface="Osaka"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Narrow" pitchFamily="34" charset="0"/>
                <a:ea typeface="Osaka"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Narrow" pitchFamily="34" charset="0"/>
                <a:ea typeface="Osaka"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Narrow" pitchFamily="34" charset="0"/>
                <a:ea typeface="Osaka" charset="-128"/>
              </a:defRPr>
            </a:lvl5pPr>
            <a:lvl6pPr marL="2514600" indent="-228600" defTabSz="457200" eaLnBrk="0" fontAlgn="base" hangingPunct="0">
              <a:lnSpc>
                <a:spcPct val="90000"/>
              </a:lnSpc>
              <a:spcBef>
                <a:spcPts val="1125"/>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Narrow" pitchFamily="34" charset="0"/>
                <a:ea typeface="Osaka" charset="-128"/>
              </a:defRPr>
            </a:lvl6pPr>
            <a:lvl7pPr marL="2971800" indent="-228600" defTabSz="457200" eaLnBrk="0" fontAlgn="base" hangingPunct="0">
              <a:lnSpc>
                <a:spcPct val="90000"/>
              </a:lnSpc>
              <a:spcBef>
                <a:spcPts val="1125"/>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Narrow" pitchFamily="34" charset="0"/>
                <a:ea typeface="Osaka" charset="-128"/>
              </a:defRPr>
            </a:lvl7pPr>
            <a:lvl8pPr marL="3429000" indent="-228600" defTabSz="457200" eaLnBrk="0" fontAlgn="base" hangingPunct="0">
              <a:lnSpc>
                <a:spcPct val="90000"/>
              </a:lnSpc>
              <a:spcBef>
                <a:spcPts val="1125"/>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Narrow" pitchFamily="34" charset="0"/>
                <a:ea typeface="Osaka" charset="-128"/>
              </a:defRPr>
            </a:lvl8pPr>
            <a:lvl9pPr marL="3886200" indent="-228600" defTabSz="457200" eaLnBrk="0" fontAlgn="base" hangingPunct="0">
              <a:lnSpc>
                <a:spcPct val="90000"/>
              </a:lnSpc>
              <a:spcBef>
                <a:spcPts val="1125"/>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Narrow" pitchFamily="34" charset="0"/>
                <a:ea typeface="Osaka" charset="-128"/>
              </a:defRPr>
            </a:lvl9pPr>
          </a:lstStyle>
          <a:p>
            <a:pPr algn="ctr"/>
            <a:r>
              <a:rPr lang="en-US" sz="3600" b="1" dirty="0">
                <a:solidFill>
                  <a:schemeClr val="tx1"/>
                </a:solidFill>
              </a:rPr>
              <a:t>V4 </a:t>
            </a:r>
            <a:r>
              <a:rPr lang="en-US" sz="3600" b="1" dirty="0" smtClean="0">
                <a:solidFill>
                  <a:schemeClr val="tx1"/>
                </a:solidFill>
              </a:rPr>
              <a:t>HLA </a:t>
            </a:r>
            <a:r>
              <a:rPr lang="en-US" sz="3600" b="1" dirty="0">
                <a:solidFill>
                  <a:schemeClr val="tx1"/>
                </a:solidFill>
              </a:rPr>
              <a:t>– </a:t>
            </a:r>
            <a:r>
              <a:rPr lang="en-US" sz="3600" b="1" dirty="0">
                <a:solidFill>
                  <a:schemeClr val="tx1"/>
                </a:solidFill>
              </a:rPr>
              <a:t>U</a:t>
            </a:r>
            <a:r>
              <a:rPr lang="en-US" sz="3600" b="1" dirty="0" smtClean="0">
                <a:solidFill>
                  <a:schemeClr val="tx1"/>
                </a:solidFill>
              </a:rPr>
              <a:t>se </a:t>
            </a:r>
            <a:r>
              <a:rPr lang="en-US" sz="3600" b="1" dirty="0">
                <a:solidFill>
                  <a:schemeClr val="tx1"/>
                </a:solidFill>
              </a:rPr>
              <a:t>C</a:t>
            </a:r>
            <a:r>
              <a:rPr lang="en-US" sz="3600" b="1" dirty="0" smtClean="0">
                <a:solidFill>
                  <a:schemeClr val="tx1"/>
                </a:solidFill>
              </a:rPr>
              <a:t>ase</a:t>
            </a:r>
            <a:endParaRPr lang="en-US" sz="3600" b="1" dirty="0">
              <a:solidFill>
                <a:schemeClr val="tx1"/>
              </a:solidFill>
            </a:endParaRPr>
          </a:p>
        </p:txBody>
      </p:sp>
      <p:sp>
        <p:nvSpPr>
          <p:cNvPr id="4099" name="Text Box 2"/>
          <p:cNvSpPr txBox="1">
            <a:spLocks noChangeArrowheads="1"/>
          </p:cNvSpPr>
          <p:nvPr/>
        </p:nvSpPr>
        <p:spPr bwMode="auto">
          <a:xfrm>
            <a:off x="542925" y="1274763"/>
            <a:ext cx="7978775" cy="478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Narrow" pitchFamily="34" charset="0"/>
                <a:ea typeface="Osaka" charset="-128"/>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Narrow" pitchFamily="34" charset="0"/>
                <a:ea typeface="Osaka" charset="-128"/>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Narrow" pitchFamily="34" charset="0"/>
                <a:ea typeface="Osaka" charset="-128"/>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Narrow" pitchFamily="34" charset="0"/>
                <a:ea typeface="Osaka" charset="-128"/>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Narrow" pitchFamily="34" charset="0"/>
                <a:ea typeface="Osaka" charset="-128"/>
              </a:defRPr>
            </a:lvl5pPr>
            <a:lvl6pPr marL="2514600" indent="-228600" defTabSz="457200" eaLnBrk="0" fontAlgn="base" hangingPunct="0">
              <a:lnSpc>
                <a:spcPct val="90000"/>
              </a:lnSpc>
              <a:spcBef>
                <a:spcPts val="1125"/>
              </a:spcBef>
              <a:spcAft>
                <a:spcPct val="0"/>
              </a:spcAft>
              <a:buClr>
                <a:srgbClr val="000000"/>
              </a:buClr>
              <a:buSzPct val="100000"/>
              <a:buFont typeface="Times New Roman"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Narrow" pitchFamily="34" charset="0"/>
                <a:ea typeface="Osaka" charset="-128"/>
              </a:defRPr>
            </a:lvl6pPr>
            <a:lvl7pPr marL="2971800" indent="-228600" defTabSz="457200" eaLnBrk="0" fontAlgn="base" hangingPunct="0">
              <a:lnSpc>
                <a:spcPct val="90000"/>
              </a:lnSpc>
              <a:spcBef>
                <a:spcPts val="1125"/>
              </a:spcBef>
              <a:spcAft>
                <a:spcPct val="0"/>
              </a:spcAft>
              <a:buClr>
                <a:srgbClr val="000000"/>
              </a:buClr>
              <a:buSzPct val="100000"/>
              <a:buFont typeface="Times New Roman"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Narrow" pitchFamily="34" charset="0"/>
                <a:ea typeface="Osaka" charset="-128"/>
              </a:defRPr>
            </a:lvl7pPr>
            <a:lvl8pPr marL="3429000" indent="-228600" defTabSz="457200" eaLnBrk="0" fontAlgn="base" hangingPunct="0">
              <a:lnSpc>
                <a:spcPct val="90000"/>
              </a:lnSpc>
              <a:spcBef>
                <a:spcPts val="1125"/>
              </a:spcBef>
              <a:spcAft>
                <a:spcPct val="0"/>
              </a:spcAft>
              <a:buClr>
                <a:srgbClr val="000000"/>
              </a:buClr>
              <a:buSzPct val="100000"/>
              <a:buFont typeface="Times New Roman"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Narrow" pitchFamily="34" charset="0"/>
                <a:ea typeface="Osaka" charset="-128"/>
              </a:defRPr>
            </a:lvl8pPr>
            <a:lvl9pPr marL="3886200" indent="-228600" defTabSz="457200" eaLnBrk="0" fontAlgn="base" hangingPunct="0">
              <a:lnSpc>
                <a:spcPct val="90000"/>
              </a:lnSpc>
              <a:spcBef>
                <a:spcPts val="1125"/>
              </a:spcBef>
              <a:spcAft>
                <a:spcPct val="0"/>
              </a:spcAft>
              <a:buClr>
                <a:srgbClr val="000000"/>
              </a:buClr>
              <a:buSzPct val="100000"/>
              <a:buFont typeface="Times New Roman"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bg1"/>
                </a:solidFill>
                <a:latin typeface="Arial Narrow" pitchFamily="34" charset="0"/>
                <a:ea typeface="Osaka" charset="-128"/>
              </a:defRPr>
            </a:lvl9pPr>
          </a:lstStyle>
          <a:p>
            <a:pPr>
              <a:lnSpc>
                <a:spcPct val="80000"/>
              </a:lnSpc>
              <a:spcBef>
                <a:spcPts val="700"/>
              </a:spcBef>
              <a:buClr>
                <a:srgbClr val="FF0000"/>
              </a:buClr>
              <a:buSzPct val="135000"/>
              <a:buFont typeface="Arial Narrow" pitchFamily="34" charset="0"/>
              <a:buChar char="•"/>
            </a:pPr>
            <a:r>
              <a:rPr lang="en-US" sz="2800" dirty="0">
                <a:solidFill>
                  <a:schemeClr val="tx1"/>
                </a:solidFill>
              </a:rPr>
              <a:t>HLA uses several thousand PVs. Each have properties like “</a:t>
            </a:r>
            <a:r>
              <a:rPr lang="en-US" sz="2800" dirty="0" err="1">
                <a:solidFill>
                  <a:schemeClr val="tx1"/>
                </a:solidFill>
              </a:rPr>
              <a:t>elementname</a:t>
            </a:r>
            <a:r>
              <a:rPr lang="en-US" sz="2800" dirty="0">
                <a:solidFill>
                  <a:schemeClr val="tx1"/>
                </a:solidFill>
              </a:rPr>
              <a:t>”, “</a:t>
            </a:r>
            <a:r>
              <a:rPr lang="en-US" sz="2800" dirty="0" err="1">
                <a:solidFill>
                  <a:schemeClr val="tx1"/>
                </a:solidFill>
              </a:rPr>
              <a:t>elementtype</a:t>
            </a:r>
            <a:r>
              <a:rPr lang="en-US" sz="2800" dirty="0">
                <a:solidFill>
                  <a:schemeClr val="tx1"/>
                </a:solidFill>
              </a:rPr>
              <a:t>”, “cell”, “girder”, “</a:t>
            </a:r>
            <a:r>
              <a:rPr lang="en-US" sz="2800" dirty="0" err="1">
                <a:solidFill>
                  <a:schemeClr val="tx1"/>
                </a:solidFill>
              </a:rPr>
              <a:t>s_position</a:t>
            </a:r>
            <a:r>
              <a:rPr lang="en-US" sz="2800" dirty="0">
                <a:solidFill>
                  <a:schemeClr val="tx1"/>
                </a:solidFill>
              </a:rPr>
              <a:t>”, …</a:t>
            </a:r>
          </a:p>
          <a:p>
            <a:pPr>
              <a:lnSpc>
                <a:spcPct val="80000"/>
              </a:lnSpc>
              <a:spcBef>
                <a:spcPts val="700"/>
              </a:spcBef>
              <a:buClr>
                <a:srgbClr val="FF0000"/>
              </a:buClr>
              <a:buSzPct val="135000"/>
              <a:buFont typeface="Arial Narrow" pitchFamily="34" charset="0"/>
              <a:buChar char="•"/>
            </a:pPr>
            <a:r>
              <a:rPr lang="en-US" sz="2800" dirty="0">
                <a:solidFill>
                  <a:schemeClr val="tx1"/>
                </a:solidFill>
              </a:rPr>
              <a:t>Some PVs are tagged with “</a:t>
            </a:r>
            <a:r>
              <a:rPr lang="en-US" sz="2400" dirty="0">
                <a:solidFill>
                  <a:schemeClr val="tx1"/>
                </a:solidFill>
              </a:rPr>
              <a:t>HLA.X</a:t>
            </a:r>
            <a:r>
              <a:rPr lang="en-US" sz="2800" dirty="0">
                <a:solidFill>
                  <a:schemeClr val="tx1"/>
                </a:solidFill>
              </a:rPr>
              <a:t>”, “</a:t>
            </a:r>
            <a:r>
              <a:rPr lang="en-US" sz="2400" dirty="0">
                <a:solidFill>
                  <a:schemeClr val="tx1"/>
                </a:solidFill>
              </a:rPr>
              <a:t>HLA.EGET</a:t>
            </a:r>
            <a:r>
              <a:rPr lang="en-US" sz="2800" dirty="0">
                <a:solidFill>
                  <a:schemeClr val="tx1"/>
                </a:solidFill>
              </a:rPr>
              <a:t>”, “</a:t>
            </a:r>
            <a:r>
              <a:rPr lang="en-US" sz="2400" dirty="0">
                <a:solidFill>
                  <a:schemeClr val="tx1"/>
                </a:solidFill>
              </a:rPr>
              <a:t>HLA.EPUT</a:t>
            </a:r>
            <a:r>
              <a:rPr lang="en-US" sz="2800" dirty="0">
                <a:solidFill>
                  <a:schemeClr val="tx1"/>
                </a:solidFill>
              </a:rPr>
              <a:t>” which means that PV is a “horizontal reading/setting”, “default reading” and “default setting”</a:t>
            </a:r>
          </a:p>
          <a:p>
            <a:pPr>
              <a:lnSpc>
                <a:spcPct val="80000"/>
              </a:lnSpc>
              <a:spcBef>
                <a:spcPts val="700"/>
              </a:spcBef>
              <a:buClr>
                <a:srgbClr val="FF0000"/>
              </a:buClr>
              <a:buSzPct val="135000"/>
              <a:buFont typeface="Arial Narrow" pitchFamily="34" charset="0"/>
              <a:buChar char="•"/>
            </a:pPr>
            <a:r>
              <a:rPr lang="en-US" sz="2800" dirty="0">
                <a:solidFill>
                  <a:schemeClr val="tx1"/>
                </a:solidFill>
              </a:rPr>
              <a:t>The lattice object is a list of elements, each owns several PVs. All of the data is initialized from channel finder service: </a:t>
            </a:r>
            <a:r>
              <a:rPr lang="en-US" sz="2800" dirty="0" err="1">
                <a:solidFill>
                  <a:schemeClr val="tx1"/>
                </a:solidFill>
              </a:rPr>
              <a:t>pv</a:t>
            </a:r>
            <a:r>
              <a:rPr lang="en-US" sz="2800" dirty="0">
                <a:solidFill>
                  <a:schemeClr val="tx1"/>
                </a:solidFill>
              </a:rPr>
              <a:t>, properties and tags.</a:t>
            </a:r>
          </a:p>
          <a:p>
            <a:pPr>
              <a:lnSpc>
                <a:spcPct val="80000"/>
              </a:lnSpc>
              <a:spcBef>
                <a:spcPts val="700"/>
              </a:spcBef>
              <a:buClr>
                <a:srgbClr val="FF0000"/>
              </a:buClr>
              <a:buSzPct val="135000"/>
              <a:buFont typeface="Arial Narrow" pitchFamily="34" charset="0"/>
              <a:buChar char="•"/>
            </a:pPr>
            <a:r>
              <a:rPr lang="en-US" sz="2800" dirty="0">
                <a:solidFill>
                  <a:schemeClr val="tx1"/>
                </a:solidFill>
              </a:rPr>
              <a:t>No need to remember PV when writing a normal script.</a:t>
            </a:r>
          </a:p>
        </p:txBody>
      </p:sp>
    </p:spTree>
    <p:extLst>
      <p:ext uri="{BB962C8B-B14F-4D97-AF65-F5344CB8AC3E}">
        <p14:creationId xmlns:p14="http://schemas.microsoft.com/office/powerpoint/2010/main" val="355083097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0" y="0"/>
            <a:ext cx="9144000" cy="932329"/>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V4 </a:t>
            </a:r>
            <a:r>
              <a:rPr lang="en-US" sz="3600" b="1" dirty="0" smtClean="0"/>
              <a:t>HLA </a:t>
            </a:r>
            <a:r>
              <a:rPr lang="en-US" sz="3600" b="1" dirty="0"/>
              <a:t>– </a:t>
            </a:r>
            <a:r>
              <a:rPr lang="en-US" sz="3600" b="1" dirty="0" smtClean="0"/>
              <a:t>Channel Finder </a:t>
            </a:r>
            <a:r>
              <a:rPr lang="en-US" sz="3600" b="1" dirty="0"/>
              <a:t>T</a:t>
            </a:r>
            <a:r>
              <a:rPr lang="en-US" sz="3600" b="1" dirty="0" smtClean="0"/>
              <a:t>ags and Properties</a:t>
            </a:r>
            <a:endParaRPr lang="en-US" sz="3600" b="1" dirty="0"/>
          </a:p>
        </p:txBody>
      </p:sp>
      <p:pic>
        <p:nvPicPr>
          <p:cNvPr id="819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7100" y="1417638"/>
            <a:ext cx="7323138"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8614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4" descr="pvtable-by-property_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750" y="1752600"/>
            <a:ext cx="8880475" cy="4721225"/>
          </a:xfrm>
        </p:spPr>
      </p:pic>
      <p:pic>
        <p:nvPicPr>
          <p:cNvPr id="143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1570038"/>
            <a:ext cx="8416925" cy="4289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271838"/>
            <a:ext cx="9144000" cy="30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descr="C:\Users\dalesio\Downloads\cf_2.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263" y="1309590"/>
            <a:ext cx="7934325"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63" y="1752600"/>
            <a:ext cx="9061450" cy="4397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2743200"/>
            <a:ext cx="6934200" cy="3413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itle 1"/>
          <p:cNvSpPr txBox="1">
            <a:spLocks/>
          </p:cNvSpPr>
          <p:nvPr/>
        </p:nvSpPr>
        <p:spPr>
          <a:xfrm>
            <a:off x="36513" y="0"/>
            <a:ext cx="9107487" cy="8985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600" b="1" dirty="0" smtClean="0"/>
              <a:t>HLA – V4 </a:t>
            </a:r>
            <a:r>
              <a:rPr lang="en-US" sz="3600" b="1" dirty="0" err="1" smtClean="0"/>
              <a:t>CSStudio</a:t>
            </a:r>
            <a:r>
              <a:rPr lang="en-US" sz="3600" b="1" dirty="0" smtClean="0"/>
              <a:t> Integration  </a:t>
            </a:r>
            <a:endParaRPr lang="en-US" sz="3600" b="1" dirty="0" smtClean="0"/>
          </a:p>
        </p:txBody>
      </p:sp>
    </p:spTree>
    <p:extLst>
      <p:ext uri="{BB962C8B-B14F-4D97-AF65-F5344CB8AC3E}">
        <p14:creationId xmlns:p14="http://schemas.microsoft.com/office/powerpoint/2010/main" val="55011071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6001" name="Rectangle 2"/>
          <p:cNvSpPr>
            <a:spLocks noGrp="1" noChangeArrowheads="1"/>
          </p:cNvSpPr>
          <p:nvPr>
            <p:ph type="title"/>
          </p:nvPr>
        </p:nvSpPr>
        <p:spPr/>
        <p:txBody>
          <a:bodyPr/>
          <a:lstStyle/>
          <a:p>
            <a:pPr eaLnBrk="1" hangingPunct="1"/>
            <a:r>
              <a:rPr lang="en-US" smtClean="0"/>
              <a:t>Outline</a:t>
            </a:r>
          </a:p>
        </p:txBody>
      </p:sp>
      <p:sp>
        <p:nvSpPr>
          <p:cNvPr id="2176002" name="Rectangle 3"/>
          <p:cNvSpPr>
            <a:spLocks noGrp="1" noChangeArrowheads="1"/>
          </p:cNvSpPr>
          <p:nvPr>
            <p:ph type="body" idx="1"/>
          </p:nvPr>
        </p:nvSpPr>
        <p:spPr>
          <a:xfrm>
            <a:off x="298450" y="1220788"/>
            <a:ext cx="8629650" cy="4735512"/>
          </a:xfrm>
        </p:spPr>
        <p:txBody>
          <a:bodyPr/>
          <a:lstStyle/>
          <a:p>
            <a:pPr eaLnBrk="1" hangingPunct="1">
              <a:lnSpc>
                <a:spcPct val="100000"/>
              </a:lnSpc>
            </a:pPr>
            <a:r>
              <a:rPr lang="en-US" dirty="0" smtClean="0"/>
              <a:t>Anatomy of an </a:t>
            </a:r>
            <a:r>
              <a:rPr lang="en-US" b="1" dirty="0" smtClean="0"/>
              <a:t>Integration</a:t>
            </a:r>
            <a:r>
              <a:rPr lang="en-US" dirty="0" smtClean="0"/>
              <a:t> shortcoming</a:t>
            </a:r>
            <a:endParaRPr lang="en-US" dirty="0" smtClean="0"/>
          </a:p>
          <a:p>
            <a:pPr eaLnBrk="1" hangingPunct="1">
              <a:lnSpc>
                <a:spcPct val="100000"/>
              </a:lnSpc>
            </a:pPr>
            <a:r>
              <a:rPr lang="en-US" dirty="0" smtClean="0"/>
              <a:t>Setting Standards</a:t>
            </a:r>
          </a:p>
          <a:p>
            <a:pPr eaLnBrk="1" hangingPunct="1"/>
            <a:r>
              <a:rPr lang="en-US" dirty="0" smtClean="0"/>
              <a:t>Fast </a:t>
            </a:r>
            <a:r>
              <a:rPr lang="en-US" dirty="0" smtClean="0"/>
              <a:t>Orbit Feedback Component Development</a:t>
            </a:r>
          </a:p>
          <a:p>
            <a:pPr eaLnBrk="1" hangingPunct="1">
              <a:lnSpc>
                <a:spcPct val="100000"/>
              </a:lnSpc>
            </a:pPr>
            <a:r>
              <a:rPr lang="en-US" dirty="0" smtClean="0"/>
              <a:t>V4 Based Architecture for High Level Application </a:t>
            </a:r>
          </a:p>
          <a:p>
            <a:pPr eaLnBrk="1" hangingPunct="1">
              <a:lnSpc>
                <a:spcPct val="100000"/>
              </a:lnSpc>
            </a:pPr>
            <a:r>
              <a:rPr lang="en-US" dirty="0" smtClean="0"/>
              <a:t>Relational </a:t>
            </a:r>
            <a:r>
              <a:rPr lang="en-US" dirty="0"/>
              <a:t>Database </a:t>
            </a:r>
            <a:r>
              <a:rPr lang="en-US" dirty="0" smtClean="0"/>
              <a:t>Developments</a:t>
            </a:r>
            <a:endParaRPr lang="en-US" dirty="0" smtClean="0"/>
          </a:p>
          <a:p>
            <a:pPr eaLnBrk="1" hangingPunct="1">
              <a:lnSpc>
                <a:spcPct val="100000"/>
              </a:lnSpc>
            </a:pPr>
            <a:r>
              <a:rPr lang="en-US" dirty="0" smtClean="0"/>
              <a:t>EPICS Extensions</a:t>
            </a:r>
          </a:p>
          <a:p>
            <a:pPr eaLnBrk="1" hangingPunct="1">
              <a:lnSpc>
                <a:spcPct val="100000"/>
              </a:lnSpc>
            </a:pPr>
            <a:r>
              <a:rPr lang="en-US" dirty="0" smtClean="0"/>
              <a:t>Control System Studio (CSS) Tools</a:t>
            </a:r>
          </a:p>
          <a:p>
            <a:pPr eaLnBrk="1" hangingPunct="1">
              <a:lnSpc>
                <a:spcPct val="100000"/>
              </a:lnSpc>
            </a:pPr>
            <a:r>
              <a:rPr lang="en-US" dirty="0" smtClean="0"/>
              <a:t>Conclusions</a:t>
            </a:r>
          </a:p>
        </p:txBody>
      </p:sp>
      <p:pic>
        <p:nvPicPr>
          <p:cNvPr id="2176003" name="Picture 5"/>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pic>
        <p:nvPicPr>
          <p:cNvPr id="2176004" name="Picture 6"/>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pic>
        <p:nvPicPr>
          <p:cNvPr id="2176005" name="Picture 7"/>
          <p:cNvPicPr>
            <a:picLocks noChangeAspect="1" noChangeArrowheads="1"/>
          </p:cNvPicPr>
          <p:nvPr/>
        </p:nvPicPr>
        <p:blipFill>
          <a:blip r:embed="rId4"/>
          <a:srcRect/>
          <a:stretch>
            <a:fillRect/>
          </a:stretch>
        </p:blipFill>
        <p:spPr bwMode="auto">
          <a:xfrm>
            <a:off x="4718050" y="3495675"/>
            <a:ext cx="12700" cy="169863"/>
          </a:xfrm>
          <a:prstGeom prst="rect">
            <a:avLst/>
          </a:prstGeom>
          <a:noFill/>
          <a:ln w="12700">
            <a:noFill/>
            <a:miter lim="800000"/>
            <a:headEnd/>
            <a:tailEnd/>
          </a:ln>
        </p:spPr>
      </p:pic>
      <p:pic>
        <p:nvPicPr>
          <p:cNvPr id="2176006" name="Picture 8"/>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0" y="1"/>
            <a:ext cx="9144000" cy="898634"/>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000" b="1" dirty="0" smtClean="0"/>
              <a:t>HLA - Thin </a:t>
            </a:r>
            <a:r>
              <a:rPr lang="en-US" sz="4000" b="1" dirty="0" smtClean="0"/>
              <a:t>Clients Can Be </a:t>
            </a:r>
            <a:r>
              <a:rPr lang="en-US" sz="4000" b="1" dirty="0" smtClean="0"/>
              <a:t>Developed</a:t>
            </a:r>
            <a:endParaRPr lang="en-US" sz="4000" b="1" dirty="0" smtClean="0"/>
          </a:p>
        </p:txBody>
      </p:sp>
      <p:sp>
        <p:nvSpPr>
          <p:cNvPr id="17411" name="TextBox 17"/>
          <p:cNvSpPr txBox="1">
            <a:spLocks noChangeArrowheads="1"/>
          </p:cNvSpPr>
          <p:nvPr/>
        </p:nvSpPr>
        <p:spPr bwMode="auto">
          <a:xfrm>
            <a:off x="304800" y="1395413"/>
            <a:ext cx="238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t> </a:t>
            </a:r>
          </a:p>
        </p:txBody>
      </p:sp>
      <p:pic>
        <p:nvPicPr>
          <p:cNvPr id="1741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95413"/>
            <a:ext cx="74676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112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t>HLA – MASAR Use</a:t>
            </a:r>
            <a:endParaRPr lang="en-US" altLang="en-US" dirty="0" smtClean="0"/>
          </a:p>
        </p:txBody>
      </p:sp>
      <p:sp>
        <p:nvSpPr>
          <p:cNvPr id="9219" name="Slide Number Placeholder 3"/>
          <p:cNvSpPr>
            <a:spLocks noGrp="1"/>
          </p:cNvSpPr>
          <p:nvPr>
            <p:ph type="sldNum" sz="quarter" idx="4294967295"/>
          </p:nvPr>
        </p:nvSpPr>
        <p:spPr>
          <a:xfrm>
            <a:off x="6324600" y="6248400"/>
            <a:ext cx="990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42B7F"/>
              </a:buClr>
              <a:buSzPct val="110000"/>
              <a:buFont typeface="Wingdings" panose="05000000000000000000" pitchFamily="2" charset="2"/>
              <a:buChar char="Ø"/>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42B7F"/>
              </a:buClr>
              <a:buSzPct val="90000"/>
              <a:buFont typeface="Wingdings" panose="05000000000000000000" pitchFamily="2" charset="2"/>
              <a:buChar char="v"/>
              <a:defRPr sz="2000">
                <a:solidFill>
                  <a:schemeClr val="tx1"/>
                </a:solidFill>
                <a:latin typeface="Arial" panose="020B0604020202020204" pitchFamily="34" charset="0"/>
                <a:ea typeface="MS PGothic" panose="020B0600070205080204" pitchFamily="34" charset="-128"/>
              </a:defRPr>
            </a:lvl2pPr>
            <a:lvl3pPr marL="1143000" indent="-228600">
              <a:lnSpc>
                <a:spcPct val="80000"/>
              </a:lnSpc>
              <a:spcBef>
                <a:spcPct val="20000"/>
              </a:spcBef>
              <a:buClr>
                <a:srgbClr val="042B7F"/>
              </a:buClr>
              <a:buSzPct val="90000"/>
              <a:buFont typeface="Wingdings" panose="05000000000000000000" pitchFamily="2" charset="2"/>
              <a:buChar char="v"/>
              <a:defRPr sz="2000">
                <a:solidFill>
                  <a:schemeClr val="tx1"/>
                </a:solidFill>
                <a:latin typeface="Arial" panose="020B0604020202020204" pitchFamily="34" charset="0"/>
                <a:ea typeface="MS PGothic" panose="020B0600070205080204" pitchFamily="34" charset="-128"/>
              </a:defRPr>
            </a:lvl3pPr>
            <a:lvl4pPr marL="1600200" indent="-228600">
              <a:lnSpc>
                <a:spcPct val="80000"/>
              </a:lnSpc>
              <a:spcBef>
                <a:spcPct val="20000"/>
              </a:spcBef>
              <a:buClr>
                <a:srgbClr val="042B7F"/>
              </a:buClr>
              <a:buSzPct val="90000"/>
              <a:buFont typeface="Wingdings" panose="05000000000000000000" pitchFamily="2" charset="2"/>
              <a:buChar char="v"/>
              <a:defRPr sz="2000">
                <a:solidFill>
                  <a:schemeClr val="tx1"/>
                </a:solidFill>
                <a:latin typeface="Arial" panose="020B0604020202020204" pitchFamily="34" charset="0"/>
                <a:ea typeface="MS PGothic" panose="020B0600070205080204" pitchFamily="34" charset="-128"/>
              </a:defRPr>
            </a:lvl4pPr>
            <a:lvl5pPr marL="2057400" indent="-228600">
              <a:lnSpc>
                <a:spcPct val="80000"/>
              </a:lnSpc>
              <a:spcBef>
                <a:spcPct val="20000"/>
              </a:spcBef>
              <a:buClr>
                <a:srgbClr val="042B7F"/>
              </a:buClr>
              <a:buSzPct val="90000"/>
              <a:buFont typeface="Wingdings" panose="05000000000000000000" pitchFamily="2" charset="2"/>
              <a:buChar char="v"/>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80000"/>
              </a:lnSpc>
              <a:spcBef>
                <a:spcPct val="20000"/>
              </a:spcBef>
              <a:spcAft>
                <a:spcPct val="0"/>
              </a:spcAft>
              <a:buClr>
                <a:srgbClr val="042B7F"/>
              </a:buClr>
              <a:buSzPct val="90000"/>
              <a:buFont typeface="Wingdings" panose="05000000000000000000" pitchFamily="2" charset="2"/>
              <a:buChar char="v"/>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80000"/>
              </a:lnSpc>
              <a:spcBef>
                <a:spcPct val="20000"/>
              </a:spcBef>
              <a:spcAft>
                <a:spcPct val="0"/>
              </a:spcAft>
              <a:buClr>
                <a:srgbClr val="042B7F"/>
              </a:buClr>
              <a:buSzPct val="90000"/>
              <a:buFont typeface="Wingdings" panose="05000000000000000000" pitchFamily="2" charset="2"/>
              <a:buChar char="v"/>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80000"/>
              </a:lnSpc>
              <a:spcBef>
                <a:spcPct val="20000"/>
              </a:spcBef>
              <a:spcAft>
                <a:spcPct val="0"/>
              </a:spcAft>
              <a:buClr>
                <a:srgbClr val="042B7F"/>
              </a:buClr>
              <a:buSzPct val="90000"/>
              <a:buFont typeface="Wingdings" panose="05000000000000000000" pitchFamily="2" charset="2"/>
              <a:buChar char="v"/>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80000"/>
              </a:lnSpc>
              <a:spcBef>
                <a:spcPct val="20000"/>
              </a:spcBef>
              <a:spcAft>
                <a:spcPct val="0"/>
              </a:spcAft>
              <a:buClr>
                <a:srgbClr val="042B7F"/>
              </a:buClr>
              <a:buSzPct val="90000"/>
              <a:buFont typeface="Wingdings" panose="05000000000000000000" pitchFamily="2" charset="2"/>
              <a:buChar char="v"/>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0C5000D5-4193-48BF-A9ED-B356E4DE468D}" type="slidenum">
              <a:rPr lang="en-US" altLang="en-US" sz="1400" smtClean="0">
                <a:solidFill>
                  <a:srgbClr val="042B7F"/>
                </a:solidFill>
              </a:rPr>
              <a:pPr>
                <a:spcBef>
                  <a:spcPct val="0"/>
                </a:spcBef>
                <a:buClrTx/>
                <a:buSzTx/>
                <a:buFontTx/>
                <a:buNone/>
              </a:pPr>
              <a:t>21</a:t>
            </a:fld>
            <a:endParaRPr lang="en-US" altLang="en-US" sz="1400" smtClean="0">
              <a:solidFill>
                <a:srgbClr val="042B7F"/>
              </a:solidFill>
            </a:endParaRPr>
          </a:p>
        </p:txBody>
      </p:sp>
      <p:sp>
        <p:nvSpPr>
          <p:cNvPr id="9220" name="Content Placeholder 5"/>
          <p:cNvSpPr>
            <a:spLocks noGrp="1"/>
          </p:cNvSpPr>
          <p:nvPr>
            <p:ph idx="1"/>
          </p:nvPr>
        </p:nvSpPr>
        <p:spPr>
          <a:xfrm>
            <a:off x="73025" y="942975"/>
            <a:ext cx="8610600" cy="1309688"/>
          </a:xfrm>
        </p:spPr>
        <p:txBody>
          <a:bodyPr/>
          <a:lstStyle/>
          <a:p>
            <a:r>
              <a:rPr lang="en-US" altLang="en-US" smtClean="0"/>
              <a:t>Snapshots taken with time</a:t>
            </a:r>
          </a:p>
          <a:p>
            <a:pPr lvl="1"/>
            <a:r>
              <a:rPr lang="en-US" altLang="en-US" smtClean="0">
                <a:solidFill>
                  <a:srgbClr val="000000"/>
                </a:solidFill>
                <a:latin typeface="Arial Narrow" panose="020B0606020202030204" pitchFamily="34" charset="0"/>
                <a:ea typeface="Osaka" charset="-128"/>
              </a:rPr>
              <a:t>Events </a:t>
            </a:r>
            <a:r>
              <a:rPr lang="en-US" altLang="en-US" sz="1600" smtClean="0">
                <a:solidFill>
                  <a:srgbClr val="000000"/>
                </a:solidFill>
                <a:latin typeface="Arial Narrow" panose="020B0606020202030204" pitchFamily="34" charset="0"/>
                <a:ea typeface="Osaka" charset="-128"/>
              </a:rPr>
              <a:t>(by 2014-07-14 05:12:08)</a:t>
            </a:r>
            <a:r>
              <a:rPr lang="en-US" altLang="en-US" smtClean="0">
                <a:solidFill>
                  <a:srgbClr val="000000"/>
                </a:solidFill>
                <a:latin typeface="Arial Narrow" panose="020B0606020202030204" pitchFamily="34" charset="0"/>
                <a:ea typeface="Osaka" charset="-128"/>
              </a:rPr>
              <a:t>total taken: 1226, approved: 862</a:t>
            </a:r>
            <a:endParaRPr lang="en-US" altLang="en-US" smtClean="0"/>
          </a:p>
        </p:txBody>
      </p:sp>
      <p:graphicFrame>
        <p:nvGraphicFramePr>
          <p:cNvPr id="6" name="Content Placeholder 4"/>
          <p:cNvGraphicFramePr>
            <a:graphicFrameLocks/>
          </p:cNvGraphicFramePr>
          <p:nvPr/>
        </p:nvGraphicFramePr>
        <p:xfrm>
          <a:off x="1295404" y="1807457"/>
          <a:ext cx="6121547" cy="4867507"/>
        </p:xfrm>
        <a:graphic>
          <a:graphicData uri="http://schemas.openxmlformats.org/drawingml/2006/table">
            <a:tbl>
              <a:tblPr firstRow="1" bandRow="1">
                <a:tableStyleId>{3C2FFA5D-87B4-456A-9821-1D502468CF0F}</a:tableStyleId>
              </a:tblPr>
              <a:tblGrid>
                <a:gridCol w="1636077"/>
                <a:gridCol w="2012126"/>
                <a:gridCol w="2473344"/>
              </a:tblGrid>
              <a:tr h="612793">
                <a:tc>
                  <a:txBody>
                    <a:bodyPr/>
                    <a:lstStyle/>
                    <a:p>
                      <a:pPr algn="ctr"/>
                      <a:r>
                        <a:rPr lang="en-US" sz="1700" dirty="0" smtClean="0"/>
                        <a:t>Date</a:t>
                      </a:r>
                      <a:endParaRPr lang="en-US" sz="1700" dirty="0"/>
                    </a:p>
                  </a:txBody>
                  <a:tcPr marT="43771" marB="43771"/>
                </a:tc>
                <a:tc>
                  <a:txBody>
                    <a:bodyPr/>
                    <a:lstStyle/>
                    <a:p>
                      <a:pPr algn="ctr"/>
                      <a:r>
                        <a:rPr lang="en-US" sz="1700" dirty="0" smtClean="0"/>
                        <a:t>Snapshots</a:t>
                      </a:r>
                      <a:r>
                        <a:rPr lang="en-US" sz="1700" baseline="0" dirty="0" smtClean="0"/>
                        <a:t> taken</a:t>
                      </a:r>
                      <a:endParaRPr lang="en-US" sz="1700" dirty="0"/>
                    </a:p>
                  </a:txBody>
                  <a:tcPr marT="43771" marB="43771"/>
                </a:tc>
                <a:tc>
                  <a:txBody>
                    <a:bodyPr/>
                    <a:lstStyle/>
                    <a:p>
                      <a:pPr algn="ctr"/>
                      <a:r>
                        <a:rPr lang="en-US" sz="1700" dirty="0" smtClean="0"/>
                        <a:t>Snapshots Approved</a:t>
                      </a:r>
                      <a:endParaRPr lang="en-US" sz="1700" dirty="0"/>
                    </a:p>
                  </a:txBody>
                  <a:tcPr marT="43771" marB="43771"/>
                </a:tc>
              </a:tr>
              <a:tr h="268005">
                <a:tc>
                  <a:txBody>
                    <a:bodyPr/>
                    <a:lstStyle/>
                    <a:p>
                      <a:pPr algn="r" fontAlgn="b"/>
                      <a:r>
                        <a:rPr lang="en-US" sz="1100" b="0" i="0" u="none" strike="noStrike" dirty="0">
                          <a:solidFill>
                            <a:srgbClr val="000000"/>
                          </a:solidFill>
                          <a:effectLst/>
                          <a:latin typeface="Calibri"/>
                        </a:rPr>
                        <a:t>3-21-2012 9:28 AM</a:t>
                      </a:r>
                    </a:p>
                  </a:txBody>
                  <a:tcPr marL="12700" marR="12700" marT="12159" marB="0" anchor="b"/>
                </a:tc>
                <a:tc>
                  <a:txBody>
                    <a:bodyPr/>
                    <a:lstStyle/>
                    <a:p>
                      <a:pPr algn="ctr" fontAlgn="b"/>
                      <a:r>
                        <a:rPr lang="en-US" sz="1100" b="0" i="0" u="none" strike="noStrike">
                          <a:solidFill>
                            <a:srgbClr val="000000"/>
                          </a:solidFill>
                          <a:effectLst/>
                          <a:latin typeface="Calibri"/>
                        </a:rPr>
                        <a:t>0</a:t>
                      </a:r>
                    </a:p>
                  </a:txBody>
                  <a:tcPr marL="12700" marR="12700" marT="12159" marB="0" anchor="b"/>
                </a:tc>
                <a:tc>
                  <a:txBody>
                    <a:bodyPr/>
                    <a:lstStyle/>
                    <a:p>
                      <a:pPr algn="ctr" fontAlgn="b"/>
                      <a:r>
                        <a:rPr lang="en-US" sz="1100" b="0" i="0" u="none" strike="noStrike">
                          <a:solidFill>
                            <a:srgbClr val="000000"/>
                          </a:solidFill>
                          <a:effectLst/>
                          <a:latin typeface="Calibri"/>
                        </a:rPr>
                        <a:t>0</a:t>
                      </a:r>
                    </a:p>
                  </a:txBody>
                  <a:tcPr marL="12700" marR="12700" marT="12159" marB="0" anchor="b"/>
                </a:tc>
              </a:tr>
              <a:tr h="268005">
                <a:tc>
                  <a:txBody>
                    <a:bodyPr/>
                    <a:lstStyle/>
                    <a:p>
                      <a:pPr algn="r" fontAlgn="b"/>
                      <a:r>
                        <a:rPr lang="en-US" sz="1100" b="0" i="0" u="none" strike="noStrike" dirty="0">
                          <a:solidFill>
                            <a:srgbClr val="000000"/>
                          </a:solidFill>
                          <a:effectLst/>
                          <a:latin typeface="Calibri"/>
                        </a:rPr>
                        <a:t>3-29-2012 10:32 AM</a:t>
                      </a:r>
                    </a:p>
                  </a:txBody>
                  <a:tcPr marL="12700" marR="12700" marT="12159" marB="0" anchor="b"/>
                </a:tc>
                <a:tc>
                  <a:txBody>
                    <a:bodyPr/>
                    <a:lstStyle/>
                    <a:p>
                      <a:pPr algn="ctr" fontAlgn="b"/>
                      <a:r>
                        <a:rPr lang="en-US" sz="1100" b="0" i="0" u="none" strike="noStrike">
                          <a:solidFill>
                            <a:srgbClr val="000000"/>
                          </a:solidFill>
                          <a:effectLst/>
                          <a:latin typeface="Calibri"/>
                        </a:rPr>
                        <a:t>30</a:t>
                      </a:r>
                    </a:p>
                  </a:txBody>
                  <a:tcPr marL="12700" marR="12700" marT="12159" marB="0" anchor="b"/>
                </a:tc>
                <a:tc>
                  <a:txBody>
                    <a:bodyPr/>
                    <a:lstStyle/>
                    <a:p>
                      <a:pPr algn="ctr" fontAlgn="b"/>
                      <a:r>
                        <a:rPr lang="en-US" sz="1100" b="0" i="0" u="none" strike="noStrike">
                          <a:solidFill>
                            <a:srgbClr val="000000"/>
                          </a:solidFill>
                          <a:effectLst/>
                          <a:latin typeface="Calibri"/>
                        </a:rPr>
                        <a:t>8</a:t>
                      </a:r>
                    </a:p>
                  </a:txBody>
                  <a:tcPr marL="12700" marR="12700" marT="12159" marB="0" anchor="b"/>
                </a:tc>
              </a:tr>
              <a:tr h="268005">
                <a:tc>
                  <a:txBody>
                    <a:bodyPr/>
                    <a:lstStyle/>
                    <a:p>
                      <a:pPr algn="r" fontAlgn="b"/>
                      <a:r>
                        <a:rPr lang="en-US" sz="1100" b="0" i="0" u="none" strike="noStrike" dirty="0">
                          <a:solidFill>
                            <a:srgbClr val="000000"/>
                          </a:solidFill>
                          <a:effectLst/>
                          <a:latin typeface="Calibri"/>
                        </a:rPr>
                        <a:t>3-30-2012 6:01 PM</a:t>
                      </a:r>
                    </a:p>
                  </a:txBody>
                  <a:tcPr marL="12700" marR="12700" marT="12159" marB="0" anchor="b"/>
                </a:tc>
                <a:tc>
                  <a:txBody>
                    <a:bodyPr/>
                    <a:lstStyle/>
                    <a:p>
                      <a:pPr algn="ctr" fontAlgn="b"/>
                      <a:r>
                        <a:rPr lang="en-US" sz="1100" b="0" i="0" u="none" strike="noStrike">
                          <a:solidFill>
                            <a:srgbClr val="000000"/>
                          </a:solidFill>
                          <a:effectLst/>
                          <a:latin typeface="Calibri"/>
                        </a:rPr>
                        <a:t>31</a:t>
                      </a:r>
                    </a:p>
                  </a:txBody>
                  <a:tcPr marL="12700" marR="12700" marT="12159" marB="0" anchor="b"/>
                </a:tc>
                <a:tc>
                  <a:txBody>
                    <a:bodyPr/>
                    <a:lstStyle/>
                    <a:p>
                      <a:pPr algn="ctr" fontAlgn="b"/>
                      <a:r>
                        <a:rPr lang="en-US" sz="1100" b="0" i="0" u="none" strike="noStrike">
                          <a:solidFill>
                            <a:srgbClr val="000000"/>
                          </a:solidFill>
                          <a:effectLst/>
                          <a:latin typeface="Calibri"/>
                        </a:rPr>
                        <a:t>9</a:t>
                      </a:r>
                    </a:p>
                  </a:txBody>
                  <a:tcPr marL="12700" marR="12700" marT="12159" marB="0" anchor="b"/>
                </a:tc>
              </a:tr>
              <a:tr h="268005">
                <a:tc>
                  <a:txBody>
                    <a:bodyPr/>
                    <a:lstStyle/>
                    <a:p>
                      <a:pPr algn="r" fontAlgn="b"/>
                      <a:r>
                        <a:rPr lang="en-US" sz="1100" b="0" i="0" u="none" strike="noStrike" dirty="0">
                          <a:solidFill>
                            <a:srgbClr val="000000"/>
                          </a:solidFill>
                          <a:effectLst/>
                          <a:latin typeface="Calibri"/>
                        </a:rPr>
                        <a:t>4-24-2012 8:02 PM</a:t>
                      </a:r>
                    </a:p>
                  </a:txBody>
                  <a:tcPr marL="12700" marR="12700" marT="12159" marB="0" anchor="b"/>
                </a:tc>
                <a:tc>
                  <a:txBody>
                    <a:bodyPr/>
                    <a:lstStyle/>
                    <a:p>
                      <a:pPr algn="ctr" fontAlgn="b"/>
                      <a:r>
                        <a:rPr lang="en-US" sz="1100" b="0" i="0" u="none" strike="noStrike">
                          <a:solidFill>
                            <a:srgbClr val="000000"/>
                          </a:solidFill>
                          <a:effectLst/>
                          <a:latin typeface="Calibri"/>
                        </a:rPr>
                        <a:t>144</a:t>
                      </a:r>
                    </a:p>
                  </a:txBody>
                  <a:tcPr marL="12700" marR="12700" marT="12159" marB="0" anchor="b"/>
                </a:tc>
                <a:tc>
                  <a:txBody>
                    <a:bodyPr/>
                    <a:lstStyle/>
                    <a:p>
                      <a:pPr algn="ctr" fontAlgn="b"/>
                      <a:r>
                        <a:rPr lang="en-US" sz="1100" b="0" i="0" u="none" strike="noStrike">
                          <a:solidFill>
                            <a:srgbClr val="000000"/>
                          </a:solidFill>
                          <a:effectLst/>
                          <a:latin typeface="Calibri"/>
                        </a:rPr>
                        <a:t>41</a:t>
                      </a:r>
                    </a:p>
                  </a:txBody>
                  <a:tcPr marL="12700" marR="12700" marT="12159" marB="0" anchor="b"/>
                </a:tc>
              </a:tr>
              <a:tr h="268005">
                <a:tc>
                  <a:txBody>
                    <a:bodyPr/>
                    <a:lstStyle/>
                    <a:p>
                      <a:pPr algn="r" fontAlgn="b"/>
                      <a:r>
                        <a:rPr lang="en-US" sz="1100" b="0" i="0" u="none" strike="noStrike" dirty="0">
                          <a:solidFill>
                            <a:srgbClr val="000000"/>
                          </a:solidFill>
                          <a:effectLst/>
                          <a:latin typeface="Calibri"/>
                        </a:rPr>
                        <a:t>5-11-2012 10:27 AM</a:t>
                      </a:r>
                    </a:p>
                  </a:txBody>
                  <a:tcPr marL="12700" marR="12700" marT="12159" marB="0" anchor="b"/>
                </a:tc>
                <a:tc>
                  <a:txBody>
                    <a:bodyPr/>
                    <a:lstStyle/>
                    <a:p>
                      <a:pPr algn="ctr" fontAlgn="b"/>
                      <a:r>
                        <a:rPr lang="en-US" sz="1100" b="0" i="0" u="none" strike="noStrike">
                          <a:solidFill>
                            <a:srgbClr val="000000"/>
                          </a:solidFill>
                          <a:effectLst/>
                          <a:latin typeface="Calibri"/>
                        </a:rPr>
                        <a:t>210</a:t>
                      </a:r>
                    </a:p>
                  </a:txBody>
                  <a:tcPr marL="12700" marR="12700" marT="12159" marB="0" anchor="b"/>
                </a:tc>
                <a:tc>
                  <a:txBody>
                    <a:bodyPr/>
                    <a:lstStyle/>
                    <a:p>
                      <a:pPr algn="ctr" fontAlgn="b"/>
                      <a:r>
                        <a:rPr lang="en-US" sz="1100" b="0" i="0" u="none" strike="noStrike">
                          <a:solidFill>
                            <a:srgbClr val="000000"/>
                          </a:solidFill>
                          <a:effectLst/>
                          <a:latin typeface="Calibri"/>
                        </a:rPr>
                        <a:t>63</a:t>
                      </a:r>
                    </a:p>
                  </a:txBody>
                  <a:tcPr marL="12700" marR="12700" marT="12159" marB="0" anchor="b"/>
                </a:tc>
              </a:tr>
              <a:tr h="268005">
                <a:tc>
                  <a:txBody>
                    <a:bodyPr/>
                    <a:lstStyle/>
                    <a:p>
                      <a:pPr algn="r" fontAlgn="b"/>
                      <a:r>
                        <a:rPr lang="en-US" sz="1100" b="0" i="0" u="none" strike="noStrike">
                          <a:solidFill>
                            <a:srgbClr val="000000"/>
                          </a:solidFill>
                          <a:effectLst/>
                          <a:latin typeface="Calibri"/>
                        </a:rPr>
                        <a:t>5-24-2012 2:25 PM</a:t>
                      </a:r>
                    </a:p>
                  </a:txBody>
                  <a:tcPr marL="12700" marR="12700" marT="12159" marB="0" anchor="b"/>
                </a:tc>
                <a:tc>
                  <a:txBody>
                    <a:bodyPr/>
                    <a:lstStyle/>
                    <a:p>
                      <a:pPr algn="ctr" fontAlgn="b"/>
                      <a:r>
                        <a:rPr lang="en-US" sz="1100" b="0" i="0" u="none" strike="noStrike">
                          <a:solidFill>
                            <a:srgbClr val="000000"/>
                          </a:solidFill>
                          <a:effectLst/>
                          <a:latin typeface="Calibri"/>
                        </a:rPr>
                        <a:t>279</a:t>
                      </a:r>
                    </a:p>
                  </a:txBody>
                  <a:tcPr marL="12700" marR="12700" marT="12159" marB="0" anchor="b"/>
                </a:tc>
                <a:tc>
                  <a:txBody>
                    <a:bodyPr/>
                    <a:lstStyle/>
                    <a:p>
                      <a:pPr algn="ctr" fontAlgn="b"/>
                      <a:r>
                        <a:rPr lang="en-US" sz="1100" b="0" i="0" u="none" strike="noStrike">
                          <a:solidFill>
                            <a:srgbClr val="000000"/>
                          </a:solidFill>
                          <a:effectLst/>
                          <a:latin typeface="Calibri"/>
                        </a:rPr>
                        <a:t>79</a:t>
                      </a:r>
                    </a:p>
                  </a:txBody>
                  <a:tcPr marL="12700" marR="12700" marT="12159" marB="0" anchor="b"/>
                </a:tc>
              </a:tr>
              <a:tr h="268005">
                <a:tc>
                  <a:txBody>
                    <a:bodyPr/>
                    <a:lstStyle/>
                    <a:p>
                      <a:pPr algn="r" fontAlgn="b"/>
                      <a:r>
                        <a:rPr lang="en-US" sz="1100" b="0" i="0" u="none" strike="noStrike" dirty="0">
                          <a:solidFill>
                            <a:srgbClr val="000000"/>
                          </a:solidFill>
                          <a:effectLst/>
                          <a:latin typeface="Calibri"/>
                        </a:rPr>
                        <a:t>6-7-2012 6:28 PM</a:t>
                      </a:r>
                    </a:p>
                  </a:txBody>
                  <a:tcPr marL="12700" marR="12700" marT="12159" marB="0" anchor="b"/>
                </a:tc>
                <a:tc>
                  <a:txBody>
                    <a:bodyPr/>
                    <a:lstStyle/>
                    <a:p>
                      <a:pPr algn="ctr" fontAlgn="b"/>
                      <a:r>
                        <a:rPr lang="en-US" sz="1100" b="0" i="0" u="none" strike="noStrike">
                          <a:solidFill>
                            <a:srgbClr val="000000"/>
                          </a:solidFill>
                          <a:effectLst/>
                          <a:latin typeface="Calibri"/>
                        </a:rPr>
                        <a:t>331</a:t>
                      </a:r>
                    </a:p>
                  </a:txBody>
                  <a:tcPr marL="12700" marR="12700" marT="12159" marB="0" anchor="b"/>
                </a:tc>
                <a:tc>
                  <a:txBody>
                    <a:bodyPr/>
                    <a:lstStyle/>
                    <a:p>
                      <a:pPr algn="ctr" fontAlgn="b"/>
                      <a:r>
                        <a:rPr lang="en-US" sz="1100" b="0" i="0" u="none" strike="noStrike">
                          <a:solidFill>
                            <a:srgbClr val="000000"/>
                          </a:solidFill>
                          <a:effectLst/>
                          <a:latin typeface="Calibri"/>
                        </a:rPr>
                        <a:t>96</a:t>
                      </a:r>
                    </a:p>
                  </a:txBody>
                  <a:tcPr marL="12700" marR="12700" marT="12159" marB="0" anchor="b"/>
                </a:tc>
              </a:tr>
              <a:tr h="268005">
                <a:tc>
                  <a:txBody>
                    <a:bodyPr/>
                    <a:lstStyle/>
                    <a:p>
                      <a:pPr algn="r" fontAlgn="b"/>
                      <a:r>
                        <a:rPr lang="en-US" sz="1100" b="0" i="0" u="none" strike="noStrike" dirty="0">
                          <a:solidFill>
                            <a:srgbClr val="000000"/>
                          </a:solidFill>
                          <a:effectLst/>
                          <a:latin typeface="Calibri"/>
                        </a:rPr>
                        <a:t>6-14-2012 4:13 PM</a:t>
                      </a:r>
                    </a:p>
                  </a:txBody>
                  <a:tcPr marL="12700" marR="12700" marT="12159" marB="0" anchor="b"/>
                </a:tc>
                <a:tc>
                  <a:txBody>
                    <a:bodyPr/>
                    <a:lstStyle/>
                    <a:p>
                      <a:pPr algn="ctr" fontAlgn="b"/>
                      <a:r>
                        <a:rPr lang="en-US" sz="1100" b="0" i="0" u="none" strike="noStrike">
                          <a:solidFill>
                            <a:srgbClr val="000000"/>
                          </a:solidFill>
                          <a:effectLst/>
                          <a:latin typeface="Calibri"/>
                        </a:rPr>
                        <a:t>338</a:t>
                      </a:r>
                    </a:p>
                  </a:txBody>
                  <a:tcPr marL="12700" marR="12700" marT="12159" marB="0" anchor="b"/>
                </a:tc>
                <a:tc>
                  <a:txBody>
                    <a:bodyPr/>
                    <a:lstStyle/>
                    <a:p>
                      <a:pPr algn="ctr" fontAlgn="b"/>
                      <a:r>
                        <a:rPr lang="en-US" sz="1100" b="0" i="0" u="none" strike="noStrike">
                          <a:solidFill>
                            <a:srgbClr val="000000"/>
                          </a:solidFill>
                          <a:effectLst/>
                          <a:latin typeface="Calibri"/>
                        </a:rPr>
                        <a:t>98</a:t>
                      </a:r>
                    </a:p>
                  </a:txBody>
                  <a:tcPr marL="12700" marR="12700" marT="12159" marB="0" anchor="b"/>
                </a:tc>
              </a:tr>
              <a:tr h="268005">
                <a:tc>
                  <a:txBody>
                    <a:bodyPr/>
                    <a:lstStyle/>
                    <a:p>
                      <a:pPr algn="r" fontAlgn="b"/>
                      <a:r>
                        <a:rPr lang="en-US" sz="1100" b="0" i="0" u="none" strike="noStrike" dirty="0">
                          <a:solidFill>
                            <a:srgbClr val="000000"/>
                          </a:solidFill>
                          <a:effectLst/>
                          <a:latin typeface="Calibri"/>
                        </a:rPr>
                        <a:t>6-27-2012 5:02 PM</a:t>
                      </a:r>
                    </a:p>
                  </a:txBody>
                  <a:tcPr marL="12700" marR="12700" marT="12159" marB="0" anchor="b"/>
                </a:tc>
                <a:tc>
                  <a:txBody>
                    <a:bodyPr/>
                    <a:lstStyle/>
                    <a:p>
                      <a:pPr algn="ctr" fontAlgn="b"/>
                      <a:r>
                        <a:rPr lang="en-US" sz="1100" b="0" i="0" u="none" strike="noStrike">
                          <a:solidFill>
                            <a:srgbClr val="000000"/>
                          </a:solidFill>
                          <a:effectLst/>
                          <a:latin typeface="Calibri"/>
                        </a:rPr>
                        <a:t>347</a:t>
                      </a:r>
                    </a:p>
                  </a:txBody>
                  <a:tcPr marL="12700" marR="12700" marT="12159" marB="0" anchor="b"/>
                </a:tc>
                <a:tc>
                  <a:txBody>
                    <a:bodyPr/>
                    <a:lstStyle/>
                    <a:p>
                      <a:pPr algn="ctr" fontAlgn="b"/>
                      <a:r>
                        <a:rPr lang="en-US" sz="1100" b="0" i="0" u="none" strike="noStrike">
                          <a:solidFill>
                            <a:srgbClr val="000000"/>
                          </a:solidFill>
                          <a:effectLst/>
                          <a:latin typeface="Calibri"/>
                        </a:rPr>
                        <a:t>100</a:t>
                      </a:r>
                    </a:p>
                  </a:txBody>
                  <a:tcPr marL="12700" marR="12700" marT="12159" marB="0" anchor="b"/>
                </a:tc>
              </a:tr>
              <a:tr h="234639">
                <a:tc>
                  <a:txBody>
                    <a:bodyPr/>
                    <a:lstStyle/>
                    <a:p>
                      <a:pPr algn="r" fontAlgn="b"/>
                      <a:r>
                        <a:rPr lang="ro-RO" sz="1100" b="0" i="0" u="none" strike="noStrike" dirty="0">
                          <a:solidFill>
                            <a:srgbClr val="000000"/>
                          </a:solidFill>
                          <a:effectLst/>
                          <a:latin typeface="Calibri"/>
                        </a:rPr>
                        <a:t>4-17-2013 11:30 AM</a:t>
                      </a:r>
                    </a:p>
                  </a:txBody>
                  <a:tcPr marL="12700" marR="12700" marT="12159" marB="0" anchor="b"/>
                </a:tc>
                <a:tc>
                  <a:txBody>
                    <a:bodyPr/>
                    <a:lstStyle/>
                    <a:p>
                      <a:pPr algn="ctr" fontAlgn="b"/>
                      <a:r>
                        <a:rPr lang="en-US" sz="1100" b="0" i="0" u="none" strike="noStrike">
                          <a:solidFill>
                            <a:srgbClr val="000000"/>
                          </a:solidFill>
                          <a:effectLst/>
                          <a:latin typeface="Calibri"/>
                        </a:rPr>
                        <a:t>351</a:t>
                      </a:r>
                    </a:p>
                  </a:txBody>
                  <a:tcPr marL="12700" marR="12700" marT="12159" marB="0" anchor="b"/>
                </a:tc>
                <a:tc>
                  <a:txBody>
                    <a:bodyPr/>
                    <a:lstStyle/>
                    <a:p>
                      <a:pPr algn="ctr" fontAlgn="b"/>
                      <a:r>
                        <a:rPr lang="en-US" sz="1100" b="0" i="0" u="none" strike="noStrike">
                          <a:solidFill>
                            <a:srgbClr val="000000"/>
                          </a:solidFill>
                          <a:effectLst/>
                          <a:latin typeface="Calibri"/>
                        </a:rPr>
                        <a:t>101</a:t>
                      </a:r>
                    </a:p>
                  </a:txBody>
                  <a:tcPr marL="12700" marR="12700" marT="12159" marB="0" anchor="b"/>
                </a:tc>
              </a:tr>
              <a:tr h="268005">
                <a:tc>
                  <a:txBody>
                    <a:bodyPr/>
                    <a:lstStyle/>
                    <a:p>
                      <a:pPr algn="r" fontAlgn="b"/>
                      <a:r>
                        <a:rPr lang="en-US" sz="1100" b="0" i="0" u="none" strike="noStrike" dirty="0">
                          <a:solidFill>
                            <a:srgbClr val="000000"/>
                          </a:solidFill>
                          <a:effectLst/>
                          <a:latin typeface="Calibri"/>
                        </a:rPr>
                        <a:t>4-26-2013 11:13 AM</a:t>
                      </a:r>
                    </a:p>
                  </a:txBody>
                  <a:tcPr marL="12700" marR="12700" marT="12159" marB="0" anchor="b"/>
                </a:tc>
                <a:tc>
                  <a:txBody>
                    <a:bodyPr/>
                    <a:lstStyle/>
                    <a:p>
                      <a:pPr algn="ctr" fontAlgn="b"/>
                      <a:r>
                        <a:rPr lang="en-US" sz="1100" b="0" i="0" u="none" strike="noStrike">
                          <a:solidFill>
                            <a:srgbClr val="000000"/>
                          </a:solidFill>
                          <a:effectLst/>
                          <a:latin typeface="Calibri"/>
                        </a:rPr>
                        <a:t>355</a:t>
                      </a:r>
                    </a:p>
                  </a:txBody>
                  <a:tcPr marL="12700" marR="12700" marT="12159" marB="0" anchor="b"/>
                </a:tc>
                <a:tc>
                  <a:txBody>
                    <a:bodyPr/>
                    <a:lstStyle/>
                    <a:p>
                      <a:pPr algn="ctr" fontAlgn="b"/>
                      <a:r>
                        <a:rPr lang="en-US" sz="1100" b="0" i="0" u="none" strike="noStrike">
                          <a:solidFill>
                            <a:srgbClr val="000000"/>
                          </a:solidFill>
                          <a:effectLst/>
                          <a:latin typeface="Calibri"/>
                        </a:rPr>
                        <a:t>102</a:t>
                      </a:r>
                    </a:p>
                  </a:txBody>
                  <a:tcPr marL="12700" marR="12700" marT="12159" marB="0" anchor="b"/>
                </a:tc>
              </a:tr>
              <a:tr h="268005">
                <a:tc>
                  <a:txBody>
                    <a:bodyPr/>
                    <a:lstStyle/>
                    <a:p>
                      <a:pPr algn="r" fontAlgn="b"/>
                      <a:r>
                        <a:rPr lang="en-US" sz="1100" b="0" i="0" u="none" strike="noStrike" dirty="0">
                          <a:solidFill>
                            <a:srgbClr val="000000"/>
                          </a:solidFill>
                          <a:effectLst/>
                          <a:latin typeface="Calibri"/>
                        </a:rPr>
                        <a:t>4-26-2013 5:24 PM</a:t>
                      </a:r>
                    </a:p>
                  </a:txBody>
                  <a:tcPr marL="12700" marR="12700" marT="12159" marB="0" anchor="b"/>
                </a:tc>
                <a:tc>
                  <a:txBody>
                    <a:bodyPr/>
                    <a:lstStyle/>
                    <a:p>
                      <a:pPr algn="ctr" fontAlgn="b"/>
                      <a:r>
                        <a:rPr lang="en-US" sz="1100" b="0" i="0" u="none" strike="noStrike">
                          <a:solidFill>
                            <a:srgbClr val="000000"/>
                          </a:solidFill>
                          <a:effectLst/>
                          <a:latin typeface="Calibri"/>
                        </a:rPr>
                        <a:t>362</a:t>
                      </a:r>
                    </a:p>
                  </a:txBody>
                  <a:tcPr marL="12700" marR="12700" marT="12159" marB="0" anchor="b"/>
                </a:tc>
                <a:tc>
                  <a:txBody>
                    <a:bodyPr/>
                    <a:lstStyle/>
                    <a:p>
                      <a:pPr algn="ctr" fontAlgn="b"/>
                      <a:r>
                        <a:rPr lang="en-US" sz="1100" b="0" i="0" u="none" strike="noStrike">
                          <a:solidFill>
                            <a:srgbClr val="000000"/>
                          </a:solidFill>
                          <a:effectLst/>
                          <a:latin typeface="Calibri"/>
                        </a:rPr>
                        <a:t>104</a:t>
                      </a:r>
                    </a:p>
                  </a:txBody>
                  <a:tcPr marL="12700" marR="12700" marT="12159" marB="0" anchor="b"/>
                </a:tc>
              </a:tr>
              <a:tr h="268005">
                <a:tc>
                  <a:txBody>
                    <a:bodyPr/>
                    <a:lstStyle/>
                    <a:p>
                      <a:pPr algn="r" fontAlgn="b"/>
                      <a:r>
                        <a:rPr lang="en-US" sz="1100" b="0" i="0" u="none" strike="noStrike" dirty="0">
                          <a:solidFill>
                            <a:srgbClr val="000000"/>
                          </a:solidFill>
                          <a:effectLst/>
                          <a:latin typeface="Calibri"/>
                        </a:rPr>
                        <a:t>5-23-2013 4:03 PM</a:t>
                      </a:r>
                    </a:p>
                  </a:txBody>
                  <a:tcPr marL="12700" marR="12700" marT="12159" marB="0" anchor="b"/>
                </a:tc>
                <a:tc>
                  <a:txBody>
                    <a:bodyPr/>
                    <a:lstStyle/>
                    <a:p>
                      <a:pPr algn="ctr" fontAlgn="b"/>
                      <a:r>
                        <a:rPr lang="en-US" sz="1100" b="0" i="0" u="none" strike="noStrike" dirty="0">
                          <a:solidFill>
                            <a:srgbClr val="000000"/>
                          </a:solidFill>
                          <a:effectLst/>
                          <a:latin typeface="Calibri"/>
                        </a:rPr>
                        <a:t>364</a:t>
                      </a:r>
                    </a:p>
                  </a:txBody>
                  <a:tcPr marL="12700" marR="12700" marT="12159" marB="0" anchor="b"/>
                </a:tc>
                <a:tc>
                  <a:txBody>
                    <a:bodyPr/>
                    <a:lstStyle/>
                    <a:p>
                      <a:pPr algn="ctr" fontAlgn="b"/>
                      <a:r>
                        <a:rPr lang="en-US" sz="1100" b="0" i="0" u="none" strike="noStrike" dirty="0" smtClean="0">
                          <a:solidFill>
                            <a:srgbClr val="000000"/>
                          </a:solidFill>
                          <a:effectLst/>
                          <a:latin typeface="Calibri"/>
                        </a:rPr>
                        <a:t>104</a:t>
                      </a:r>
                      <a:endParaRPr lang="en-US" sz="1100" b="0" i="0" u="none" strike="noStrike" dirty="0">
                        <a:solidFill>
                          <a:srgbClr val="000000"/>
                        </a:solidFill>
                        <a:effectLst/>
                        <a:latin typeface="Calibri"/>
                      </a:endParaRPr>
                    </a:p>
                  </a:txBody>
                  <a:tcPr marL="12700" marR="12700" marT="12159" marB="0" anchor="b"/>
                </a:tc>
              </a:tr>
              <a:tr h="268005">
                <a:tc>
                  <a:txBody>
                    <a:bodyPr/>
                    <a:lstStyle/>
                    <a:p>
                      <a:pPr algn="r" fontAlgn="b"/>
                      <a:r>
                        <a:rPr lang="en-US" sz="1100" b="0" i="0" u="none" strike="noStrike" dirty="0" smtClean="0">
                          <a:solidFill>
                            <a:srgbClr val="000000"/>
                          </a:solidFill>
                          <a:effectLst/>
                          <a:latin typeface="+mn-lt"/>
                        </a:rPr>
                        <a:t>9-4-2013  3:38:15 PM</a:t>
                      </a:r>
                      <a:endParaRPr lang="en-US" sz="1100" b="0" i="0" u="none" strike="noStrike" dirty="0">
                        <a:solidFill>
                          <a:srgbClr val="000000"/>
                        </a:solidFill>
                        <a:effectLst/>
                        <a:latin typeface="Calibri"/>
                      </a:endParaRPr>
                    </a:p>
                  </a:txBody>
                  <a:tcPr marL="12700" marR="12700" marT="12159"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mn-lt"/>
                        </a:rPr>
                        <a:t>368</a:t>
                      </a:r>
                      <a:endParaRPr lang="en-US" sz="1100" b="0" i="0" u="none" strike="noStrike" dirty="0">
                        <a:solidFill>
                          <a:srgbClr val="000000"/>
                        </a:solidFill>
                        <a:effectLst/>
                        <a:latin typeface="Calibri"/>
                      </a:endParaRPr>
                    </a:p>
                  </a:txBody>
                  <a:tcPr marL="12700" marR="12700" marT="12159"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mn-lt"/>
                        </a:rPr>
                        <a:t>108</a:t>
                      </a:r>
                    </a:p>
                  </a:txBody>
                  <a:tcPr marL="12700" marR="12700" marT="12159" marB="0" anchor="b"/>
                </a:tc>
              </a:tr>
              <a:tr h="268005">
                <a:tc>
                  <a:txBody>
                    <a:bodyPr/>
                    <a:lstStyle/>
                    <a:p>
                      <a:pPr algn="ctr" fontAlgn="b"/>
                      <a:r>
                        <a:rPr lang="en-US" sz="1100" b="0" i="0" u="none" strike="noStrike" dirty="0" smtClean="0">
                          <a:solidFill>
                            <a:srgbClr val="000000"/>
                          </a:solidFill>
                          <a:effectLst/>
                          <a:latin typeface="Calibri"/>
                        </a:rPr>
                        <a:t>...</a:t>
                      </a:r>
                      <a:endParaRPr lang="en-US" sz="1100" b="0" i="0" u="none" strike="noStrike" dirty="0">
                        <a:solidFill>
                          <a:srgbClr val="000000"/>
                        </a:solidFill>
                        <a:effectLst/>
                        <a:latin typeface="Calibri"/>
                      </a:endParaRPr>
                    </a:p>
                  </a:txBody>
                  <a:tcPr marL="12700" marR="12700" marT="12159"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a:rPr>
                        <a:t>...</a:t>
                      </a:r>
                      <a:endParaRPr lang="en-US" sz="1100" b="0" i="0" u="none" strike="noStrike" dirty="0">
                        <a:solidFill>
                          <a:srgbClr val="000000"/>
                        </a:solidFill>
                        <a:effectLst/>
                        <a:latin typeface="Calibri"/>
                      </a:endParaRPr>
                    </a:p>
                  </a:txBody>
                  <a:tcPr marL="12700" marR="12700" marT="12159"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mn-lt"/>
                        </a:rPr>
                        <a:t>...</a:t>
                      </a:r>
                    </a:p>
                  </a:txBody>
                  <a:tcPr marL="12700" marR="12700" marT="12159" marB="0" anchor="b"/>
                </a:tc>
              </a:tr>
              <a:tr h="268005">
                <a:tc>
                  <a:txBody>
                    <a:bodyPr/>
                    <a:lstStyle/>
                    <a:p>
                      <a:pPr algn="r" fontAlgn="b"/>
                      <a:r>
                        <a:rPr lang="en-US" sz="1100" b="0" i="0" u="none" strike="noStrike" dirty="0" smtClean="0">
                          <a:solidFill>
                            <a:srgbClr val="000000"/>
                          </a:solidFill>
                          <a:effectLst/>
                          <a:latin typeface="+mn-lt"/>
                        </a:rPr>
                        <a:t>7-14-2014 5:12:08 AM</a:t>
                      </a:r>
                      <a:endParaRPr lang="en-US" sz="1100" b="0" i="0" u="none" strike="noStrike" dirty="0">
                        <a:solidFill>
                          <a:srgbClr val="000000"/>
                        </a:solidFill>
                        <a:effectLst/>
                        <a:latin typeface="Calibri"/>
                      </a:endParaRPr>
                    </a:p>
                  </a:txBody>
                  <a:tcPr marL="12700" marR="12700" marT="12159" marB="0" anchor="b"/>
                </a:tc>
                <a:tc>
                  <a:txBody>
                    <a:bodyPr/>
                    <a:lstStyle/>
                    <a:p>
                      <a:pPr algn="ctr" fontAlgn="b"/>
                      <a:r>
                        <a:rPr lang="en-US" sz="1100" b="0" i="0" u="none" strike="noStrike" dirty="0" smtClean="0">
                          <a:solidFill>
                            <a:srgbClr val="000000"/>
                          </a:solidFill>
                          <a:effectLst/>
                          <a:latin typeface="Calibri"/>
                        </a:rPr>
                        <a:t>1226</a:t>
                      </a:r>
                      <a:endParaRPr lang="en-US" sz="1100" b="0" i="0" u="none" strike="noStrike" dirty="0">
                        <a:solidFill>
                          <a:srgbClr val="000000"/>
                        </a:solidFill>
                        <a:effectLst/>
                        <a:latin typeface="Calibri"/>
                      </a:endParaRPr>
                    </a:p>
                  </a:txBody>
                  <a:tcPr marL="12700" marR="12700" marT="12159" marB="0" anchor="b"/>
                </a:tc>
                <a:tc>
                  <a:txBody>
                    <a:bodyPr/>
                    <a:lstStyle/>
                    <a:p>
                      <a:pPr algn="ctr" fontAlgn="b"/>
                      <a:r>
                        <a:rPr lang="en-US" sz="1100" b="0" i="0" u="none" strike="noStrike" dirty="0" smtClean="0">
                          <a:solidFill>
                            <a:srgbClr val="000000"/>
                          </a:solidFill>
                          <a:effectLst/>
                          <a:latin typeface="Calibri"/>
                        </a:rPr>
                        <a:t>862</a:t>
                      </a:r>
                      <a:endParaRPr lang="en-US" sz="1100" b="0" i="0" u="none" strike="noStrike" dirty="0">
                        <a:solidFill>
                          <a:srgbClr val="000000"/>
                        </a:solidFill>
                        <a:effectLst/>
                        <a:latin typeface="Calibri"/>
                      </a:endParaRPr>
                    </a:p>
                  </a:txBody>
                  <a:tcPr marL="12700" marR="12700" marT="12159" marB="0" anchor="b"/>
                </a:tc>
              </a:tr>
            </a:tbl>
          </a:graphicData>
        </a:graphic>
      </p:graphicFrame>
    </p:spTree>
    <p:extLst>
      <p:ext uri="{BB962C8B-B14F-4D97-AF65-F5344CB8AC3E}">
        <p14:creationId xmlns:p14="http://schemas.microsoft.com/office/powerpoint/2010/main" val="373524748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2385" name="Rectangle 2"/>
          <p:cNvSpPr>
            <a:spLocks noGrp="1" noChangeArrowheads="1"/>
          </p:cNvSpPr>
          <p:nvPr>
            <p:ph type="title"/>
          </p:nvPr>
        </p:nvSpPr>
        <p:spPr>
          <a:xfrm>
            <a:off x="0" y="0"/>
            <a:ext cx="9144000" cy="901700"/>
          </a:xfrm>
        </p:spPr>
        <p:txBody>
          <a:bodyPr/>
          <a:lstStyle/>
          <a:p>
            <a:pPr eaLnBrk="1" hangingPunct="1"/>
            <a:r>
              <a:rPr lang="en-US" dirty="0" smtClean="0"/>
              <a:t>Relational Database Experience</a:t>
            </a:r>
            <a:endParaRPr lang="en-US" dirty="0" smtClean="0"/>
          </a:p>
        </p:txBody>
      </p:sp>
      <p:sp>
        <p:nvSpPr>
          <p:cNvPr id="2192386" name="Rectangle 3"/>
          <p:cNvSpPr>
            <a:spLocks noGrp="1" noChangeArrowheads="1"/>
          </p:cNvSpPr>
          <p:nvPr>
            <p:ph type="body" idx="1"/>
          </p:nvPr>
        </p:nvSpPr>
        <p:spPr>
          <a:xfrm>
            <a:off x="298450" y="1220788"/>
            <a:ext cx="8629650" cy="4735512"/>
          </a:xfrm>
        </p:spPr>
        <p:txBody>
          <a:bodyPr/>
          <a:lstStyle/>
          <a:p>
            <a:pPr>
              <a:lnSpc>
                <a:spcPct val="70000"/>
              </a:lnSpc>
            </a:pPr>
            <a:r>
              <a:rPr lang="en-US" sz="2400" b="1" dirty="0" smtClean="0">
                <a:latin typeface="Arial" charset="0"/>
              </a:rPr>
              <a:t>All relational data information integrated in IRMIS</a:t>
            </a:r>
          </a:p>
          <a:p>
            <a:pPr>
              <a:lnSpc>
                <a:spcPct val="70000"/>
              </a:lnSpc>
            </a:pPr>
            <a:r>
              <a:rPr lang="en-US" sz="2400" b="1" dirty="0" smtClean="0">
                <a:latin typeface="Arial" charset="0"/>
              </a:rPr>
              <a:t>IRMIS </a:t>
            </a:r>
            <a:r>
              <a:rPr lang="en-US" sz="2400" b="1" dirty="0" smtClean="0">
                <a:latin typeface="Arial" charset="0"/>
              </a:rPr>
              <a:t>table evolution and application development conflicted</a:t>
            </a:r>
          </a:p>
          <a:p>
            <a:pPr>
              <a:lnSpc>
                <a:spcPct val="70000"/>
              </a:lnSpc>
            </a:pPr>
            <a:r>
              <a:rPr lang="en-US" sz="2400" b="1" dirty="0" smtClean="0">
                <a:latin typeface="Arial" charset="0"/>
              </a:rPr>
              <a:t>IRMIS table redesign broke all JDBC production </a:t>
            </a:r>
            <a:r>
              <a:rPr lang="en-US" sz="2400" b="1" dirty="0" smtClean="0">
                <a:latin typeface="Arial" charset="0"/>
              </a:rPr>
              <a:t>code</a:t>
            </a:r>
          </a:p>
          <a:p>
            <a:pPr marL="0" indent="0">
              <a:lnSpc>
                <a:spcPct val="70000"/>
              </a:lnSpc>
              <a:buNone/>
            </a:pPr>
            <a:r>
              <a:rPr lang="en-US" sz="2400" b="1" dirty="0" smtClean="0">
                <a:latin typeface="Arial" charset="0"/>
              </a:rPr>
              <a:t>……………..so domains were separated out except </a:t>
            </a:r>
            <a:endParaRPr lang="en-US" sz="2400" b="1" dirty="0" smtClean="0">
              <a:latin typeface="Arial" charset="0"/>
            </a:endParaRPr>
          </a:p>
          <a:p>
            <a:pPr>
              <a:lnSpc>
                <a:spcPct val="70000"/>
              </a:lnSpc>
            </a:pPr>
            <a:r>
              <a:rPr lang="en-US" sz="2400" b="1" dirty="0" smtClean="0">
                <a:latin typeface="Arial" charset="0"/>
              </a:rPr>
              <a:t>New IRMIS tools were being developed for</a:t>
            </a:r>
          </a:p>
          <a:p>
            <a:pPr marL="742950" lvl="1" indent="-285750">
              <a:lnSpc>
                <a:spcPct val="70000"/>
              </a:lnSpc>
            </a:pPr>
            <a:r>
              <a:rPr lang="en-US" sz="2400" b="1" dirty="0" smtClean="0">
                <a:latin typeface="Arial" charset="0"/>
              </a:rPr>
              <a:t>Component type editor</a:t>
            </a:r>
          </a:p>
          <a:p>
            <a:pPr marL="742950" lvl="1" indent="-285750">
              <a:lnSpc>
                <a:spcPct val="70000"/>
              </a:lnSpc>
            </a:pPr>
            <a:r>
              <a:rPr lang="en-US" sz="2400" b="1" dirty="0" smtClean="0">
                <a:latin typeface="Arial" charset="0"/>
              </a:rPr>
              <a:t>Component editor </a:t>
            </a:r>
          </a:p>
          <a:p>
            <a:pPr marL="742950" lvl="1" indent="-285750">
              <a:lnSpc>
                <a:spcPct val="70000"/>
              </a:lnSpc>
            </a:pPr>
            <a:r>
              <a:rPr lang="en-US" sz="2400" b="1" dirty="0" smtClean="0">
                <a:latin typeface="Arial" charset="0"/>
              </a:rPr>
              <a:t>Component Browser</a:t>
            </a:r>
          </a:p>
          <a:p>
            <a:pPr marL="742950" lvl="1" indent="-285750">
              <a:lnSpc>
                <a:spcPct val="70000"/>
              </a:lnSpc>
            </a:pPr>
            <a:r>
              <a:rPr lang="en-US" sz="2400" b="1" dirty="0" smtClean="0">
                <a:latin typeface="Arial" charset="0"/>
              </a:rPr>
              <a:t>Wiring Editor</a:t>
            </a:r>
          </a:p>
          <a:p>
            <a:pPr marL="742950" lvl="1" indent="-285750">
              <a:lnSpc>
                <a:spcPct val="70000"/>
              </a:lnSpc>
            </a:pPr>
            <a:r>
              <a:rPr lang="en-US" sz="2400" b="1" dirty="0" smtClean="0">
                <a:latin typeface="Arial" charset="0"/>
              </a:rPr>
              <a:t>BUT…… never completed in time to </a:t>
            </a:r>
            <a:r>
              <a:rPr lang="en-US" sz="2400" b="1" dirty="0" smtClean="0">
                <a:latin typeface="Arial" charset="0"/>
              </a:rPr>
              <a:t>deploy</a:t>
            </a:r>
          </a:p>
          <a:p>
            <a:pPr marL="457200" lvl="1" indent="0">
              <a:lnSpc>
                <a:spcPct val="70000"/>
              </a:lnSpc>
              <a:buNone/>
            </a:pPr>
            <a:endParaRPr lang="en-US" sz="2400" b="1" dirty="0" smtClean="0">
              <a:latin typeface="Arial" charset="0"/>
            </a:endParaRPr>
          </a:p>
          <a:p>
            <a:pPr marL="109537" indent="0">
              <a:lnSpc>
                <a:spcPct val="70000"/>
              </a:lnSpc>
              <a:buNone/>
            </a:pPr>
            <a:r>
              <a:rPr lang="en-US" sz="2400" b="1" dirty="0" smtClean="0">
                <a:latin typeface="Arial" charset="0"/>
              </a:rPr>
              <a:t>………… other domains developed into deployed applications</a:t>
            </a:r>
            <a:endParaRPr lang="en-US" sz="2400" b="1" dirty="0" smtClean="0">
              <a:latin typeface="Arial" charset="0"/>
            </a:endParaRPr>
          </a:p>
          <a:p>
            <a:pPr marL="0" indent="0">
              <a:lnSpc>
                <a:spcPct val="70000"/>
              </a:lnSpc>
              <a:buNone/>
            </a:pPr>
            <a:endParaRPr lang="en-US" sz="2400" b="1" dirty="0">
              <a:latin typeface="Arial" charset="0"/>
            </a:endParaRPr>
          </a:p>
        </p:txBody>
      </p:sp>
      <p:pic>
        <p:nvPicPr>
          <p:cNvPr id="2192387" name="Picture 5"/>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pic>
        <p:nvPicPr>
          <p:cNvPr id="2192388" name="Picture 6"/>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pic>
        <p:nvPicPr>
          <p:cNvPr id="2192389" name="Picture 7"/>
          <p:cNvPicPr>
            <a:picLocks noChangeAspect="1" noChangeArrowheads="1"/>
          </p:cNvPicPr>
          <p:nvPr/>
        </p:nvPicPr>
        <p:blipFill>
          <a:blip r:embed="rId4"/>
          <a:srcRect/>
          <a:stretch>
            <a:fillRect/>
          </a:stretch>
        </p:blipFill>
        <p:spPr bwMode="auto">
          <a:xfrm>
            <a:off x="4718050" y="3495675"/>
            <a:ext cx="12700" cy="169863"/>
          </a:xfrm>
          <a:prstGeom prst="rect">
            <a:avLst/>
          </a:prstGeom>
          <a:noFill/>
          <a:ln w="12700">
            <a:noFill/>
            <a:miter lim="800000"/>
            <a:headEnd/>
            <a:tailEnd/>
          </a:ln>
        </p:spPr>
      </p:pic>
      <p:pic>
        <p:nvPicPr>
          <p:cNvPr id="2192390" name="Picture 8"/>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spTree>
    <p:extLst>
      <p:ext uri="{BB962C8B-B14F-4D97-AF65-F5344CB8AC3E}">
        <p14:creationId xmlns:p14="http://schemas.microsoft.com/office/powerpoint/2010/main" val="217973466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2385" name="Rectangle 2"/>
          <p:cNvSpPr>
            <a:spLocks noGrp="1" noChangeArrowheads="1"/>
          </p:cNvSpPr>
          <p:nvPr>
            <p:ph type="title"/>
          </p:nvPr>
        </p:nvSpPr>
        <p:spPr>
          <a:xfrm>
            <a:off x="0" y="0"/>
            <a:ext cx="9144000" cy="901700"/>
          </a:xfrm>
        </p:spPr>
        <p:txBody>
          <a:bodyPr/>
          <a:lstStyle/>
          <a:p>
            <a:pPr eaLnBrk="1" hangingPunct="1"/>
            <a:r>
              <a:rPr lang="en-US" dirty="0" smtClean="0"/>
              <a:t>Relational Database Experience</a:t>
            </a:r>
            <a:endParaRPr lang="en-US" dirty="0" smtClean="0"/>
          </a:p>
        </p:txBody>
      </p:sp>
      <p:sp>
        <p:nvSpPr>
          <p:cNvPr id="2192386" name="Rectangle 3"/>
          <p:cNvSpPr>
            <a:spLocks noGrp="1" noChangeArrowheads="1"/>
          </p:cNvSpPr>
          <p:nvPr>
            <p:ph type="body" idx="1"/>
          </p:nvPr>
        </p:nvSpPr>
        <p:spPr>
          <a:xfrm>
            <a:off x="298450" y="1220788"/>
            <a:ext cx="8629650" cy="4735512"/>
          </a:xfrm>
        </p:spPr>
        <p:txBody>
          <a:bodyPr/>
          <a:lstStyle/>
          <a:p>
            <a:pPr>
              <a:lnSpc>
                <a:spcPct val="70000"/>
              </a:lnSpc>
            </a:pPr>
            <a:r>
              <a:rPr lang="en-US" sz="2400" b="1" dirty="0" smtClean="0">
                <a:latin typeface="Arial" charset="0"/>
              </a:rPr>
              <a:t>Channel </a:t>
            </a:r>
            <a:r>
              <a:rPr lang="en-US" sz="2400" b="1" dirty="0" smtClean="0">
                <a:latin typeface="Arial" charset="0"/>
              </a:rPr>
              <a:t>Finder application uses MySQL (moving to </a:t>
            </a:r>
            <a:r>
              <a:rPr lang="en-US" sz="2400" b="1" dirty="0" err="1" smtClean="0">
                <a:latin typeface="Arial" charset="0"/>
              </a:rPr>
              <a:t>MongoDB</a:t>
            </a:r>
            <a:r>
              <a:rPr lang="en-US" sz="2400" b="1" dirty="0" smtClean="0">
                <a:latin typeface="Arial" charset="0"/>
              </a:rPr>
              <a:t>) (V4 service in development)</a:t>
            </a:r>
          </a:p>
          <a:p>
            <a:pPr>
              <a:lnSpc>
                <a:spcPct val="70000"/>
              </a:lnSpc>
            </a:pPr>
            <a:endParaRPr lang="en-US" sz="2400" b="1" dirty="0">
              <a:latin typeface="Arial" charset="0"/>
            </a:endParaRPr>
          </a:p>
          <a:p>
            <a:pPr>
              <a:lnSpc>
                <a:spcPct val="70000"/>
              </a:lnSpc>
            </a:pPr>
            <a:r>
              <a:rPr lang="en-US" sz="2400" b="1" dirty="0" smtClean="0">
                <a:latin typeface="Arial" charset="0"/>
              </a:rPr>
              <a:t>Lattice development </a:t>
            </a:r>
            <a:r>
              <a:rPr lang="en-US" sz="2400" b="1" dirty="0" smtClean="0">
                <a:latin typeface="Arial" charset="0"/>
              </a:rPr>
              <a:t>with MySQL (V4 service deployed)</a:t>
            </a:r>
            <a:endParaRPr lang="en-US" sz="2400" b="1" dirty="0" smtClean="0">
              <a:latin typeface="Arial" charset="0"/>
            </a:endParaRPr>
          </a:p>
          <a:p>
            <a:pPr>
              <a:lnSpc>
                <a:spcPct val="70000"/>
              </a:lnSpc>
            </a:pPr>
            <a:endParaRPr lang="en-US" sz="2400" b="1" dirty="0">
              <a:latin typeface="Arial" charset="0"/>
            </a:endParaRPr>
          </a:p>
          <a:p>
            <a:pPr>
              <a:lnSpc>
                <a:spcPct val="70000"/>
              </a:lnSpc>
            </a:pPr>
            <a:r>
              <a:rPr lang="en-US" sz="2400" b="1" dirty="0" smtClean="0">
                <a:latin typeface="Arial" charset="0"/>
              </a:rPr>
              <a:t>Electronic log uses MySQL (moving to </a:t>
            </a:r>
            <a:r>
              <a:rPr lang="en-US" sz="2400" b="1" dirty="0" err="1" smtClean="0">
                <a:latin typeface="Arial" charset="0"/>
              </a:rPr>
              <a:t>MongoDB</a:t>
            </a:r>
            <a:r>
              <a:rPr lang="en-US" sz="2400" b="1" dirty="0" smtClean="0">
                <a:latin typeface="Arial" charset="0"/>
              </a:rPr>
              <a:t>) (No V4 service)</a:t>
            </a:r>
          </a:p>
          <a:p>
            <a:pPr>
              <a:lnSpc>
                <a:spcPct val="70000"/>
              </a:lnSpc>
            </a:pPr>
            <a:endParaRPr lang="en-US" sz="2400" b="1" dirty="0" smtClean="0">
              <a:latin typeface="Arial" charset="0"/>
            </a:endParaRPr>
          </a:p>
          <a:p>
            <a:pPr>
              <a:lnSpc>
                <a:spcPct val="70000"/>
              </a:lnSpc>
            </a:pPr>
            <a:r>
              <a:rPr lang="en-US" sz="2400" b="1" dirty="0" smtClean="0">
                <a:latin typeface="Arial" charset="0"/>
              </a:rPr>
              <a:t>Save Retrieve uses </a:t>
            </a:r>
            <a:r>
              <a:rPr lang="en-US" sz="2400" b="1" dirty="0" smtClean="0">
                <a:latin typeface="Arial" charset="0"/>
              </a:rPr>
              <a:t>MySQL (V4 service deployed)</a:t>
            </a:r>
          </a:p>
          <a:p>
            <a:pPr>
              <a:lnSpc>
                <a:spcPct val="70000"/>
              </a:lnSpc>
            </a:pPr>
            <a:endParaRPr lang="en-US" sz="2400" b="1" dirty="0" smtClean="0">
              <a:latin typeface="Arial" charset="0"/>
            </a:endParaRPr>
          </a:p>
          <a:p>
            <a:pPr>
              <a:lnSpc>
                <a:spcPct val="70000"/>
              </a:lnSpc>
            </a:pPr>
            <a:r>
              <a:rPr lang="en-US" sz="2400" b="1" dirty="0" smtClean="0">
                <a:latin typeface="Arial" charset="0"/>
              </a:rPr>
              <a:t>Unit conversion uses </a:t>
            </a:r>
            <a:r>
              <a:rPr lang="en-US" sz="2400" b="1" dirty="0" err="1" smtClean="0">
                <a:latin typeface="Arial" charset="0"/>
              </a:rPr>
              <a:t>mySQL</a:t>
            </a:r>
            <a:r>
              <a:rPr lang="en-US" sz="2400" b="1" dirty="0" smtClean="0">
                <a:latin typeface="Arial" charset="0"/>
              </a:rPr>
              <a:t> for Magnet </a:t>
            </a:r>
            <a:r>
              <a:rPr lang="en-US" sz="2400" b="1" dirty="0" smtClean="0">
                <a:latin typeface="Arial" charset="0"/>
              </a:rPr>
              <a:t>Measurements (deployed into an IOC application)</a:t>
            </a:r>
          </a:p>
          <a:p>
            <a:pPr>
              <a:lnSpc>
                <a:spcPct val="70000"/>
              </a:lnSpc>
            </a:pPr>
            <a:endParaRPr lang="en-US" sz="2400" b="1" dirty="0" smtClean="0">
              <a:latin typeface="Arial" charset="0"/>
            </a:endParaRPr>
          </a:p>
          <a:p>
            <a:pPr>
              <a:lnSpc>
                <a:spcPct val="70000"/>
              </a:lnSpc>
            </a:pPr>
            <a:r>
              <a:rPr lang="en-US" sz="2400" b="1" dirty="0" smtClean="0">
                <a:latin typeface="Arial" charset="0"/>
              </a:rPr>
              <a:t>New </a:t>
            </a:r>
            <a:r>
              <a:rPr lang="en-US" sz="2400" b="1" dirty="0" err="1" smtClean="0">
                <a:latin typeface="Arial" charset="0"/>
              </a:rPr>
              <a:t>metaDataStore</a:t>
            </a:r>
            <a:r>
              <a:rPr lang="en-US" sz="2400" b="1" dirty="0" smtClean="0">
                <a:latin typeface="Arial" charset="0"/>
              </a:rPr>
              <a:t> uses </a:t>
            </a:r>
            <a:r>
              <a:rPr lang="en-US" sz="2400" b="1" dirty="0" err="1" smtClean="0">
                <a:latin typeface="Arial" charset="0"/>
              </a:rPr>
              <a:t>MongoDB</a:t>
            </a:r>
            <a:r>
              <a:rPr lang="en-US" sz="2400" b="1" dirty="0" smtClean="0">
                <a:latin typeface="Arial" charset="0"/>
              </a:rPr>
              <a:t> (V4 service in development)</a:t>
            </a:r>
            <a:endParaRPr lang="en-US" sz="2400" b="1" dirty="0" smtClean="0">
              <a:latin typeface="Arial" charset="0"/>
            </a:endParaRPr>
          </a:p>
          <a:p>
            <a:pPr marL="0" indent="0">
              <a:lnSpc>
                <a:spcPct val="70000"/>
              </a:lnSpc>
              <a:buNone/>
            </a:pPr>
            <a:endParaRPr lang="en-US" sz="2000" b="1" dirty="0">
              <a:latin typeface="Arial" charset="0"/>
            </a:endParaRPr>
          </a:p>
        </p:txBody>
      </p:sp>
      <p:pic>
        <p:nvPicPr>
          <p:cNvPr id="2192387" name="Picture 5"/>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pic>
        <p:nvPicPr>
          <p:cNvPr id="2192388" name="Picture 6"/>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pic>
        <p:nvPicPr>
          <p:cNvPr id="2192389" name="Picture 7"/>
          <p:cNvPicPr>
            <a:picLocks noChangeAspect="1" noChangeArrowheads="1"/>
          </p:cNvPicPr>
          <p:nvPr/>
        </p:nvPicPr>
        <p:blipFill>
          <a:blip r:embed="rId4"/>
          <a:srcRect/>
          <a:stretch>
            <a:fillRect/>
          </a:stretch>
        </p:blipFill>
        <p:spPr bwMode="auto">
          <a:xfrm>
            <a:off x="4718050" y="3495675"/>
            <a:ext cx="12700" cy="169863"/>
          </a:xfrm>
          <a:prstGeom prst="rect">
            <a:avLst/>
          </a:prstGeom>
          <a:noFill/>
          <a:ln w="12700">
            <a:noFill/>
            <a:miter lim="800000"/>
            <a:headEnd/>
            <a:tailEnd/>
          </a:ln>
        </p:spPr>
      </p:pic>
      <p:pic>
        <p:nvPicPr>
          <p:cNvPr id="2192390" name="Picture 8"/>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spTree>
    <p:extLst>
      <p:ext uri="{BB962C8B-B14F-4D97-AF65-F5344CB8AC3E}">
        <p14:creationId xmlns:p14="http://schemas.microsoft.com/office/powerpoint/2010/main" val="386400248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2385" name="Rectangle 2"/>
          <p:cNvSpPr>
            <a:spLocks noGrp="1" noChangeArrowheads="1"/>
          </p:cNvSpPr>
          <p:nvPr>
            <p:ph type="title"/>
          </p:nvPr>
        </p:nvSpPr>
        <p:spPr>
          <a:xfrm>
            <a:off x="0" y="0"/>
            <a:ext cx="9144000" cy="901700"/>
          </a:xfrm>
        </p:spPr>
        <p:txBody>
          <a:bodyPr/>
          <a:lstStyle/>
          <a:p>
            <a:pPr eaLnBrk="1" hangingPunct="1"/>
            <a:r>
              <a:rPr lang="en-US" dirty="0" smtClean="0"/>
              <a:t>Relational Database </a:t>
            </a:r>
            <a:r>
              <a:rPr lang="en-US" dirty="0" smtClean="0"/>
              <a:t>Experience</a:t>
            </a:r>
            <a:endParaRPr lang="en-US" dirty="0" smtClean="0"/>
          </a:p>
        </p:txBody>
      </p:sp>
      <p:sp>
        <p:nvSpPr>
          <p:cNvPr id="2192386" name="Rectangle 3"/>
          <p:cNvSpPr>
            <a:spLocks noGrp="1" noChangeArrowheads="1"/>
          </p:cNvSpPr>
          <p:nvPr>
            <p:ph type="body" idx="1"/>
          </p:nvPr>
        </p:nvSpPr>
        <p:spPr>
          <a:xfrm>
            <a:off x="298450" y="1220788"/>
            <a:ext cx="8629650" cy="4735512"/>
          </a:xfrm>
        </p:spPr>
        <p:txBody>
          <a:bodyPr/>
          <a:lstStyle/>
          <a:p>
            <a:pPr>
              <a:lnSpc>
                <a:spcPct val="70000"/>
              </a:lnSpc>
            </a:pPr>
            <a:r>
              <a:rPr lang="en-US" sz="2400" b="1" dirty="0" smtClean="0">
                <a:latin typeface="Arial" charset="0"/>
              </a:rPr>
              <a:t>One large database with all of the facility data </a:t>
            </a:r>
            <a:r>
              <a:rPr lang="en-US" sz="2400" b="1" dirty="0" smtClean="0">
                <a:latin typeface="Arial" charset="0"/>
              </a:rPr>
              <a:t>was </a:t>
            </a:r>
            <a:r>
              <a:rPr lang="en-US" sz="2400" b="1" dirty="0" smtClean="0">
                <a:latin typeface="Arial" charset="0"/>
              </a:rPr>
              <a:t>not possible </a:t>
            </a:r>
            <a:r>
              <a:rPr lang="en-US" sz="2400" b="1" dirty="0" smtClean="0">
                <a:latin typeface="Arial" charset="0"/>
              </a:rPr>
              <a:t>.</a:t>
            </a:r>
          </a:p>
          <a:p>
            <a:pPr>
              <a:lnSpc>
                <a:spcPct val="70000"/>
              </a:lnSpc>
            </a:pPr>
            <a:endParaRPr lang="en-US" sz="2400" b="1" dirty="0" smtClean="0">
              <a:latin typeface="Arial" charset="0"/>
            </a:endParaRPr>
          </a:p>
          <a:p>
            <a:pPr>
              <a:lnSpc>
                <a:spcPct val="70000"/>
              </a:lnSpc>
            </a:pPr>
            <a:r>
              <a:rPr lang="en-US" sz="2400" b="1" dirty="0" smtClean="0">
                <a:latin typeface="Arial" charset="0"/>
              </a:rPr>
              <a:t>There are around thirty some identified database domains.</a:t>
            </a:r>
          </a:p>
          <a:p>
            <a:pPr>
              <a:lnSpc>
                <a:spcPct val="70000"/>
              </a:lnSpc>
            </a:pPr>
            <a:endParaRPr lang="en-US" sz="2400" b="1" dirty="0" smtClean="0">
              <a:latin typeface="Arial" charset="0"/>
            </a:endParaRPr>
          </a:p>
          <a:p>
            <a:pPr>
              <a:lnSpc>
                <a:spcPct val="70000"/>
              </a:lnSpc>
            </a:pPr>
            <a:r>
              <a:rPr lang="en-US" sz="2400" b="1" dirty="0" smtClean="0">
                <a:latin typeface="Arial" charset="0"/>
              </a:rPr>
              <a:t>Collaboration led by MSU with ITER, ESS, NSLS II and others to develop applications </a:t>
            </a:r>
          </a:p>
          <a:p>
            <a:pPr>
              <a:lnSpc>
                <a:spcPct val="70000"/>
              </a:lnSpc>
            </a:pPr>
            <a:endParaRPr lang="en-US" sz="2400" b="1" dirty="0" smtClean="0">
              <a:latin typeface="Arial" charset="0"/>
            </a:endParaRPr>
          </a:p>
          <a:p>
            <a:pPr>
              <a:lnSpc>
                <a:spcPct val="70000"/>
              </a:lnSpc>
            </a:pPr>
            <a:r>
              <a:rPr lang="en-US" sz="2400" b="1" dirty="0" smtClean="0">
                <a:latin typeface="Arial" charset="0"/>
              </a:rPr>
              <a:t>We have serious questions to answer on cross domain queries and technology evaluations that are ongoing.</a:t>
            </a:r>
          </a:p>
          <a:p>
            <a:pPr>
              <a:lnSpc>
                <a:spcPct val="70000"/>
              </a:lnSpc>
            </a:pPr>
            <a:endParaRPr lang="en-US" sz="2000" b="1" dirty="0">
              <a:latin typeface="Arial" charset="0"/>
            </a:endParaRPr>
          </a:p>
        </p:txBody>
      </p:sp>
      <p:pic>
        <p:nvPicPr>
          <p:cNvPr id="2192387" name="Picture 5"/>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pic>
        <p:nvPicPr>
          <p:cNvPr id="2192388" name="Picture 6"/>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pic>
        <p:nvPicPr>
          <p:cNvPr id="2192389" name="Picture 7"/>
          <p:cNvPicPr>
            <a:picLocks noChangeAspect="1" noChangeArrowheads="1"/>
          </p:cNvPicPr>
          <p:nvPr/>
        </p:nvPicPr>
        <p:blipFill>
          <a:blip r:embed="rId4"/>
          <a:srcRect/>
          <a:stretch>
            <a:fillRect/>
          </a:stretch>
        </p:blipFill>
        <p:spPr bwMode="auto">
          <a:xfrm>
            <a:off x="4718050" y="3495675"/>
            <a:ext cx="12700" cy="169863"/>
          </a:xfrm>
          <a:prstGeom prst="rect">
            <a:avLst/>
          </a:prstGeom>
          <a:noFill/>
          <a:ln w="12700">
            <a:noFill/>
            <a:miter lim="800000"/>
            <a:headEnd/>
            <a:tailEnd/>
          </a:ln>
        </p:spPr>
      </p:pic>
      <p:pic>
        <p:nvPicPr>
          <p:cNvPr id="2192390" name="Picture 8"/>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spTree>
    <p:extLst>
      <p:ext uri="{BB962C8B-B14F-4D97-AF65-F5344CB8AC3E}">
        <p14:creationId xmlns:p14="http://schemas.microsoft.com/office/powerpoint/2010/main" val="280020003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133"/>
          <p:cNvSpPr>
            <a:spLocks noChangeArrowheads="1"/>
          </p:cNvSpPr>
          <p:nvPr/>
        </p:nvSpPr>
        <p:spPr bwMode="auto">
          <a:xfrm>
            <a:off x="7675683" y="3706416"/>
            <a:ext cx="766763" cy="579834"/>
          </a:xfrm>
          <a:prstGeom prst="can">
            <a:avLst>
              <a:gd name="adj" fmla="val 23370"/>
            </a:avLst>
          </a:prstGeom>
          <a:solidFill>
            <a:srgbClr val="CCFF99"/>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eaLnBrk="1" hangingPunct="1"/>
            <a:endParaRPr lang="en-US" altLang="en-US"/>
          </a:p>
        </p:txBody>
      </p:sp>
      <p:sp>
        <p:nvSpPr>
          <p:cNvPr id="9219" name="AutoShape 78"/>
          <p:cNvSpPr>
            <a:spLocks noChangeArrowheads="1"/>
          </p:cNvSpPr>
          <p:nvPr/>
        </p:nvSpPr>
        <p:spPr bwMode="auto">
          <a:xfrm>
            <a:off x="1635919" y="3763567"/>
            <a:ext cx="386954" cy="329803"/>
          </a:xfrm>
          <a:prstGeom prst="can">
            <a:avLst>
              <a:gd name="adj" fmla="val 25000"/>
            </a:avLst>
          </a:prstGeom>
          <a:solidFill>
            <a:srgbClr val="CCFF99"/>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eaLnBrk="1" hangingPunct="1"/>
            <a:endParaRPr lang="en-US" altLang="en-US"/>
          </a:p>
        </p:txBody>
      </p:sp>
      <p:sp>
        <p:nvSpPr>
          <p:cNvPr id="9221" name="Rectangle 5"/>
          <p:cNvSpPr>
            <a:spLocks noChangeArrowheads="1"/>
          </p:cNvSpPr>
          <p:nvPr/>
        </p:nvSpPr>
        <p:spPr bwMode="auto">
          <a:xfrm>
            <a:off x="1358505" y="4417219"/>
            <a:ext cx="6450806" cy="34529"/>
          </a:xfrm>
          <a:prstGeom prst="rect">
            <a:avLst/>
          </a:prstGeom>
          <a:solidFill>
            <a:srgbClr val="FF0000"/>
          </a:solidFill>
          <a:ln w="25560">
            <a:solidFill>
              <a:srgbClr val="FF0000"/>
            </a:solidFill>
            <a:miter lim="800000"/>
            <a:headEnd/>
            <a:tailEnd/>
          </a:ln>
        </p:spPr>
        <p:txBody>
          <a:bodyPr wrap="none" anchor="ctr"/>
          <a:lstStyle>
            <a:lvl1pPr defTabSz="457200" eaLnBrk="0" hangingPunct="0">
              <a:defRPr>
                <a:solidFill>
                  <a:schemeClr val="tx1"/>
                </a:solidFill>
                <a:latin typeface="Arial Narrow" panose="020B0606020202030204" pitchFamily="34" charset="0"/>
                <a:ea typeface="Osaka"/>
                <a:cs typeface="Osaka"/>
              </a:defRPr>
            </a:lvl1pPr>
            <a:lvl2pPr marL="742950" indent="-285750" defTabSz="457200" eaLnBrk="0" hangingPunct="0">
              <a:defRPr>
                <a:solidFill>
                  <a:schemeClr val="tx1"/>
                </a:solidFill>
                <a:latin typeface="Arial Narrow" panose="020B0606020202030204" pitchFamily="34" charset="0"/>
                <a:ea typeface="Osaka"/>
                <a:cs typeface="Osaka"/>
              </a:defRPr>
            </a:lvl2pPr>
            <a:lvl3pPr marL="1143000" indent="-228600" defTabSz="457200" eaLnBrk="0" hangingPunct="0">
              <a:defRPr>
                <a:solidFill>
                  <a:schemeClr val="tx1"/>
                </a:solidFill>
                <a:latin typeface="Arial Narrow" panose="020B0606020202030204" pitchFamily="34" charset="0"/>
                <a:ea typeface="Osaka"/>
                <a:cs typeface="Osaka"/>
              </a:defRPr>
            </a:lvl3pPr>
            <a:lvl4pPr marL="1600200" indent="-228600" defTabSz="457200" eaLnBrk="0" hangingPunct="0">
              <a:defRPr>
                <a:solidFill>
                  <a:schemeClr val="tx1"/>
                </a:solidFill>
                <a:latin typeface="Arial Narrow" panose="020B0606020202030204" pitchFamily="34" charset="0"/>
                <a:ea typeface="Osaka"/>
                <a:cs typeface="Osaka"/>
              </a:defRPr>
            </a:lvl4pPr>
            <a:lvl5pPr marL="2057400" indent="-228600" defTabSz="457200" eaLnBrk="0" hangingPunct="0">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a:lnSpc>
                <a:spcPct val="90000"/>
              </a:lnSpc>
              <a:spcBef>
                <a:spcPts val="844"/>
              </a:spcBef>
              <a:buClr>
                <a:srgbClr val="FF0000"/>
              </a:buClr>
              <a:buSzPct val="135000"/>
            </a:pPr>
            <a:endParaRPr lang="en-US" altLang="en-US">
              <a:solidFill>
                <a:schemeClr val="bg1"/>
              </a:solidFill>
            </a:endParaRPr>
          </a:p>
        </p:txBody>
      </p:sp>
      <p:sp>
        <p:nvSpPr>
          <p:cNvPr id="9222" name="Rectangle 11"/>
          <p:cNvSpPr>
            <a:spLocks noChangeArrowheads="1"/>
          </p:cNvSpPr>
          <p:nvPr/>
        </p:nvSpPr>
        <p:spPr bwMode="auto">
          <a:xfrm>
            <a:off x="1696642" y="4963717"/>
            <a:ext cx="959644" cy="772715"/>
          </a:xfrm>
          <a:prstGeom prst="rect">
            <a:avLst/>
          </a:prstGeom>
          <a:solidFill>
            <a:srgbClr val="A6F088"/>
          </a:solidFill>
          <a:ln w="25527">
            <a:solidFill>
              <a:srgbClr val="00006F"/>
            </a:solidFill>
            <a:miter lim="800000"/>
            <a:headEnd/>
            <a:tailEnd/>
          </a:ln>
        </p:spPr>
        <p:txBody>
          <a:bodyPr lIns="67500" tIns="35100" rIns="67500" bIns="351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050">
                <a:solidFill>
                  <a:srgbClr val="000000"/>
                </a:solidFill>
              </a:rPr>
              <a:t>Detector</a:t>
            </a:r>
          </a:p>
        </p:txBody>
      </p:sp>
      <p:sp>
        <p:nvSpPr>
          <p:cNvPr id="9223" name="Rectangle 13"/>
          <p:cNvSpPr>
            <a:spLocks noChangeArrowheads="1"/>
          </p:cNvSpPr>
          <p:nvPr/>
        </p:nvSpPr>
        <p:spPr bwMode="auto">
          <a:xfrm>
            <a:off x="1358505" y="2597944"/>
            <a:ext cx="6493669" cy="34529"/>
          </a:xfrm>
          <a:prstGeom prst="rect">
            <a:avLst/>
          </a:prstGeom>
          <a:solidFill>
            <a:srgbClr val="FF0000"/>
          </a:solidFill>
          <a:ln w="25560">
            <a:solidFill>
              <a:srgbClr val="FF0000"/>
            </a:solidFill>
            <a:miter lim="800000"/>
            <a:headEnd/>
            <a:tailEnd/>
          </a:ln>
        </p:spPr>
        <p:txBody>
          <a:bodyPr wrap="none" anchor="ctr"/>
          <a:lstStyle>
            <a:lvl1pPr defTabSz="457200" eaLnBrk="0" hangingPunct="0">
              <a:defRPr>
                <a:solidFill>
                  <a:schemeClr val="tx1"/>
                </a:solidFill>
                <a:latin typeface="Arial Narrow" panose="020B0606020202030204" pitchFamily="34" charset="0"/>
                <a:ea typeface="Osaka"/>
                <a:cs typeface="Osaka"/>
              </a:defRPr>
            </a:lvl1pPr>
            <a:lvl2pPr marL="742950" indent="-285750" defTabSz="457200" eaLnBrk="0" hangingPunct="0">
              <a:defRPr>
                <a:solidFill>
                  <a:schemeClr val="tx1"/>
                </a:solidFill>
                <a:latin typeface="Arial Narrow" panose="020B0606020202030204" pitchFamily="34" charset="0"/>
                <a:ea typeface="Osaka"/>
                <a:cs typeface="Osaka"/>
              </a:defRPr>
            </a:lvl2pPr>
            <a:lvl3pPr marL="1143000" indent="-228600" defTabSz="457200" eaLnBrk="0" hangingPunct="0">
              <a:defRPr>
                <a:solidFill>
                  <a:schemeClr val="tx1"/>
                </a:solidFill>
                <a:latin typeface="Arial Narrow" panose="020B0606020202030204" pitchFamily="34" charset="0"/>
                <a:ea typeface="Osaka"/>
                <a:cs typeface="Osaka"/>
              </a:defRPr>
            </a:lvl3pPr>
            <a:lvl4pPr marL="1600200" indent="-228600" defTabSz="457200" eaLnBrk="0" hangingPunct="0">
              <a:defRPr>
                <a:solidFill>
                  <a:schemeClr val="tx1"/>
                </a:solidFill>
                <a:latin typeface="Arial Narrow" panose="020B0606020202030204" pitchFamily="34" charset="0"/>
                <a:ea typeface="Osaka"/>
                <a:cs typeface="Osaka"/>
              </a:defRPr>
            </a:lvl4pPr>
            <a:lvl5pPr marL="2057400" indent="-228600" defTabSz="457200" eaLnBrk="0" hangingPunct="0">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a:lnSpc>
                <a:spcPct val="90000"/>
              </a:lnSpc>
              <a:spcBef>
                <a:spcPts val="844"/>
              </a:spcBef>
              <a:buClr>
                <a:srgbClr val="FF0000"/>
              </a:buClr>
              <a:buSzPct val="135000"/>
            </a:pPr>
            <a:endParaRPr lang="en-US" altLang="en-US">
              <a:solidFill>
                <a:schemeClr val="bg1"/>
              </a:solidFill>
            </a:endParaRPr>
          </a:p>
        </p:txBody>
      </p:sp>
      <p:sp>
        <p:nvSpPr>
          <p:cNvPr id="9224" name="Line 48"/>
          <p:cNvSpPr>
            <a:spLocks noChangeShapeType="1"/>
          </p:cNvSpPr>
          <p:nvPr/>
        </p:nvSpPr>
        <p:spPr bwMode="auto">
          <a:xfrm flipH="1">
            <a:off x="1356124" y="2587229"/>
            <a:ext cx="2381" cy="184785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5" name="Text Box 49"/>
          <p:cNvSpPr txBox="1">
            <a:spLocks noChangeArrowheads="1"/>
          </p:cNvSpPr>
          <p:nvPr/>
        </p:nvSpPr>
        <p:spPr bwMode="auto">
          <a:xfrm>
            <a:off x="1918099" y="2440783"/>
            <a:ext cx="734615" cy="23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3750" rIns="67500" bIns="3375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nSpc>
                <a:spcPct val="90000"/>
              </a:lnSpc>
              <a:spcBef>
                <a:spcPts val="844"/>
              </a:spcBef>
              <a:buClr>
                <a:srgbClr val="FF0000"/>
              </a:buClr>
              <a:buSzPct val="135000"/>
            </a:pPr>
            <a:r>
              <a:rPr lang="en-US" altLang="en-US" sz="900" b="1">
                <a:solidFill>
                  <a:srgbClr val="000000"/>
                </a:solidFill>
              </a:rPr>
              <a:t>Ethernet</a:t>
            </a:r>
          </a:p>
        </p:txBody>
      </p:sp>
      <p:sp>
        <p:nvSpPr>
          <p:cNvPr id="9226" name="Line 48"/>
          <p:cNvSpPr>
            <a:spLocks noChangeShapeType="1"/>
          </p:cNvSpPr>
          <p:nvPr/>
        </p:nvSpPr>
        <p:spPr bwMode="auto">
          <a:xfrm flipH="1">
            <a:off x="4042172" y="4468416"/>
            <a:ext cx="0" cy="103584"/>
          </a:xfrm>
          <a:prstGeom prst="line">
            <a:avLst/>
          </a:prstGeom>
          <a:noFill/>
          <a:ln w="3672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9" name="Line 48"/>
          <p:cNvSpPr>
            <a:spLocks noChangeShapeType="1"/>
          </p:cNvSpPr>
          <p:nvPr/>
        </p:nvSpPr>
        <p:spPr bwMode="auto">
          <a:xfrm>
            <a:off x="3209703" y="2377300"/>
            <a:ext cx="1190" cy="205166"/>
          </a:xfrm>
          <a:prstGeom prst="line">
            <a:avLst/>
          </a:prstGeom>
          <a:noFill/>
          <a:ln w="3672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30" name="Rectangle 29"/>
          <p:cNvSpPr>
            <a:spLocks noChangeArrowheads="1"/>
          </p:cNvSpPr>
          <p:nvPr/>
        </p:nvSpPr>
        <p:spPr bwMode="auto">
          <a:xfrm>
            <a:off x="2956680" y="2191673"/>
            <a:ext cx="473690" cy="202286"/>
          </a:xfrm>
          <a:prstGeom prst="rect">
            <a:avLst/>
          </a:prstGeom>
          <a:solidFill>
            <a:srgbClr val="FFFFCC"/>
          </a:solidFill>
          <a:ln w="25560">
            <a:solidFill>
              <a:srgbClr val="00006F"/>
            </a:solidFill>
            <a:miter lim="800000"/>
            <a:headEnd/>
            <a:tailEnd/>
          </a:ln>
        </p:spPr>
        <p:txBody>
          <a:bodyPr wrap="none" lIns="67500" tIns="35100" rIns="67500" bIns="351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200">
                <a:solidFill>
                  <a:srgbClr val="000000"/>
                </a:solidFill>
              </a:rPr>
              <a:t>CAC</a:t>
            </a:r>
          </a:p>
        </p:txBody>
      </p:sp>
      <p:grpSp>
        <p:nvGrpSpPr>
          <p:cNvPr id="9228" name="Group 62"/>
          <p:cNvGrpSpPr>
            <a:grpSpLocks/>
          </p:cNvGrpSpPr>
          <p:nvPr/>
        </p:nvGrpSpPr>
        <p:grpSpPr bwMode="auto">
          <a:xfrm>
            <a:off x="5586414" y="1651399"/>
            <a:ext cx="1102519" cy="953690"/>
            <a:chOff x="6026150" y="1721817"/>
            <a:chExt cx="1263650" cy="1272876"/>
          </a:xfrm>
        </p:grpSpPr>
        <p:sp>
          <p:nvSpPr>
            <p:cNvPr id="9325" name="Rectangle 28"/>
            <p:cNvSpPr>
              <a:spLocks noChangeArrowheads="1"/>
            </p:cNvSpPr>
            <p:nvPr/>
          </p:nvSpPr>
          <p:spPr bwMode="auto">
            <a:xfrm>
              <a:off x="6026150" y="1721817"/>
              <a:ext cx="1263650" cy="482524"/>
            </a:xfrm>
            <a:prstGeom prst="rect">
              <a:avLst/>
            </a:prstGeom>
            <a:solidFill>
              <a:srgbClr val="FFFFCC"/>
            </a:solidFill>
            <a:ln w="25527">
              <a:solidFill>
                <a:srgbClr val="00006F"/>
              </a:solidFill>
              <a:miter lim="800000"/>
              <a:headEnd/>
              <a:tailEnd/>
            </a:ln>
          </p:spPr>
          <p:txBody>
            <a:bodyPr lIns="67500" tIns="35100" rIns="67500" bIns="351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900">
                  <a:solidFill>
                    <a:srgbClr val="000000"/>
                  </a:solidFill>
                </a:rPr>
                <a:t>Control System Studio </a:t>
              </a:r>
              <a:r>
                <a:rPr lang="en-US" altLang="en-US" sz="900">
                  <a:solidFill>
                    <a:srgbClr val="FFC000"/>
                  </a:solidFill>
                </a:rPr>
                <a:t>with  Correlation Plots</a:t>
              </a:r>
            </a:p>
          </p:txBody>
        </p:sp>
        <p:sp>
          <p:nvSpPr>
            <p:cNvPr id="9326" name="Line 48"/>
            <p:cNvSpPr>
              <a:spLocks noChangeShapeType="1"/>
            </p:cNvSpPr>
            <p:nvPr/>
          </p:nvSpPr>
          <p:spPr bwMode="auto">
            <a:xfrm>
              <a:off x="6648450" y="2720975"/>
              <a:ext cx="1588" cy="273718"/>
            </a:xfrm>
            <a:prstGeom prst="line">
              <a:avLst/>
            </a:prstGeom>
            <a:noFill/>
            <a:ln w="3672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7" name="Rectangle 29"/>
            <p:cNvSpPr>
              <a:spLocks noChangeArrowheads="1"/>
            </p:cNvSpPr>
            <p:nvPr/>
          </p:nvSpPr>
          <p:spPr bwMode="auto">
            <a:xfrm>
              <a:off x="6026151" y="2473325"/>
              <a:ext cx="622299" cy="269875"/>
            </a:xfrm>
            <a:prstGeom prst="rect">
              <a:avLst/>
            </a:prstGeom>
            <a:solidFill>
              <a:srgbClr val="FFFFCC"/>
            </a:solidFill>
            <a:ln w="25527">
              <a:solidFill>
                <a:srgbClr val="00006F"/>
              </a:solidFill>
              <a:miter lim="800000"/>
              <a:headEnd/>
              <a:tailEnd/>
            </a:ln>
          </p:spPr>
          <p:txBody>
            <a:bodyPr wrap="none" lIns="67500" tIns="35100" rIns="67500" bIns="351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200">
                  <a:solidFill>
                    <a:srgbClr val="000000"/>
                  </a:solidFill>
                </a:rPr>
                <a:t>CAC</a:t>
              </a:r>
            </a:p>
          </p:txBody>
        </p:sp>
      </p:grpSp>
      <p:sp>
        <p:nvSpPr>
          <p:cNvPr id="9229" name="Rectangle 12"/>
          <p:cNvSpPr>
            <a:spLocks noChangeArrowheads="1"/>
          </p:cNvSpPr>
          <p:nvPr/>
        </p:nvSpPr>
        <p:spPr bwMode="auto">
          <a:xfrm>
            <a:off x="3458767" y="4813697"/>
            <a:ext cx="1169194" cy="270272"/>
          </a:xfrm>
          <a:prstGeom prst="rect">
            <a:avLst/>
          </a:prstGeom>
          <a:solidFill>
            <a:srgbClr val="CCFF99"/>
          </a:solidFill>
          <a:ln w="25527">
            <a:solidFill>
              <a:srgbClr val="00006F"/>
            </a:solidFill>
            <a:miter lim="800000"/>
            <a:headEnd/>
            <a:tailEnd/>
          </a:ln>
        </p:spPr>
        <p:txBody>
          <a:bodyPr wrap="none" lIns="67500" tIns="35100" rIns="67500" bIns="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200">
                <a:solidFill>
                  <a:srgbClr val="000000"/>
                </a:solidFill>
              </a:rPr>
              <a:t>Process Database.</a:t>
            </a:r>
          </a:p>
        </p:txBody>
      </p:sp>
      <p:sp>
        <p:nvSpPr>
          <p:cNvPr id="9230" name="Rectangle 12"/>
          <p:cNvSpPr>
            <a:spLocks noChangeArrowheads="1"/>
          </p:cNvSpPr>
          <p:nvPr/>
        </p:nvSpPr>
        <p:spPr bwMode="auto">
          <a:xfrm>
            <a:off x="3458767" y="4580335"/>
            <a:ext cx="583406" cy="233363"/>
          </a:xfrm>
          <a:prstGeom prst="rect">
            <a:avLst/>
          </a:prstGeom>
          <a:solidFill>
            <a:srgbClr val="FFFFCC"/>
          </a:solidFill>
          <a:ln w="25527">
            <a:solidFill>
              <a:srgbClr val="00006F"/>
            </a:solidFill>
            <a:miter lim="800000"/>
            <a:headEnd/>
            <a:tailEnd/>
          </a:ln>
        </p:spPr>
        <p:txBody>
          <a:bodyPr wrap="none" lIns="67500" tIns="35100" rIns="67500" bIns="0" anchor="b"/>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a:t>CAS</a:t>
            </a:r>
          </a:p>
        </p:txBody>
      </p:sp>
      <p:grpSp>
        <p:nvGrpSpPr>
          <p:cNvPr id="97" name="Group 62"/>
          <p:cNvGrpSpPr>
            <a:grpSpLocks/>
          </p:cNvGrpSpPr>
          <p:nvPr/>
        </p:nvGrpSpPr>
        <p:grpSpPr bwMode="auto">
          <a:xfrm>
            <a:off x="6761205" y="1765694"/>
            <a:ext cx="1102519" cy="839390"/>
            <a:chOff x="6026150" y="1874838"/>
            <a:chExt cx="1263650" cy="1119855"/>
          </a:xfrm>
          <a:solidFill>
            <a:srgbClr val="CCFF99"/>
          </a:solidFill>
        </p:grpSpPr>
        <p:sp>
          <p:nvSpPr>
            <p:cNvPr id="98" name="Rectangle 28"/>
            <p:cNvSpPr>
              <a:spLocks noChangeArrowheads="1"/>
            </p:cNvSpPr>
            <p:nvPr/>
          </p:nvSpPr>
          <p:spPr bwMode="auto">
            <a:xfrm>
              <a:off x="6026150" y="1874838"/>
              <a:ext cx="1263650" cy="592137"/>
            </a:xfrm>
            <a:prstGeom prst="rect">
              <a:avLst/>
            </a:prstGeom>
            <a:grpFill/>
            <a:ln w="25527">
              <a:solidFill>
                <a:srgbClr val="00006F"/>
              </a:solidFill>
              <a:miter lim="800000"/>
              <a:headEnd/>
              <a:tailEnd/>
            </a:ln>
          </p:spPr>
          <p:txBody>
            <a:bodyPr lIns="67500" tIns="35100" rIns="67500" bIns="35100" anchor="ctr"/>
            <a:lstStyle/>
            <a:p>
              <a:pPr algn="ctr" defTabSz="342900" eaLnBrk="0" hangingPunct="0">
                <a:lnSpc>
                  <a:spcPct val="90000"/>
                </a:lnSpc>
                <a:spcBef>
                  <a:spcPts val="844"/>
                </a:spcBef>
                <a:buClr>
                  <a:srgbClr val="FF0000"/>
                </a:buClr>
                <a:buSzPct val="13500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1400" dirty="0">
                  <a:solidFill>
                    <a:srgbClr val="000000"/>
                  </a:solidFill>
                </a:rPr>
                <a:t>Channel </a:t>
              </a:r>
              <a:r>
                <a:rPr lang="en-US" sz="1400" dirty="0" err="1">
                  <a:solidFill>
                    <a:srgbClr val="000000"/>
                  </a:solidFill>
                </a:rPr>
                <a:t>Archiver</a:t>
              </a:r>
              <a:r>
                <a:rPr lang="en-US" sz="1400" dirty="0">
                  <a:solidFill>
                    <a:srgbClr val="000000"/>
                  </a:solidFill>
                </a:rPr>
                <a:t> View</a:t>
              </a:r>
            </a:p>
          </p:txBody>
        </p:sp>
        <p:sp>
          <p:nvSpPr>
            <p:cNvPr id="99" name="Line 48"/>
            <p:cNvSpPr>
              <a:spLocks noChangeShapeType="1"/>
            </p:cNvSpPr>
            <p:nvPr/>
          </p:nvSpPr>
          <p:spPr bwMode="auto">
            <a:xfrm>
              <a:off x="6648450" y="2720975"/>
              <a:ext cx="1588" cy="273718"/>
            </a:xfrm>
            <a:prstGeom prst="line">
              <a:avLst/>
            </a:prstGeom>
            <a:grpFill/>
            <a:ln w="36720">
              <a:solidFill>
                <a:srgbClr val="FF0000"/>
              </a:solidFill>
              <a:round/>
              <a:headEnd/>
              <a:tailEnd/>
            </a:ln>
          </p:spPr>
          <p:txBody>
            <a:bodyPr/>
            <a:lstStyle/>
            <a:p>
              <a:pPr>
                <a:defRPr/>
              </a:pPr>
              <a:endParaRPr lang="en-US"/>
            </a:p>
          </p:txBody>
        </p:sp>
      </p:grpSp>
      <p:sp>
        <p:nvSpPr>
          <p:cNvPr id="9232" name="Rectangle 29"/>
          <p:cNvSpPr>
            <a:spLocks noChangeArrowheads="1"/>
          </p:cNvSpPr>
          <p:nvPr/>
        </p:nvSpPr>
        <p:spPr bwMode="auto">
          <a:xfrm>
            <a:off x="5586413" y="2010966"/>
            <a:ext cx="1106091" cy="204788"/>
          </a:xfrm>
          <a:prstGeom prst="rect">
            <a:avLst/>
          </a:prstGeom>
          <a:solidFill>
            <a:srgbClr val="CCFF99"/>
          </a:solidFill>
          <a:ln w="25527">
            <a:solidFill>
              <a:srgbClr val="00006F"/>
            </a:solidFill>
            <a:miter lim="800000"/>
            <a:headEnd/>
            <a:tailEnd/>
          </a:ln>
        </p:spPr>
        <p:txBody>
          <a:bodyPr wrap="none" lIns="67500" tIns="35100" rIns="67500" bIns="351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200" dirty="0" err="1">
                <a:solidFill>
                  <a:srgbClr val="000000"/>
                </a:solidFill>
              </a:rPr>
              <a:t>PVManager</a:t>
            </a:r>
            <a:endParaRPr lang="en-US" altLang="en-US" sz="1200" dirty="0">
              <a:solidFill>
                <a:srgbClr val="000000"/>
              </a:solidFill>
            </a:endParaRPr>
          </a:p>
        </p:txBody>
      </p:sp>
      <p:sp>
        <p:nvSpPr>
          <p:cNvPr id="9233" name="Rectangle 14"/>
          <p:cNvSpPr>
            <a:spLocks noChangeArrowheads="1"/>
          </p:cNvSpPr>
          <p:nvPr/>
        </p:nvSpPr>
        <p:spPr bwMode="auto">
          <a:xfrm>
            <a:off x="1448991" y="2847975"/>
            <a:ext cx="809625" cy="225029"/>
          </a:xfrm>
          <a:prstGeom prst="rect">
            <a:avLst/>
          </a:prstGeom>
          <a:solidFill>
            <a:srgbClr val="CCFF99"/>
          </a:solidFill>
          <a:ln w="25527">
            <a:solidFill>
              <a:srgbClr val="00006F"/>
            </a:solidFill>
            <a:miter lim="800000"/>
            <a:headEnd/>
            <a:tailEnd/>
          </a:ln>
        </p:spPr>
        <p:txBody>
          <a:bodyPr wrap="none" lIns="67500" tIns="35100" rIns="67500" bIns="351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a:solidFill>
                  <a:srgbClr val="000000"/>
                </a:solidFill>
              </a:rPr>
              <a:t>PVAS</a:t>
            </a:r>
          </a:p>
        </p:txBody>
      </p:sp>
      <p:sp>
        <p:nvSpPr>
          <p:cNvPr id="9234" name="Rectangle 15"/>
          <p:cNvSpPr>
            <a:spLocks noChangeArrowheads="1"/>
          </p:cNvSpPr>
          <p:nvPr/>
        </p:nvSpPr>
        <p:spPr bwMode="auto">
          <a:xfrm>
            <a:off x="1448991" y="3073005"/>
            <a:ext cx="809625" cy="283369"/>
          </a:xfrm>
          <a:prstGeom prst="rect">
            <a:avLst/>
          </a:prstGeom>
          <a:solidFill>
            <a:srgbClr val="CCFF99"/>
          </a:solidFill>
          <a:ln w="25527">
            <a:solidFill>
              <a:srgbClr val="00006F"/>
            </a:solidFill>
            <a:miter lim="800000"/>
            <a:headEnd/>
            <a:tailEnd/>
          </a:ln>
        </p:spPr>
        <p:txBody>
          <a:bodyPr lIns="67500" tIns="35100" rIns="67500" bIns="351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900" b="1">
                <a:solidFill>
                  <a:srgbClr val="000000"/>
                </a:solidFill>
              </a:rPr>
              <a:t>Channel Finder Server</a:t>
            </a:r>
          </a:p>
        </p:txBody>
      </p:sp>
      <p:sp>
        <p:nvSpPr>
          <p:cNvPr id="9235" name="Rectangle 15"/>
          <p:cNvSpPr>
            <a:spLocks noChangeArrowheads="1"/>
          </p:cNvSpPr>
          <p:nvPr/>
        </p:nvSpPr>
        <p:spPr bwMode="auto">
          <a:xfrm>
            <a:off x="1450182" y="3348039"/>
            <a:ext cx="808435" cy="302419"/>
          </a:xfrm>
          <a:prstGeom prst="rect">
            <a:avLst/>
          </a:prstGeom>
          <a:solidFill>
            <a:srgbClr val="CCFF99"/>
          </a:solidFill>
          <a:ln w="25527">
            <a:solidFill>
              <a:schemeClr val="tx1"/>
            </a:solidFill>
            <a:miter lim="800000"/>
            <a:headEnd/>
            <a:tailEnd/>
          </a:ln>
        </p:spPr>
        <p:txBody>
          <a:bodyPr lIns="67500" tIns="35100" rIns="67500" bIns="351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400" dirty="0" smtClean="0">
                <a:solidFill>
                  <a:srgbClr val="000000"/>
                </a:solidFill>
              </a:rPr>
              <a:t>SQL*</a:t>
            </a:r>
            <a:endParaRPr lang="en-US" altLang="en-US" sz="1400" dirty="0">
              <a:solidFill>
                <a:srgbClr val="000000"/>
              </a:solidFill>
            </a:endParaRPr>
          </a:p>
        </p:txBody>
      </p:sp>
      <p:sp>
        <p:nvSpPr>
          <p:cNvPr id="9236" name="Line 77"/>
          <p:cNvSpPr>
            <a:spLocks noChangeShapeType="1"/>
          </p:cNvSpPr>
          <p:nvPr/>
        </p:nvSpPr>
        <p:spPr bwMode="auto">
          <a:xfrm>
            <a:off x="1833563" y="3645695"/>
            <a:ext cx="0" cy="108347"/>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7" name="Text Box 79"/>
          <p:cNvSpPr txBox="1">
            <a:spLocks noChangeArrowheads="1"/>
          </p:cNvSpPr>
          <p:nvPr/>
        </p:nvSpPr>
        <p:spPr bwMode="auto">
          <a:xfrm>
            <a:off x="1604962" y="3826670"/>
            <a:ext cx="4940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eaLnBrk="1" hangingPunct="1"/>
            <a:r>
              <a:rPr lang="en-US" altLang="en-US" sz="1400" dirty="0"/>
              <a:t>RDB</a:t>
            </a:r>
          </a:p>
        </p:txBody>
      </p:sp>
      <p:sp>
        <p:nvSpPr>
          <p:cNvPr id="9239" name="Rectangle 29"/>
          <p:cNvSpPr>
            <a:spLocks noChangeArrowheads="1"/>
          </p:cNvSpPr>
          <p:nvPr/>
        </p:nvSpPr>
        <p:spPr bwMode="auto">
          <a:xfrm>
            <a:off x="3433764" y="2191942"/>
            <a:ext cx="473869" cy="202406"/>
          </a:xfrm>
          <a:prstGeom prst="rect">
            <a:avLst/>
          </a:prstGeom>
          <a:solidFill>
            <a:srgbClr val="CCFF99"/>
          </a:solidFill>
          <a:ln w="25560">
            <a:solidFill>
              <a:srgbClr val="00006F"/>
            </a:solidFill>
            <a:miter lim="800000"/>
            <a:headEnd/>
            <a:tailEnd/>
          </a:ln>
        </p:spPr>
        <p:txBody>
          <a:bodyPr wrap="none" lIns="67500" tIns="35100" rIns="67500" bIns="351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200">
                <a:solidFill>
                  <a:srgbClr val="000000"/>
                </a:solidFill>
              </a:rPr>
              <a:t>PVAC</a:t>
            </a:r>
          </a:p>
        </p:txBody>
      </p:sp>
      <p:sp>
        <p:nvSpPr>
          <p:cNvPr id="9240" name="Rectangle 29"/>
          <p:cNvSpPr>
            <a:spLocks noChangeArrowheads="1"/>
          </p:cNvSpPr>
          <p:nvPr/>
        </p:nvSpPr>
        <p:spPr bwMode="auto">
          <a:xfrm>
            <a:off x="4042173" y="4580335"/>
            <a:ext cx="588169" cy="233363"/>
          </a:xfrm>
          <a:prstGeom prst="rect">
            <a:avLst/>
          </a:prstGeom>
          <a:solidFill>
            <a:srgbClr val="CCFF99"/>
          </a:solidFill>
          <a:ln w="25560">
            <a:solidFill>
              <a:srgbClr val="00006F"/>
            </a:solidFill>
            <a:miter lim="800000"/>
            <a:headEnd/>
            <a:tailEnd/>
          </a:ln>
        </p:spPr>
        <p:txBody>
          <a:bodyPr wrap="none" lIns="67500" tIns="35100" rIns="67500" bIns="351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200">
                <a:solidFill>
                  <a:srgbClr val="000000"/>
                </a:solidFill>
              </a:rPr>
              <a:t>PVAS</a:t>
            </a:r>
          </a:p>
        </p:txBody>
      </p:sp>
      <p:sp>
        <p:nvSpPr>
          <p:cNvPr id="9241" name="Rectangle 29"/>
          <p:cNvSpPr>
            <a:spLocks noChangeArrowheads="1"/>
          </p:cNvSpPr>
          <p:nvPr/>
        </p:nvSpPr>
        <p:spPr bwMode="auto">
          <a:xfrm>
            <a:off x="6761561" y="2215755"/>
            <a:ext cx="1102519" cy="201215"/>
          </a:xfrm>
          <a:prstGeom prst="rect">
            <a:avLst/>
          </a:prstGeom>
          <a:solidFill>
            <a:srgbClr val="CCFF99"/>
          </a:solidFill>
          <a:ln w="25560">
            <a:solidFill>
              <a:srgbClr val="00006F"/>
            </a:solidFill>
            <a:miter lim="800000"/>
            <a:headEnd/>
            <a:tailEnd/>
          </a:ln>
        </p:spPr>
        <p:txBody>
          <a:bodyPr wrap="none" lIns="67500" tIns="35100" rIns="67500" bIns="351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200">
                <a:solidFill>
                  <a:srgbClr val="000000"/>
                </a:solidFill>
              </a:rPr>
              <a:t>PVAC</a:t>
            </a:r>
          </a:p>
        </p:txBody>
      </p:sp>
      <p:sp>
        <p:nvSpPr>
          <p:cNvPr id="9242" name="Rectangle 14"/>
          <p:cNvSpPr>
            <a:spLocks noChangeArrowheads="1"/>
          </p:cNvSpPr>
          <p:nvPr/>
        </p:nvSpPr>
        <p:spPr bwMode="auto">
          <a:xfrm>
            <a:off x="5939752" y="2797969"/>
            <a:ext cx="809625" cy="225029"/>
          </a:xfrm>
          <a:prstGeom prst="rect">
            <a:avLst/>
          </a:prstGeom>
          <a:solidFill>
            <a:srgbClr val="CCFF99"/>
          </a:solidFill>
          <a:ln w="25527">
            <a:solidFill>
              <a:srgbClr val="00006F"/>
            </a:solidFill>
            <a:miter lim="800000"/>
            <a:headEnd/>
            <a:tailEnd/>
          </a:ln>
        </p:spPr>
        <p:txBody>
          <a:bodyPr wrap="none" lIns="67500" tIns="35100" rIns="67500" bIns="351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400" dirty="0">
                <a:solidFill>
                  <a:srgbClr val="000000"/>
                </a:solidFill>
              </a:rPr>
              <a:t>PVAS</a:t>
            </a:r>
          </a:p>
        </p:txBody>
      </p:sp>
      <p:sp>
        <p:nvSpPr>
          <p:cNvPr id="9243" name="Rectangle 15"/>
          <p:cNvSpPr>
            <a:spLocks noChangeArrowheads="1"/>
          </p:cNvSpPr>
          <p:nvPr/>
        </p:nvSpPr>
        <p:spPr bwMode="auto">
          <a:xfrm>
            <a:off x="5939752" y="3022998"/>
            <a:ext cx="809625" cy="283369"/>
          </a:xfrm>
          <a:prstGeom prst="rect">
            <a:avLst/>
          </a:prstGeom>
          <a:solidFill>
            <a:srgbClr val="FFC000"/>
          </a:solidFill>
          <a:ln w="25527">
            <a:solidFill>
              <a:srgbClr val="00006F"/>
            </a:solidFill>
            <a:miter lim="800000"/>
            <a:headEnd/>
            <a:tailEnd/>
          </a:ln>
        </p:spPr>
        <p:txBody>
          <a:bodyPr lIns="67500" tIns="35100" rIns="67500" bIns="351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900" b="1">
                <a:solidFill>
                  <a:srgbClr val="000000"/>
                </a:solidFill>
              </a:rPr>
              <a:t>Experiment Information.</a:t>
            </a:r>
          </a:p>
        </p:txBody>
      </p:sp>
      <p:sp>
        <p:nvSpPr>
          <p:cNvPr id="9244" name="Rectangle 15"/>
          <p:cNvSpPr>
            <a:spLocks noChangeArrowheads="1"/>
          </p:cNvSpPr>
          <p:nvPr/>
        </p:nvSpPr>
        <p:spPr bwMode="auto">
          <a:xfrm>
            <a:off x="5942134" y="3303986"/>
            <a:ext cx="807244" cy="302419"/>
          </a:xfrm>
          <a:prstGeom prst="rect">
            <a:avLst/>
          </a:prstGeom>
          <a:solidFill>
            <a:srgbClr val="CCFF99"/>
          </a:solidFill>
          <a:ln w="25527">
            <a:solidFill>
              <a:srgbClr val="00006F"/>
            </a:solidFill>
            <a:miter lim="800000"/>
            <a:headEnd/>
            <a:tailEnd/>
          </a:ln>
        </p:spPr>
        <p:txBody>
          <a:bodyPr wrap="none" lIns="67500" tIns="0" rIns="67500" bIns="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400" dirty="0" smtClean="0">
                <a:solidFill>
                  <a:srgbClr val="000000"/>
                </a:solidFill>
              </a:rPr>
              <a:t>SQL*</a:t>
            </a:r>
            <a:endParaRPr lang="en-US" altLang="en-US" sz="1400" dirty="0">
              <a:solidFill>
                <a:srgbClr val="000000"/>
              </a:solidFill>
            </a:endParaRPr>
          </a:p>
        </p:txBody>
      </p:sp>
      <p:sp>
        <p:nvSpPr>
          <p:cNvPr id="9245" name="Line 132"/>
          <p:cNvSpPr>
            <a:spLocks noChangeShapeType="1"/>
          </p:cNvSpPr>
          <p:nvPr/>
        </p:nvSpPr>
        <p:spPr bwMode="auto">
          <a:xfrm>
            <a:off x="5472611" y="3574744"/>
            <a:ext cx="0" cy="108347"/>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6" name="AutoShape 133"/>
          <p:cNvSpPr>
            <a:spLocks noChangeArrowheads="1"/>
          </p:cNvSpPr>
          <p:nvPr/>
        </p:nvSpPr>
        <p:spPr bwMode="auto">
          <a:xfrm>
            <a:off x="5135864" y="3686663"/>
            <a:ext cx="795830" cy="474261"/>
          </a:xfrm>
          <a:prstGeom prst="can">
            <a:avLst>
              <a:gd name="adj" fmla="val 30764"/>
            </a:avLst>
          </a:prstGeom>
          <a:solidFill>
            <a:srgbClr val="CCFF99"/>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eaLnBrk="1" hangingPunct="1"/>
            <a:endParaRPr lang="en-US" altLang="en-US"/>
          </a:p>
        </p:txBody>
      </p:sp>
      <p:sp>
        <p:nvSpPr>
          <p:cNvPr id="9247" name="Text Box 134"/>
          <p:cNvSpPr txBox="1">
            <a:spLocks noChangeArrowheads="1"/>
          </p:cNvSpPr>
          <p:nvPr/>
        </p:nvSpPr>
        <p:spPr bwMode="auto">
          <a:xfrm>
            <a:off x="5172076" y="3742434"/>
            <a:ext cx="7596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algn="ctr" eaLnBrk="1" hangingPunct="1"/>
            <a:r>
              <a:rPr lang="en-US" altLang="en-US" sz="1200" dirty="0" err="1" smtClean="0"/>
              <a:t>MetaData</a:t>
            </a:r>
            <a:endParaRPr lang="en-US" altLang="en-US" sz="1200" dirty="0" smtClean="0"/>
          </a:p>
          <a:p>
            <a:pPr algn="ctr" eaLnBrk="1" hangingPunct="1"/>
            <a:r>
              <a:rPr lang="en-US" altLang="en-US" sz="1200" dirty="0" smtClean="0"/>
              <a:t>Store</a:t>
            </a:r>
            <a:endParaRPr lang="en-US" altLang="en-US" sz="1200" dirty="0"/>
          </a:p>
        </p:txBody>
      </p:sp>
      <p:sp>
        <p:nvSpPr>
          <p:cNvPr id="9248" name="Line 48"/>
          <p:cNvSpPr>
            <a:spLocks noChangeShapeType="1"/>
          </p:cNvSpPr>
          <p:nvPr/>
        </p:nvSpPr>
        <p:spPr bwMode="auto">
          <a:xfrm>
            <a:off x="6348136" y="2596753"/>
            <a:ext cx="1191" cy="204788"/>
          </a:xfrm>
          <a:prstGeom prst="line">
            <a:avLst/>
          </a:prstGeom>
          <a:noFill/>
          <a:ln w="36720">
            <a:solidFill>
              <a:srgbClr val="CCFF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9" name="Line 48"/>
          <p:cNvSpPr>
            <a:spLocks noChangeShapeType="1"/>
          </p:cNvSpPr>
          <p:nvPr/>
        </p:nvSpPr>
        <p:spPr bwMode="auto">
          <a:xfrm>
            <a:off x="3605213" y="2625328"/>
            <a:ext cx="1191" cy="204788"/>
          </a:xfrm>
          <a:prstGeom prst="line">
            <a:avLst/>
          </a:prstGeom>
          <a:noFill/>
          <a:ln w="3670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0" name="Rectangle 29"/>
          <p:cNvSpPr>
            <a:spLocks noChangeArrowheads="1"/>
          </p:cNvSpPr>
          <p:nvPr/>
        </p:nvSpPr>
        <p:spPr bwMode="auto">
          <a:xfrm>
            <a:off x="6138863" y="2214564"/>
            <a:ext cx="542925" cy="202406"/>
          </a:xfrm>
          <a:prstGeom prst="rect">
            <a:avLst/>
          </a:prstGeom>
          <a:solidFill>
            <a:srgbClr val="E7D175"/>
          </a:solidFill>
          <a:ln w="25527">
            <a:solidFill>
              <a:srgbClr val="00006F"/>
            </a:solidFill>
            <a:miter lim="800000"/>
            <a:headEnd/>
            <a:tailEnd/>
          </a:ln>
        </p:spPr>
        <p:txBody>
          <a:bodyPr wrap="none" lIns="67500" tIns="35100" rIns="67500" bIns="351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200">
                <a:solidFill>
                  <a:srgbClr val="000000"/>
                </a:solidFill>
              </a:rPr>
              <a:t>PVAC</a:t>
            </a:r>
          </a:p>
        </p:txBody>
      </p:sp>
      <p:cxnSp>
        <p:nvCxnSpPr>
          <p:cNvPr id="9251" name="Straight Connector 103"/>
          <p:cNvCxnSpPr>
            <a:cxnSpLocks noChangeShapeType="1"/>
          </p:cNvCxnSpPr>
          <p:nvPr/>
        </p:nvCxnSpPr>
        <p:spPr bwMode="auto">
          <a:xfrm flipH="1">
            <a:off x="8438875" y="3131345"/>
            <a:ext cx="208360" cy="3572"/>
          </a:xfrm>
          <a:prstGeom prst="line">
            <a:avLst/>
          </a:prstGeom>
          <a:noFill/>
          <a:ln w="12700" algn="ctr">
            <a:solidFill>
              <a:srgbClr val="CCFF99"/>
            </a:solidFill>
            <a:round/>
            <a:headEnd/>
            <a:tailEnd/>
          </a:ln>
          <a:extLst>
            <a:ext uri="{909E8E84-426E-40DD-AFC4-6F175D3DCCD1}">
              <a14:hiddenFill xmlns:a14="http://schemas.microsoft.com/office/drawing/2010/main">
                <a:noFill/>
              </a14:hiddenFill>
            </a:ext>
          </a:extLst>
        </p:spPr>
      </p:cxnSp>
      <p:sp>
        <p:nvSpPr>
          <p:cNvPr id="9252" name="Rectangle 14"/>
          <p:cNvSpPr>
            <a:spLocks noChangeArrowheads="1"/>
          </p:cNvSpPr>
          <p:nvPr/>
        </p:nvSpPr>
        <p:spPr bwMode="auto">
          <a:xfrm>
            <a:off x="7672111" y="2790825"/>
            <a:ext cx="809625" cy="225029"/>
          </a:xfrm>
          <a:prstGeom prst="rect">
            <a:avLst/>
          </a:prstGeom>
          <a:solidFill>
            <a:srgbClr val="E7D175"/>
          </a:solidFill>
          <a:ln w="25527">
            <a:solidFill>
              <a:srgbClr val="00006F"/>
            </a:solidFill>
            <a:miter lim="800000"/>
            <a:headEnd/>
            <a:tailEnd/>
          </a:ln>
        </p:spPr>
        <p:txBody>
          <a:bodyPr wrap="none" lIns="67500" tIns="35100" rIns="67500" bIns="351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400" dirty="0">
                <a:solidFill>
                  <a:srgbClr val="000000"/>
                </a:solidFill>
              </a:rPr>
              <a:t>PVAS</a:t>
            </a:r>
          </a:p>
        </p:txBody>
      </p:sp>
      <p:sp>
        <p:nvSpPr>
          <p:cNvPr id="9253" name="Rectangle 15"/>
          <p:cNvSpPr>
            <a:spLocks noChangeArrowheads="1"/>
          </p:cNvSpPr>
          <p:nvPr/>
        </p:nvSpPr>
        <p:spPr bwMode="auto">
          <a:xfrm>
            <a:off x="7672111" y="3015855"/>
            <a:ext cx="809625" cy="283369"/>
          </a:xfrm>
          <a:prstGeom prst="rect">
            <a:avLst/>
          </a:prstGeom>
          <a:solidFill>
            <a:srgbClr val="CCFF99"/>
          </a:solidFill>
          <a:ln w="25527">
            <a:solidFill>
              <a:srgbClr val="00006F"/>
            </a:solidFill>
            <a:miter lim="800000"/>
            <a:headEnd/>
            <a:tailEnd/>
          </a:ln>
        </p:spPr>
        <p:txBody>
          <a:bodyPr lIns="67500" tIns="35100" rIns="67500" bIns="351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900" b="1">
                <a:solidFill>
                  <a:srgbClr val="000000"/>
                </a:solidFill>
              </a:rPr>
              <a:t>Archive Retrieval</a:t>
            </a:r>
          </a:p>
        </p:txBody>
      </p:sp>
      <p:sp>
        <p:nvSpPr>
          <p:cNvPr id="9254" name="Rectangle 15"/>
          <p:cNvSpPr>
            <a:spLocks noChangeArrowheads="1"/>
          </p:cNvSpPr>
          <p:nvPr/>
        </p:nvSpPr>
        <p:spPr bwMode="auto">
          <a:xfrm>
            <a:off x="7674493" y="3296842"/>
            <a:ext cx="807244" cy="302419"/>
          </a:xfrm>
          <a:prstGeom prst="rect">
            <a:avLst/>
          </a:prstGeom>
          <a:solidFill>
            <a:srgbClr val="CCFF99"/>
          </a:solidFill>
          <a:ln w="25527">
            <a:solidFill>
              <a:srgbClr val="00006F"/>
            </a:solidFill>
            <a:miter lim="800000"/>
            <a:headEnd/>
            <a:tailEnd/>
          </a:ln>
        </p:spPr>
        <p:txBody>
          <a:bodyPr wrap="none" lIns="67500" tIns="0" rIns="67500" bIns="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400" dirty="0">
                <a:solidFill>
                  <a:srgbClr val="000000"/>
                </a:solidFill>
              </a:rPr>
              <a:t>XML/RPC</a:t>
            </a:r>
          </a:p>
        </p:txBody>
      </p:sp>
      <p:sp>
        <p:nvSpPr>
          <p:cNvPr id="9255" name="Line 132"/>
          <p:cNvSpPr>
            <a:spLocks noChangeShapeType="1"/>
          </p:cNvSpPr>
          <p:nvPr/>
        </p:nvSpPr>
        <p:spPr bwMode="auto">
          <a:xfrm>
            <a:off x="8074542" y="3594497"/>
            <a:ext cx="0" cy="108347"/>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6" name="Line 48"/>
          <p:cNvSpPr>
            <a:spLocks noChangeShapeType="1"/>
          </p:cNvSpPr>
          <p:nvPr/>
        </p:nvSpPr>
        <p:spPr bwMode="auto">
          <a:xfrm>
            <a:off x="8063828" y="2589610"/>
            <a:ext cx="1190" cy="204788"/>
          </a:xfrm>
          <a:prstGeom prst="line">
            <a:avLst/>
          </a:prstGeom>
          <a:noFill/>
          <a:ln w="3672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7" name="Text Box 134"/>
          <p:cNvSpPr txBox="1">
            <a:spLocks noChangeArrowheads="1"/>
          </p:cNvSpPr>
          <p:nvPr/>
        </p:nvSpPr>
        <p:spPr bwMode="auto">
          <a:xfrm>
            <a:off x="7672112" y="3810001"/>
            <a:ext cx="8262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algn="ctr" eaLnBrk="1" hangingPunct="1"/>
            <a:r>
              <a:rPr lang="en-US" altLang="en-US" sz="1400" dirty="0" err="1"/>
              <a:t>Beamline</a:t>
            </a:r>
            <a:r>
              <a:rPr lang="en-US" altLang="en-US" sz="1400" dirty="0"/>
              <a:t> Data</a:t>
            </a:r>
          </a:p>
        </p:txBody>
      </p:sp>
      <p:cxnSp>
        <p:nvCxnSpPr>
          <p:cNvPr id="3" name="Straight Arrow Connector 2"/>
          <p:cNvCxnSpPr/>
          <p:nvPr/>
        </p:nvCxnSpPr>
        <p:spPr bwMode="auto">
          <a:xfrm flipV="1">
            <a:off x="2451497" y="4250531"/>
            <a:ext cx="8334" cy="719138"/>
          </a:xfrm>
          <a:prstGeom prst="straightConnector1">
            <a:avLst/>
          </a:prstGeom>
          <a:ln>
            <a:headEnd type="none" w="med" len="med"/>
            <a:tailEnd type="arrow"/>
          </a:ln>
        </p:spPr>
        <p:style>
          <a:lnRef idx="1">
            <a:schemeClr val="accent4"/>
          </a:lnRef>
          <a:fillRef idx="0">
            <a:schemeClr val="accent4"/>
          </a:fillRef>
          <a:effectRef idx="0">
            <a:schemeClr val="accent4"/>
          </a:effectRef>
          <a:fontRef idx="minor">
            <a:schemeClr val="tx1"/>
          </a:fontRef>
        </p:style>
      </p:cxnSp>
      <p:cxnSp>
        <p:nvCxnSpPr>
          <p:cNvPr id="6" name="Straight Connector 5"/>
          <p:cNvCxnSpPr/>
          <p:nvPr/>
        </p:nvCxnSpPr>
        <p:spPr bwMode="auto">
          <a:xfrm>
            <a:off x="2376489" y="4764881"/>
            <a:ext cx="126206" cy="133350"/>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9260" name="TextBox 6"/>
          <p:cNvSpPr txBox="1">
            <a:spLocks noChangeArrowheads="1"/>
          </p:cNvSpPr>
          <p:nvPr/>
        </p:nvSpPr>
        <p:spPr bwMode="auto">
          <a:xfrm>
            <a:off x="2014538" y="4741070"/>
            <a:ext cx="51328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eaLnBrk="1" hangingPunct="1"/>
            <a:r>
              <a:rPr lang="en-US" altLang="en-US" sz="900"/>
              <a:t>N-lanes</a:t>
            </a:r>
          </a:p>
        </p:txBody>
      </p:sp>
      <p:cxnSp>
        <p:nvCxnSpPr>
          <p:cNvPr id="123" name="Straight Arrow Connector 122"/>
          <p:cNvCxnSpPr/>
          <p:nvPr/>
        </p:nvCxnSpPr>
        <p:spPr bwMode="auto">
          <a:xfrm>
            <a:off x="2663429" y="5694760"/>
            <a:ext cx="246459" cy="0"/>
          </a:xfrm>
          <a:prstGeom prst="straightConnector1">
            <a:avLst/>
          </a:prstGeom>
          <a:ln>
            <a:solidFill>
              <a:srgbClr val="FFC000"/>
            </a:solidFill>
            <a:headEnd type="none" w="med" len="med"/>
            <a:tailEnd type="arrow"/>
          </a:ln>
        </p:spPr>
        <p:style>
          <a:lnRef idx="1">
            <a:schemeClr val="accent4"/>
          </a:lnRef>
          <a:fillRef idx="0">
            <a:schemeClr val="accent4"/>
          </a:fillRef>
          <a:effectRef idx="0">
            <a:schemeClr val="accent4"/>
          </a:effectRef>
          <a:fontRef idx="minor">
            <a:schemeClr val="tx1"/>
          </a:fontRef>
        </p:style>
      </p:cxnSp>
      <p:sp>
        <p:nvSpPr>
          <p:cNvPr id="9262" name="AutoShape 133"/>
          <p:cNvSpPr>
            <a:spLocks noChangeArrowheads="1"/>
          </p:cNvSpPr>
          <p:nvPr/>
        </p:nvSpPr>
        <p:spPr bwMode="auto">
          <a:xfrm>
            <a:off x="2368153" y="3673079"/>
            <a:ext cx="766763" cy="579834"/>
          </a:xfrm>
          <a:prstGeom prst="can">
            <a:avLst>
              <a:gd name="adj" fmla="val 23370"/>
            </a:avLst>
          </a:prstGeom>
          <a:solidFill>
            <a:srgbClr val="FFC000"/>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eaLnBrk="1" hangingPunct="1"/>
            <a:endParaRPr lang="en-US" altLang="en-US"/>
          </a:p>
        </p:txBody>
      </p:sp>
      <p:sp>
        <p:nvSpPr>
          <p:cNvPr id="9263" name="Rectangle 14"/>
          <p:cNvSpPr>
            <a:spLocks noChangeArrowheads="1"/>
          </p:cNvSpPr>
          <p:nvPr/>
        </p:nvSpPr>
        <p:spPr bwMode="auto">
          <a:xfrm>
            <a:off x="3203972" y="2819400"/>
            <a:ext cx="809625" cy="225029"/>
          </a:xfrm>
          <a:prstGeom prst="rect">
            <a:avLst/>
          </a:prstGeom>
          <a:solidFill>
            <a:srgbClr val="FFC000"/>
          </a:solidFill>
          <a:ln w="25527">
            <a:solidFill>
              <a:srgbClr val="00006F"/>
            </a:solidFill>
            <a:miter lim="800000"/>
            <a:headEnd/>
            <a:tailEnd/>
          </a:ln>
        </p:spPr>
        <p:txBody>
          <a:bodyPr wrap="none" lIns="67500" tIns="35100" rIns="67500" bIns="351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400" dirty="0">
                <a:solidFill>
                  <a:srgbClr val="000000"/>
                </a:solidFill>
              </a:rPr>
              <a:t>PVAS</a:t>
            </a:r>
          </a:p>
        </p:txBody>
      </p:sp>
      <p:sp>
        <p:nvSpPr>
          <p:cNvPr id="9264" name="Rectangle 15"/>
          <p:cNvSpPr>
            <a:spLocks noChangeArrowheads="1"/>
          </p:cNvSpPr>
          <p:nvPr/>
        </p:nvSpPr>
        <p:spPr bwMode="auto">
          <a:xfrm>
            <a:off x="3203972" y="3044430"/>
            <a:ext cx="809625" cy="283369"/>
          </a:xfrm>
          <a:prstGeom prst="rect">
            <a:avLst/>
          </a:prstGeom>
          <a:solidFill>
            <a:srgbClr val="FFC000"/>
          </a:solidFill>
          <a:ln w="25527">
            <a:solidFill>
              <a:srgbClr val="00006F"/>
            </a:solidFill>
            <a:miter lim="800000"/>
            <a:headEnd/>
            <a:tailEnd/>
          </a:ln>
        </p:spPr>
        <p:txBody>
          <a:bodyPr lIns="67500" tIns="35100" rIns="67500" bIns="351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900" b="1">
                <a:solidFill>
                  <a:srgbClr val="000000"/>
                </a:solidFill>
              </a:rPr>
              <a:t>Archive Store/Retrieve</a:t>
            </a:r>
          </a:p>
        </p:txBody>
      </p:sp>
      <p:sp>
        <p:nvSpPr>
          <p:cNvPr id="9265" name="Line 132"/>
          <p:cNvSpPr>
            <a:spLocks noChangeShapeType="1"/>
          </p:cNvSpPr>
          <p:nvPr/>
        </p:nvSpPr>
        <p:spPr bwMode="auto">
          <a:xfrm>
            <a:off x="3621881" y="3561160"/>
            <a:ext cx="0" cy="108347"/>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6" name="Line 48"/>
          <p:cNvSpPr>
            <a:spLocks noChangeShapeType="1"/>
          </p:cNvSpPr>
          <p:nvPr/>
        </p:nvSpPr>
        <p:spPr bwMode="auto">
          <a:xfrm>
            <a:off x="3618311" y="2618185"/>
            <a:ext cx="1190" cy="204788"/>
          </a:xfrm>
          <a:prstGeom prst="line">
            <a:avLst/>
          </a:prstGeom>
          <a:noFill/>
          <a:ln w="3672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7" name="Text Box 134"/>
          <p:cNvSpPr txBox="1">
            <a:spLocks noChangeArrowheads="1"/>
          </p:cNvSpPr>
          <p:nvPr/>
        </p:nvSpPr>
        <p:spPr bwMode="auto">
          <a:xfrm>
            <a:off x="2364581" y="3776664"/>
            <a:ext cx="771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algn="ctr" eaLnBrk="1" hangingPunct="1"/>
            <a:r>
              <a:rPr lang="en-US" altLang="en-US" sz="1400" dirty="0"/>
              <a:t>Science</a:t>
            </a:r>
          </a:p>
          <a:p>
            <a:pPr algn="ctr" eaLnBrk="1" hangingPunct="1"/>
            <a:r>
              <a:rPr lang="en-US" altLang="en-US" sz="1400" dirty="0"/>
              <a:t>Data</a:t>
            </a:r>
          </a:p>
        </p:txBody>
      </p:sp>
      <p:sp>
        <p:nvSpPr>
          <p:cNvPr id="9268" name="Rectangle 15"/>
          <p:cNvSpPr>
            <a:spLocks noChangeArrowheads="1"/>
          </p:cNvSpPr>
          <p:nvPr/>
        </p:nvSpPr>
        <p:spPr bwMode="auto">
          <a:xfrm>
            <a:off x="3206355" y="3325417"/>
            <a:ext cx="807244" cy="302419"/>
          </a:xfrm>
          <a:prstGeom prst="rect">
            <a:avLst/>
          </a:prstGeom>
          <a:solidFill>
            <a:srgbClr val="CCFF99"/>
          </a:solidFill>
          <a:ln w="25527">
            <a:solidFill>
              <a:srgbClr val="00006F"/>
            </a:solidFill>
            <a:miter lim="800000"/>
            <a:headEnd/>
            <a:tailEnd/>
          </a:ln>
        </p:spPr>
        <p:txBody>
          <a:bodyPr wrap="none" lIns="67500" tIns="0" rIns="67500" bIns="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400" dirty="0">
                <a:solidFill>
                  <a:srgbClr val="000000"/>
                </a:solidFill>
              </a:rPr>
              <a:t>XML/RPC</a:t>
            </a:r>
          </a:p>
        </p:txBody>
      </p:sp>
      <p:sp>
        <p:nvSpPr>
          <p:cNvPr id="9269" name="AutoShape 133"/>
          <p:cNvSpPr>
            <a:spLocks noChangeArrowheads="1"/>
          </p:cNvSpPr>
          <p:nvPr/>
        </p:nvSpPr>
        <p:spPr bwMode="auto">
          <a:xfrm>
            <a:off x="6811289" y="3708797"/>
            <a:ext cx="766763" cy="579834"/>
          </a:xfrm>
          <a:prstGeom prst="can">
            <a:avLst>
              <a:gd name="adj" fmla="val 23370"/>
            </a:avLst>
          </a:prstGeom>
          <a:solidFill>
            <a:srgbClr val="CCFF99"/>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eaLnBrk="1" hangingPunct="1"/>
            <a:endParaRPr lang="en-US" altLang="en-US"/>
          </a:p>
        </p:txBody>
      </p:sp>
      <p:sp>
        <p:nvSpPr>
          <p:cNvPr id="9270" name="Rectangle 14"/>
          <p:cNvSpPr>
            <a:spLocks noChangeArrowheads="1"/>
          </p:cNvSpPr>
          <p:nvPr/>
        </p:nvSpPr>
        <p:spPr bwMode="auto">
          <a:xfrm>
            <a:off x="6807717" y="2793206"/>
            <a:ext cx="809625" cy="225029"/>
          </a:xfrm>
          <a:prstGeom prst="rect">
            <a:avLst/>
          </a:prstGeom>
          <a:solidFill>
            <a:srgbClr val="E7D175"/>
          </a:solidFill>
          <a:ln w="25527">
            <a:solidFill>
              <a:srgbClr val="00006F"/>
            </a:solidFill>
            <a:miter lim="800000"/>
            <a:headEnd/>
            <a:tailEnd/>
          </a:ln>
        </p:spPr>
        <p:txBody>
          <a:bodyPr wrap="none" lIns="67500" tIns="35100" rIns="67500" bIns="351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400" dirty="0">
                <a:solidFill>
                  <a:srgbClr val="000000"/>
                </a:solidFill>
              </a:rPr>
              <a:t>PVAS</a:t>
            </a:r>
          </a:p>
        </p:txBody>
      </p:sp>
      <p:sp>
        <p:nvSpPr>
          <p:cNvPr id="9271" name="Rectangle 15"/>
          <p:cNvSpPr>
            <a:spLocks noChangeArrowheads="1"/>
          </p:cNvSpPr>
          <p:nvPr/>
        </p:nvSpPr>
        <p:spPr bwMode="auto">
          <a:xfrm>
            <a:off x="6807717" y="3018236"/>
            <a:ext cx="809625" cy="283369"/>
          </a:xfrm>
          <a:prstGeom prst="rect">
            <a:avLst/>
          </a:prstGeom>
          <a:solidFill>
            <a:srgbClr val="CCFF99"/>
          </a:solidFill>
          <a:ln w="25527">
            <a:solidFill>
              <a:srgbClr val="00006F"/>
            </a:solidFill>
            <a:miter lim="800000"/>
            <a:headEnd/>
            <a:tailEnd/>
          </a:ln>
        </p:spPr>
        <p:txBody>
          <a:bodyPr lIns="67500" tIns="35100" rIns="67500" bIns="351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900" b="1">
                <a:solidFill>
                  <a:srgbClr val="000000"/>
                </a:solidFill>
              </a:rPr>
              <a:t>Archive Retrieval</a:t>
            </a:r>
          </a:p>
        </p:txBody>
      </p:sp>
      <p:sp>
        <p:nvSpPr>
          <p:cNvPr id="9272" name="Rectangle 15"/>
          <p:cNvSpPr>
            <a:spLocks noChangeArrowheads="1"/>
          </p:cNvSpPr>
          <p:nvPr/>
        </p:nvSpPr>
        <p:spPr bwMode="auto">
          <a:xfrm>
            <a:off x="6810100" y="3299223"/>
            <a:ext cx="807244" cy="302419"/>
          </a:xfrm>
          <a:prstGeom prst="rect">
            <a:avLst/>
          </a:prstGeom>
          <a:solidFill>
            <a:srgbClr val="CCFF99"/>
          </a:solidFill>
          <a:ln w="25527">
            <a:solidFill>
              <a:srgbClr val="00006F"/>
            </a:solidFill>
            <a:miter lim="800000"/>
            <a:headEnd/>
            <a:tailEnd/>
          </a:ln>
        </p:spPr>
        <p:txBody>
          <a:bodyPr wrap="none" lIns="67500" tIns="0" rIns="67500" bIns="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400" dirty="0">
                <a:solidFill>
                  <a:srgbClr val="000000"/>
                </a:solidFill>
              </a:rPr>
              <a:t>XML/RPC</a:t>
            </a:r>
          </a:p>
        </p:txBody>
      </p:sp>
      <p:sp>
        <p:nvSpPr>
          <p:cNvPr id="9273" name="Line 132"/>
          <p:cNvSpPr>
            <a:spLocks noChangeShapeType="1"/>
          </p:cNvSpPr>
          <p:nvPr/>
        </p:nvSpPr>
        <p:spPr bwMode="auto">
          <a:xfrm>
            <a:off x="6197137" y="3426544"/>
            <a:ext cx="0" cy="108347"/>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74" name="Line 48"/>
          <p:cNvSpPr>
            <a:spLocks noChangeShapeType="1"/>
          </p:cNvSpPr>
          <p:nvPr/>
        </p:nvSpPr>
        <p:spPr bwMode="auto">
          <a:xfrm>
            <a:off x="7188717" y="2591991"/>
            <a:ext cx="1191" cy="204788"/>
          </a:xfrm>
          <a:prstGeom prst="line">
            <a:avLst/>
          </a:prstGeom>
          <a:noFill/>
          <a:ln w="3672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75" name="Text Box 134"/>
          <p:cNvSpPr txBox="1">
            <a:spLocks noChangeArrowheads="1"/>
          </p:cNvSpPr>
          <p:nvPr/>
        </p:nvSpPr>
        <p:spPr bwMode="auto">
          <a:xfrm>
            <a:off x="6807718" y="3812382"/>
            <a:ext cx="8262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algn="ctr" eaLnBrk="1" hangingPunct="1"/>
            <a:r>
              <a:rPr lang="en-US" altLang="en-US" sz="1400" dirty="0"/>
              <a:t>Machine Data</a:t>
            </a:r>
          </a:p>
        </p:txBody>
      </p:sp>
      <p:sp>
        <p:nvSpPr>
          <p:cNvPr id="9276" name="Rectangle 14"/>
          <p:cNvSpPr>
            <a:spLocks noChangeArrowheads="1"/>
          </p:cNvSpPr>
          <p:nvPr/>
        </p:nvSpPr>
        <p:spPr bwMode="auto">
          <a:xfrm>
            <a:off x="4232672" y="2788444"/>
            <a:ext cx="809625" cy="225029"/>
          </a:xfrm>
          <a:prstGeom prst="rect">
            <a:avLst/>
          </a:prstGeom>
          <a:solidFill>
            <a:srgbClr val="CCFF99"/>
          </a:solidFill>
          <a:ln w="25527">
            <a:solidFill>
              <a:srgbClr val="00006F"/>
            </a:solidFill>
            <a:miter lim="800000"/>
            <a:headEnd/>
            <a:tailEnd/>
          </a:ln>
        </p:spPr>
        <p:txBody>
          <a:bodyPr wrap="none" lIns="67500" tIns="35100" rIns="67500" bIns="351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400" dirty="0">
                <a:solidFill>
                  <a:srgbClr val="000000"/>
                </a:solidFill>
              </a:rPr>
              <a:t>REST</a:t>
            </a:r>
          </a:p>
        </p:txBody>
      </p:sp>
      <p:sp>
        <p:nvSpPr>
          <p:cNvPr id="9277" name="Rectangle 15"/>
          <p:cNvSpPr>
            <a:spLocks noChangeArrowheads="1"/>
          </p:cNvSpPr>
          <p:nvPr/>
        </p:nvSpPr>
        <p:spPr bwMode="auto">
          <a:xfrm>
            <a:off x="4232672" y="3013473"/>
            <a:ext cx="809625" cy="283369"/>
          </a:xfrm>
          <a:prstGeom prst="rect">
            <a:avLst/>
          </a:prstGeom>
          <a:solidFill>
            <a:srgbClr val="FFC000"/>
          </a:solidFill>
          <a:ln w="25527">
            <a:solidFill>
              <a:srgbClr val="00006F"/>
            </a:solidFill>
            <a:miter lim="800000"/>
            <a:headEnd/>
            <a:tailEnd/>
          </a:ln>
        </p:spPr>
        <p:txBody>
          <a:bodyPr lIns="67500" tIns="35100" rIns="67500" bIns="351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900" b="1">
                <a:solidFill>
                  <a:srgbClr val="000000"/>
                </a:solidFill>
              </a:rPr>
              <a:t>Experiment Information.</a:t>
            </a:r>
          </a:p>
        </p:txBody>
      </p:sp>
      <p:sp>
        <p:nvSpPr>
          <p:cNvPr id="9278" name="Rectangle 15"/>
          <p:cNvSpPr>
            <a:spLocks noChangeArrowheads="1"/>
          </p:cNvSpPr>
          <p:nvPr/>
        </p:nvSpPr>
        <p:spPr bwMode="auto">
          <a:xfrm>
            <a:off x="4235055" y="3294461"/>
            <a:ext cx="807244" cy="302419"/>
          </a:xfrm>
          <a:prstGeom prst="rect">
            <a:avLst/>
          </a:prstGeom>
          <a:solidFill>
            <a:srgbClr val="CCFF99"/>
          </a:solidFill>
          <a:ln w="25527">
            <a:solidFill>
              <a:srgbClr val="00006F"/>
            </a:solidFill>
            <a:miter lim="800000"/>
            <a:headEnd/>
            <a:tailEnd/>
          </a:ln>
        </p:spPr>
        <p:txBody>
          <a:bodyPr wrap="none" lIns="67500" tIns="0" rIns="67500" bIns="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400" dirty="0">
                <a:solidFill>
                  <a:srgbClr val="000000"/>
                </a:solidFill>
              </a:rPr>
              <a:t>SQL</a:t>
            </a:r>
          </a:p>
        </p:txBody>
      </p:sp>
      <p:sp>
        <p:nvSpPr>
          <p:cNvPr id="9279" name="Line 132"/>
          <p:cNvSpPr>
            <a:spLocks noChangeShapeType="1"/>
          </p:cNvSpPr>
          <p:nvPr/>
        </p:nvSpPr>
        <p:spPr bwMode="auto">
          <a:xfrm>
            <a:off x="4635104" y="3592116"/>
            <a:ext cx="0" cy="108347"/>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80" name="AutoShape 133"/>
          <p:cNvSpPr>
            <a:spLocks noChangeArrowheads="1"/>
          </p:cNvSpPr>
          <p:nvPr/>
        </p:nvSpPr>
        <p:spPr bwMode="auto">
          <a:xfrm>
            <a:off x="4407694" y="3704035"/>
            <a:ext cx="444104" cy="546497"/>
          </a:xfrm>
          <a:prstGeom prst="can">
            <a:avLst>
              <a:gd name="adj" fmla="val 30764"/>
            </a:avLst>
          </a:prstGeom>
          <a:solidFill>
            <a:srgbClr val="CCFF99"/>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eaLnBrk="1" hangingPunct="1"/>
            <a:endParaRPr lang="en-US" altLang="en-US"/>
          </a:p>
        </p:txBody>
      </p:sp>
      <p:sp>
        <p:nvSpPr>
          <p:cNvPr id="9281" name="Text Box 134"/>
          <p:cNvSpPr txBox="1">
            <a:spLocks noChangeArrowheads="1"/>
          </p:cNvSpPr>
          <p:nvPr/>
        </p:nvSpPr>
        <p:spPr bwMode="auto">
          <a:xfrm>
            <a:off x="4368403" y="3858817"/>
            <a:ext cx="5762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eaLnBrk="1" hangingPunct="1"/>
            <a:r>
              <a:rPr lang="en-US" altLang="en-US" sz="1400" dirty="0"/>
              <a:t>PASS</a:t>
            </a:r>
          </a:p>
        </p:txBody>
      </p:sp>
      <p:sp>
        <p:nvSpPr>
          <p:cNvPr id="9282" name="Line 48"/>
          <p:cNvSpPr>
            <a:spLocks noChangeShapeType="1"/>
          </p:cNvSpPr>
          <p:nvPr/>
        </p:nvSpPr>
        <p:spPr bwMode="auto">
          <a:xfrm>
            <a:off x="4607719" y="2587228"/>
            <a:ext cx="1191" cy="204788"/>
          </a:xfrm>
          <a:prstGeom prst="line">
            <a:avLst/>
          </a:prstGeom>
          <a:noFill/>
          <a:ln w="36720">
            <a:solidFill>
              <a:srgbClr val="CCFF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83" name="AutoShape 133"/>
          <p:cNvSpPr>
            <a:spLocks noChangeArrowheads="1"/>
          </p:cNvSpPr>
          <p:nvPr/>
        </p:nvSpPr>
        <p:spPr bwMode="auto">
          <a:xfrm>
            <a:off x="3236119" y="3675460"/>
            <a:ext cx="766763" cy="579834"/>
          </a:xfrm>
          <a:prstGeom prst="can">
            <a:avLst>
              <a:gd name="adj" fmla="val 23370"/>
            </a:avLst>
          </a:prstGeom>
          <a:solidFill>
            <a:srgbClr val="FFC000"/>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eaLnBrk="1" hangingPunct="1"/>
            <a:endParaRPr lang="en-US" altLang="en-US"/>
          </a:p>
        </p:txBody>
      </p:sp>
      <p:sp>
        <p:nvSpPr>
          <p:cNvPr id="9284" name="Text Box 134"/>
          <p:cNvSpPr txBox="1">
            <a:spLocks noChangeArrowheads="1"/>
          </p:cNvSpPr>
          <p:nvPr/>
        </p:nvSpPr>
        <p:spPr bwMode="auto">
          <a:xfrm>
            <a:off x="3220641" y="3767139"/>
            <a:ext cx="771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algn="ctr" eaLnBrk="1" hangingPunct="1"/>
            <a:r>
              <a:rPr lang="en-US" altLang="en-US" sz="1400" dirty="0"/>
              <a:t>Science</a:t>
            </a:r>
          </a:p>
          <a:p>
            <a:pPr algn="ctr" eaLnBrk="1" hangingPunct="1"/>
            <a:r>
              <a:rPr lang="en-US" altLang="en-US" sz="1400" dirty="0"/>
              <a:t>Data</a:t>
            </a:r>
          </a:p>
        </p:txBody>
      </p:sp>
      <p:sp>
        <p:nvSpPr>
          <p:cNvPr id="9285" name="Rectangle 12"/>
          <p:cNvSpPr>
            <a:spLocks noChangeArrowheads="1"/>
          </p:cNvSpPr>
          <p:nvPr/>
        </p:nvSpPr>
        <p:spPr bwMode="auto">
          <a:xfrm>
            <a:off x="3461148" y="5085160"/>
            <a:ext cx="1169194" cy="271463"/>
          </a:xfrm>
          <a:prstGeom prst="rect">
            <a:avLst/>
          </a:prstGeom>
          <a:solidFill>
            <a:srgbClr val="CCFF99"/>
          </a:solidFill>
          <a:ln w="25527">
            <a:solidFill>
              <a:srgbClr val="00006F"/>
            </a:solidFill>
            <a:miter lim="800000"/>
            <a:headEnd/>
            <a:tailEnd/>
          </a:ln>
        </p:spPr>
        <p:txBody>
          <a:bodyPr wrap="none" lIns="67500" tIns="35100" rIns="67500" bIns="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200">
                <a:solidFill>
                  <a:srgbClr val="000000"/>
                </a:solidFill>
              </a:rPr>
              <a:t>Device Support</a:t>
            </a:r>
          </a:p>
        </p:txBody>
      </p:sp>
      <p:sp>
        <p:nvSpPr>
          <p:cNvPr id="9286" name="Rectangle 12"/>
          <p:cNvSpPr>
            <a:spLocks noChangeArrowheads="1"/>
          </p:cNvSpPr>
          <p:nvPr/>
        </p:nvSpPr>
        <p:spPr bwMode="auto">
          <a:xfrm>
            <a:off x="2909889" y="5356624"/>
            <a:ext cx="1135856" cy="259556"/>
          </a:xfrm>
          <a:prstGeom prst="rect">
            <a:avLst/>
          </a:prstGeom>
          <a:solidFill>
            <a:srgbClr val="CCFF99"/>
          </a:solidFill>
          <a:ln w="25527">
            <a:solidFill>
              <a:srgbClr val="00006F"/>
            </a:solidFill>
            <a:miter lim="800000"/>
            <a:headEnd/>
            <a:tailEnd/>
          </a:ln>
        </p:spPr>
        <p:txBody>
          <a:bodyPr wrap="none" lIns="67500" tIns="35100" rIns="67500" bIns="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200">
                <a:solidFill>
                  <a:srgbClr val="000000"/>
                </a:solidFill>
              </a:rPr>
              <a:t>Area Detector</a:t>
            </a:r>
          </a:p>
        </p:txBody>
      </p:sp>
      <p:cxnSp>
        <p:nvCxnSpPr>
          <p:cNvPr id="125" name="Straight Arrow Connector 124"/>
          <p:cNvCxnSpPr/>
          <p:nvPr/>
        </p:nvCxnSpPr>
        <p:spPr bwMode="auto">
          <a:xfrm flipV="1">
            <a:off x="3034904" y="4252912"/>
            <a:ext cx="0" cy="1081088"/>
          </a:xfrm>
          <a:prstGeom prst="straightConnector1">
            <a:avLst/>
          </a:prstGeom>
          <a:ln>
            <a:headEnd type="none" w="med" len="med"/>
            <a:tailEnd type="arrow"/>
          </a:ln>
        </p:spPr>
        <p:style>
          <a:lnRef idx="1">
            <a:schemeClr val="accent4"/>
          </a:lnRef>
          <a:fillRef idx="0">
            <a:schemeClr val="accent4"/>
          </a:fillRef>
          <a:effectRef idx="0">
            <a:schemeClr val="accent4"/>
          </a:effectRef>
          <a:fontRef idx="minor">
            <a:schemeClr val="tx1"/>
          </a:fontRef>
        </p:style>
      </p:cxnSp>
      <p:sp>
        <p:nvSpPr>
          <p:cNvPr id="9288" name="Rectangle 29"/>
          <p:cNvSpPr>
            <a:spLocks noChangeArrowheads="1"/>
          </p:cNvSpPr>
          <p:nvPr/>
        </p:nvSpPr>
        <p:spPr bwMode="auto">
          <a:xfrm>
            <a:off x="4044555" y="5356622"/>
            <a:ext cx="586978" cy="257175"/>
          </a:xfrm>
          <a:prstGeom prst="rect">
            <a:avLst/>
          </a:prstGeom>
          <a:solidFill>
            <a:srgbClr val="CCFF99"/>
          </a:solidFill>
          <a:ln w="25560">
            <a:solidFill>
              <a:srgbClr val="00006F"/>
            </a:solidFill>
            <a:miter lim="800000"/>
            <a:headEnd/>
            <a:tailEnd/>
          </a:ln>
        </p:spPr>
        <p:txBody>
          <a:bodyPr wrap="none" lIns="67500" tIns="35100" rIns="67500" bIns="351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endParaRPr lang="en-US" altLang="en-US" sz="1200">
              <a:solidFill>
                <a:srgbClr val="000000"/>
              </a:solidFill>
            </a:endParaRPr>
          </a:p>
        </p:txBody>
      </p:sp>
      <p:sp>
        <p:nvSpPr>
          <p:cNvPr id="9289" name="Rectangle 10"/>
          <p:cNvSpPr>
            <a:spLocks noChangeArrowheads="1"/>
          </p:cNvSpPr>
          <p:nvPr/>
        </p:nvSpPr>
        <p:spPr bwMode="auto">
          <a:xfrm>
            <a:off x="4064794" y="5300664"/>
            <a:ext cx="529829" cy="316626"/>
          </a:xfrm>
          <a:prstGeom prst="rect">
            <a:avLst/>
          </a:prstGeom>
          <a:solidFill>
            <a:srgbClr val="CCFF99"/>
          </a:solidFill>
          <a:ln>
            <a:noFill/>
          </a:ln>
          <a:extLst>
            <a:ext uri="{91240B29-F687-4F45-9708-019B960494DF}">
              <a14:hiddenLine xmlns:a14="http://schemas.microsoft.com/office/drawing/2010/main" w="12700" algn="ctr">
                <a:solidFill>
                  <a:srgbClr val="000000"/>
                </a:solidFill>
                <a:round/>
                <a:headEnd/>
                <a:tailEnd/>
              </a14:hiddenLine>
            </a:ext>
          </a:extLst>
        </p:spPr>
        <p:txBody>
          <a:bodyPr lIns="67866" tIns="33338" rIns="67866" bIns="33338">
            <a:spAutoFit/>
          </a:bodyP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a:lnSpc>
                <a:spcPct val="90000"/>
              </a:lnSpc>
              <a:spcBef>
                <a:spcPct val="50000"/>
              </a:spcBef>
              <a:buClr>
                <a:schemeClr val="folHlink"/>
              </a:buClr>
              <a:buSzPct val="135000"/>
            </a:pPr>
            <a:endParaRPr lang="en-US" altLang="en-US"/>
          </a:p>
        </p:txBody>
      </p:sp>
      <p:sp>
        <p:nvSpPr>
          <p:cNvPr id="9290" name="Rectangle 12"/>
          <p:cNvSpPr>
            <a:spLocks noChangeArrowheads="1"/>
          </p:cNvSpPr>
          <p:nvPr/>
        </p:nvSpPr>
        <p:spPr bwMode="auto">
          <a:xfrm>
            <a:off x="2922985" y="5617370"/>
            <a:ext cx="1704975" cy="259556"/>
          </a:xfrm>
          <a:prstGeom prst="rect">
            <a:avLst/>
          </a:prstGeom>
          <a:solidFill>
            <a:srgbClr val="CCFF99"/>
          </a:solidFill>
          <a:ln w="25527">
            <a:solidFill>
              <a:srgbClr val="00006F"/>
            </a:solidFill>
            <a:miter lim="800000"/>
            <a:headEnd/>
            <a:tailEnd/>
          </a:ln>
        </p:spPr>
        <p:txBody>
          <a:bodyPr wrap="none" lIns="67500" tIns="35100" rIns="67500" bIns="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200">
                <a:solidFill>
                  <a:srgbClr val="000000"/>
                </a:solidFill>
              </a:rPr>
              <a:t>Driver</a:t>
            </a:r>
          </a:p>
        </p:txBody>
      </p:sp>
      <p:sp>
        <p:nvSpPr>
          <p:cNvPr id="9291" name="Line 48"/>
          <p:cNvSpPr>
            <a:spLocks noChangeShapeType="1"/>
          </p:cNvSpPr>
          <p:nvPr/>
        </p:nvSpPr>
        <p:spPr bwMode="auto">
          <a:xfrm>
            <a:off x="1844280" y="2612231"/>
            <a:ext cx="1190" cy="204788"/>
          </a:xfrm>
          <a:prstGeom prst="line">
            <a:avLst/>
          </a:prstGeom>
          <a:noFill/>
          <a:ln w="36720">
            <a:solidFill>
              <a:srgbClr val="CCFF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92" name="Line 48"/>
          <p:cNvSpPr>
            <a:spLocks noChangeShapeType="1"/>
          </p:cNvSpPr>
          <p:nvPr/>
        </p:nvSpPr>
        <p:spPr bwMode="auto">
          <a:xfrm flipH="1">
            <a:off x="5843591" y="4439208"/>
            <a:ext cx="0" cy="103585"/>
          </a:xfrm>
          <a:prstGeom prst="line">
            <a:avLst/>
          </a:prstGeom>
          <a:noFill/>
          <a:ln w="3672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93" name="Rectangle 12"/>
          <p:cNvSpPr>
            <a:spLocks noChangeArrowheads="1"/>
          </p:cNvSpPr>
          <p:nvPr/>
        </p:nvSpPr>
        <p:spPr bwMode="auto">
          <a:xfrm>
            <a:off x="5258991" y="4793458"/>
            <a:ext cx="1170384" cy="270272"/>
          </a:xfrm>
          <a:prstGeom prst="rect">
            <a:avLst/>
          </a:prstGeom>
          <a:solidFill>
            <a:srgbClr val="CCFF99"/>
          </a:solidFill>
          <a:ln w="25527">
            <a:solidFill>
              <a:srgbClr val="00006F"/>
            </a:solidFill>
            <a:miter lim="800000"/>
            <a:headEnd/>
            <a:tailEnd/>
          </a:ln>
        </p:spPr>
        <p:txBody>
          <a:bodyPr wrap="none" lIns="67500" tIns="35100" rIns="67500" bIns="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200">
                <a:solidFill>
                  <a:srgbClr val="000000"/>
                </a:solidFill>
              </a:rPr>
              <a:t>Process Database.</a:t>
            </a:r>
          </a:p>
        </p:txBody>
      </p:sp>
      <p:sp>
        <p:nvSpPr>
          <p:cNvPr id="9294" name="Rectangle 12"/>
          <p:cNvSpPr>
            <a:spLocks noChangeArrowheads="1"/>
          </p:cNvSpPr>
          <p:nvPr/>
        </p:nvSpPr>
        <p:spPr bwMode="auto">
          <a:xfrm>
            <a:off x="5258991" y="4560094"/>
            <a:ext cx="584597" cy="233363"/>
          </a:xfrm>
          <a:prstGeom prst="rect">
            <a:avLst/>
          </a:prstGeom>
          <a:solidFill>
            <a:srgbClr val="FFFFCC"/>
          </a:solidFill>
          <a:ln w="25527">
            <a:solidFill>
              <a:srgbClr val="00006F"/>
            </a:solidFill>
            <a:miter lim="800000"/>
            <a:headEnd/>
            <a:tailEnd/>
          </a:ln>
        </p:spPr>
        <p:txBody>
          <a:bodyPr wrap="none" lIns="67500" tIns="35100" rIns="67500" bIns="0" anchor="b"/>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a:t>CAS</a:t>
            </a:r>
          </a:p>
        </p:txBody>
      </p:sp>
      <p:sp>
        <p:nvSpPr>
          <p:cNvPr id="9295" name="Rectangle 29"/>
          <p:cNvSpPr>
            <a:spLocks noChangeArrowheads="1"/>
          </p:cNvSpPr>
          <p:nvPr/>
        </p:nvSpPr>
        <p:spPr bwMode="auto">
          <a:xfrm>
            <a:off x="5843587" y="4560094"/>
            <a:ext cx="586979" cy="233363"/>
          </a:xfrm>
          <a:prstGeom prst="rect">
            <a:avLst/>
          </a:prstGeom>
          <a:solidFill>
            <a:srgbClr val="CCFF99"/>
          </a:solidFill>
          <a:ln w="25560">
            <a:solidFill>
              <a:srgbClr val="00006F"/>
            </a:solidFill>
            <a:miter lim="800000"/>
            <a:headEnd/>
            <a:tailEnd/>
          </a:ln>
        </p:spPr>
        <p:txBody>
          <a:bodyPr wrap="none" lIns="67500" tIns="35100" rIns="67500" bIns="351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200">
                <a:solidFill>
                  <a:srgbClr val="000000"/>
                </a:solidFill>
              </a:rPr>
              <a:t>PVAS</a:t>
            </a:r>
          </a:p>
        </p:txBody>
      </p:sp>
      <p:sp>
        <p:nvSpPr>
          <p:cNvPr id="9296" name="Rectangle 12"/>
          <p:cNvSpPr>
            <a:spLocks noChangeArrowheads="1"/>
          </p:cNvSpPr>
          <p:nvPr/>
        </p:nvSpPr>
        <p:spPr bwMode="auto">
          <a:xfrm>
            <a:off x="5261373" y="5064920"/>
            <a:ext cx="1169194" cy="270272"/>
          </a:xfrm>
          <a:prstGeom prst="rect">
            <a:avLst/>
          </a:prstGeom>
          <a:solidFill>
            <a:srgbClr val="CCFF99"/>
          </a:solidFill>
          <a:ln w="25527">
            <a:solidFill>
              <a:srgbClr val="00006F"/>
            </a:solidFill>
            <a:miter lim="800000"/>
            <a:headEnd/>
            <a:tailEnd/>
          </a:ln>
        </p:spPr>
        <p:txBody>
          <a:bodyPr wrap="none" lIns="67500" tIns="35100" rIns="67500" bIns="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200">
                <a:solidFill>
                  <a:srgbClr val="000000"/>
                </a:solidFill>
              </a:rPr>
              <a:t>Device Support</a:t>
            </a:r>
          </a:p>
        </p:txBody>
      </p:sp>
      <p:sp>
        <p:nvSpPr>
          <p:cNvPr id="9297" name="Rectangle 12"/>
          <p:cNvSpPr>
            <a:spLocks noChangeArrowheads="1"/>
          </p:cNvSpPr>
          <p:nvPr/>
        </p:nvSpPr>
        <p:spPr bwMode="auto">
          <a:xfrm>
            <a:off x="5258991" y="5326856"/>
            <a:ext cx="1170384" cy="290513"/>
          </a:xfrm>
          <a:prstGeom prst="rect">
            <a:avLst/>
          </a:prstGeom>
          <a:solidFill>
            <a:srgbClr val="CCFF99"/>
          </a:solidFill>
          <a:ln w="25527">
            <a:solidFill>
              <a:srgbClr val="00006F"/>
            </a:solidFill>
            <a:miter lim="800000"/>
            <a:headEnd/>
            <a:tailEnd/>
          </a:ln>
        </p:spPr>
        <p:txBody>
          <a:bodyPr wrap="none" lIns="67500" tIns="35100" rIns="67500" bIns="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200">
                <a:solidFill>
                  <a:srgbClr val="000000"/>
                </a:solidFill>
              </a:rPr>
              <a:t>Driver</a:t>
            </a:r>
          </a:p>
        </p:txBody>
      </p:sp>
      <p:grpSp>
        <p:nvGrpSpPr>
          <p:cNvPr id="9298" name="Group 61"/>
          <p:cNvGrpSpPr>
            <a:grpSpLocks/>
          </p:cNvGrpSpPr>
          <p:nvPr/>
        </p:nvGrpSpPr>
        <p:grpSpPr bwMode="auto">
          <a:xfrm>
            <a:off x="1440656" y="1745456"/>
            <a:ext cx="947738" cy="839391"/>
            <a:chOff x="6026150" y="1874838"/>
            <a:chExt cx="1263650" cy="1119855"/>
          </a:xfrm>
        </p:grpSpPr>
        <p:sp>
          <p:nvSpPr>
            <p:cNvPr id="9323" name="Rectangle 28"/>
            <p:cNvSpPr>
              <a:spLocks noChangeArrowheads="1"/>
            </p:cNvSpPr>
            <p:nvPr/>
          </p:nvSpPr>
          <p:spPr bwMode="auto">
            <a:xfrm>
              <a:off x="6026150" y="1874838"/>
              <a:ext cx="1263650" cy="592137"/>
            </a:xfrm>
            <a:prstGeom prst="rect">
              <a:avLst/>
            </a:prstGeom>
            <a:solidFill>
              <a:srgbClr val="E7D175"/>
            </a:solidFill>
            <a:ln w="25527">
              <a:solidFill>
                <a:srgbClr val="00006F"/>
              </a:solidFill>
              <a:miter lim="800000"/>
              <a:headEnd/>
              <a:tailEnd/>
            </a:ln>
          </p:spPr>
          <p:txBody>
            <a:bodyPr lIns="67500" tIns="35100" rIns="67500" bIns="351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400" dirty="0">
                  <a:solidFill>
                    <a:srgbClr val="000000"/>
                  </a:solidFill>
                </a:rPr>
                <a:t>Web Clients</a:t>
              </a:r>
            </a:p>
          </p:txBody>
        </p:sp>
        <p:sp>
          <p:nvSpPr>
            <p:cNvPr id="9324" name="Line 48"/>
            <p:cNvSpPr>
              <a:spLocks noChangeShapeType="1"/>
            </p:cNvSpPr>
            <p:nvPr/>
          </p:nvSpPr>
          <p:spPr bwMode="auto">
            <a:xfrm>
              <a:off x="6648450" y="2720975"/>
              <a:ext cx="1588" cy="273718"/>
            </a:xfrm>
            <a:prstGeom prst="line">
              <a:avLst/>
            </a:prstGeom>
            <a:noFill/>
            <a:ln w="3672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299" name="Rectangle 29"/>
          <p:cNvSpPr>
            <a:spLocks noChangeArrowheads="1"/>
          </p:cNvSpPr>
          <p:nvPr/>
        </p:nvSpPr>
        <p:spPr bwMode="auto">
          <a:xfrm>
            <a:off x="1433514" y="2196705"/>
            <a:ext cx="964406" cy="202406"/>
          </a:xfrm>
          <a:prstGeom prst="rect">
            <a:avLst/>
          </a:prstGeom>
          <a:solidFill>
            <a:srgbClr val="FFFFCC"/>
          </a:solidFill>
          <a:ln w="25560">
            <a:solidFill>
              <a:srgbClr val="00006F"/>
            </a:solidFill>
            <a:miter lim="800000"/>
            <a:headEnd/>
            <a:tailEnd/>
          </a:ln>
        </p:spPr>
        <p:txBody>
          <a:bodyPr wrap="none" lIns="67500" tIns="35100" rIns="67500" bIns="351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200">
                <a:solidFill>
                  <a:srgbClr val="000000"/>
                </a:solidFill>
              </a:rPr>
              <a:t>HTTP</a:t>
            </a:r>
          </a:p>
        </p:txBody>
      </p:sp>
      <p:sp>
        <p:nvSpPr>
          <p:cNvPr id="9300" name="TextBox 12"/>
          <p:cNvSpPr txBox="1">
            <a:spLocks noChangeArrowheads="1"/>
          </p:cNvSpPr>
          <p:nvPr/>
        </p:nvSpPr>
        <p:spPr bwMode="auto">
          <a:xfrm>
            <a:off x="5294710" y="5691188"/>
            <a:ext cx="14927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eaLnBrk="1" hangingPunct="1"/>
            <a:r>
              <a:rPr lang="en-US" altLang="en-US"/>
              <a:t>Instrumentation</a:t>
            </a:r>
          </a:p>
        </p:txBody>
      </p:sp>
      <p:cxnSp>
        <p:nvCxnSpPr>
          <p:cNvPr id="9301" name="Straight Connector 14"/>
          <p:cNvCxnSpPr>
            <a:cxnSpLocks noChangeShapeType="1"/>
          </p:cNvCxnSpPr>
          <p:nvPr/>
        </p:nvCxnSpPr>
        <p:spPr bwMode="auto">
          <a:xfrm>
            <a:off x="5454254" y="5601891"/>
            <a:ext cx="0" cy="123825"/>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cxnSp>
        <p:nvCxnSpPr>
          <p:cNvPr id="9302" name="Straight Connector 147"/>
          <p:cNvCxnSpPr>
            <a:cxnSpLocks noChangeShapeType="1"/>
          </p:cNvCxnSpPr>
          <p:nvPr/>
        </p:nvCxnSpPr>
        <p:spPr bwMode="auto">
          <a:xfrm>
            <a:off x="5568554" y="5604272"/>
            <a:ext cx="0" cy="122634"/>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cxnSp>
        <p:nvCxnSpPr>
          <p:cNvPr id="9303" name="Straight Connector 148"/>
          <p:cNvCxnSpPr>
            <a:cxnSpLocks noChangeShapeType="1"/>
          </p:cNvCxnSpPr>
          <p:nvPr/>
        </p:nvCxnSpPr>
        <p:spPr bwMode="auto">
          <a:xfrm>
            <a:off x="5703094" y="5604272"/>
            <a:ext cx="0" cy="122634"/>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cxnSp>
        <p:nvCxnSpPr>
          <p:cNvPr id="9304" name="Straight Connector 149"/>
          <p:cNvCxnSpPr>
            <a:cxnSpLocks noChangeShapeType="1"/>
          </p:cNvCxnSpPr>
          <p:nvPr/>
        </p:nvCxnSpPr>
        <p:spPr bwMode="auto">
          <a:xfrm>
            <a:off x="5817394" y="5606654"/>
            <a:ext cx="0" cy="122634"/>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cxnSp>
        <p:nvCxnSpPr>
          <p:cNvPr id="9305" name="Straight Connector 150"/>
          <p:cNvCxnSpPr>
            <a:cxnSpLocks noChangeShapeType="1"/>
          </p:cNvCxnSpPr>
          <p:nvPr/>
        </p:nvCxnSpPr>
        <p:spPr bwMode="auto">
          <a:xfrm>
            <a:off x="5940029" y="5614988"/>
            <a:ext cx="0" cy="123825"/>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cxnSp>
        <p:nvCxnSpPr>
          <p:cNvPr id="9306" name="Straight Connector 151"/>
          <p:cNvCxnSpPr>
            <a:cxnSpLocks noChangeShapeType="1"/>
          </p:cNvCxnSpPr>
          <p:nvPr/>
        </p:nvCxnSpPr>
        <p:spPr bwMode="auto">
          <a:xfrm>
            <a:off x="6054329" y="5617370"/>
            <a:ext cx="0" cy="122635"/>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cxnSp>
        <p:nvCxnSpPr>
          <p:cNvPr id="9307" name="Straight Connector 152"/>
          <p:cNvCxnSpPr>
            <a:cxnSpLocks noChangeShapeType="1"/>
          </p:cNvCxnSpPr>
          <p:nvPr/>
        </p:nvCxnSpPr>
        <p:spPr bwMode="auto">
          <a:xfrm>
            <a:off x="6188869" y="5617370"/>
            <a:ext cx="0" cy="122635"/>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cxnSp>
        <p:nvCxnSpPr>
          <p:cNvPr id="9308" name="Straight Connector 153"/>
          <p:cNvCxnSpPr>
            <a:cxnSpLocks noChangeShapeType="1"/>
          </p:cNvCxnSpPr>
          <p:nvPr/>
        </p:nvCxnSpPr>
        <p:spPr bwMode="auto">
          <a:xfrm>
            <a:off x="6303169" y="5619751"/>
            <a:ext cx="0" cy="122635"/>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cxnSp>
        <p:nvCxnSpPr>
          <p:cNvPr id="9309" name="Straight Connector 154"/>
          <p:cNvCxnSpPr>
            <a:cxnSpLocks noChangeShapeType="1"/>
          </p:cNvCxnSpPr>
          <p:nvPr/>
        </p:nvCxnSpPr>
        <p:spPr bwMode="auto">
          <a:xfrm>
            <a:off x="5568554" y="5716191"/>
            <a:ext cx="0" cy="123825"/>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cxnSp>
        <p:nvCxnSpPr>
          <p:cNvPr id="9310" name="Straight Connector 155"/>
          <p:cNvCxnSpPr>
            <a:cxnSpLocks noChangeShapeType="1"/>
          </p:cNvCxnSpPr>
          <p:nvPr/>
        </p:nvCxnSpPr>
        <p:spPr bwMode="auto">
          <a:xfrm>
            <a:off x="5682854" y="5718572"/>
            <a:ext cx="0" cy="122634"/>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cxnSp>
        <p:nvCxnSpPr>
          <p:cNvPr id="9311" name="Straight Connector 156"/>
          <p:cNvCxnSpPr>
            <a:cxnSpLocks noChangeShapeType="1"/>
          </p:cNvCxnSpPr>
          <p:nvPr/>
        </p:nvCxnSpPr>
        <p:spPr bwMode="auto">
          <a:xfrm>
            <a:off x="5817394" y="5718572"/>
            <a:ext cx="0" cy="122634"/>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cxnSp>
        <p:nvCxnSpPr>
          <p:cNvPr id="9312" name="Straight Connector 157"/>
          <p:cNvCxnSpPr>
            <a:cxnSpLocks noChangeShapeType="1"/>
          </p:cNvCxnSpPr>
          <p:nvPr/>
        </p:nvCxnSpPr>
        <p:spPr bwMode="auto">
          <a:xfrm>
            <a:off x="5931694" y="5720954"/>
            <a:ext cx="0" cy="122634"/>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sp>
        <p:nvSpPr>
          <p:cNvPr id="9313" name="Rectangle 29"/>
          <p:cNvSpPr>
            <a:spLocks noChangeArrowheads="1"/>
          </p:cNvSpPr>
          <p:nvPr/>
        </p:nvSpPr>
        <p:spPr bwMode="auto">
          <a:xfrm>
            <a:off x="2475311" y="2193133"/>
            <a:ext cx="473869" cy="202406"/>
          </a:xfrm>
          <a:prstGeom prst="rect">
            <a:avLst/>
          </a:prstGeom>
          <a:solidFill>
            <a:srgbClr val="FFFFCC"/>
          </a:solidFill>
          <a:ln w="25560">
            <a:solidFill>
              <a:srgbClr val="00006F"/>
            </a:solidFill>
            <a:miter lim="800000"/>
            <a:headEnd/>
            <a:tailEnd/>
          </a:ln>
        </p:spPr>
        <p:txBody>
          <a:bodyPr wrap="none" lIns="67500" tIns="35100" rIns="67500" bIns="351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200">
                <a:solidFill>
                  <a:srgbClr val="000000"/>
                </a:solidFill>
              </a:rPr>
              <a:t>NFS</a:t>
            </a:r>
          </a:p>
        </p:txBody>
      </p:sp>
      <p:sp>
        <p:nvSpPr>
          <p:cNvPr id="9320" name="Rectangle 28"/>
          <p:cNvSpPr>
            <a:spLocks noChangeArrowheads="1"/>
          </p:cNvSpPr>
          <p:nvPr/>
        </p:nvSpPr>
        <p:spPr bwMode="auto">
          <a:xfrm>
            <a:off x="3983831" y="1579440"/>
            <a:ext cx="1428750" cy="443834"/>
          </a:xfrm>
          <a:prstGeom prst="rect">
            <a:avLst/>
          </a:prstGeom>
          <a:solidFill>
            <a:srgbClr val="E7D175"/>
          </a:solidFill>
          <a:ln w="25527">
            <a:solidFill>
              <a:srgbClr val="00006F"/>
            </a:solidFill>
            <a:miter lim="800000"/>
            <a:headEnd/>
            <a:tailEnd/>
          </a:ln>
        </p:spPr>
        <p:txBody>
          <a:bodyPr lIns="67500" tIns="35100" rIns="67500" bIns="351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400" dirty="0">
                <a:solidFill>
                  <a:srgbClr val="000000"/>
                </a:solidFill>
              </a:rPr>
              <a:t>File Formatter</a:t>
            </a:r>
          </a:p>
        </p:txBody>
      </p:sp>
      <p:sp>
        <p:nvSpPr>
          <p:cNvPr id="9321" name="Line 48"/>
          <p:cNvSpPr>
            <a:spLocks noChangeShapeType="1"/>
          </p:cNvSpPr>
          <p:nvPr/>
        </p:nvSpPr>
        <p:spPr bwMode="auto">
          <a:xfrm>
            <a:off x="4718224" y="2367775"/>
            <a:ext cx="1190" cy="205166"/>
          </a:xfrm>
          <a:prstGeom prst="line">
            <a:avLst/>
          </a:prstGeom>
          <a:noFill/>
          <a:ln w="3672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2" name="Rectangle 29"/>
          <p:cNvSpPr>
            <a:spLocks noChangeArrowheads="1"/>
          </p:cNvSpPr>
          <p:nvPr/>
        </p:nvSpPr>
        <p:spPr bwMode="auto">
          <a:xfrm>
            <a:off x="4465201" y="2182148"/>
            <a:ext cx="473690" cy="202286"/>
          </a:xfrm>
          <a:prstGeom prst="rect">
            <a:avLst/>
          </a:prstGeom>
          <a:solidFill>
            <a:srgbClr val="FFFFCC"/>
          </a:solidFill>
          <a:ln w="25560">
            <a:solidFill>
              <a:srgbClr val="00006F"/>
            </a:solidFill>
            <a:miter lim="800000"/>
            <a:headEnd/>
            <a:tailEnd/>
          </a:ln>
        </p:spPr>
        <p:txBody>
          <a:bodyPr wrap="none" lIns="67500" tIns="35100" rIns="67500" bIns="351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200">
                <a:solidFill>
                  <a:srgbClr val="000000"/>
                </a:solidFill>
              </a:rPr>
              <a:t>CAC</a:t>
            </a:r>
          </a:p>
        </p:txBody>
      </p:sp>
      <p:sp>
        <p:nvSpPr>
          <p:cNvPr id="9315" name="Rectangle 29"/>
          <p:cNvSpPr>
            <a:spLocks noChangeArrowheads="1"/>
          </p:cNvSpPr>
          <p:nvPr/>
        </p:nvSpPr>
        <p:spPr bwMode="auto">
          <a:xfrm>
            <a:off x="4942286" y="2182417"/>
            <a:ext cx="473869" cy="202406"/>
          </a:xfrm>
          <a:prstGeom prst="rect">
            <a:avLst/>
          </a:prstGeom>
          <a:solidFill>
            <a:srgbClr val="CCFF99"/>
          </a:solidFill>
          <a:ln w="25560">
            <a:solidFill>
              <a:srgbClr val="00006F"/>
            </a:solidFill>
            <a:miter lim="800000"/>
            <a:headEnd/>
            <a:tailEnd/>
          </a:ln>
        </p:spPr>
        <p:txBody>
          <a:bodyPr wrap="none" lIns="67500" tIns="35100" rIns="67500" bIns="351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200">
                <a:solidFill>
                  <a:srgbClr val="000000"/>
                </a:solidFill>
              </a:rPr>
              <a:t>PVAC</a:t>
            </a:r>
          </a:p>
        </p:txBody>
      </p:sp>
      <p:sp>
        <p:nvSpPr>
          <p:cNvPr id="9316" name="Rectangle 29"/>
          <p:cNvSpPr>
            <a:spLocks noChangeArrowheads="1"/>
          </p:cNvSpPr>
          <p:nvPr/>
        </p:nvSpPr>
        <p:spPr bwMode="auto">
          <a:xfrm>
            <a:off x="3983832" y="2184799"/>
            <a:ext cx="473869" cy="201215"/>
          </a:xfrm>
          <a:prstGeom prst="rect">
            <a:avLst/>
          </a:prstGeom>
          <a:solidFill>
            <a:srgbClr val="FFFFCC"/>
          </a:solidFill>
          <a:ln w="25560">
            <a:solidFill>
              <a:srgbClr val="00006F"/>
            </a:solidFill>
            <a:miter lim="800000"/>
            <a:headEnd/>
            <a:tailEnd/>
          </a:ln>
        </p:spPr>
        <p:txBody>
          <a:bodyPr wrap="none" lIns="67500" tIns="35100" rIns="67500" bIns="351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200">
                <a:solidFill>
                  <a:srgbClr val="000000"/>
                </a:solidFill>
              </a:rPr>
              <a:t>NFS</a:t>
            </a:r>
          </a:p>
        </p:txBody>
      </p:sp>
      <p:sp>
        <p:nvSpPr>
          <p:cNvPr id="9317" name="Rectangle 29"/>
          <p:cNvSpPr>
            <a:spLocks noChangeArrowheads="1"/>
          </p:cNvSpPr>
          <p:nvPr/>
        </p:nvSpPr>
        <p:spPr bwMode="auto">
          <a:xfrm>
            <a:off x="2513411" y="2859883"/>
            <a:ext cx="473869" cy="202406"/>
          </a:xfrm>
          <a:prstGeom prst="rect">
            <a:avLst/>
          </a:prstGeom>
          <a:solidFill>
            <a:srgbClr val="FFFFCC"/>
          </a:solidFill>
          <a:ln w="25560">
            <a:solidFill>
              <a:srgbClr val="00006F"/>
            </a:solidFill>
            <a:miter lim="800000"/>
            <a:headEnd/>
            <a:tailEnd/>
          </a:ln>
        </p:spPr>
        <p:txBody>
          <a:bodyPr wrap="none" lIns="67500" tIns="35100" rIns="67500" bIns="351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200">
                <a:solidFill>
                  <a:srgbClr val="000000"/>
                </a:solidFill>
              </a:rPr>
              <a:t>NFS</a:t>
            </a:r>
          </a:p>
        </p:txBody>
      </p:sp>
      <p:sp>
        <p:nvSpPr>
          <p:cNvPr id="9318" name="Line 77"/>
          <p:cNvSpPr>
            <a:spLocks noChangeShapeType="1"/>
          </p:cNvSpPr>
          <p:nvPr/>
        </p:nvSpPr>
        <p:spPr bwMode="auto">
          <a:xfrm flipH="1">
            <a:off x="2745581" y="3073005"/>
            <a:ext cx="5954" cy="582215"/>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19" name="Line 48"/>
          <p:cNvSpPr>
            <a:spLocks noChangeShapeType="1"/>
          </p:cNvSpPr>
          <p:nvPr/>
        </p:nvSpPr>
        <p:spPr bwMode="auto">
          <a:xfrm>
            <a:off x="2721769" y="2597945"/>
            <a:ext cx="0" cy="240506"/>
          </a:xfrm>
          <a:prstGeom prst="line">
            <a:avLst/>
          </a:prstGeom>
          <a:noFill/>
          <a:ln w="36720">
            <a:solidFill>
              <a:srgbClr val="CCFF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 name="Title 1"/>
          <p:cNvSpPr txBox="1">
            <a:spLocks/>
          </p:cNvSpPr>
          <p:nvPr/>
        </p:nvSpPr>
        <p:spPr>
          <a:xfrm>
            <a:off x="0" y="0"/>
            <a:ext cx="8401051" cy="94967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dirty="0">
                <a:cs typeface="Times New Roman" panose="02020603050405020304" pitchFamily="18" charset="0"/>
              </a:rPr>
              <a:t>Experimental Data </a:t>
            </a:r>
            <a:r>
              <a:rPr lang="en-US" altLang="en-US" sz="3600" b="1" dirty="0" smtClean="0">
                <a:cs typeface="Times New Roman" panose="02020603050405020304" pitchFamily="18" charset="0"/>
              </a:rPr>
              <a:t>Architecture</a:t>
            </a:r>
            <a:endParaRPr lang="en-US" altLang="en-US" sz="3600" b="1" dirty="0"/>
          </a:p>
        </p:txBody>
      </p:sp>
      <p:sp>
        <p:nvSpPr>
          <p:cNvPr id="116" name="Rectangle 29"/>
          <p:cNvSpPr>
            <a:spLocks noChangeArrowheads="1"/>
          </p:cNvSpPr>
          <p:nvPr/>
        </p:nvSpPr>
        <p:spPr bwMode="auto">
          <a:xfrm>
            <a:off x="3982363" y="1994272"/>
            <a:ext cx="1430218" cy="188639"/>
          </a:xfrm>
          <a:prstGeom prst="rect">
            <a:avLst/>
          </a:prstGeom>
          <a:solidFill>
            <a:srgbClr val="CCFF99"/>
          </a:solidFill>
          <a:ln w="25527">
            <a:solidFill>
              <a:srgbClr val="00006F"/>
            </a:solidFill>
            <a:miter lim="800000"/>
            <a:headEnd/>
            <a:tailEnd/>
          </a:ln>
        </p:spPr>
        <p:txBody>
          <a:bodyPr wrap="none" lIns="67500" tIns="35100" rIns="67500" bIns="351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200" dirty="0" err="1">
                <a:solidFill>
                  <a:srgbClr val="000000"/>
                </a:solidFill>
              </a:rPr>
              <a:t>DataBroker</a:t>
            </a:r>
            <a:endParaRPr lang="en-US" altLang="en-US" sz="1200" dirty="0">
              <a:solidFill>
                <a:srgbClr val="000000"/>
              </a:solidFill>
            </a:endParaRPr>
          </a:p>
        </p:txBody>
      </p:sp>
      <p:sp>
        <p:nvSpPr>
          <p:cNvPr id="118" name="Rectangle 28"/>
          <p:cNvSpPr>
            <a:spLocks noChangeArrowheads="1"/>
          </p:cNvSpPr>
          <p:nvPr/>
        </p:nvSpPr>
        <p:spPr bwMode="auto">
          <a:xfrm>
            <a:off x="2479952" y="1593568"/>
            <a:ext cx="1428750" cy="443834"/>
          </a:xfrm>
          <a:prstGeom prst="rect">
            <a:avLst/>
          </a:prstGeom>
          <a:solidFill>
            <a:srgbClr val="E7D175"/>
          </a:solidFill>
          <a:ln w="25527">
            <a:solidFill>
              <a:srgbClr val="00006F"/>
            </a:solidFill>
            <a:miter lim="800000"/>
            <a:headEnd/>
            <a:tailEnd/>
          </a:ln>
        </p:spPr>
        <p:txBody>
          <a:bodyPr lIns="67500" tIns="35100" rIns="67500" bIns="351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400" dirty="0" smtClean="0">
                <a:solidFill>
                  <a:srgbClr val="000000"/>
                </a:solidFill>
              </a:rPr>
              <a:t>Control &amp; Analysis Clients</a:t>
            </a:r>
            <a:endParaRPr lang="en-US" altLang="en-US" sz="1400" dirty="0">
              <a:solidFill>
                <a:srgbClr val="000000"/>
              </a:solidFill>
            </a:endParaRPr>
          </a:p>
        </p:txBody>
      </p:sp>
      <p:sp>
        <p:nvSpPr>
          <p:cNvPr id="119" name="Rectangle 29"/>
          <p:cNvSpPr>
            <a:spLocks noChangeArrowheads="1"/>
          </p:cNvSpPr>
          <p:nvPr/>
        </p:nvSpPr>
        <p:spPr bwMode="auto">
          <a:xfrm>
            <a:off x="2478484" y="2008401"/>
            <a:ext cx="1430218" cy="188639"/>
          </a:xfrm>
          <a:prstGeom prst="rect">
            <a:avLst/>
          </a:prstGeom>
          <a:solidFill>
            <a:srgbClr val="CCFF99"/>
          </a:solidFill>
          <a:ln w="25527">
            <a:solidFill>
              <a:srgbClr val="00006F"/>
            </a:solidFill>
            <a:miter lim="800000"/>
            <a:headEnd/>
            <a:tailEnd/>
          </a:ln>
        </p:spPr>
        <p:txBody>
          <a:bodyPr wrap="none" lIns="67500" tIns="35100" rIns="67500" bIns="351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200" dirty="0" err="1">
                <a:solidFill>
                  <a:srgbClr val="000000"/>
                </a:solidFill>
              </a:rPr>
              <a:t>DataBroker</a:t>
            </a:r>
            <a:endParaRPr lang="en-US" altLang="en-US" sz="1200" dirty="0">
              <a:solidFill>
                <a:srgbClr val="000000"/>
              </a:solidFill>
            </a:endParaRPr>
          </a:p>
        </p:txBody>
      </p:sp>
      <p:sp>
        <p:nvSpPr>
          <p:cNvPr id="120" name="Rectangle 14"/>
          <p:cNvSpPr>
            <a:spLocks noChangeArrowheads="1"/>
          </p:cNvSpPr>
          <p:nvPr/>
        </p:nvSpPr>
        <p:spPr bwMode="auto">
          <a:xfrm>
            <a:off x="5079140" y="2780035"/>
            <a:ext cx="809625" cy="225029"/>
          </a:xfrm>
          <a:prstGeom prst="rect">
            <a:avLst/>
          </a:prstGeom>
          <a:solidFill>
            <a:srgbClr val="CCFF99"/>
          </a:solidFill>
          <a:ln w="25527">
            <a:solidFill>
              <a:srgbClr val="00006F"/>
            </a:solidFill>
            <a:miter lim="800000"/>
            <a:headEnd/>
            <a:tailEnd/>
          </a:ln>
        </p:spPr>
        <p:txBody>
          <a:bodyPr wrap="none" lIns="67500" tIns="35100" rIns="67500" bIns="351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400" dirty="0">
                <a:solidFill>
                  <a:srgbClr val="000000"/>
                </a:solidFill>
              </a:rPr>
              <a:t>PVAS</a:t>
            </a:r>
          </a:p>
        </p:txBody>
      </p:sp>
      <p:sp>
        <p:nvSpPr>
          <p:cNvPr id="121" name="Rectangle 15"/>
          <p:cNvSpPr>
            <a:spLocks noChangeArrowheads="1"/>
          </p:cNvSpPr>
          <p:nvPr/>
        </p:nvSpPr>
        <p:spPr bwMode="auto">
          <a:xfrm>
            <a:off x="5079140" y="3005064"/>
            <a:ext cx="809625" cy="283369"/>
          </a:xfrm>
          <a:prstGeom prst="rect">
            <a:avLst/>
          </a:prstGeom>
          <a:solidFill>
            <a:srgbClr val="FFC000"/>
          </a:solidFill>
          <a:ln w="25527">
            <a:solidFill>
              <a:srgbClr val="00006F"/>
            </a:solidFill>
            <a:miter lim="800000"/>
            <a:headEnd/>
            <a:tailEnd/>
          </a:ln>
        </p:spPr>
        <p:txBody>
          <a:bodyPr lIns="67500" tIns="35100" rIns="67500" bIns="351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900" b="1">
                <a:solidFill>
                  <a:srgbClr val="000000"/>
                </a:solidFill>
              </a:rPr>
              <a:t>Experiment Information.</a:t>
            </a:r>
          </a:p>
        </p:txBody>
      </p:sp>
      <p:sp>
        <p:nvSpPr>
          <p:cNvPr id="122" name="Rectangle 15"/>
          <p:cNvSpPr>
            <a:spLocks noChangeArrowheads="1"/>
          </p:cNvSpPr>
          <p:nvPr/>
        </p:nvSpPr>
        <p:spPr bwMode="auto">
          <a:xfrm>
            <a:off x="5081522" y="3286052"/>
            <a:ext cx="807244" cy="302419"/>
          </a:xfrm>
          <a:prstGeom prst="rect">
            <a:avLst/>
          </a:prstGeom>
          <a:solidFill>
            <a:srgbClr val="CCFF99"/>
          </a:solidFill>
          <a:ln w="25527">
            <a:solidFill>
              <a:srgbClr val="00006F"/>
            </a:solidFill>
            <a:miter lim="800000"/>
            <a:headEnd/>
            <a:tailEnd/>
          </a:ln>
        </p:spPr>
        <p:txBody>
          <a:bodyPr wrap="none" lIns="67500" tIns="0" rIns="67500" bIns="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844"/>
              </a:spcBef>
              <a:buClr>
                <a:srgbClr val="FF0000"/>
              </a:buClr>
              <a:buSzPct val="135000"/>
            </a:pPr>
            <a:r>
              <a:rPr lang="en-US" altLang="en-US" sz="1400" dirty="0" err="1" smtClean="0">
                <a:solidFill>
                  <a:srgbClr val="000000"/>
                </a:solidFill>
              </a:rPr>
              <a:t>MongoDB</a:t>
            </a:r>
            <a:endParaRPr lang="en-US" altLang="en-US" sz="1400" dirty="0">
              <a:solidFill>
                <a:srgbClr val="000000"/>
              </a:solidFill>
            </a:endParaRPr>
          </a:p>
        </p:txBody>
      </p:sp>
      <p:sp>
        <p:nvSpPr>
          <p:cNvPr id="124" name="Line 132"/>
          <p:cNvSpPr>
            <a:spLocks noChangeShapeType="1"/>
          </p:cNvSpPr>
          <p:nvPr/>
        </p:nvSpPr>
        <p:spPr bwMode="auto">
          <a:xfrm>
            <a:off x="6315292" y="3574742"/>
            <a:ext cx="0" cy="108347"/>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 name="AutoShape 133"/>
          <p:cNvSpPr>
            <a:spLocks noChangeArrowheads="1"/>
          </p:cNvSpPr>
          <p:nvPr/>
        </p:nvSpPr>
        <p:spPr bwMode="auto">
          <a:xfrm>
            <a:off x="6087882" y="3686661"/>
            <a:ext cx="444104" cy="546497"/>
          </a:xfrm>
          <a:prstGeom prst="can">
            <a:avLst>
              <a:gd name="adj" fmla="val 30764"/>
            </a:avLst>
          </a:prstGeom>
          <a:solidFill>
            <a:srgbClr val="CCFF99"/>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eaLnBrk="1" hangingPunct="1"/>
            <a:endParaRPr lang="en-US" altLang="en-US"/>
          </a:p>
        </p:txBody>
      </p:sp>
      <p:sp>
        <p:nvSpPr>
          <p:cNvPr id="127" name="Text Box 134"/>
          <p:cNvSpPr txBox="1">
            <a:spLocks noChangeArrowheads="1"/>
          </p:cNvSpPr>
          <p:nvPr/>
        </p:nvSpPr>
        <p:spPr bwMode="auto">
          <a:xfrm>
            <a:off x="6048592" y="3850408"/>
            <a:ext cx="5762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eaLnBrk="1" hangingPunct="1"/>
            <a:r>
              <a:rPr lang="en-US" altLang="en-US" sz="1200" b="1" dirty="0"/>
              <a:t>OLOG</a:t>
            </a:r>
          </a:p>
        </p:txBody>
      </p:sp>
      <p:sp>
        <p:nvSpPr>
          <p:cNvPr id="128" name="Line 48"/>
          <p:cNvSpPr>
            <a:spLocks noChangeShapeType="1"/>
          </p:cNvSpPr>
          <p:nvPr/>
        </p:nvSpPr>
        <p:spPr bwMode="auto">
          <a:xfrm>
            <a:off x="5487524" y="2578819"/>
            <a:ext cx="1191" cy="204788"/>
          </a:xfrm>
          <a:prstGeom prst="line">
            <a:avLst/>
          </a:prstGeom>
          <a:noFill/>
          <a:ln w="36720">
            <a:solidFill>
              <a:srgbClr val="CCFF99"/>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5239015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8769" name="Rectangle 2"/>
          <p:cNvSpPr>
            <a:spLocks noGrp="1" noChangeArrowheads="1"/>
          </p:cNvSpPr>
          <p:nvPr>
            <p:ph type="title"/>
          </p:nvPr>
        </p:nvSpPr>
        <p:spPr/>
        <p:txBody>
          <a:bodyPr/>
          <a:lstStyle/>
          <a:p>
            <a:r>
              <a:rPr lang="en-US" dirty="0" smtClean="0"/>
              <a:t>Control System Studio</a:t>
            </a:r>
          </a:p>
        </p:txBody>
      </p:sp>
      <p:sp>
        <p:nvSpPr>
          <p:cNvPr id="2208770" name="Rectangle 3"/>
          <p:cNvSpPr>
            <a:spLocks noGrp="1" noChangeArrowheads="1"/>
          </p:cNvSpPr>
          <p:nvPr>
            <p:ph type="body" idx="1"/>
          </p:nvPr>
        </p:nvSpPr>
        <p:spPr>
          <a:xfrm>
            <a:off x="246063" y="1268413"/>
            <a:ext cx="8669337" cy="4114800"/>
          </a:xfrm>
        </p:spPr>
        <p:txBody>
          <a:bodyPr/>
          <a:lstStyle/>
          <a:p>
            <a:pPr marL="395287" indent="-285750"/>
            <a:r>
              <a:rPr lang="en-US" sz="2000" dirty="0" smtClean="0">
                <a:latin typeface="Arial" charset="0"/>
              </a:rPr>
              <a:t>Adopted CSS for our user interface after evaluation</a:t>
            </a:r>
          </a:p>
          <a:p>
            <a:pPr marL="395287" indent="-285750"/>
            <a:r>
              <a:rPr lang="en-US" sz="2000" dirty="0" smtClean="0">
                <a:latin typeface="Arial" charset="0"/>
              </a:rPr>
              <a:t>Developed </a:t>
            </a:r>
            <a:r>
              <a:rPr lang="en-US" sz="2000" dirty="0" err="1" smtClean="0">
                <a:latin typeface="Arial" charset="0"/>
              </a:rPr>
              <a:t>ChannelFinderService</a:t>
            </a:r>
            <a:r>
              <a:rPr lang="en-US" sz="2000" dirty="0" smtClean="0">
                <a:latin typeface="Arial" charset="0"/>
              </a:rPr>
              <a:t> to return process variables by function, location, device, etc…</a:t>
            </a:r>
          </a:p>
          <a:p>
            <a:pPr marL="395287" indent="-285750"/>
            <a:r>
              <a:rPr lang="en-US" sz="2000" dirty="0" smtClean="0">
                <a:latin typeface="Arial" charset="0"/>
              </a:rPr>
              <a:t>Developed a channel access package to provide all client functions and time synchronous vectors from an arrays of process variables (</a:t>
            </a:r>
            <a:r>
              <a:rPr lang="en-US" sz="2000" dirty="0" err="1" smtClean="0">
                <a:latin typeface="Arial" charset="0"/>
              </a:rPr>
              <a:t>PVManager</a:t>
            </a:r>
            <a:r>
              <a:rPr lang="en-US" sz="2000" dirty="0" smtClean="0">
                <a:latin typeface="Arial" charset="0"/>
              </a:rPr>
              <a:t>)</a:t>
            </a:r>
          </a:p>
          <a:p>
            <a:pPr marL="395287" indent="-285750"/>
            <a:r>
              <a:rPr lang="en-US" sz="2000" dirty="0" smtClean="0">
                <a:latin typeface="Arial" charset="0"/>
              </a:rPr>
              <a:t>Developed multichannel visualization tools</a:t>
            </a:r>
          </a:p>
          <a:p>
            <a:pPr marL="395287" indent="-285750"/>
            <a:r>
              <a:rPr lang="en-US" sz="2000" dirty="0" smtClean="0">
                <a:latin typeface="Arial" charset="0"/>
              </a:rPr>
              <a:t>Developed an Integrated Log Book</a:t>
            </a:r>
          </a:p>
          <a:p>
            <a:pPr marL="395287" indent="-285750"/>
            <a:r>
              <a:rPr lang="en-US" sz="2000" dirty="0" smtClean="0">
                <a:latin typeface="Arial" charset="0"/>
              </a:rPr>
              <a:t>Developed a multi-controller application (</a:t>
            </a:r>
            <a:r>
              <a:rPr lang="en-US" sz="2000" dirty="0" err="1" smtClean="0">
                <a:latin typeface="Arial" charset="0"/>
              </a:rPr>
              <a:t>ChannelOrchestrator</a:t>
            </a:r>
            <a:r>
              <a:rPr lang="en-US" sz="2000" dirty="0" smtClean="0">
                <a:latin typeface="Arial" charset="0"/>
              </a:rPr>
              <a:t>)</a:t>
            </a:r>
          </a:p>
          <a:p>
            <a:pPr marL="395287" indent="-285750"/>
            <a:r>
              <a:rPr lang="en-US" sz="2000" dirty="0" smtClean="0">
                <a:latin typeface="Arial" charset="0"/>
              </a:rPr>
              <a:t>Developed a save/restore application (MASAR)</a:t>
            </a:r>
          </a:p>
          <a:p>
            <a:pPr marL="395287" indent="-285750"/>
            <a:r>
              <a:rPr lang="en-US" sz="2000" dirty="0" smtClean="0">
                <a:latin typeface="Arial" charset="0"/>
              </a:rPr>
              <a:t>Developed standard extension points in CSS for services such as log book and directory service.</a:t>
            </a:r>
          </a:p>
          <a:p>
            <a:pPr marL="395287" indent="-285750"/>
            <a:r>
              <a:rPr lang="en-US" sz="2000" dirty="0" smtClean="0">
                <a:latin typeface="Arial" charset="0"/>
              </a:rPr>
              <a:t>Developed standard extension points in CSS for plots.</a:t>
            </a:r>
          </a:p>
          <a:p>
            <a:pPr marL="395287" indent="-285750"/>
            <a:r>
              <a:rPr lang="en-US" sz="2000" dirty="0" smtClean="0">
                <a:latin typeface="Arial" charset="0"/>
              </a:rPr>
              <a:t>This first deployment of </a:t>
            </a:r>
            <a:r>
              <a:rPr lang="en-US" sz="2000" dirty="0" err="1" smtClean="0">
                <a:latin typeface="Arial" charset="0"/>
              </a:rPr>
              <a:t>CSStudio</a:t>
            </a:r>
            <a:r>
              <a:rPr lang="en-US" sz="2000" dirty="0" smtClean="0">
                <a:latin typeface="Arial" charset="0"/>
              </a:rPr>
              <a:t> for a facility is exposing many new requirements and some shortcomings that need to be handled.</a:t>
            </a:r>
          </a:p>
        </p:txBody>
      </p:sp>
    </p:spTree>
    <p:extLst>
      <p:ext uri="{BB962C8B-B14F-4D97-AF65-F5344CB8AC3E}">
        <p14:creationId xmlns:p14="http://schemas.microsoft.com/office/powerpoint/2010/main" val="42795185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smtClean="0"/>
              <a:t>Conclusions </a:t>
            </a:r>
          </a:p>
        </p:txBody>
      </p:sp>
      <p:sp>
        <p:nvSpPr>
          <p:cNvPr id="4100" name="Rectangle 3"/>
          <p:cNvSpPr>
            <a:spLocks noGrp="1" noChangeArrowheads="1"/>
          </p:cNvSpPr>
          <p:nvPr>
            <p:ph type="body" idx="1"/>
          </p:nvPr>
        </p:nvSpPr>
        <p:spPr>
          <a:xfrm>
            <a:off x="261938" y="1046163"/>
            <a:ext cx="8629650" cy="4940300"/>
          </a:xfrm>
        </p:spPr>
        <p:txBody>
          <a:bodyPr/>
          <a:lstStyle/>
          <a:p>
            <a:pPr lvl="1" eaLnBrk="1" hangingPunct="1"/>
            <a:r>
              <a:rPr lang="en-US" sz="2400" dirty="0" smtClean="0"/>
              <a:t>NSLS II have leveraged off of years of development from the </a:t>
            </a:r>
            <a:r>
              <a:rPr lang="en-US" sz="2400" dirty="0" smtClean="0"/>
              <a:t>community: </a:t>
            </a:r>
            <a:r>
              <a:rPr lang="en-US" sz="2400" dirty="0" err="1" smtClean="0"/>
              <a:t>CSStudio</a:t>
            </a:r>
            <a:r>
              <a:rPr lang="en-US" sz="2400" dirty="0" smtClean="0"/>
              <a:t>, </a:t>
            </a:r>
            <a:r>
              <a:rPr lang="en-US" sz="2400" dirty="0" smtClean="0"/>
              <a:t>database applications, and middle layer service architecture and service development</a:t>
            </a:r>
            <a:r>
              <a:rPr lang="en-US" sz="2400" dirty="0" smtClean="0"/>
              <a:t>.</a:t>
            </a:r>
          </a:p>
          <a:p>
            <a:pPr lvl="1" eaLnBrk="1" hangingPunct="1"/>
            <a:endParaRPr lang="en-US" sz="2400" dirty="0" smtClean="0"/>
          </a:p>
          <a:p>
            <a:pPr lvl="1" eaLnBrk="1" hangingPunct="1"/>
            <a:r>
              <a:rPr lang="en-US" sz="2400" dirty="0" smtClean="0"/>
              <a:t>We have invested in several areas of development (3.15 extensions, V4, CSS, middle layer services, fast orbit feedback hardware) and most of them greatly improved our productivity and functionality.</a:t>
            </a:r>
          </a:p>
          <a:p>
            <a:pPr lvl="1" eaLnBrk="1" hangingPunct="1"/>
            <a:endParaRPr lang="en-US" sz="2400" dirty="0"/>
          </a:p>
          <a:p>
            <a:pPr lvl="1" eaLnBrk="1" hangingPunct="1"/>
            <a:r>
              <a:rPr lang="en-US" sz="2400" dirty="0" smtClean="0"/>
              <a:t>We are starting to deploy these services for data acquisition and have been able to reuse several of the </a:t>
            </a:r>
            <a:r>
              <a:rPr lang="en-US" sz="2400" dirty="0" smtClean="0"/>
              <a:t>services.</a:t>
            </a:r>
          </a:p>
          <a:p>
            <a:pPr lvl="1" eaLnBrk="1" hangingPunct="1"/>
            <a:endParaRPr lang="en-US" sz="2400" dirty="0" smtClean="0"/>
          </a:p>
          <a:p>
            <a:pPr lvl="1" eaLnBrk="1" hangingPunct="1"/>
            <a:r>
              <a:rPr lang="en-US" sz="2400" dirty="0" smtClean="0"/>
              <a:t>There are several key areas that need development in the future: </a:t>
            </a:r>
            <a:r>
              <a:rPr lang="en-US" sz="2400" dirty="0" err="1" smtClean="0"/>
              <a:t>PVAccess</a:t>
            </a:r>
            <a:r>
              <a:rPr lang="en-US" sz="2400" dirty="0" smtClean="0"/>
              <a:t> as the primary protocol for EPICS, </a:t>
            </a:r>
            <a:r>
              <a:rPr lang="en-US" sz="2400" dirty="0" err="1" smtClean="0"/>
              <a:t>CSStudio</a:t>
            </a:r>
            <a:r>
              <a:rPr lang="en-US" sz="2400" dirty="0" smtClean="0"/>
              <a:t> data layer maturation, an open-source hardware platform, to name a few.</a:t>
            </a:r>
            <a:endParaRPr lang="en-US" sz="2400" dirty="0" smtClean="0"/>
          </a:p>
          <a:p>
            <a:pPr lvl="1" eaLnBrk="1" hangingPunct="1"/>
            <a:endParaRPr lang="en-US" sz="2400" dirty="0" smtClean="0"/>
          </a:p>
        </p:txBody>
      </p:sp>
      <p:pic>
        <p:nvPicPr>
          <p:cNvPr id="4101" name="Picture 5"/>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pic>
        <p:nvPicPr>
          <p:cNvPr id="4102" name="Picture 6"/>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pic>
        <p:nvPicPr>
          <p:cNvPr id="4103" name="Picture 7"/>
          <p:cNvPicPr>
            <a:picLocks noChangeAspect="1" noChangeArrowheads="1"/>
          </p:cNvPicPr>
          <p:nvPr/>
        </p:nvPicPr>
        <p:blipFill>
          <a:blip r:embed="rId4"/>
          <a:srcRect/>
          <a:stretch>
            <a:fillRect/>
          </a:stretch>
        </p:blipFill>
        <p:spPr bwMode="auto">
          <a:xfrm>
            <a:off x="4718050" y="3495675"/>
            <a:ext cx="12700" cy="169863"/>
          </a:xfrm>
          <a:prstGeom prst="rect">
            <a:avLst/>
          </a:prstGeom>
          <a:noFill/>
          <a:ln w="12700">
            <a:noFill/>
            <a:miter lim="800000"/>
            <a:headEnd/>
            <a:tailEnd/>
          </a:ln>
        </p:spPr>
      </p:pic>
      <p:pic>
        <p:nvPicPr>
          <p:cNvPr id="4104" name="Picture 8"/>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p:nvPr/>
        </p:nvCxnSpPr>
        <p:spPr bwMode="auto">
          <a:xfrm>
            <a:off x="3120803" y="2463794"/>
            <a:ext cx="2492597" cy="833906"/>
          </a:xfrm>
          <a:prstGeom prst="straightConnector1">
            <a:avLst/>
          </a:prstGeom>
          <a:noFill/>
          <a:ln w="12700" cap="flat" cmpd="sng" algn="ctr">
            <a:solidFill>
              <a:schemeClr val="tx1"/>
            </a:solidFill>
            <a:prstDash val="solid"/>
            <a:round/>
            <a:headEnd type="none" w="med" len="med"/>
            <a:tailEnd type="arrow"/>
          </a:ln>
          <a:effectLst/>
        </p:spPr>
      </p:cxnSp>
      <p:sp>
        <p:nvSpPr>
          <p:cNvPr id="2234370" name="Title 1"/>
          <p:cNvSpPr>
            <a:spLocks noGrp="1"/>
          </p:cNvSpPr>
          <p:nvPr>
            <p:ph type="title" idx="4294967295"/>
          </p:nvPr>
        </p:nvSpPr>
        <p:spPr/>
        <p:txBody>
          <a:bodyPr/>
          <a:lstStyle/>
          <a:p>
            <a:r>
              <a:rPr lang="en-US" dirty="0" smtClean="0"/>
              <a:t>NSLS II </a:t>
            </a:r>
            <a:r>
              <a:rPr lang="en-US" dirty="0" smtClean="0"/>
              <a:t>Integration</a:t>
            </a:r>
            <a:r>
              <a:rPr lang="en-US" dirty="0" smtClean="0"/>
              <a:t> Lessons </a:t>
            </a:r>
            <a:r>
              <a:rPr lang="en-US" dirty="0" smtClean="0"/>
              <a:t>Learned (1 of </a:t>
            </a:r>
            <a:r>
              <a:rPr lang="en-US" dirty="0" smtClean="0"/>
              <a:t>5)</a:t>
            </a:r>
            <a:endParaRPr lang="en-US" sz="2400" dirty="0" smtClean="0"/>
          </a:p>
        </p:txBody>
      </p:sp>
      <p:cxnSp>
        <p:nvCxnSpPr>
          <p:cNvPr id="4" name="Straight Arrow Connector 3"/>
          <p:cNvCxnSpPr/>
          <p:nvPr/>
        </p:nvCxnSpPr>
        <p:spPr bwMode="auto">
          <a:xfrm>
            <a:off x="702708" y="2463794"/>
            <a:ext cx="5477933" cy="0"/>
          </a:xfrm>
          <a:prstGeom prst="straightConnector1">
            <a:avLst/>
          </a:prstGeom>
          <a:noFill/>
          <a:ln w="12700" cap="flat" cmpd="sng" algn="ctr">
            <a:solidFill>
              <a:schemeClr val="tx2"/>
            </a:solidFill>
            <a:prstDash val="solid"/>
            <a:round/>
            <a:headEnd type="none" w="med" len="med"/>
            <a:tailEnd type="arrow"/>
          </a:ln>
          <a:effectLst/>
        </p:spPr>
      </p:cxnSp>
      <p:sp>
        <p:nvSpPr>
          <p:cNvPr id="7" name="Oval 6"/>
          <p:cNvSpPr/>
          <p:nvPr/>
        </p:nvSpPr>
        <p:spPr bwMode="auto">
          <a:xfrm>
            <a:off x="6184875" y="2057394"/>
            <a:ext cx="364066" cy="745067"/>
          </a:xfrm>
          <a:prstGeom prst="ellipse">
            <a:avLst/>
          </a:prstGeom>
          <a:solidFill>
            <a:srgbClr val="008000"/>
          </a:solidFill>
          <a:ln w="12700" cap="flat" cmpd="sng" algn="ctr">
            <a:solidFill>
              <a:srgbClr val="00B050"/>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chemeClr val="folHlink"/>
              </a:buClr>
              <a:buSzPct val="135000"/>
              <a:buFontTx/>
              <a:buNone/>
              <a:tabLst/>
            </a:pPr>
            <a:endParaRPr kumimoji="0" lang="en-US" sz="1800" b="0" i="0" u="none" strike="noStrike" cap="none" normalizeH="0" baseline="0" smtClean="0">
              <a:ln>
                <a:noFill/>
              </a:ln>
              <a:solidFill>
                <a:schemeClr val="tx1"/>
              </a:solidFill>
              <a:effectLst/>
              <a:latin typeface="Arial Narrow" pitchFamily="34" charset="0"/>
              <a:ea typeface="Osaka" charset="-128"/>
            </a:endParaRPr>
          </a:p>
        </p:txBody>
      </p:sp>
      <p:sp>
        <p:nvSpPr>
          <p:cNvPr id="8" name="TextBox 7"/>
          <p:cNvSpPr txBox="1"/>
          <p:nvPr/>
        </p:nvSpPr>
        <p:spPr>
          <a:xfrm>
            <a:off x="569816" y="2094462"/>
            <a:ext cx="638316" cy="369332"/>
          </a:xfrm>
          <a:prstGeom prst="rect">
            <a:avLst/>
          </a:prstGeom>
          <a:noFill/>
        </p:spPr>
        <p:txBody>
          <a:bodyPr wrap="none" rtlCol="0">
            <a:spAutoFit/>
          </a:bodyPr>
          <a:lstStyle/>
          <a:p>
            <a:r>
              <a:rPr lang="en-US" dirty="0" err="1" smtClean="0"/>
              <a:t>Linac</a:t>
            </a:r>
            <a:endParaRPr lang="en-US" dirty="0"/>
          </a:p>
        </p:txBody>
      </p:sp>
      <p:sp>
        <p:nvSpPr>
          <p:cNvPr id="11" name="TextBox 10"/>
          <p:cNvSpPr txBox="1"/>
          <p:nvPr/>
        </p:nvSpPr>
        <p:spPr>
          <a:xfrm>
            <a:off x="5496841" y="1448131"/>
            <a:ext cx="1848583" cy="646331"/>
          </a:xfrm>
          <a:prstGeom prst="rect">
            <a:avLst/>
          </a:prstGeom>
          <a:noFill/>
        </p:spPr>
        <p:txBody>
          <a:bodyPr wrap="none" rtlCol="0">
            <a:spAutoFit/>
          </a:bodyPr>
          <a:lstStyle/>
          <a:p>
            <a:r>
              <a:rPr lang="en-US" dirty="0" smtClean="0"/>
              <a:t>LINAC Beam Dump</a:t>
            </a:r>
          </a:p>
          <a:p>
            <a:r>
              <a:rPr lang="en-US" dirty="0" smtClean="0"/>
              <a:t>Faraday Cup</a:t>
            </a:r>
            <a:endParaRPr lang="en-US" dirty="0"/>
          </a:p>
        </p:txBody>
      </p:sp>
      <p:sp>
        <p:nvSpPr>
          <p:cNvPr id="9" name="Rectangle 8"/>
          <p:cNvSpPr/>
          <p:nvPr/>
        </p:nvSpPr>
        <p:spPr bwMode="auto">
          <a:xfrm>
            <a:off x="2336774" y="2225127"/>
            <a:ext cx="1735667" cy="577334"/>
          </a:xfrm>
          <a:prstGeom prst="rect">
            <a:avLst/>
          </a:prstGeom>
          <a:solidFill>
            <a:srgbClr val="FFC000"/>
          </a:solidFill>
          <a:ln w="12700"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chemeClr val="folHlink"/>
              </a:buClr>
              <a:buSzPct val="135000"/>
              <a:buFontTx/>
              <a:buNone/>
              <a:tabLst/>
            </a:pPr>
            <a:endParaRPr kumimoji="0" lang="en-US" sz="1800" b="0" i="0" u="none" strike="noStrike" cap="none" normalizeH="0" baseline="0" smtClean="0">
              <a:ln>
                <a:noFill/>
              </a:ln>
              <a:solidFill>
                <a:schemeClr val="tx1"/>
              </a:solidFill>
              <a:effectLst/>
              <a:latin typeface="Arial Narrow" pitchFamily="34" charset="0"/>
              <a:ea typeface="Osaka" charset="-128"/>
            </a:endParaRPr>
          </a:p>
        </p:txBody>
      </p:sp>
      <p:sp>
        <p:nvSpPr>
          <p:cNvPr id="13" name="TextBox 12"/>
          <p:cNvSpPr txBox="1"/>
          <p:nvPr/>
        </p:nvSpPr>
        <p:spPr>
          <a:xfrm>
            <a:off x="2336774" y="1855795"/>
            <a:ext cx="1568058" cy="369332"/>
          </a:xfrm>
          <a:prstGeom prst="rect">
            <a:avLst/>
          </a:prstGeom>
          <a:noFill/>
        </p:spPr>
        <p:txBody>
          <a:bodyPr wrap="none" rtlCol="0">
            <a:spAutoFit/>
          </a:bodyPr>
          <a:lstStyle/>
          <a:p>
            <a:r>
              <a:rPr lang="en-US" dirty="0" smtClean="0"/>
              <a:t>Bending Magnet</a:t>
            </a:r>
            <a:endParaRPr lang="en-US" dirty="0"/>
          </a:p>
        </p:txBody>
      </p:sp>
      <p:sp>
        <p:nvSpPr>
          <p:cNvPr id="16" name="Oval 15"/>
          <p:cNvSpPr/>
          <p:nvPr/>
        </p:nvSpPr>
        <p:spPr bwMode="auto">
          <a:xfrm>
            <a:off x="5613400" y="3059303"/>
            <a:ext cx="364066" cy="476793"/>
          </a:xfrm>
          <a:prstGeom prst="ellipse">
            <a:avLst/>
          </a:prstGeom>
          <a:solidFill>
            <a:schemeClr val="accent1">
              <a:lumMod val="60000"/>
              <a:lumOff val="40000"/>
            </a:schemeClr>
          </a:solidFill>
          <a:ln w="12700" cap="flat" cmpd="sng" algn="ctr">
            <a:solidFill>
              <a:srgbClr val="00B050"/>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chemeClr val="folHlink"/>
              </a:buClr>
              <a:buSzPct val="135000"/>
              <a:buFontTx/>
              <a:buNone/>
              <a:tabLst/>
            </a:pPr>
            <a:endParaRPr kumimoji="0" lang="en-US" sz="1800" b="0" i="0" u="none" strike="noStrike" cap="none" normalizeH="0" baseline="0" smtClean="0">
              <a:ln>
                <a:noFill/>
              </a:ln>
              <a:solidFill>
                <a:schemeClr val="accent1">
                  <a:lumMod val="60000"/>
                  <a:lumOff val="40000"/>
                </a:schemeClr>
              </a:solidFill>
              <a:effectLst/>
              <a:latin typeface="Arial Narrow" pitchFamily="34" charset="0"/>
              <a:ea typeface="Osaka" charset="-128"/>
            </a:endParaRPr>
          </a:p>
        </p:txBody>
      </p:sp>
      <p:sp>
        <p:nvSpPr>
          <p:cNvPr id="17" name="TextBox 16"/>
          <p:cNvSpPr txBox="1"/>
          <p:nvPr/>
        </p:nvSpPr>
        <p:spPr>
          <a:xfrm>
            <a:off x="4803382" y="3872196"/>
            <a:ext cx="1386918" cy="646331"/>
          </a:xfrm>
          <a:prstGeom prst="rect">
            <a:avLst/>
          </a:prstGeom>
          <a:noFill/>
        </p:spPr>
        <p:txBody>
          <a:bodyPr wrap="none" rtlCol="0">
            <a:spAutoFit/>
          </a:bodyPr>
          <a:lstStyle/>
          <a:p>
            <a:r>
              <a:rPr lang="en-US" dirty="0" smtClean="0"/>
              <a:t>Second Dump</a:t>
            </a:r>
          </a:p>
          <a:p>
            <a:r>
              <a:rPr lang="en-US" dirty="0" smtClean="0"/>
              <a:t>Faraday Cup</a:t>
            </a:r>
            <a:endParaRPr lang="en-US" dirty="0"/>
          </a:p>
        </p:txBody>
      </p:sp>
      <p:sp>
        <p:nvSpPr>
          <p:cNvPr id="18" name="Oval 17"/>
          <p:cNvSpPr/>
          <p:nvPr/>
        </p:nvSpPr>
        <p:spPr bwMode="auto">
          <a:xfrm>
            <a:off x="6410825" y="4908536"/>
            <a:ext cx="364066" cy="476793"/>
          </a:xfrm>
          <a:prstGeom prst="ellipse">
            <a:avLst/>
          </a:prstGeom>
          <a:solidFill>
            <a:srgbClr val="FF0000"/>
          </a:solidFill>
          <a:ln w="12700" cap="flat" cmpd="sng" algn="ctr">
            <a:solidFill>
              <a:srgbClr val="FF0000"/>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chemeClr val="folHlink"/>
              </a:buClr>
              <a:buSzPct val="135000"/>
              <a:buFontTx/>
              <a:buNone/>
              <a:tabLst/>
            </a:pPr>
            <a:endParaRPr kumimoji="0" lang="en-US" sz="1800" b="0" i="0" u="none" strike="noStrike" cap="none" normalizeH="0" baseline="0" smtClean="0">
              <a:ln>
                <a:noFill/>
              </a:ln>
              <a:solidFill>
                <a:schemeClr val="accent1">
                  <a:lumMod val="60000"/>
                  <a:lumOff val="40000"/>
                </a:schemeClr>
              </a:solidFill>
              <a:effectLst/>
              <a:latin typeface="Arial Narrow" pitchFamily="34" charset="0"/>
              <a:ea typeface="Osaka" charset="-128"/>
            </a:endParaRPr>
          </a:p>
        </p:txBody>
      </p:sp>
      <p:sp>
        <p:nvSpPr>
          <p:cNvPr id="19" name="TextBox 18"/>
          <p:cNvSpPr txBox="1"/>
          <p:nvPr/>
        </p:nvSpPr>
        <p:spPr>
          <a:xfrm>
            <a:off x="6774891" y="4849105"/>
            <a:ext cx="986167" cy="646331"/>
          </a:xfrm>
          <a:prstGeom prst="rect">
            <a:avLst/>
          </a:prstGeom>
          <a:noFill/>
        </p:spPr>
        <p:txBody>
          <a:bodyPr wrap="none" rtlCol="0">
            <a:spAutoFit/>
          </a:bodyPr>
          <a:lstStyle/>
          <a:p>
            <a:r>
              <a:rPr lang="en-US" dirty="0" smtClean="0"/>
              <a:t>Radiation</a:t>
            </a:r>
          </a:p>
          <a:p>
            <a:r>
              <a:rPr lang="en-US" dirty="0" smtClean="0"/>
              <a:t>Monitor</a:t>
            </a:r>
          </a:p>
        </p:txBody>
      </p:sp>
      <p:sp>
        <p:nvSpPr>
          <p:cNvPr id="14" name="Arc 13"/>
          <p:cNvSpPr/>
          <p:nvPr/>
        </p:nvSpPr>
        <p:spPr bwMode="auto">
          <a:xfrm flipH="1">
            <a:off x="6104467" y="2225128"/>
            <a:ext cx="2260598" cy="5725072"/>
          </a:xfrm>
          <a:prstGeom prst="arc">
            <a:avLst>
              <a:gd name="adj1" fmla="val 16200000"/>
              <a:gd name="adj2" fmla="val 1797930"/>
            </a:avLst>
          </a:prstGeom>
          <a:noFill/>
          <a:ln w="12700" cap="flat" cmpd="sng" algn="ctr">
            <a:solidFill>
              <a:schemeClr val="tx1"/>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chemeClr val="folHlink"/>
              </a:buClr>
              <a:buSzPct val="135000"/>
              <a:buFontTx/>
              <a:buNone/>
              <a:tabLst/>
            </a:pPr>
            <a:endParaRPr kumimoji="0" lang="en-US" sz="1800" b="0" i="0" u="none" strike="noStrike" cap="none" normalizeH="0" baseline="0" smtClean="0">
              <a:ln>
                <a:noFill/>
              </a:ln>
              <a:solidFill>
                <a:schemeClr val="tx1"/>
              </a:solidFill>
              <a:effectLst/>
              <a:latin typeface="Arial Narrow" pitchFamily="34" charset="0"/>
              <a:ea typeface="Osaka" charset="-128"/>
            </a:endParaRPr>
          </a:p>
        </p:txBody>
      </p:sp>
      <p:cxnSp>
        <p:nvCxnSpPr>
          <p:cNvPr id="20" name="Straight Connector 19"/>
          <p:cNvCxnSpPr/>
          <p:nvPr/>
        </p:nvCxnSpPr>
        <p:spPr bwMode="auto">
          <a:xfrm flipV="1">
            <a:off x="6190300" y="6248455"/>
            <a:ext cx="1217599" cy="8466"/>
          </a:xfrm>
          <a:prstGeom prst="line">
            <a:avLst/>
          </a:prstGeom>
          <a:noFill/>
          <a:ln w="12700" cap="flat" cmpd="sng" algn="ctr">
            <a:solidFill>
              <a:srgbClr val="FF0000"/>
            </a:solidFill>
            <a:prstDash val="solid"/>
            <a:round/>
            <a:headEnd type="none" w="med" len="med"/>
            <a:tailEnd type="none" w="med" len="med"/>
          </a:ln>
          <a:effectLst/>
        </p:spPr>
      </p:cxnSp>
      <p:cxnSp>
        <p:nvCxnSpPr>
          <p:cNvPr id="23" name="Straight Connector 22"/>
          <p:cNvCxnSpPr/>
          <p:nvPr/>
        </p:nvCxnSpPr>
        <p:spPr bwMode="auto">
          <a:xfrm>
            <a:off x="7298031" y="2250528"/>
            <a:ext cx="1067035" cy="458805"/>
          </a:xfrm>
          <a:prstGeom prst="line">
            <a:avLst/>
          </a:prstGeom>
          <a:noFill/>
          <a:ln w="12700" cap="flat" cmpd="sng" algn="ctr">
            <a:solidFill>
              <a:srgbClr val="FF0000"/>
            </a:solidFill>
            <a:prstDash val="solid"/>
            <a:round/>
            <a:headEnd type="none" w="med" len="med"/>
            <a:tailEnd type="none" w="med" len="med"/>
          </a:ln>
          <a:effectLst/>
        </p:spPr>
      </p:cxnSp>
      <p:sp>
        <p:nvSpPr>
          <p:cNvPr id="25" name="TextBox 24"/>
          <p:cNvSpPr txBox="1"/>
          <p:nvPr/>
        </p:nvSpPr>
        <p:spPr>
          <a:xfrm>
            <a:off x="7151667" y="3424949"/>
            <a:ext cx="1480726" cy="646331"/>
          </a:xfrm>
          <a:prstGeom prst="rect">
            <a:avLst/>
          </a:prstGeom>
          <a:noFill/>
        </p:spPr>
        <p:txBody>
          <a:bodyPr wrap="none" rtlCol="0">
            <a:spAutoFit/>
          </a:bodyPr>
          <a:lstStyle/>
          <a:p>
            <a:r>
              <a:rPr lang="en-US" dirty="0" smtClean="0"/>
              <a:t>Booster Tunnel</a:t>
            </a:r>
          </a:p>
          <a:p>
            <a:r>
              <a:rPr lang="en-US" dirty="0" smtClean="0"/>
              <a:t>Restricted Area</a:t>
            </a:r>
          </a:p>
        </p:txBody>
      </p:sp>
    </p:spTree>
    <p:extLst>
      <p:ext uri="{BB962C8B-B14F-4D97-AF65-F5344CB8AC3E}">
        <p14:creationId xmlns:p14="http://schemas.microsoft.com/office/powerpoint/2010/main" val="132235893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4370" name="Title 1"/>
          <p:cNvSpPr>
            <a:spLocks noGrp="1"/>
          </p:cNvSpPr>
          <p:nvPr>
            <p:ph type="title" idx="4294967295"/>
          </p:nvPr>
        </p:nvSpPr>
        <p:spPr/>
        <p:txBody>
          <a:bodyPr/>
          <a:lstStyle/>
          <a:p>
            <a:r>
              <a:rPr lang="en-US" dirty="0"/>
              <a:t>NSLS II </a:t>
            </a:r>
            <a:r>
              <a:rPr lang="en-US" dirty="0" smtClean="0"/>
              <a:t>Integration</a:t>
            </a:r>
            <a:r>
              <a:rPr lang="en-US" dirty="0" smtClean="0"/>
              <a:t> Lessons </a:t>
            </a:r>
            <a:r>
              <a:rPr lang="en-US" dirty="0"/>
              <a:t>Learned </a:t>
            </a:r>
            <a:r>
              <a:rPr lang="en-US" dirty="0" smtClean="0"/>
              <a:t>(2 </a:t>
            </a:r>
            <a:r>
              <a:rPr lang="en-US" dirty="0"/>
              <a:t>of </a:t>
            </a:r>
            <a:r>
              <a:rPr lang="en-US" dirty="0" smtClean="0"/>
              <a:t>5)</a:t>
            </a: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3461"/>
            <a:ext cx="9144000" cy="4611077"/>
          </a:xfrm>
          <a:prstGeom prst="rect">
            <a:avLst/>
          </a:prstGeom>
        </p:spPr>
      </p:pic>
    </p:spTree>
    <p:extLst>
      <p:ext uri="{BB962C8B-B14F-4D97-AF65-F5344CB8AC3E}">
        <p14:creationId xmlns:p14="http://schemas.microsoft.com/office/powerpoint/2010/main" val="281123032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4370" name="Title 1"/>
          <p:cNvSpPr>
            <a:spLocks noGrp="1"/>
          </p:cNvSpPr>
          <p:nvPr>
            <p:ph type="title" idx="4294967295"/>
          </p:nvPr>
        </p:nvSpPr>
        <p:spPr/>
        <p:txBody>
          <a:bodyPr/>
          <a:lstStyle/>
          <a:p>
            <a:r>
              <a:rPr lang="en-US" dirty="0"/>
              <a:t>NSLS II </a:t>
            </a:r>
            <a:r>
              <a:rPr lang="en-US" dirty="0" smtClean="0"/>
              <a:t>Integration</a:t>
            </a:r>
            <a:r>
              <a:rPr lang="en-US" dirty="0" smtClean="0"/>
              <a:t> Lessons </a:t>
            </a:r>
            <a:r>
              <a:rPr lang="en-US" dirty="0"/>
              <a:t>Learned </a:t>
            </a:r>
            <a:r>
              <a:rPr lang="en-US" dirty="0" smtClean="0"/>
              <a:t>(3 </a:t>
            </a:r>
            <a:r>
              <a:rPr lang="en-US" dirty="0"/>
              <a:t>of </a:t>
            </a:r>
            <a:r>
              <a:rPr lang="en-US" dirty="0" smtClean="0"/>
              <a:t>5)</a:t>
            </a: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3733"/>
            <a:ext cx="9144000" cy="4218517"/>
          </a:xfrm>
          <a:prstGeom prst="rect">
            <a:avLst/>
          </a:prstGeom>
        </p:spPr>
      </p:pic>
    </p:spTree>
    <p:extLst>
      <p:ext uri="{BB962C8B-B14F-4D97-AF65-F5344CB8AC3E}">
        <p14:creationId xmlns:p14="http://schemas.microsoft.com/office/powerpoint/2010/main" val="160277524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6418" name="Title 1"/>
          <p:cNvSpPr>
            <a:spLocks noGrp="1"/>
          </p:cNvSpPr>
          <p:nvPr>
            <p:ph type="title" idx="4294967295"/>
          </p:nvPr>
        </p:nvSpPr>
        <p:spPr/>
        <p:txBody>
          <a:bodyPr/>
          <a:lstStyle/>
          <a:p>
            <a:r>
              <a:rPr lang="en-US" dirty="0" smtClean="0"/>
              <a:t>NSLS II Integration Lessons Learned - Machine </a:t>
            </a:r>
            <a:r>
              <a:rPr lang="en-US" dirty="0" smtClean="0"/>
              <a:t>States </a:t>
            </a:r>
            <a:r>
              <a:rPr lang="en-US" dirty="0" smtClean="0"/>
              <a:t>(4 of 5)</a:t>
            </a:r>
            <a:endParaRPr lang="en-US" sz="24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87742"/>
            <a:ext cx="9144000" cy="4082515"/>
          </a:xfrm>
          <a:prstGeom prst="rect">
            <a:avLst/>
          </a:prstGeom>
        </p:spPr>
      </p:pic>
    </p:spTree>
    <p:extLst>
      <p:ext uri="{BB962C8B-B14F-4D97-AF65-F5344CB8AC3E}">
        <p14:creationId xmlns:p14="http://schemas.microsoft.com/office/powerpoint/2010/main" val="284562984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6418" name="Title 1"/>
          <p:cNvSpPr>
            <a:spLocks noGrp="1"/>
          </p:cNvSpPr>
          <p:nvPr>
            <p:ph type="title" idx="4294967295"/>
          </p:nvPr>
        </p:nvSpPr>
        <p:spPr/>
        <p:txBody>
          <a:bodyPr/>
          <a:lstStyle/>
          <a:p>
            <a:r>
              <a:rPr lang="en-US" dirty="0"/>
              <a:t>NSLS II </a:t>
            </a:r>
            <a:r>
              <a:rPr lang="en-US" dirty="0" smtClean="0"/>
              <a:t>Integration</a:t>
            </a:r>
            <a:r>
              <a:rPr lang="en-US" dirty="0" smtClean="0"/>
              <a:t> Lessons </a:t>
            </a:r>
            <a:r>
              <a:rPr lang="en-US" dirty="0"/>
              <a:t>Learned </a:t>
            </a:r>
            <a:r>
              <a:rPr lang="en-US" dirty="0" smtClean="0"/>
              <a:t>(</a:t>
            </a:r>
            <a:r>
              <a:rPr lang="en-US" dirty="0" smtClean="0"/>
              <a:t>5 of 5</a:t>
            </a:r>
            <a:r>
              <a:rPr lang="en-US" dirty="0" smtClean="0"/>
              <a:t>)</a:t>
            </a:r>
            <a:endParaRPr lang="en-US" sz="2400" dirty="0" smtClean="0"/>
          </a:p>
        </p:txBody>
      </p:sp>
      <p:sp>
        <p:nvSpPr>
          <p:cNvPr id="2236419" name="Content Placeholder 2"/>
          <p:cNvSpPr>
            <a:spLocks noGrp="1"/>
          </p:cNvSpPr>
          <p:nvPr>
            <p:ph idx="4294967295"/>
          </p:nvPr>
        </p:nvSpPr>
        <p:spPr>
          <a:xfrm>
            <a:off x="298450" y="960438"/>
            <a:ext cx="8629650" cy="4735512"/>
          </a:xfrm>
        </p:spPr>
        <p:txBody>
          <a:bodyPr/>
          <a:lstStyle/>
          <a:p>
            <a:r>
              <a:rPr lang="en-US" sz="1800" dirty="0" smtClean="0"/>
              <a:t>Archiving important control and monitor channels during commissioning is very important.</a:t>
            </a:r>
          </a:p>
          <a:p>
            <a:r>
              <a:rPr lang="en-US" sz="1800" dirty="0" smtClean="0"/>
              <a:t>Radiation Monitor Integration into the control system was tested for end to end communication, however it was not tested with a know radiation source for conversion and alarm accuracy.</a:t>
            </a:r>
            <a:endParaRPr lang="en-US" sz="1800" dirty="0"/>
          </a:p>
          <a:p>
            <a:r>
              <a:rPr lang="en-US" sz="1800" dirty="0" smtClean="0"/>
              <a:t>Although we have had a subsystem engineer embedded with each of the equipment groups, we did not include an embedded engineer with the physics group to understand the modes of operations. Although we do have an engineer embedded in the Personnel Protection System engineering group, this did not give us the insight into how the system in this area was working.</a:t>
            </a:r>
            <a:endParaRPr lang="en-US" sz="1800" dirty="0"/>
          </a:p>
          <a:p>
            <a:r>
              <a:rPr lang="en-US" sz="1800" dirty="0" smtClean="0"/>
              <a:t>We have since worked with the physics group to document the standard modes of operation for the accelerator. For each operational mode, the parameters that define the state and the main optics control ranges have been identified. The cognizant engineer is now working with each of the subsystem engineers to define the process variables (PVs) that are involved to stay in a given state and the control range for the subsystem PVs in that mode.</a:t>
            </a:r>
            <a:endParaRPr lang="en-US" sz="1800" dirty="0"/>
          </a:p>
          <a:p>
            <a:r>
              <a:rPr lang="en-US" sz="1800" dirty="0" smtClean="0"/>
              <a:t>The overall state work will be used directly to inform the alarm states that will be set in the alarm limit fields and the creation of composite alarms such as storage ring vacuum OK.</a:t>
            </a:r>
          </a:p>
          <a:p>
            <a:r>
              <a:rPr lang="en-US" sz="1800" dirty="0" smtClean="0"/>
              <a:t>The state machine will also drive the soft limits in the DRVH and DRVL fields for the PVs that have limited range in given modes.</a:t>
            </a:r>
          </a:p>
        </p:txBody>
      </p:sp>
    </p:spTree>
    <p:extLst>
      <p:ext uri="{BB962C8B-B14F-4D97-AF65-F5344CB8AC3E}">
        <p14:creationId xmlns:p14="http://schemas.microsoft.com/office/powerpoint/2010/main" val="372301419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sz="quarter" idx="4294967295"/>
          </p:nvPr>
        </p:nvSpPr>
        <p:spPr/>
        <p:txBody>
          <a:bodyPr/>
          <a:lstStyle/>
          <a:p>
            <a:r>
              <a:rPr lang="en-US" altLang="en-US" smtClean="0">
                <a:solidFill>
                  <a:schemeClr val="tx1"/>
                </a:solidFill>
              </a:rPr>
              <a:t>Design Status - Standards (1 of 2)</a:t>
            </a:r>
            <a:endParaRPr lang="en-US" altLang="en-US" sz="2800" smtClean="0">
              <a:solidFill>
                <a:schemeClr val="tx1"/>
              </a:solidFill>
            </a:endParaRPr>
          </a:p>
        </p:txBody>
      </p:sp>
      <p:sp>
        <p:nvSpPr>
          <p:cNvPr id="12" name="Rectangle 3"/>
          <p:cNvSpPr txBox="1">
            <a:spLocks noChangeArrowheads="1"/>
          </p:cNvSpPr>
          <p:nvPr/>
        </p:nvSpPr>
        <p:spPr>
          <a:xfrm>
            <a:off x="287338" y="976313"/>
            <a:ext cx="8461375" cy="5405437"/>
          </a:xfrm>
          <a:prstGeom prst="rect">
            <a:avLst/>
          </a:prstGeom>
        </p:spPr>
        <p:txBody>
          <a:bodyPr/>
          <a:lstStyle>
            <a:lvl1pPr marL="231775" indent="-231775" algn="l" rtl="0" eaLnBrk="0" fontAlgn="base" hangingPunct="0">
              <a:lnSpc>
                <a:spcPct val="90000"/>
              </a:lnSpc>
              <a:spcBef>
                <a:spcPct val="20000"/>
              </a:spcBef>
              <a:spcAft>
                <a:spcPct val="0"/>
              </a:spcAft>
              <a:buClr>
                <a:schemeClr val="folHlink"/>
              </a:buClr>
              <a:buSzPct val="135000"/>
              <a:buChar char="•"/>
              <a:defRPr sz="3200">
                <a:solidFill>
                  <a:schemeClr val="tx1"/>
                </a:solidFill>
                <a:latin typeface="+mn-lt"/>
                <a:ea typeface="+mn-ea"/>
                <a:cs typeface="+mn-cs"/>
              </a:defRPr>
            </a:lvl1pPr>
            <a:lvl2pPr marL="463550" indent="-176213" algn="l" rtl="0" eaLnBrk="0" fontAlgn="base" hangingPunct="0">
              <a:lnSpc>
                <a:spcPct val="90000"/>
              </a:lnSpc>
              <a:spcBef>
                <a:spcPct val="20000"/>
              </a:spcBef>
              <a:spcAft>
                <a:spcPct val="0"/>
              </a:spcAft>
              <a:buClr>
                <a:schemeClr val="folHlink"/>
              </a:buClr>
              <a:buSzPct val="100000"/>
              <a:buChar char="•"/>
              <a:defRPr sz="2800">
                <a:solidFill>
                  <a:schemeClr val="tx1"/>
                </a:solidFill>
                <a:latin typeface="+mn-lt"/>
                <a:ea typeface="+mn-ea"/>
              </a:defRPr>
            </a:lvl2pPr>
            <a:lvl3pPr marL="736600" indent="-217488" algn="l" rtl="0" eaLnBrk="0" fontAlgn="base" hangingPunct="0">
              <a:lnSpc>
                <a:spcPct val="90000"/>
              </a:lnSpc>
              <a:spcBef>
                <a:spcPct val="20000"/>
              </a:spcBef>
              <a:spcAft>
                <a:spcPct val="0"/>
              </a:spcAft>
              <a:buSzPct val="100000"/>
              <a:buChar char="–"/>
              <a:defRPr sz="2400">
                <a:solidFill>
                  <a:schemeClr val="tx1"/>
                </a:solidFill>
                <a:latin typeface="+mn-lt"/>
                <a:ea typeface="+mn-ea"/>
              </a:defRPr>
            </a:lvl3pPr>
            <a:lvl4pPr marL="968375" indent="-231775" algn="l" rtl="0" eaLnBrk="0" fontAlgn="base" hangingPunct="0">
              <a:lnSpc>
                <a:spcPct val="90000"/>
              </a:lnSpc>
              <a:spcBef>
                <a:spcPct val="20000"/>
              </a:spcBef>
              <a:spcAft>
                <a:spcPct val="0"/>
              </a:spcAft>
              <a:buSzPct val="100000"/>
              <a:buChar char="-"/>
              <a:defRPr sz="2400">
                <a:solidFill>
                  <a:schemeClr val="tx1"/>
                </a:solidFill>
                <a:latin typeface="+mn-lt"/>
                <a:ea typeface="+mn-ea"/>
              </a:defRPr>
            </a:lvl4pPr>
            <a:lvl5pPr marL="1255713" indent="-231775" algn="l" rtl="0" eaLnBrk="0" fontAlgn="base" hangingPunct="0">
              <a:lnSpc>
                <a:spcPct val="90000"/>
              </a:lnSpc>
              <a:spcBef>
                <a:spcPct val="20000"/>
              </a:spcBef>
              <a:spcAft>
                <a:spcPct val="0"/>
              </a:spcAft>
              <a:buSzPct val="100000"/>
              <a:buChar char="-"/>
              <a:defRPr sz="2400">
                <a:solidFill>
                  <a:schemeClr val="tx1"/>
                </a:solidFill>
                <a:latin typeface="+mn-lt"/>
                <a:ea typeface="+mn-ea"/>
              </a:defRPr>
            </a:lvl5pPr>
            <a:lvl6pPr marL="2228850" indent="-228600" algn="l" rtl="0" fontAlgn="base">
              <a:lnSpc>
                <a:spcPct val="90000"/>
              </a:lnSpc>
              <a:spcBef>
                <a:spcPct val="20000"/>
              </a:spcBef>
              <a:spcAft>
                <a:spcPct val="0"/>
              </a:spcAft>
              <a:buSzPct val="100000"/>
              <a:buChar char="-"/>
              <a:defRPr sz="2400">
                <a:solidFill>
                  <a:schemeClr val="tx1"/>
                </a:solidFill>
                <a:latin typeface="+mn-lt"/>
                <a:ea typeface="+mn-ea"/>
              </a:defRPr>
            </a:lvl6pPr>
            <a:lvl7pPr marL="2686050" indent="-228600" algn="l" rtl="0" fontAlgn="base">
              <a:lnSpc>
                <a:spcPct val="90000"/>
              </a:lnSpc>
              <a:spcBef>
                <a:spcPct val="20000"/>
              </a:spcBef>
              <a:spcAft>
                <a:spcPct val="0"/>
              </a:spcAft>
              <a:buSzPct val="100000"/>
              <a:buChar char="-"/>
              <a:defRPr sz="2400">
                <a:solidFill>
                  <a:schemeClr val="tx1"/>
                </a:solidFill>
                <a:latin typeface="+mn-lt"/>
                <a:ea typeface="+mn-ea"/>
              </a:defRPr>
            </a:lvl7pPr>
            <a:lvl8pPr marL="3143250" indent="-228600" algn="l" rtl="0" fontAlgn="base">
              <a:lnSpc>
                <a:spcPct val="90000"/>
              </a:lnSpc>
              <a:spcBef>
                <a:spcPct val="20000"/>
              </a:spcBef>
              <a:spcAft>
                <a:spcPct val="0"/>
              </a:spcAft>
              <a:buSzPct val="100000"/>
              <a:buChar char="-"/>
              <a:defRPr sz="2400">
                <a:solidFill>
                  <a:schemeClr val="tx1"/>
                </a:solidFill>
                <a:latin typeface="+mn-lt"/>
                <a:ea typeface="+mn-ea"/>
              </a:defRPr>
            </a:lvl8pPr>
            <a:lvl9pPr marL="3600450" indent="-228600" algn="l" rtl="0" fontAlgn="base">
              <a:lnSpc>
                <a:spcPct val="90000"/>
              </a:lnSpc>
              <a:spcBef>
                <a:spcPct val="20000"/>
              </a:spcBef>
              <a:spcAft>
                <a:spcPct val="0"/>
              </a:spcAft>
              <a:buSzPct val="100000"/>
              <a:buChar char="-"/>
              <a:defRPr sz="2400">
                <a:solidFill>
                  <a:schemeClr val="tx1"/>
                </a:solidFill>
                <a:latin typeface="+mn-lt"/>
                <a:ea typeface="+mn-ea"/>
              </a:defRPr>
            </a:lvl9pPr>
          </a:lstStyle>
          <a:p>
            <a:pPr eaLnBrk="1" hangingPunct="1">
              <a:lnSpc>
                <a:spcPct val="100000"/>
              </a:lnSpc>
              <a:spcBef>
                <a:spcPts val="300"/>
              </a:spcBef>
              <a:defRPr/>
            </a:pPr>
            <a:r>
              <a:rPr lang="en-US" sz="2400" kern="0" dirty="0" smtClean="0"/>
              <a:t>All Hardware Integration is achieved through EPICS</a:t>
            </a:r>
          </a:p>
          <a:p>
            <a:pPr eaLnBrk="1" hangingPunct="1">
              <a:lnSpc>
                <a:spcPct val="100000"/>
              </a:lnSpc>
              <a:spcBef>
                <a:spcPts val="300"/>
              </a:spcBef>
              <a:defRPr/>
            </a:pPr>
            <a:r>
              <a:rPr lang="en-US" sz="2400" kern="0" dirty="0" smtClean="0"/>
              <a:t>Hardware standards are followed wherever possible through NSLS II</a:t>
            </a:r>
          </a:p>
          <a:p>
            <a:pPr lvl="1" eaLnBrk="1" hangingPunct="1">
              <a:lnSpc>
                <a:spcPct val="100000"/>
              </a:lnSpc>
              <a:spcBef>
                <a:spcPts val="300"/>
              </a:spcBef>
              <a:defRPr/>
            </a:pPr>
            <a:r>
              <a:rPr lang="en-US" sz="2400" kern="0" dirty="0"/>
              <a:t>https://</a:t>
            </a:r>
            <a:r>
              <a:rPr lang="en-US" sz="2400" kern="0" dirty="0" smtClean="0"/>
              <a:t>wiki.bnl.gov/nsls2controls/index.php/Beamline_Controls_Equipment#Standards</a:t>
            </a:r>
          </a:p>
          <a:p>
            <a:pPr eaLnBrk="1" hangingPunct="1">
              <a:lnSpc>
                <a:spcPct val="100000"/>
              </a:lnSpc>
              <a:spcBef>
                <a:spcPts val="300"/>
              </a:spcBef>
              <a:defRPr/>
            </a:pPr>
            <a:r>
              <a:rPr lang="en-US" sz="2400" kern="0" dirty="0" smtClean="0"/>
              <a:t>Control System Studio is used for operator tools</a:t>
            </a:r>
          </a:p>
          <a:p>
            <a:pPr eaLnBrk="1" hangingPunct="1">
              <a:lnSpc>
                <a:spcPct val="100000"/>
              </a:lnSpc>
              <a:spcBef>
                <a:spcPts val="300"/>
              </a:spcBef>
              <a:defRPr/>
            </a:pPr>
            <a:r>
              <a:rPr lang="en-US" sz="2400" kern="0" dirty="0" smtClean="0"/>
              <a:t>Archive Appliance </a:t>
            </a:r>
            <a:r>
              <a:rPr lang="en-US" sz="2400" kern="0" dirty="0" smtClean="0"/>
              <a:t>or Channel </a:t>
            </a:r>
            <a:r>
              <a:rPr lang="en-US" sz="2400" kern="0" dirty="0" err="1" smtClean="0"/>
              <a:t>Archiver</a:t>
            </a:r>
            <a:r>
              <a:rPr lang="en-US" sz="2400" kern="0" dirty="0"/>
              <a:t> </a:t>
            </a:r>
            <a:r>
              <a:rPr lang="en-US" sz="2400" kern="0" dirty="0" smtClean="0"/>
              <a:t>to archive time series </a:t>
            </a:r>
            <a:r>
              <a:rPr lang="en-US" sz="2400" kern="0" dirty="0" smtClean="0"/>
              <a:t>data</a:t>
            </a:r>
          </a:p>
          <a:p>
            <a:pPr eaLnBrk="1" hangingPunct="1">
              <a:lnSpc>
                <a:spcPct val="100000"/>
              </a:lnSpc>
              <a:spcBef>
                <a:spcPts val="300"/>
              </a:spcBef>
              <a:defRPr/>
            </a:pPr>
            <a:r>
              <a:rPr lang="en-US" sz="2400" kern="0" dirty="0" smtClean="0"/>
              <a:t>BEAST – alarm server</a:t>
            </a:r>
            <a:endParaRPr lang="en-US" sz="2400" kern="0" dirty="0" smtClean="0"/>
          </a:p>
          <a:p>
            <a:pPr eaLnBrk="1" hangingPunct="1">
              <a:lnSpc>
                <a:spcPct val="100000"/>
              </a:lnSpc>
              <a:spcBef>
                <a:spcPts val="300"/>
              </a:spcBef>
              <a:defRPr/>
            </a:pPr>
            <a:r>
              <a:rPr lang="en-US" sz="2400" kern="0" dirty="0"/>
              <a:t>Channel Finder Service – Provides properties/tag searches of the Process Variables</a:t>
            </a:r>
          </a:p>
          <a:p>
            <a:pPr eaLnBrk="1" hangingPunct="1">
              <a:lnSpc>
                <a:spcPct val="100000"/>
              </a:lnSpc>
              <a:spcBef>
                <a:spcPts val="300"/>
              </a:spcBef>
              <a:defRPr/>
            </a:pPr>
            <a:r>
              <a:rPr lang="en-US" sz="2400" kern="0" dirty="0" smtClean="0"/>
              <a:t>MASAR </a:t>
            </a:r>
            <a:r>
              <a:rPr lang="en-US" sz="2400" kern="0" dirty="0" smtClean="0"/>
              <a:t>– save set manager and user </a:t>
            </a:r>
            <a:r>
              <a:rPr lang="en-US" sz="2400" kern="0" dirty="0" smtClean="0"/>
              <a:t>interface</a:t>
            </a:r>
          </a:p>
          <a:p>
            <a:pPr eaLnBrk="1" hangingPunct="1">
              <a:lnSpc>
                <a:spcPct val="100000"/>
              </a:lnSpc>
              <a:spcBef>
                <a:spcPts val="300"/>
              </a:spcBef>
              <a:defRPr/>
            </a:pPr>
            <a:r>
              <a:rPr lang="en-US" sz="2400" kern="0" dirty="0" err="1"/>
              <a:t>Olog</a:t>
            </a:r>
            <a:r>
              <a:rPr lang="en-US" sz="2400" kern="0" dirty="0"/>
              <a:t> – Electronic log book</a:t>
            </a:r>
          </a:p>
          <a:p>
            <a:pPr eaLnBrk="1" hangingPunct="1">
              <a:lnSpc>
                <a:spcPct val="100000"/>
              </a:lnSpc>
              <a:spcBef>
                <a:spcPts val="300"/>
              </a:spcBef>
              <a:defRPr/>
            </a:pPr>
            <a:r>
              <a:rPr lang="en-US" sz="2400" kern="0" dirty="0" err="1" smtClean="0"/>
              <a:t>MetaDataStore</a:t>
            </a:r>
            <a:r>
              <a:rPr lang="en-US" sz="2400" kern="0" dirty="0" smtClean="0"/>
              <a:t> </a:t>
            </a:r>
            <a:r>
              <a:rPr lang="en-US" sz="2400" kern="0" dirty="0"/>
              <a:t>– store sweep information to search data sets</a:t>
            </a:r>
          </a:p>
          <a:p>
            <a:pPr marL="0" indent="0" eaLnBrk="1" hangingPunct="1">
              <a:lnSpc>
                <a:spcPct val="100000"/>
              </a:lnSpc>
              <a:spcBef>
                <a:spcPts val="300"/>
              </a:spcBef>
              <a:buNone/>
              <a:defRPr/>
            </a:pPr>
            <a:endParaRPr lang="en-US" sz="2400" kern="0" dirty="0" smtClean="0"/>
          </a:p>
          <a:p>
            <a:pPr eaLnBrk="1" hangingPunct="1">
              <a:lnSpc>
                <a:spcPct val="100000"/>
              </a:lnSpc>
              <a:spcBef>
                <a:spcPts val="300"/>
              </a:spcBef>
              <a:defRPr/>
            </a:pPr>
            <a:endParaRPr lang="en-US" sz="2400" kern="0" dirty="0" smtClean="0"/>
          </a:p>
          <a:p>
            <a:pPr eaLnBrk="1" hangingPunct="1">
              <a:lnSpc>
                <a:spcPct val="100000"/>
              </a:lnSpc>
              <a:spcBef>
                <a:spcPts val="300"/>
              </a:spcBef>
              <a:defRPr/>
            </a:pPr>
            <a:endParaRPr lang="en-US" sz="2400" kern="0" dirty="0" smtClean="0"/>
          </a:p>
        </p:txBody>
      </p:sp>
    </p:spTree>
    <p:extLst>
      <p:ext uri="{BB962C8B-B14F-4D97-AF65-F5344CB8AC3E}">
        <p14:creationId xmlns:p14="http://schemas.microsoft.com/office/powerpoint/2010/main" val="3283640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sz="quarter" idx="4294967295"/>
          </p:nvPr>
        </p:nvSpPr>
        <p:spPr/>
        <p:txBody>
          <a:bodyPr/>
          <a:lstStyle/>
          <a:p>
            <a:r>
              <a:rPr lang="en-US" altLang="en-US" smtClean="0">
                <a:solidFill>
                  <a:schemeClr val="tx1"/>
                </a:solidFill>
              </a:rPr>
              <a:t>Design Status - Standards (2 of 2)</a:t>
            </a:r>
            <a:endParaRPr lang="en-US" altLang="en-US" sz="2800" smtClean="0">
              <a:solidFill>
                <a:schemeClr val="tx1"/>
              </a:solidFill>
            </a:endParaRPr>
          </a:p>
        </p:txBody>
      </p:sp>
      <p:sp>
        <p:nvSpPr>
          <p:cNvPr id="12" name="Rectangle 3"/>
          <p:cNvSpPr txBox="1">
            <a:spLocks noChangeArrowheads="1"/>
          </p:cNvSpPr>
          <p:nvPr/>
        </p:nvSpPr>
        <p:spPr>
          <a:xfrm>
            <a:off x="287338" y="976313"/>
            <a:ext cx="8461375" cy="5405437"/>
          </a:xfrm>
          <a:prstGeom prst="rect">
            <a:avLst/>
          </a:prstGeom>
        </p:spPr>
        <p:txBody>
          <a:bodyPr/>
          <a:lstStyle>
            <a:lvl1pPr marL="231775" indent="-231775" algn="l" rtl="0" eaLnBrk="0" fontAlgn="base" hangingPunct="0">
              <a:lnSpc>
                <a:spcPct val="90000"/>
              </a:lnSpc>
              <a:spcBef>
                <a:spcPct val="20000"/>
              </a:spcBef>
              <a:spcAft>
                <a:spcPct val="0"/>
              </a:spcAft>
              <a:buClr>
                <a:schemeClr val="folHlink"/>
              </a:buClr>
              <a:buSzPct val="135000"/>
              <a:buChar char="•"/>
              <a:defRPr sz="3200">
                <a:solidFill>
                  <a:schemeClr val="tx1"/>
                </a:solidFill>
                <a:latin typeface="+mn-lt"/>
                <a:ea typeface="+mn-ea"/>
                <a:cs typeface="+mn-cs"/>
              </a:defRPr>
            </a:lvl1pPr>
            <a:lvl2pPr marL="463550" indent="-176213" algn="l" rtl="0" eaLnBrk="0" fontAlgn="base" hangingPunct="0">
              <a:lnSpc>
                <a:spcPct val="90000"/>
              </a:lnSpc>
              <a:spcBef>
                <a:spcPct val="20000"/>
              </a:spcBef>
              <a:spcAft>
                <a:spcPct val="0"/>
              </a:spcAft>
              <a:buClr>
                <a:schemeClr val="folHlink"/>
              </a:buClr>
              <a:buSzPct val="100000"/>
              <a:buChar char="•"/>
              <a:defRPr sz="2800">
                <a:solidFill>
                  <a:schemeClr val="tx1"/>
                </a:solidFill>
                <a:latin typeface="+mn-lt"/>
                <a:ea typeface="+mn-ea"/>
              </a:defRPr>
            </a:lvl2pPr>
            <a:lvl3pPr marL="736600" indent="-217488" algn="l" rtl="0" eaLnBrk="0" fontAlgn="base" hangingPunct="0">
              <a:lnSpc>
                <a:spcPct val="90000"/>
              </a:lnSpc>
              <a:spcBef>
                <a:spcPct val="20000"/>
              </a:spcBef>
              <a:spcAft>
                <a:spcPct val="0"/>
              </a:spcAft>
              <a:buSzPct val="100000"/>
              <a:buChar char="–"/>
              <a:defRPr sz="2400">
                <a:solidFill>
                  <a:schemeClr val="tx1"/>
                </a:solidFill>
                <a:latin typeface="+mn-lt"/>
                <a:ea typeface="+mn-ea"/>
              </a:defRPr>
            </a:lvl3pPr>
            <a:lvl4pPr marL="968375" indent="-231775" algn="l" rtl="0" eaLnBrk="0" fontAlgn="base" hangingPunct="0">
              <a:lnSpc>
                <a:spcPct val="90000"/>
              </a:lnSpc>
              <a:spcBef>
                <a:spcPct val="20000"/>
              </a:spcBef>
              <a:spcAft>
                <a:spcPct val="0"/>
              </a:spcAft>
              <a:buSzPct val="100000"/>
              <a:buChar char="-"/>
              <a:defRPr sz="2400">
                <a:solidFill>
                  <a:schemeClr val="tx1"/>
                </a:solidFill>
                <a:latin typeface="+mn-lt"/>
                <a:ea typeface="+mn-ea"/>
              </a:defRPr>
            </a:lvl4pPr>
            <a:lvl5pPr marL="1255713" indent="-231775" algn="l" rtl="0" eaLnBrk="0" fontAlgn="base" hangingPunct="0">
              <a:lnSpc>
                <a:spcPct val="90000"/>
              </a:lnSpc>
              <a:spcBef>
                <a:spcPct val="20000"/>
              </a:spcBef>
              <a:spcAft>
                <a:spcPct val="0"/>
              </a:spcAft>
              <a:buSzPct val="100000"/>
              <a:buChar char="-"/>
              <a:defRPr sz="2400">
                <a:solidFill>
                  <a:schemeClr val="tx1"/>
                </a:solidFill>
                <a:latin typeface="+mn-lt"/>
                <a:ea typeface="+mn-ea"/>
              </a:defRPr>
            </a:lvl5pPr>
            <a:lvl6pPr marL="2228850" indent="-228600" algn="l" rtl="0" fontAlgn="base">
              <a:lnSpc>
                <a:spcPct val="90000"/>
              </a:lnSpc>
              <a:spcBef>
                <a:spcPct val="20000"/>
              </a:spcBef>
              <a:spcAft>
                <a:spcPct val="0"/>
              </a:spcAft>
              <a:buSzPct val="100000"/>
              <a:buChar char="-"/>
              <a:defRPr sz="2400">
                <a:solidFill>
                  <a:schemeClr val="tx1"/>
                </a:solidFill>
                <a:latin typeface="+mn-lt"/>
                <a:ea typeface="+mn-ea"/>
              </a:defRPr>
            </a:lvl6pPr>
            <a:lvl7pPr marL="2686050" indent="-228600" algn="l" rtl="0" fontAlgn="base">
              <a:lnSpc>
                <a:spcPct val="90000"/>
              </a:lnSpc>
              <a:spcBef>
                <a:spcPct val="20000"/>
              </a:spcBef>
              <a:spcAft>
                <a:spcPct val="0"/>
              </a:spcAft>
              <a:buSzPct val="100000"/>
              <a:buChar char="-"/>
              <a:defRPr sz="2400">
                <a:solidFill>
                  <a:schemeClr val="tx1"/>
                </a:solidFill>
                <a:latin typeface="+mn-lt"/>
                <a:ea typeface="+mn-ea"/>
              </a:defRPr>
            </a:lvl7pPr>
            <a:lvl8pPr marL="3143250" indent="-228600" algn="l" rtl="0" fontAlgn="base">
              <a:lnSpc>
                <a:spcPct val="90000"/>
              </a:lnSpc>
              <a:spcBef>
                <a:spcPct val="20000"/>
              </a:spcBef>
              <a:spcAft>
                <a:spcPct val="0"/>
              </a:spcAft>
              <a:buSzPct val="100000"/>
              <a:buChar char="-"/>
              <a:defRPr sz="2400">
                <a:solidFill>
                  <a:schemeClr val="tx1"/>
                </a:solidFill>
                <a:latin typeface="+mn-lt"/>
                <a:ea typeface="+mn-ea"/>
              </a:defRPr>
            </a:lvl8pPr>
            <a:lvl9pPr marL="3600450" indent="-228600" algn="l" rtl="0" fontAlgn="base">
              <a:lnSpc>
                <a:spcPct val="90000"/>
              </a:lnSpc>
              <a:spcBef>
                <a:spcPct val="20000"/>
              </a:spcBef>
              <a:spcAft>
                <a:spcPct val="0"/>
              </a:spcAft>
              <a:buSzPct val="100000"/>
              <a:buChar char="-"/>
              <a:defRPr sz="2400">
                <a:solidFill>
                  <a:schemeClr val="tx1"/>
                </a:solidFill>
                <a:latin typeface="+mn-lt"/>
                <a:ea typeface="+mn-ea"/>
              </a:defRPr>
            </a:lvl9pPr>
          </a:lstStyle>
          <a:p>
            <a:pPr eaLnBrk="1" hangingPunct="1">
              <a:lnSpc>
                <a:spcPct val="100000"/>
              </a:lnSpc>
              <a:spcBef>
                <a:spcPts val="300"/>
              </a:spcBef>
              <a:defRPr/>
            </a:pPr>
            <a:r>
              <a:rPr lang="en-US" sz="1600" dirty="0" smtClean="0"/>
              <a:t>Naming convention</a:t>
            </a:r>
            <a:r>
              <a:rPr lang="en-US" sz="1600" dirty="0"/>
              <a:t/>
            </a:r>
            <a:br>
              <a:rPr lang="en-US" sz="1600" dirty="0"/>
            </a:br>
            <a:r>
              <a:rPr lang="en-US" sz="1600" dirty="0">
                <a:hlinkClick r:id="rId3"/>
              </a:rPr>
              <a:t>https://ps.bnl.gov/acc/controls/Shared%20Documents/NamingConvention/LT-ENG-RSI-STD-002_Rev4.docx</a:t>
            </a:r>
            <a:r>
              <a:rPr lang="en-US" sz="1600" dirty="0"/>
              <a:t/>
            </a:r>
            <a:br>
              <a:rPr lang="en-US" sz="1600" dirty="0"/>
            </a:br>
            <a:r>
              <a:rPr lang="en-US" sz="1600" dirty="0">
                <a:hlinkClick r:id="rId4"/>
              </a:rPr>
              <a:t>https://</a:t>
            </a:r>
            <a:r>
              <a:rPr lang="en-US" sz="1600" dirty="0" smtClean="0">
                <a:hlinkClick r:id="rId4"/>
              </a:rPr>
              <a:t>ps.bnl.gov/acc/controls/Shared%20Documents/NamingConvention/LT-PRJ-STD-CO-NAM-001.xlsx</a:t>
            </a:r>
            <a:endParaRPr lang="en-US" sz="1600" dirty="0" smtClean="0"/>
          </a:p>
          <a:p>
            <a:pPr eaLnBrk="1" hangingPunct="1">
              <a:lnSpc>
                <a:spcPct val="100000"/>
              </a:lnSpc>
              <a:spcBef>
                <a:spcPts val="300"/>
              </a:spcBef>
              <a:defRPr/>
            </a:pPr>
            <a:r>
              <a:rPr lang="en-US" sz="1600" dirty="0" smtClean="0"/>
              <a:t>Coordinate system</a:t>
            </a:r>
            <a:r>
              <a:rPr lang="en-US" sz="1600" dirty="0"/>
              <a:t/>
            </a:r>
            <a:br>
              <a:rPr lang="en-US" sz="1600" dirty="0"/>
            </a:br>
            <a:r>
              <a:rPr lang="en-US" sz="1600" dirty="0">
                <a:hlinkClick r:id="rId5"/>
              </a:rPr>
              <a:t>https://</a:t>
            </a:r>
            <a:r>
              <a:rPr lang="en-US" sz="1600" dirty="0" smtClean="0">
                <a:hlinkClick r:id="rId5"/>
              </a:rPr>
              <a:t>ps.bnl.gov/phot/ProjectBeamlines/Controls/References%20and%20Standards/Coordinate%20System/LT-C-XFD-STD-BL-COORD-001_Ver3.docx</a:t>
            </a:r>
            <a:endParaRPr lang="en-US" sz="1600" dirty="0" smtClean="0"/>
          </a:p>
          <a:p>
            <a:pPr eaLnBrk="1" hangingPunct="1">
              <a:lnSpc>
                <a:spcPct val="100000"/>
              </a:lnSpc>
              <a:spcBef>
                <a:spcPts val="300"/>
              </a:spcBef>
              <a:defRPr/>
            </a:pPr>
            <a:r>
              <a:rPr lang="en-US" sz="1600" dirty="0" smtClean="0"/>
              <a:t>Interfacing standards</a:t>
            </a:r>
            <a:r>
              <a:rPr lang="en-US" sz="1600" dirty="0"/>
              <a:t/>
            </a:r>
            <a:br>
              <a:rPr lang="en-US" sz="1600" dirty="0"/>
            </a:br>
            <a:r>
              <a:rPr lang="en-US" sz="1600" dirty="0">
                <a:hlinkClick r:id="rId6"/>
              </a:rPr>
              <a:t>https://</a:t>
            </a:r>
            <a:r>
              <a:rPr lang="en-US" sz="1600" dirty="0" smtClean="0">
                <a:hlinkClick r:id="rId6"/>
              </a:rPr>
              <a:t>ps.bnl.gov/phot/ProjectBeamlines/Controls/References%20and%20Standards/Wiring%20Standards/LT-C-XFD-SPC-CO-IIS-001_Ver5.docx</a:t>
            </a:r>
            <a:endParaRPr lang="en-US" sz="1600" dirty="0" smtClean="0"/>
          </a:p>
          <a:p>
            <a:pPr eaLnBrk="1" hangingPunct="1">
              <a:lnSpc>
                <a:spcPct val="100000"/>
              </a:lnSpc>
              <a:spcBef>
                <a:spcPts val="300"/>
              </a:spcBef>
              <a:defRPr/>
            </a:pPr>
            <a:r>
              <a:rPr lang="en-US" sz="1600" dirty="0" smtClean="0"/>
              <a:t>Controls RSI</a:t>
            </a:r>
            <a:r>
              <a:rPr lang="en-US" sz="1600" dirty="0"/>
              <a:t/>
            </a:r>
            <a:br>
              <a:rPr lang="en-US" sz="1600" dirty="0"/>
            </a:br>
            <a:r>
              <a:rPr lang="en-US" sz="1600" dirty="0">
                <a:hlinkClick r:id="rId7"/>
              </a:rPr>
              <a:t>https://</a:t>
            </a:r>
            <a:r>
              <a:rPr lang="en-US" sz="1600" dirty="0" smtClean="0">
                <a:hlinkClick r:id="rId7"/>
              </a:rPr>
              <a:t>ps.bnl.gov/phot/DocumentReferenceLibrary/RSIDocuments/1.04.02%20%20Standard%20Local%20Controls%20and%20Data%20Acquisition%20Systems/Stnd%20Local%20Controls%20and%20DAQ%20RSI%20Development/LT-C-XFD-RSI-CO-001_Ver3.docx</a:t>
            </a:r>
            <a:endParaRPr lang="en-US" sz="1600" dirty="0"/>
          </a:p>
          <a:p>
            <a:pPr eaLnBrk="1" hangingPunct="1">
              <a:lnSpc>
                <a:spcPct val="100000"/>
              </a:lnSpc>
              <a:spcBef>
                <a:spcPts val="300"/>
              </a:spcBef>
              <a:defRPr/>
            </a:pPr>
            <a:r>
              <a:rPr lang="en-US" sz="1600" dirty="0" smtClean="0"/>
              <a:t>EPS </a:t>
            </a:r>
            <a:r>
              <a:rPr lang="en-US" sz="1600" dirty="0"/>
              <a:t>standards (draft</a:t>
            </a:r>
            <a:r>
              <a:rPr lang="en-US" sz="1600" dirty="0" smtClean="0"/>
              <a:t>)</a:t>
            </a:r>
            <a:r>
              <a:rPr lang="en-US" sz="1600" dirty="0"/>
              <a:t/>
            </a:r>
            <a:br>
              <a:rPr lang="en-US" sz="1600" dirty="0"/>
            </a:br>
            <a:r>
              <a:rPr lang="en-US" sz="1600" dirty="0">
                <a:hlinkClick r:id="rId8"/>
              </a:rPr>
              <a:t>https://</a:t>
            </a:r>
            <a:r>
              <a:rPr lang="en-US" sz="1600" dirty="0" smtClean="0">
                <a:hlinkClick r:id="rId8"/>
              </a:rPr>
              <a:t>ps.bnl.gov/acc/controls/Shared%20Documents/BeamlineControls/Industrial%20Controls/LT-C-XFD-STD-BL-EPS-001_Ver1_draft.docx</a:t>
            </a:r>
            <a:endParaRPr lang="en-US" sz="1600" dirty="0" smtClean="0"/>
          </a:p>
          <a:p>
            <a:pPr eaLnBrk="1" hangingPunct="1">
              <a:lnSpc>
                <a:spcPct val="100000"/>
              </a:lnSpc>
              <a:spcBef>
                <a:spcPts val="300"/>
              </a:spcBef>
              <a:defRPr/>
            </a:pPr>
            <a:r>
              <a:rPr lang="en-US" sz="1600" dirty="0"/>
              <a:t>PMAC programming standards (based on Diamond standards):</a:t>
            </a:r>
            <a:br>
              <a:rPr lang="en-US" sz="1600" dirty="0"/>
            </a:br>
            <a:r>
              <a:rPr lang="en-US" sz="1600" dirty="0" smtClean="0">
                <a:hlinkClick r:id="rId9"/>
              </a:rPr>
              <a:t>https</a:t>
            </a:r>
            <a:r>
              <a:rPr lang="en-US" sz="1600" dirty="0">
                <a:hlinkClick r:id="rId9"/>
              </a:rPr>
              <a:t>://ps.bnl.gov/acc/controls/Shared%20Documents/MotionSystems/Standards/LT-R-XFD-STD-BL-MC-002_RevA.docx</a:t>
            </a:r>
            <a:r>
              <a:rPr lang="en-US" sz="1600" dirty="0"/>
              <a:t/>
            </a:r>
            <a:br>
              <a:rPr lang="en-US" sz="1600" dirty="0"/>
            </a:br>
            <a:r>
              <a:rPr lang="en-US" sz="1600" dirty="0"/>
              <a:t/>
            </a:r>
            <a:br>
              <a:rPr lang="en-US" sz="1600" dirty="0"/>
            </a:br>
            <a:endParaRPr lang="en-US" sz="2400" kern="0" dirty="0" smtClean="0"/>
          </a:p>
        </p:txBody>
      </p:sp>
    </p:spTree>
    <p:extLst>
      <p:ext uri="{BB962C8B-B14F-4D97-AF65-F5344CB8AC3E}">
        <p14:creationId xmlns:p14="http://schemas.microsoft.com/office/powerpoint/2010/main" val="245989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a:themeElements>
    <a:clrScheme name="">
      <a:dk1>
        <a:srgbClr val="000000"/>
      </a:dk1>
      <a:lt1>
        <a:srgbClr val="FFFFFF"/>
      </a:lt1>
      <a:dk2>
        <a:srgbClr val="000000"/>
      </a:dk2>
      <a:lt2>
        <a:srgbClr val="777777"/>
      </a:lt2>
      <a:accent1>
        <a:srgbClr val="000099"/>
      </a:accent1>
      <a:accent2>
        <a:srgbClr val="00AFAF"/>
      </a:accent2>
      <a:accent3>
        <a:srgbClr val="FFFFFF"/>
      </a:accent3>
      <a:accent4>
        <a:srgbClr val="000000"/>
      </a:accent4>
      <a:accent5>
        <a:srgbClr val="AAAACA"/>
      </a:accent5>
      <a:accent6>
        <a:srgbClr val="009E9E"/>
      </a:accent6>
      <a:hlink>
        <a:srgbClr val="FFCC66"/>
      </a:hlink>
      <a:folHlink>
        <a:srgbClr val="FF0000"/>
      </a:folHlink>
    </a:clrScheme>
    <a:fontScheme name="1_Blank">
      <a:majorFont>
        <a:latin typeface="Arial Narrow"/>
        <a:ea typeface="Osaka"/>
        <a:cs typeface=""/>
      </a:majorFont>
      <a:minorFont>
        <a:latin typeface="Arial Narrow"/>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spAutoFit/>
      </a:bodyPr>
      <a:lstStyle>
        <a:defPPr marL="0" marR="0" indent="0" algn="l" defTabSz="914400" rtl="0" eaLnBrk="0" fontAlgn="base" latinLnBrk="0" hangingPunct="0">
          <a:lnSpc>
            <a:spcPct val="90000"/>
          </a:lnSpc>
          <a:spcBef>
            <a:spcPct val="50000"/>
          </a:spcBef>
          <a:spcAft>
            <a:spcPct val="0"/>
          </a:spcAft>
          <a:buClr>
            <a:schemeClr val="folHlink"/>
          </a:buClr>
          <a:buSzPct val="135000"/>
          <a:buFontTx/>
          <a:buNone/>
          <a:tabLst/>
          <a:defRPr kumimoji="0" lang="en-US" sz="1800" b="0" i="0" u="none" strike="noStrike" cap="none" normalizeH="0" baseline="0" smtClean="0">
            <a:ln>
              <a:noFill/>
            </a:ln>
            <a:solidFill>
              <a:schemeClr val="tx1"/>
            </a:solidFill>
            <a:effectLst/>
            <a:latin typeface="Arial Narrow" pitchFamily="34" charset="0"/>
            <a:ea typeface="Osaka" charset="-128"/>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spAutoFit/>
      </a:bodyPr>
      <a:lstStyle>
        <a:defPPr marL="0" marR="0" indent="0" algn="l" defTabSz="914400" rtl="0" eaLnBrk="0" fontAlgn="base" latinLnBrk="0" hangingPunct="0">
          <a:lnSpc>
            <a:spcPct val="90000"/>
          </a:lnSpc>
          <a:spcBef>
            <a:spcPct val="50000"/>
          </a:spcBef>
          <a:spcAft>
            <a:spcPct val="0"/>
          </a:spcAft>
          <a:buClr>
            <a:schemeClr val="folHlink"/>
          </a:buClr>
          <a:buSzPct val="135000"/>
          <a:buFontTx/>
          <a:buNone/>
          <a:tabLst/>
          <a:defRPr kumimoji="0" lang="en-US" sz="1800" b="0" i="0" u="none" strike="noStrike" cap="none" normalizeH="0" baseline="0" smtClean="0">
            <a:ln>
              <a:noFill/>
            </a:ln>
            <a:solidFill>
              <a:schemeClr val="tx1"/>
            </a:solidFill>
            <a:effectLst/>
            <a:latin typeface="Arial Narrow" pitchFamily="34" charset="0"/>
            <a:ea typeface="Osaka" charset="-128"/>
          </a:defRPr>
        </a:defPPr>
      </a:lstStyle>
    </a:lnDef>
  </a:objectDefaults>
  <a:extraClrSchemeLst>
    <a:extraClrScheme>
      <a:clrScheme name="1_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31117</TotalTime>
  <Words>1750</Words>
  <Application>Microsoft Office PowerPoint</Application>
  <PresentationFormat>On-screen Show (4:3)</PresentationFormat>
  <Paragraphs>345</Paragraphs>
  <Slides>27</Slides>
  <Notes>25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6" baseType="lpstr">
      <vt:lpstr>MS PGothic</vt:lpstr>
      <vt:lpstr>Arial</vt:lpstr>
      <vt:lpstr>Arial Narrow</vt:lpstr>
      <vt:lpstr>Calibri</vt:lpstr>
      <vt:lpstr>Osaka</vt:lpstr>
      <vt:lpstr>Times New Roman</vt:lpstr>
      <vt:lpstr>1_Blank</vt:lpstr>
      <vt:lpstr>Document</vt:lpstr>
      <vt:lpstr>Photo Editor Photo</vt:lpstr>
      <vt:lpstr>NSLSII Control System Developments and Lessons Learned</vt:lpstr>
      <vt:lpstr>Outline</vt:lpstr>
      <vt:lpstr>NSLS II Integration Lessons Learned (1 of 5)</vt:lpstr>
      <vt:lpstr>NSLS II Integration Lessons Learned (2 of 5)</vt:lpstr>
      <vt:lpstr>NSLS II Integration Lessons Learned (3 of 5)</vt:lpstr>
      <vt:lpstr>NSLS II Integration Lessons Learned - Machine States (4 of 5)</vt:lpstr>
      <vt:lpstr>NSLS II Integration Lessons Learned (5 of 5)</vt:lpstr>
      <vt:lpstr>Design Status - Standards (1 of 2)</vt:lpstr>
      <vt:lpstr>Design Status - Standards (2 of 2)</vt:lpstr>
      <vt:lpstr>Orbit feedback system architecture</vt:lpstr>
      <vt:lpstr>Orbit feedback system is built, installed, tested</vt:lpstr>
      <vt:lpstr>Production DFE</vt:lpstr>
      <vt:lpstr>Fast Orbit Feedback – Time Budget</vt:lpstr>
      <vt:lpstr>V4 High Level Applications (HLA)</vt:lpstr>
      <vt:lpstr>V4 HLA Architecture</vt:lpstr>
      <vt:lpstr>PowerPoint Presentation</vt:lpstr>
      <vt:lpstr>PowerPoint Presentation</vt:lpstr>
      <vt:lpstr>PowerPoint Presentation</vt:lpstr>
      <vt:lpstr>PowerPoint Presentation</vt:lpstr>
      <vt:lpstr>PowerPoint Presentation</vt:lpstr>
      <vt:lpstr>HLA – MASAR Use</vt:lpstr>
      <vt:lpstr>Relational Database Experience</vt:lpstr>
      <vt:lpstr>Relational Database Experience</vt:lpstr>
      <vt:lpstr>Relational Database Experience</vt:lpstr>
      <vt:lpstr>PowerPoint Presentation</vt:lpstr>
      <vt:lpstr>Control System Studio</vt:lpstr>
      <vt:lpstr>Conclusions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dalesio</dc:creator>
  <cp:lastModifiedBy>dalesio</cp:lastModifiedBy>
  <cp:revision>811</cp:revision>
  <cp:lastPrinted>2001-06-19T16:13:41Z</cp:lastPrinted>
  <dcterms:modified xsi:type="dcterms:W3CDTF">2014-10-21T07:26:36Z</dcterms:modified>
</cp:coreProperties>
</file>