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4.emf" ContentType="image/x-emf"/>
  <Override PartName="/ppt/media/image3.emf" ContentType="image/x-emf"/>
  <Override PartName="/ppt/media/image2.emf" ContentType="image/x-emf"/>
  <Override PartName="/ppt/media/image1.png" ContentType="image/png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885564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20000" y="4269960"/>
            <a:ext cx="885564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25744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257440" y="426996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720000" y="426996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25744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720000" y="1980000"/>
            <a:ext cx="8855640" cy="438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885564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4321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257440" y="1980000"/>
            <a:ext cx="4321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6063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720000" y="426996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257440" y="1980000"/>
            <a:ext cx="4321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20000" y="1980000"/>
            <a:ext cx="8855640" cy="438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4321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25744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257440" y="426996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25744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720000" y="4269960"/>
            <a:ext cx="885492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885564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720000" y="4269960"/>
            <a:ext cx="885564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25744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257440" y="426996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720000" y="426996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25744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885564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4321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257440" y="1980000"/>
            <a:ext cx="4321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6063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720000" y="426996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257440" y="1980000"/>
            <a:ext cx="4321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4321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25744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257440" y="426996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257440" y="1980000"/>
            <a:ext cx="4321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720000" y="4269960"/>
            <a:ext cx="885492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71416151-11D1-4111-B1B1-B13191A1F19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8855640" cy="43848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612000" y="6563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&lt;date/time&gt;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555360" y="6563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7335360" y="6563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C14141E1-8171-41C1-9191-B171A100C1F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301320"/>
            <a:ext cx="9071640" cy="6063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PSCDRV</a:t>
            </a:r>
            <a:endParaRPr/>
          </a:p>
          <a:p>
            <a:pPr algn="ctr"/>
            <a:r>
              <a:rPr lang="en-US"/>
              <a:t>an EPICS driver toolkit for FPGA designers</a:t>
            </a:r>
            <a:endParaRPr/>
          </a:p>
          <a:p>
            <a:pPr algn="ctr"/>
            <a:endParaRPr/>
          </a:p>
          <a:p>
            <a:pPr algn="ctr"/>
            <a:r>
              <a:rPr lang="en-US"/>
              <a:t>Michael Davidsaver</a:t>
            </a:r>
            <a:endParaRPr/>
          </a:p>
          <a:p>
            <a:pPr algn="ctr"/>
            <a:r>
              <a:rPr lang="en-US"/>
              <a:t>NSLS2 BNL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IOC setup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720000" y="1980000"/>
            <a:ext cx="8855640" cy="43848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In IOC start script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createPSC(“NAME”, “10.0.0.1”, 4321, 1)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setPSCSendBlockSize(“NAME”,20,32)</a:t>
            </a:r>
            <a:endParaRPr/>
          </a:p>
        </p:txBody>
      </p:sp>
    </p:spTree>
  </p:cSld>
  <p:timing>
    <p:tnLst>
      <p:par>
        <p:cTn dur="indefinite" id="29" nodeType="tmRoot" restart="never">
          <p:childTnLst>
            <p:seq>
              <p:cTn id="3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Reading a Scalar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504000" y="1769040"/>
            <a:ext cx="5531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 sz="2400"/>
              <a:t>record(ai, “recname”) {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/>
              <a:t>field(DTYP, “PSC Reg”)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/>
              <a:t>field(SCAN, “I/O Intr”)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/>
              <a:t>field(INP, “@NAME 15 8”)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/>
              <a:t>}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/>
              <a:t>When a message with ID #15 arrives.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/>
              <a:t>Extract 4 bytes starting at offset 8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/>
              <a:t>Interpret as a 32-bit signed MSB integer</a:t>
            </a:r>
            <a:endParaRPr/>
          </a:p>
        </p:txBody>
      </p:sp>
      <p:sp>
        <p:nvSpPr>
          <p:cNvPr id="98" name="TextShape 3"/>
          <p:cNvSpPr txBox="1"/>
          <p:nvPr/>
        </p:nvSpPr>
        <p:spPr>
          <a:xfrm>
            <a:off x="5457960" y="1592280"/>
            <a:ext cx="3960360" cy="6022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Read from incoming message as I32.</a:t>
            </a:r>
            <a:endParaRPr/>
          </a:p>
          <a:p>
            <a:r>
              <a:rPr lang="en-US"/>
              <a:t>Also “PSC Reg F32”.</a:t>
            </a:r>
            <a:endParaRPr/>
          </a:p>
        </p:txBody>
      </p:sp>
      <p:sp>
        <p:nvSpPr>
          <p:cNvPr id="99" name="TextShape 4"/>
          <p:cNvSpPr txBox="1"/>
          <p:nvPr/>
        </p:nvSpPr>
        <p:spPr>
          <a:xfrm>
            <a:off x="5577840" y="2377440"/>
            <a:ext cx="3422160" cy="3463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Scan when the message arrives</a:t>
            </a:r>
            <a:endParaRPr/>
          </a:p>
        </p:txBody>
      </p:sp>
      <p:sp>
        <p:nvSpPr>
          <p:cNvPr id="100" name="TextShape 5"/>
          <p:cNvSpPr txBox="1"/>
          <p:nvPr/>
        </p:nvSpPr>
        <p:spPr>
          <a:xfrm>
            <a:off x="5857200" y="2854080"/>
            <a:ext cx="2006640" cy="3463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PSC device name</a:t>
            </a:r>
            <a:endParaRPr/>
          </a:p>
        </p:txBody>
      </p:sp>
      <p:sp>
        <p:nvSpPr>
          <p:cNvPr id="101" name="TextShape 6"/>
          <p:cNvSpPr txBox="1"/>
          <p:nvPr/>
        </p:nvSpPr>
        <p:spPr>
          <a:xfrm>
            <a:off x="1896480" y="3859920"/>
            <a:ext cx="1395360" cy="3463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Message ID</a:t>
            </a:r>
            <a:endParaRPr/>
          </a:p>
        </p:txBody>
      </p:sp>
      <p:sp>
        <p:nvSpPr>
          <p:cNvPr id="102" name="TextShape 7"/>
          <p:cNvSpPr txBox="1"/>
          <p:nvPr/>
        </p:nvSpPr>
        <p:spPr>
          <a:xfrm>
            <a:off x="4543560" y="3840480"/>
            <a:ext cx="3228840" cy="3463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Byte offset into message body</a:t>
            </a:r>
            <a:endParaRPr/>
          </a:p>
        </p:txBody>
      </p:sp>
      <p:sp>
        <p:nvSpPr>
          <p:cNvPr id="103" name="Line 8"/>
          <p:cNvSpPr/>
          <p:nvPr/>
        </p:nvSpPr>
        <p:spPr>
          <a:xfrm flipH="1">
            <a:off x="3291840" y="3017520"/>
            <a:ext cx="2560320" cy="9144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04" name="Line 9"/>
          <p:cNvSpPr/>
          <p:nvPr/>
        </p:nvSpPr>
        <p:spPr>
          <a:xfrm flipV="1">
            <a:off x="3291840" y="3474720"/>
            <a:ext cx="548640" cy="3852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05" name="Line 10"/>
          <p:cNvSpPr/>
          <p:nvPr/>
        </p:nvSpPr>
        <p:spPr>
          <a:xfrm flipH="1" flipV="1">
            <a:off x="4297680" y="3474720"/>
            <a:ext cx="245880" cy="3657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06" name="Line 11"/>
          <p:cNvSpPr/>
          <p:nvPr/>
        </p:nvSpPr>
        <p:spPr>
          <a:xfrm flipH="1">
            <a:off x="4297680" y="1769040"/>
            <a:ext cx="1160280" cy="5169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07" name="Line 12"/>
          <p:cNvSpPr/>
          <p:nvPr/>
        </p:nvSpPr>
        <p:spPr>
          <a:xfrm flipH="1">
            <a:off x="4023360" y="2560320"/>
            <a:ext cx="1554480" cy="27432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</p:spTree>
  </p:cSld>
  <p:timing>
    <p:tnLst>
      <p:par>
        <p:cTn dur="indefinite" id="31" nodeType="tmRoot" restart="never">
          <p:childTnLst>
            <p:seq>
              <p:cTn id="32" nodeType="mainSeq">
                <p:childTnLst>
                  <p:par>
                    <p:cTn fill="freeze" id="33">
                      <p:stCondLst>
                        <p:cond delay="indefinite"/>
                      </p:stCondLst>
                      <p:childTnLst>
                        <p:par>
                          <p:cTn fill="freeze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39">
                      <p:stCondLst>
                        <p:cond delay="indefinite"/>
                      </p:stCondLst>
                      <p:childTnLst>
                        <p:par>
                          <p:cTn fill="freeze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45">
                      <p:stCondLst>
                        <p:cond delay="indefinite"/>
                      </p:stCondLst>
                      <p:childTnLst>
                        <p:par>
                          <p:cTn fill="freeze" id="46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51">
                      <p:stCondLst>
                        <p:cond delay="indefinite"/>
                      </p:stCondLst>
                      <p:childTnLst>
                        <p:par>
                          <p:cTn fill="freeze" id="52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55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57">
                      <p:stCondLst>
                        <p:cond delay="indefinite"/>
                      </p:stCondLst>
                      <p:childTnLst>
                        <p:par>
                          <p:cTn fill="freeze" id="58">
                            <p:stCondLst>
                              <p:cond delay="0"/>
                            </p:stCondLst>
                            <p:childTnLst>
                              <p:par>
                                <p:cTn fill="hold" id="5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Other operations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504000" y="1769040"/>
            <a:ext cx="8870040" cy="54547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(Un)pack many scalar values from a message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A block of registers which are all read/written together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32-bit integer, 32 and 64-bit IEEE floating point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Send single scalar values with an address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Address is 4 byte sub-header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IOC to device for settings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device to IOC to re-sync.</a:t>
            </a:r>
            <a:endParaRPr/>
          </a:p>
        </p:txBody>
      </p:sp>
      <p:sp>
        <p:nvSpPr>
          <p:cNvPr id="110" name="TextShape 3"/>
          <p:cNvSpPr txBox="1"/>
          <p:nvPr/>
        </p:nvSpPr>
        <p:spPr>
          <a:xfrm>
            <a:off x="6766560" y="5577840"/>
            <a:ext cx="2346480" cy="3463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info(“SYNC”,”SAME”)</a:t>
            </a:r>
            <a:endParaRPr/>
          </a:p>
        </p:txBody>
      </p:sp>
    </p:spTree>
  </p:cSld>
  <p:timing>
    <p:tnLst>
      <p:par>
        <p:cTn dur="indefinite" id="63" nodeType="tmRoot" restart="never">
          <p:childTnLst>
            <p:seq>
              <p:cTn id="6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Other operations (2)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720000" y="1980000"/>
            <a:ext cx="8855640" cy="43848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Extract record timestamp from message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2x 32-bit integers sec+ns (posix epoch)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(Un)pack array data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Variable length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Contiguous or interleaved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Integer: 8, 16, 32 Float: 32, 64</a:t>
            </a:r>
            <a:endParaRPr/>
          </a:p>
        </p:txBody>
      </p:sp>
      <p:sp>
        <p:nvSpPr>
          <p:cNvPr id="113" name="TextShape 3"/>
          <p:cNvSpPr txBox="1"/>
          <p:nvPr/>
        </p:nvSpPr>
        <p:spPr>
          <a:xfrm>
            <a:off x="6766560" y="1563480"/>
            <a:ext cx="2913120" cy="3463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info(“TimeFromBlock”,”12”)</a:t>
            </a:r>
            <a:endParaRPr/>
          </a:p>
        </p:txBody>
      </p:sp>
      <p:sp>
        <p:nvSpPr>
          <p:cNvPr id="114" name="TextShape 4"/>
          <p:cNvSpPr txBox="1"/>
          <p:nvPr/>
        </p:nvSpPr>
        <p:spPr>
          <a:xfrm>
            <a:off x="3200400" y="5943600"/>
            <a:ext cx="4339080" cy="430200"/>
          </a:xfrm>
          <a:prstGeom prst="rect">
            <a:avLst/>
          </a:prstGeom>
        </p:spPr>
        <p:txBody>
          <a:bodyPr bIns="45000" lIns="90000" rIns="90000" tIns="45000" wrap="none"/>
          <a:p>
            <a:pPr lvl="1">
              <a:buSzPct val="45000"/>
              <a:buFont typeface="StarSymbol"/>
              <a:buChar char=""/>
            </a:pPr>
            <a:r>
              <a:rPr lang="en-US" sz="2400"/>
              <a:t>field(INP, “@NAME 15 8 8”)</a:t>
            </a:r>
            <a:endParaRPr/>
          </a:p>
        </p:txBody>
      </p:sp>
      <p:sp>
        <p:nvSpPr>
          <p:cNvPr id="115" name="TextShape 5"/>
          <p:cNvSpPr txBox="1"/>
          <p:nvPr/>
        </p:nvSpPr>
        <p:spPr>
          <a:xfrm>
            <a:off x="6217200" y="6621480"/>
            <a:ext cx="3658320" cy="6022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# of bytes between array elements</a:t>
            </a:r>
            <a:endParaRPr/>
          </a:p>
          <a:p>
            <a:r>
              <a:rPr lang="en-US"/>
              <a:t>including element size.</a:t>
            </a:r>
            <a:endParaRPr/>
          </a:p>
        </p:txBody>
      </p:sp>
      <p:sp>
        <p:nvSpPr>
          <p:cNvPr id="116" name="Line 6"/>
          <p:cNvSpPr/>
          <p:nvPr/>
        </p:nvSpPr>
        <p:spPr>
          <a:xfrm flipV="1">
            <a:off x="7223760" y="6373800"/>
            <a:ext cx="0" cy="30132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</p:spTree>
  </p:cSld>
  <p:timing>
    <p:tnLst>
      <p:par>
        <p:cTn dur="indefinite" id="65" nodeType="tmRoot" restart="never">
          <p:childTnLst>
            <p:seq>
              <p:cTn id="6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Array Example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720000" y="1980000"/>
            <a:ext cx="4949280" cy="43848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 sz="3200"/>
              <a:t>record(waveform, “wf:X”) {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/>
              <a:t>field(“DTYP”,”PSC Block I16 In”)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/>
              <a:t>field(“SCAN”,”I/O Intr”)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/>
              <a:t>field(“FTVL”,”DOUBLE”)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/>
              <a:t>field(“NELM”,”1024”)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/>
              <a:t>field(“INP”,”NAME 15 8 4”)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/>
              <a:t>info(“TimeFromBlock”,”0”)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/>
              <a:t>}</a:t>
            </a:r>
            <a:endParaRPr/>
          </a:p>
        </p:txBody>
      </p:sp>
      <p:pic>
        <p:nvPicPr>
          <p:cNvPr descr="" id="119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5772240" y="2962800"/>
            <a:ext cx="4103280" cy="3803760"/>
          </a:xfrm>
          <a:prstGeom prst="rect">
            <a:avLst/>
          </a:prstGeom>
        </p:spPr>
      </p:pic>
    </p:spTree>
  </p:cSld>
  <p:timing>
    <p:tnLst>
      <p:par>
        <p:cTn dur="indefinite" id="67" nodeType="tmRoot" restart="never">
          <p:childTnLst>
            <p:seq>
              <p:cTn id="6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End</a:t>
            </a:r>
            <a:endParaRPr/>
          </a:p>
        </p:txBody>
      </p:sp>
      <p:sp>
        <p:nvSpPr>
          <p:cNvPr id="121" name="TextShape 2"/>
          <p:cNvSpPr txBox="1"/>
          <p:nvPr/>
        </p:nvSpPr>
        <p:spPr>
          <a:xfrm>
            <a:off x="720000" y="1980000"/>
            <a:ext cx="8855640" cy="43848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Semi-generic TCP protocol and EPICS driver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Intended to enable PGA designers to build fast and reliable IOCs.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Future work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targetApp reference implementation of a PSC server</a:t>
            </a: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http://mdavidsaver.github.io/pscdrv/</a:t>
            </a:r>
            <a:endParaRPr/>
          </a:p>
        </p:txBody>
      </p:sp>
    </p:spTree>
  </p:cSld>
  <p:timing>
    <p:tnLst>
      <p:par>
        <p:cTn dur="indefinite" id="69" nodeType="tmRoot" restart="never">
          <p:childTnLst>
            <p:seq>
              <p:cTn id="7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Teasers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720000" y="1980000"/>
            <a:ext cx="8855640" cy="51523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carchivetools – Archive clients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https://github.com/epicsdeb/carchivetools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pyDevSup - device support in python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http://mdavidsaver.github.io/pyDevSup/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alarmmailer – email alarm aggregation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cashark – wireshark dissector for CA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ioclogserv2 – log server w/ rotation and filter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cahtml – CA aware django templates</a:t>
            </a:r>
            <a:endParaRPr/>
          </a:p>
        </p:txBody>
      </p:sp>
    </p:spTree>
  </p:cSld>
  <p:timing>
    <p:tnLst>
      <p:par>
        <p:cTn dur="indefinite" id="71" nodeType="tmRoot" restart="never">
          <p:childTnLst>
            <p:seq>
              <p:cTn id="7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The Problem</a:t>
            </a:r>
            <a:endParaRPr/>
          </a:p>
        </p:txBody>
      </p:sp>
      <p:sp>
        <p:nvSpPr>
          <p:cNvPr id="76" name="TextShape 2"/>
          <p:cNvSpPr txBox="1"/>
          <p:nvPr/>
        </p:nvSpPr>
        <p:spPr>
          <a:xfrm>
            <a:off x="504000" y="1769040"/>
            <a:ext cx="8870040" cy="52718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PGA designers focus on PGA design...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Controls integration is second thought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Ideally PGA designer works with programmer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Reality: Never enough engineers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NSLS2 PGA developments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(ramping) Power Supply Controller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electron Beam Position Monitor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Cell Controller (fast orbit control network node)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Active Interlock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>
                  <p:par>
                    <p:cTn fill="freeze" id="5">
                      <p:stCondLst>
                        <p:cond delay="0"/>
                      </p:stCondLst>
                      <p:childTnLst>
                        <p:par>
                          <p:cTn fill="freeze" id="6">
                            <p:stCondLst>
                              <p:cond delay="0"/>
                            </p:stCondLst>
                            <p:childTnLst>
                              <p:par>
                                <p:cTn fill="hold" id="7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151" st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174" st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208" st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239" st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The Result</a:t>
            </a:r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504000" y="1769040"/>
            <a:ext cx="8870040" cy="54547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Different EPICS driver for each application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asynRecord + aSub records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modified modbus driver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Problems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Reliability and error handling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TCP connection management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Restart IOC+reset HW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Performance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Single duplex (request/response)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Under powered MAC (Xilinx Spartan 5)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How to Improve?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504000" y="1769040"/>
            <a:ext cx="8870040" cy="5363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Parts of a PGA system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Logic (HDL), embedded micro (C), and IOC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IOC In FPGA?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One IOC per device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lots of files, lots of sockets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Consumes FPGA resources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Designs expand to fill available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space</a:t>
            </a:r>
            <a:endParaRPr/>
          </a:p>
        </p:txBody>
      </p:sp>
      <p:pic>
        <p:nvPicPr>
          <p:cNvPr descr="" id="81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23760" y="3094560"/>
            <a:ext cx="2301840" cy="3946320"/>
          </a:xfrm>
          <a:prstGeom prst="rect">
            <a:avLst/>
          </a:prstGeom>
        </p:spPr>
      </p:pic>
    </p:spTree>
  </p:cSld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How to Improve? (2)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720000" y="1980000"/>
            <a:ext cx="8855640" cy="43848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Separate IOC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Fewer IOCs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eg. 30 servers for 300 eBPMs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Commodity computers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More post-processing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More pieces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Different power supplies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Another connection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How to Improve? (2)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720000" y="1980000"/>
            <a:ext cx="8855640" cy="43848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PGA designers don't like C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Tried to use streamdevice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Need to be fast and handle array data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Make PGA designer self-sufficient</a:t>
            </a:r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pscdrv overview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504000" y="1769040"/>
            <a:ext cx="8870040" cy="54547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An EPICS driver which is a TCP client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PSC = Portable Streaming Controller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Speaks a custom and semi-configurable protocol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b="1" lang="en-US"/>
              <a:t>Not</a:t>
            </a:r>
            <a:r>
              <a:rPr lang="en-US"/>
              <a:t> request/response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Sync. settings from server (device)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Values are (un)packed from binary messages into PDB records.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scalar/array values and HW timestamps</a:t>
            </a:r>
            <a:endParaRPr/>
          </a:p>
        </p:txBody>
      </p:sp>
    </p:spTree>
  </p:cSld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PSC Container Protocol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504000" y="1769040"/>
            <a:ext cx="8870040" cy="51804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TCP stream is a series of binary messages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Fixed 8 byte header w/ variable length body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Message body is determined by configuration</a:t>
            </a:r>
            <a:endParaRPr/>
          </a:p>
        </p:txBody>
      </p:sp>
      <p:pic>
        <p:nvPicPr>
          <p:cNvPr descr="" id="9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2406240" y="3108960"/>
            <a:ext cx="4360320" cy="2120040"/>
          </a:xfrm>
          <a:prstGeom prst="rect">
            <a:avLst/>
          </a:prstGeom>
        </p:spPr>
      </p:pic>
    </p:spTree>
  </p:cSld>
  <p:timing>
    <p:tnLst>
      <p:par>
        <p:cTn dur="indefinite" id="25" nodeType="tmRoot" restart="never">
          <p:childTnLst>
            <p:seq>
              <p:cTn id="2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Streaming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1828800" y="1756800"/>
            <a:ext cx="7772400" cy="3463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Device to IOC stream and IOC to Device stream are independent.</a:t>
            </a:r>
            <a:endParaRPr/>
          </a:p>
        </p:txBody>
      </p:sp>
      <p:sp>
        <p:nvSpPr>
          <p:cNvPr id="93" name="TextShape 3"/>
          <p:cNvSpPr txBox="1"/>
          <p:nvPr/>
        </p:nvSpPr>
        <p:spPr>
          <a:xfrm>
            <a:off x="3840480" y="5780160"/>
            <a:ext cx="2387520" cy="3463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/>
              <a:t>Not</a:t>
            </a:r>
            <a:r>
              <a:rPr lang="en-US"/>
              <a:t> request response</a:t>
            </a:r>
            <a:endParaRPr/>
          </a:p>
        </p:txBody>
      </p:sp>
    </p:spTree>
  </p:cSld>
  <p:timing>
    <p:tnLst>
      <p:par>
        <p:cTn dur="indefinite" id="27" nodeType="tmRoot" restart="never">
          <p:childTnLst>
            <p:seq>
              <p:cTn id="2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