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5" r:id="rId2"/>
    <p:sldId id="298" r:id="rId3"/>
    <p:sldId id="309" r:id="rId4"/>
    <p:sldId id="257" r:id="rId5"/>
    <p:sldId id="279" r:id="rId6"/>
    <p:sldId id="292" r:id="rId7"/>
    <p:sldId id="280" r:id="rId8"/>
    <p:sldId id="296" r:id="rId9"/>
    <p:sldId id="297" r:id="rId10"/>
    <p:sldId id="316" r:id="rId11"/>
    <p:sldId id="314" r:id="rId12"/>
    <p:sldId id="318" r:id="rId13"/>
    <p:sldId id="315" r:id="rId14"/>
    <p:sldId id="317" r:id="rId15"/>
    <p:sldId id="312" r:id="rId16"/>
    <p:sldId id="300" r:id="rId17"/>
    <p:sldId id="313" r:id="rId18"/>
    <p:sldId id="302" r:id="rId19"/>
    <p:sldId id="301" r:id="rId20"/>
    <p:sldId id="310" r:id="rId21"/>
    <p:sldId id="306" r:id="rId22"/>
    <p:sldId id="295" r:id="rId23"/>
  </p:sldIdLst>
  <p:sldSz cx="9144000" cy="5143500" type="screen16x9"/>
  <p:notesSz cx="67310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C35"/>
    <a:srgbClr val="FFED21"/>
    <a:srgbClr val="919193"/>
    <a:srgbClr val="C6C6C8"/>
    <a:srgbClr val="A6A6A8"/>
    <a:srgbClr val="C31C67"/>
    <a:srgbClr val="C53830"/>
    <a:srgbClr val="CCD221"/>
    <a:srgbClr val="94B633"/>
    <a:srgbClr val="C84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74600" autoAdjust="0"/>
  </p:normalViewPr>
  <p:slideViewPr>
    <p:cSldViewPr showGuides="1">
      <p:cViewPr>
        <p:scale>
          <a:sx n="75" d="100"/>
          <a:sy n="75" d="100"/>
        </p:scale>
        <p:origin x="-1248" y="-18"/>
      </p:cViewPr>
      <p:guideLst>
        <p:guide orient="horz" pos="622"/>
        <p:guide orient="horz" pos="2935"/>
        <p:guide orient="horz" pos="2845"/>
        <p:guide pos="5602"/>
        <p:guide pos="258"/>
      </p:guideLst>
    </p:cSldViewPr>
  </p:slideViewPr>
  <p:notesTextViewPr>
    <p:cViewPr>
      <p:scale>
        <a:sx n="100" d="100"/>
        <a:sy n="100" d="100"/>
      </p:scale>
      <p:origin x="0" y="0"/>
    </p:cViewPr>
  </p:notesTextViewPr>
  <p:sorterViewPr>
    <p:cViewPr>
      <p:scale>
        <a:sx n="92" d="100"/>
        <a:sy n="92" d="100"/>
      </p:scale>
      <p:origin x="0" y="0"/>
    </p:cViewPr>
  </p:sorterViewPr>
  <p:notesViewPr>
    <p:cSldViewPr showGuides="1">
      <p:cViewPr>
        <p:scale>
          <a:sx n="75" d="100"/>
          <a:sy n="75" d="100"/>
        </p:scale>
        <p:origin x="-2460" y="-72"/>
      </p:cViewPr>
      <p:guideLst>
        <p:guide orient="horz" pos="3108"/>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defRPr sz="1200"/>
            </a:lvl1pPr>
          </a:lstStyle>
          <a:p>
            <a:fld id="{52C1E5A5-366D-4F0A-9444-F9D47342EC0E}" type="datetimeFigureOut">
              <a:rPr lang="en-US" smtClean="0"/>
              <a:pPr/>
              <a:t>10/23/2014</a:t>
            </a:fld>
            <a:endParaRPr lang="en-US"/>
          </a:p>
        </p:txBody>
      </p:sp>
      <p:sp>
        <p:nvSpPr>
          <p:cNvPr id="4" name="Footer Placeholder 3"/>
          <p:cNvSpPr>
            <a:spLocks noGrp="1"/>
          </p:cNvSpPr>
          <p:nvPr>
            <p:ph type="ftr" sz="quarter" idx="2"/>
          </p:nvPr>
        </p:nvSpPr>
        <p:spPr>
          <a:xfrm>
            <a:off x="0" y="9372600"/>
            <a:ext cx="2916238"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3175" y="9372600"/>
            <a:ext cx="2916238" cy="493713"/>
          </a:xfrm>
          <a:prstGeom prst="rect">
            <a:avLst/>
          </a:prstGeom>
        </p:spPr>
        <p:txBody>
          <a:bodyPr vert="horz" lIns="91440" tIns="45720" rIns="91440" bIns="45720" rtlCol="0" anchor="b"/>
          <a:lstStyle>
            <a:lvl1pPr algn="r">
              <a:defRPr sz="1200"/>
            </a:lvl1pPr>
          </a:lstStyle>
          <a:p>
            <a:fld id="{C8EFB82D-9FC6-473C-956B-D83FC13A8682}" type="slidenum">
              <a:rPr lang="en-US" smtClean="0"/>
              <a:pPr/>
              <a:t>‹#›</a:t>
            </a:fld>
            <a:endParaRPr lang="en-US"/>
          </a:p>
        </p:txBody>
      </p:sp>
    </p:spTree>
    <p:extLst>
      <p:ext uri="{BB962C8B-B14F-4D97-AF65-F5344CB8AC3E}">
        <p14:creationId xmlns:p14="http://schemas.microsoft.com/office/powerpoint/2010/main" val="75035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7"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2676" y="0"/>
            <a:ext cx="2916767" cy="493395"/>
          </a:xfrm>
          <a:prstGeom prst="rect">
            <a:avLst/>
          </a:prstGeom>
        </p:spPr>
        <p:txBody>
          <a:bodyPr vert="horz" lIns="91440" tIns="45720" rIns="91440" bIns="45720" rtlCol="0"/>
          <a:lstStyle>
            <a:lvl1pPr algn="r">
              <a:defRPr sz="1200"/>
            </a:lvl1pPr>
          </a:lstStyle>
          <a:p>
            <a:fld id="{781EE12B-9A3A-4A7E-8083-05D5222DE0AC}" type="datetimeFigureOut">
              <a:rPr lang="en-US" smtClean="0"/>
              <a:pPr/>
              <a:t>10/23/2014</a:t>
            </a:fld>
            <a:endParaRPr lang="en-US"/>
          </a:p>
        </p:txBody>
      </p:sp>
      <p:sp>
        <p:nvSpPr>
          <p:cNvPr id="4" name="Slide Image Placeholder 3"/>
          <p:cNvSpPr>
            <a:spLocks noGrp="1" noRot="1" noChangeAspect="1"/>
          </p:cNvSpPr>
          <p:nvPr>
            <p:ph type="sldImg" idx="2"/>
          </p:nvPr>
        </p:nvSpPr>
        <p:spPr>
          <a:xfrm>
            <a:off x="76200" y="739775"/>
            <a:ext cx="657860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253"/>
            <a:ext cx="5384800" cy="4440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2792"/>
            <a:ext cx="2916767" cy="49339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2676" y="9372792"/>
            <a:ext cx="2916767" cy="493395"/>
          </a:xfrm>
          <a:prstGeom prst="rect">
            <a:avLst/>
          </a:prstGeom>
        </p:spPr>
        <p:txBody>
          <a:bodyPr vert="horz" lIns="91440" tIns="45720" rIns="91440" bIns="45720" rtlCol="0" anchor="b"/>
          <a:lstStyle>
            <a:lvl1pPr algn="r">
              <a:defRPr sz="1200"/>
            </a:lvl1pPr>
          </a:lstStyle>
          <a:p>
            <a:fld id="{6061A864-81ED-4566-9CD2-29C383D1B1AE}" type="slidenum">
              <a:rPr lang="en-US" smtClean="0"/>
              <a:pPr/>
              <a:t>‹#›</a:t>
            </a:fld>
            <a:endParaRPr lang="en-US"/>
          </a:p>
        </p:txBody>
      </p:sp>
    </p:spTree>
    <p:extLst>
      <p:ext uri="{BB962C8B-B14F-4D97-AF65-F5344CB8AC3E}">
        <p14:creationId xmlns:p14="http://schemas.microsoft.com/office/powerpoint/2010/main" val="15181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 talking about Qt within the EPICS community,</a:t>
            </a:r>
            <a:r>
              <a:rPr lang="en-US" baseline="0" dirty="0" smtClean="0"/>
              <a:t> and an update on the Qt framework from the Australian Synchrotron.</a:t>
            </a:r>
            <a:endParaRPr lang="en-US"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the Australian Synchrotron we have placed particular emphasis on </a:t>
            </a:r>
            <a:r>
              <a:rPr lang="en-AU" baseline="0" dirty="0" smtClean="0"/>
              <a:t>enabling the easy production of GUIs that focus on beamline users and their processes, rather a pure presentation of EPICS data.</a:t>
            </a:r>
          </a:p>
          <a:p>
            <a:r>
              <a:rPr lang="en-AU" dirty="0" smtClean="0"/>
              <a:t>We did,</a:t>
            </a:r>
            <a:r>
              <a:rPr lang="en-AU" baseline="0" dirty="0" smtClean="0"/>
              <a:t> by the way, produce a list of requirements covering all the accelerator GUIs within the Australian Synchrotron and ensured we have added functionality to cover all those requirements, but the focus of recent development has been beamline use.</a:t>
            </a: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10</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the Australian Synchrotron we have placed particular emphasis on </a:t>
            </a:r>
            <a:r>
              <a:rPr lang="en-AU" baseline="0" dirty="0" smtClean="0"/>
              <a:t>enabling the easy production of GUIs that focus on beamline users and their processes, rather a pure presentation of EPICS data.</a:t>
            </a:r>
          </a:p>
          <a:p>
            <a:r>
              <a:rPr lang="en-AU" dirty="0" smtClean="0"/>
              <a:t>We did,</a:t>
            </a:r>
            <a:r>
              <a:rPr lang="en-AU" baseline="0" dirty="0" smtClean="0"/>
              <a:t> by the way, produce a list of requirements covering all the accelerator GUIs within the Australian Synchrotron and ensured we have added functionality to cover all those requirements, but the focus of recent development has been beamline use.</a:t>
            </a: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11</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the Australian Synchrotron we have placed particular emphasis on </a:t>
            </a:r>
            <a:r>
              <a:rPr lang="en-AU" baseline="0" dirty="0" smtClean="0"/>
              <a:t>enabling the easy production of GUIs that focus on beamline users and their processes, rather a pure presentation of EPICS data.</a:t>
            </a:r>
          </a:p>
          <a:p>
            <a:r>
              <a:rPr lang="en-AU" dirty="0" smtClean="0"/>
              <a:t>We did,</a:t>
            </a:r>
            <a:r>
              <a:rPr lang="en-AU" baseline="0" dirty="0" smtClean="0"/>
              <a:t> by the way, produce a list of requirements covering all the accelerator GUIs within the Australian Synchrotron and ensured we have added functionality to cover all those requirements, but the focus of recent development has been beamline use.</a:t>
            </a: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12</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the Australian Synchrotron we have placed particular emphasis on </a:t>
            </a:r>
            <a:r>
              <a:rPr lang="en-AU" baseline="0" dirty="0" smtClean="0"/>
              <a:t>enabling the easy production of GUIs that focus on beamline users and their processes, rather a pure presentation of EPICS data.</a:t>
            </a:r>
          </a:p>
          <a:p>
            <a:r>
              <a:rPr lang="en-AU" dirty="0" smtClean="0"/>
              <a:t>We did,</a:t>
            </a:r>
            <a:r>
              <a:rPr lang="en-AU" baseline="0" dirty="0" smtClean="0"/>
              <a:t> by the way, produce a list of requirements covering all the accelerator GUIs within the Australian Synchrotron and ensured we have added functionality to cover all those requirements, but the focus of recent development has been beamline use.</a:t>
            </a: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13</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At the Australian Synchrotron we have placed particular emphasis on </a:t>
            </a:r>
            <a:r>
              <a:rPr lang="en-AU" baseline="0" dirty="0" smtClean="0"/>
              <a:t>enabling the easy production of GUIs that focus on beamline users and their processes, rather a pure presentation of EPICS data.</a:t>
            </a:r>
          </a:p>
          <a:p>
            <a:r>
              <a:rPr lang="en-AU" dirty="0" smtClean="0"/>
              <a:t>We did,</a:t>
            </a:r>
            <a:r>
              <a:rPr lang="en-AU" baseline="0" dirty="0" smtClean="0"/>
              <a:t> by the way, produce a list of requirements covering all the accelerator GUIs within the Australian Synchrotron and ensured we have added functionality to cover all those requirements, but the focus of recent development has been beamline use.</a:t>
            </a: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14</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EPICSQt</a:t>
            </a:r>
            <a:r>
              <a:rPr lang="en-AU" dirty="0" smtClean="0"/>
              <a:t> now includes:</a:t>
            </a:r>
          </a:p>
          <a:p>
            <a:pPr marL="171450" indent="-171450">
              <a:buFontTx/>
              <a:buChar char="-"/>
            </a:pPr>
            <a:r>
              <a:rPr lang="en-AU" dirty="0" smtClean="0"/>
              <a:t>User level management</a:t>
            </a:r>
          </a:p>
          <a:p>
            <a:pPr marL="171450" indent="-171450">
              <a:buFontTx/>
              <a:buChar char="-"/>
            </a:pPr>
            <a:r>
              <a:rPr lang="en-AU" dirty="0" err="1" smtClean="0"/>
              <a:t>Stripchart</a:t>
            </a:r>
            <a:r>
              <a:rPr lang="en-AU" dirty="0" smtClean="0"/>
              <a:t> and plotting tools</a:t>
            </a:r>
          </a:p>
        </p:txBody>
      </p:sp>
      <p:sp>
        <p:nvSpPr>
          <p:cNvPr id="4" name="Slide Number Placeholder 3"/>
          <p:cNvSpPr>
            <a:spLocks noGrp="1"/>
          </p:cNvSpPr>
          <p:nvPr>
            <p:ph type="sldNum" sz="quarter" idx="10"/>
          </p:nvPr>
        </p:nvSpPr>
        <p:spPr/>
        <p:txBody>
          <a:bodyPr/>
          <a:lstStyle/>
          <a:p>
            <a:fld id="{6061A864-81ED-4566-9CD2-29C383D1B1AE}" type="slidenum">
              <a:rPr lang="en-US" smtClean="0"/>
              <a:pPr/>
              <a:t>15</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PV </a:t>
            </a:r>
            <a:r>
              <a:rPr lang="en-AU" dirty="0"/>
              <a:t>Scratch pad tool</a:t>
            </a:r>
          </a:p>
          <a:p>
            <a:r>
              <a:rPr lang="en-AU" dirty="0"/>
              <a:t>- </a:t>
            </a:r>
            <a:r>
              <a:rPr lang="en-AU" dirty="0" smtClean="0"/>
              <a:t>User </a:t>
            </a:r>
            <a:r>
              <a:rPr lang="en-AU" dirty="0"/>
              <a:t>levels</a:t>
            </a:r>
          </a:p>
          <a:p>
            <a:r>
              <a:rPr lang="en-AU" dirty="0"/>
              <a:t>- </a:t>
            </a:r>
            <a:r>
              <a:rPr lang="en-AU" dirty="0" smtClean="0"/>
              <a:t>Logging</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16</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Configuration Save/Restore</a:t>
            </a:r>
          </a:p>
          <a:p>
            <a:r>
              <a:rPr lang="en-AU" dirty="0" smtClean="0"/>
              <a:t>- More documentation</a:t>
            </a:r>
            <a:endParaRPr lang="en-AU" dirty="0"/>
          </a:p>
          <a:p>
            <a:r>
              <a:rPr lang="en-AU" dirty="0"/>
              <a:t>- </a:t>
            </a:r>
            <a:r>
              <a:rPr lang="en-AU" dirty="0" smtClean="0"/>
              <a:t>Drag/drop, and Cut </a:t>
            </a:r>
            <a:r>
              <a:rPr lang="en-AU" dirty="0"/>
              <a:t>and paste </a:t>
            </a:r>
            <a:r>
              <a:rPr lang="en-AU" dirty="0" smtClean="0"/>
              <a:t> is improved</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17</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Dynamic tables.</a:t>
            </a:r>
            <a:r>
              <a:rPr lang="en-AU" baseline="0" dirty="0" smtClean="0"/>
              <a:t> UI designers can easily develop nested tables of sub-forms where macros are automatically set up according to the sub form’s position in the table</a:t>
            </a:r>
            <a:endParaRPr lang="en-AU" dirty="0"/>
          </a:p>
          <a:p>
            <a:r>
              <a:rPr lang="en-AU" dirty="0"/>
              <a:t>- PV Recipes</a:t>
            </a:r>
          </a:p>
          <a:p>
            <a:pPr marL="171450" indent="-171450">
              <a:buFontTx/>
              <a:buChar char="-"/>
            </a:pPr>
            <a:r>
              <a:rPr lang="en-AU" dirty="0" smtClean="0"/>
              <a:t>User script manager</a:t>
            </a:r>
          </a:p>
          <a:p>
            <a:pPr marL="0" indent="0">
              <a:buFontTx/>
              <a:buNone/>
            </a:pPr>
            <a:r>
              <a:rPr lang="en-AU" dirty="0" smtClean="0"/>
              <a:t>Note</a:t>
            </a:r>
            <a:r>
              <a:rPr lang="en-AU" baseline="0" dirty="0" smtClean="0"/>
              <a:t> all the previous tools are widgets that can be used individually as shown here, or embedded within a larger GUI.</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18</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AU" baseline="0" dirty="0" smtClean="0"/>
              <a:t>PV properties tool</a:t>
            </a:r>
          </a:p>
          <a:p>
            <a:pPr marL="171450" indent="-171450">
              <a:buFontTx/>
              <a:buChar char="-"/>
            </a:pPr>
            <a:r>
              <a:rPr lang="en-AU" dirty="0" smtClean="0"/>
              <a:t>More documentation</a:t>
            </a:r>
          </a:p>
        </p:txBody>
      </p:sp>
      <p:sp>
        <p:nvSpPr>
          <p:cNvPr id="4" name="Slide Number Placeholder 3"/>
          <p:cNvSpPr>
            <a:spLocks noGrp="1"/>
          </p:cNvSpPr>
          <p:nvPr>
            <p:ph type="sldNum" sz="quarter" idx="10"/>
          </p:nvPr>
        </p:nvSpPr>
        <p:spPr/>
        <p:txBody>
          <a:bodyPr/>
          <a:lstStyle/>
          <a:p>
            <a:fld id="{6061A864-81ED-4566-9CD2-29C383D1B1AE}" type="slidenum">
              <a:rPr lang="en-US" smtClean="0"/>
              <a:pPr/>
              <a:t>19</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a:t>
            </a:r>
            <a:r>
              <a:rPr lang="en-AU" baseline="0" dirty="0" smtClean="0"/>
              <a:t> b</a:t>
            </a:r>
            <a:r>
              <a:rPr lang="en-AU" dirty="0" smtClean="0"/>
              <a:t>efore I begin, I’d like to invite you all to Melbourne next year when the Australian Synchrotron will be hosting the 2015  International Conference on Accelerator and Large Experimental Physics Control Systems.</a:t>
            </a:r>
          </a:p>
          <a:p>
            <a:r>
              <a:rPr lang="en-AU" dirty="0" smtClean="0"/>
              <a:t>Which will be proceeded by a one day EPICS workshop, I’m told.</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2</a:t>
            </a:fld>
            <a:endParaRPr lang="en-US"/>
          </a:p>
        </p:txBody>
      </p:sp>
    </p:spTree>
    <p:extLst>
      <p:ext uri="{BB962C8B-B14F-4D97-AF65-F5344CB8AC3E}">
        <p14:creationId xmlns:p14="http://schemas.microsoft.com/office/powerpoint/2010/main" val="184027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Enables</a:t>
            </a:r>
            <a:r>
              <a:rPr lang="en-AU" baseline="0" dirty="0" smtClean="0"/>
              <a:t> the tool presenting the displays – </a:t>
            </a:r>
            <a:r>
              <a:rPr lang="en-AU" baseline="0" dirty="0" err="1" smtClean="0"/>
              <a:t>QEGui</a:t>
            </a:r>
            <a:r>
              <a:rPr lang="en-AU" baseline="0" dirty="0" smtClean="0"/>
              <a:t> – to be perform more like a custom user application and less like a display manager.</a:t>
            </a:r>
          </a:p>
          <a:p>
            <a:r>
              <a:rPr lang="en-AU" dirty="0" smtClean="0"/>
              <a:t>On</a:t>
            </a:r>
            <a:r>
              <a:rPr lang="en-AU" baseline="0" dirty="0" smtClean="0"/>
              <a:t> the right is </a:t>
            </a:r>
            <a:r>
              <a:rPr lang="en-AU" baseline="0" dirty="0" err="1" smtClean="0"/>
              <a:t>QEGui</a:t>
            </a:r>
            <a:r>
              <a:rPr lang="en-AU" baseline="0" dirty="0" smtClean="0"/>
              <a:t> with its standard menu bar, and on the left with a set of custom menus.</a:t>
            </a:r>
          </a:p>
          <a:p>
            <a:r>
              <a:rPr lang="en-AU" baseline="0" dirty="0" smtClean="0"/>
              <a:t>The menu items can launch new windows, create docks, run commands, launch associated applications, and interact with widgets in the display. For example, a menu item could be added to provide zoom options for an embedded Image widget.</a:t>
            </a:r>
          </a:p>
          <a:p>
            <a:endParaRPr lang="en-AU" baseline="0" dirty="0" smtClean="0"/>
          </a:p>
          <a:p>
            <a:r>
              <a:rPr lang="en-AU" baseline="0" dirty="0" smtClean="0"/>
              <a:t>Every other application you use has a set of menus supporting the purpose of the application. So if a beamline user is looking at their sample positioning application they should see meus related to sample positioning, not menus related to a GUI presentation tool you didn’t even know you were using.</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20</a:t>
            </a:fld>
            <a:endParaRPr lang="en-US"/>
          </a:p>
        </p:txBody>
      </p:sp>
    </p:spTree>
    <p:extLst>
      <p:ext uri="{BB962C8B-B14F-4D97-AF65-F5344CB8AC3E}">
        <p14:creationId xmlns:p14="http://schemas.microsoft.com/office/powerpoint/2010/main" val="3136997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lot of development</a:t>
            </a:r>
            <a:r>
              <a:rPr lang="en-AU" baseline="0" dirty="0" smtClean="0"/>
              <a:t> has gone into the Image widget recently.</a:t>
            </a:r>
          </a:p>
          <a:p>
            <a:r>
              <a:rPr lang="en-AU" baseline="0" dirty="0" smtClean="0"/>
              <a:t>The goals have been:</a:t>
            </a:r>
          </a:p>
          <a:p>
            <a:pPr marL="171450" indent="-171450">
              <a:buFont typeface="Arial" panose="020B0604020202020204" pitchFamily="34" charset="0"/>
              <a:buChar char="•"/>
            </a:pPr>
            <a:r>
              <a:rPr lang="en-AU" baseline="0" dirty="0" smtClean="0"/>
              <a:t>Provide an interactive interface to </a:t>
            </a:r>
            <a:r>
              <a:rPr lang="en-AU" baseline="0" dirty="0" err="1" smtClean="0"/>
              <a:t>areaDetector</a:t>
            </a:r>
            <a:r>
              <a:rPr lang="en-AU" baseline="0" dirty="0" smtClean="0"/>
              <a:t>. For example, </a:t>
            </a:r>
            <a:r>
              <a:rPr lang="en-AU" dirty="0" smtClean="0"/>
              <a:t>selecting  regions of interest, or selecting  image profile  ordinates</a:t>
            </a:r>
            <a:r>
              <a:rPr lang="en-AU" baseline="0" dirty="0" smtClean="0"/>
              <a:t>.</a:t>
            </a:r>
          </a:p>
          <a:p>
            <a:pPr marL="171450" indent="-171450">
              <a:buFont typeface="Arial" panose="020B0604020202020204" pitchFamily="34" charset="0"/>
              <a:buChar char="•"/>
            </a:pPr>
            <a:r>
              <a:rPr lang="en-AU" baseline="0" dirty="0" smtClean="0"/>
              <a:t>Provide an interactive interface for common user functions such as sample positioning.</a:t>
            </a:r>
          </a:p>
          <a:p>
            <a:pPr marL="171450" indent="-171450">
              <a:buFont typeface="Arial" panose="020B0604020202020204" pitchFamily="34" charset="0"/>
              <a:buChar char="•"/>
            </a:pPr>
            <a:r>
              <a:rPr lang="en-AU" baseline="0" dirty="0" smtClean="0"/>
              <a:t>Provide the most commonly used functions available in common imaging tools such as </a:t>
            </a:r>
            <a:r>
              <a:rPr lang="en-AU" baseline="0" dirty="0" err="1" smtClean="0"/>
              <a:t>ImageJ</a:t>
            </a:r>
            <a:r>
              <a:rPr lang="en-AU" baseline="0" dirty="0" smtClean="0"/>
              <a:t>. For example, thick line arbitrary profiling, recording and playback, snapshots.</a:t>
            </a:r>
          </a:p>
          <a:p>
            <a:pPr marL="171450" indent="-171450">
              <a:buFont typeface="Arial" panose="020B0604020202020204" pitchFamily="34" charset="0"/>
              <a:buChar char="•"/>
            </a:pPr>
            <a:r>
              <a:rPr lang="en-AU" baseline="0" dirty="0" smtClean="0"/>
              <a:t>Provide local user presentation functions. For example brightness and contrast, rotation, flipping, clipping. While a lot of these functions can be performed through area detector plugins, they are intended to allow individual image manipulation that does not affect any other consumer of the image.</a:t>
            </a:r>
          </a:p>
          <a:p>
            <a:pPr marL="0" indent="0">
              <a:buFont typeface="Arial" panose="020B0604020202020204" pitchFamily="34" charset="0"/>
              <a:buNone/>
            </a:pPr>
            <a:r>
              <a:rPr lang="en-AU" baseline="0" dirty="0" smtClean="0"/>
              <a:t>The Image widget can take an image stream from CA, from an mpeg stream (typically from the mpeg plugin). The widget works exactly the same regardless  of the image source providing the same interaction and tools.</a:t>
            </a:r>
          </a:p>
          <a:p>
            <a:pPr marL="0" indent="0">
              <a:buFont typeface="Arial" panose="020B0604020202020204" pitchFamily="34" charset="0"/>
              <a:buNone/>
            </a:pPr>
            <a:r>
              <a:rPr lang="en-AU" baseline="0" dirty="0" smtClean="0"/>
              <a:t>This ability to take an input from multiple sources shows the sharp internal distinction the </a:t>
            </a:r>
            <a:r>
              <a:rPr lang="en-AU" baseline="0" dirty="0" err="1" smtClean="0"/>
              <a:t>EPICSQt</a:t>
            </a:r>
            <a:r>
              <a:rPr lang="en-AU" baseline="0" dirty="0" smtClean="0"/>
              <a:t> framework has between the presentation widgets and the data classes feeding them. This separation will make it easier to introduce other data sources. For example, a data model where the data flow is controlled by the application or, in the case of the image widget, a V4 based source to make use of Diamond’s </a:t>
            </a:r>
            <a:r>
              <a:rPr lang="en-AU" baseline="0" dirty="0" err="1" smtClean="0"/>
              <a:t>PVAccess</a:t>
            </a:r>
            <a:r>
              <a:rPr lang="en-AU" baseline="0" dirty="0" smtClean="0"/>
              <a:t> </a:t>
            </a:r>
            <a:r>
              <a:rPr lang="en-AU" baseline="0" dirty="0" err="1" smtClean="0"/>
              <a:t>areaDetector</a:t>
            </a:r>
            <a:r>
              <a:rPr lang="en-AU" baseline="0" dirty="0" smtClean="0"/>
              <a:t> plugin.</a:t>
            </a:r>
          </a:p>
        </p:txBody>
      </p:sp>
      <p:sp>
        <p:nvSpPr>
          <p:cNvPr id="4" name="Slide Number Placeholder 3"/>
          <p:cNvSpPr>
            <a:spLocks noGrp="1"/>
          </p:cNvSpPr>
          <p:nvPr>
            <p:ph type="sldNum" sz="quarter" idx="10"/>
          </p:nvPr>
        </p:nvSpPr>
        <p:spPr/>
        <p:txBody>
          <a:bodyPr/>
          <a:lstStyle/>
          <a:p>
            <a:fld id="{6061A864-81ED-4566-9CD2-29C383D1B1AE}" type="slidenum">
              <a:rPr lang="en-US" smtClean="0"/>
              <a:pPr/>
              <a:t>21</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 you want to know more? </a:t>
            </a:r>
            <a:r>
              <a:rPr lang="en-AU" dirty="0" smtClean="0"/>
              <a:t>Do you want to let us know what is on your ‘must</a:t>
            </a:r>
            <a:r>
              <a:rPr lang="en-AU" baseline="0" dirty="0" smtClean="0"/>
              <a:t> have’ list? </a:t>
            </a:r>
            <a:r>
              <a:rPr lang="en-AU" dirty="0" smtClean="0"/>
              <a:t>Do </a:t>
            </a:r>
            <a:r>
              <a:rPr lang="en-AU" dirty="0"/>
              <a:t>you want to get involved?</a:t>
            </a:r>
          </a:p>
          <a:p>
            <a:r>
              <a:rPr lang="en-AU" dirty="0" smtClean="0"/>
              <a:t>Here are some email addresses if you are interested in Python with Qt, The </a:t>
            </a:r>
            <a:r>
              <a:rPr lang="en-AU" dirty="0" err="1" smtClean="0"/>
              <a:t>EPICSQt</a:t>
            </a:r>
            <a:r>
              <a:rPr lang="en-AU" dirty="0" smtClean="0"/>
              <a:t> application (merged) or EPICS and Qt generally.</a:t>
            </a:r>
          </a:p>
          <a:p>
            <a:r>
              <a:rPr lang="en-AU" dirty="0" smtClean="0"/>
              <a:t>There’s the web site.</a:t>
            </a:r>
          </a:p>
          <a:p>
            <a:r>
              <a:rPr lang="en-AU" dirty="0" smtClean="0"/>
              <a:t>Join</a:t>
            </a:r>
            <a:r>
              <a:rPr lang="en-AU" baseline="0" dirty="0" smtClean="0"/>
              <a:t> over 100 other people subscribing to the EPICS Qt newsletter.</a:t>
            </a:r>
          </a:p>
          <a:p>
            <a:endParaRPr lang="en-AU" dirty="0" smtClean="0"/>
          </a:p>
          <a:p>
            <a:r>
              <a:rPr lang="en-AU" dirty="0" smtClean="0"/>
              <a:t>And of course, there is me. Please feel free to talk any time.</a:t>
            </a:r>
          </a:p>
          <a:p>
            <a:endParaRPr lang="en-AU" dirty="0" smtClean="0"/>
          </a:p>
          <a:p>
            <a:r>
              <a:rPr lang="en-AU" dirty="0" err="1" smtClean="0"/>
              <a:t>AreaDetector</a:t>
            </a:r>
            <a:r>
              <a:rPr lang="en-AU" dirty="0" smtClean="0"/>
              <a:t> demo if time</a:t>
            </a:r>
          </a:p>
          <a:p>
            <a:r>
              <a:rPr lang="en-AU" dirty="0" smtClean="0"/>
              <a:t>Videos if time</a:t>
            </a:r>
          </a:p>
          <a:p>
            <a:endParaRPr lang="en-AU" smtClean="0"/>
          </a:p>
          <a:p>
            <a:r>
              <a:rPr lang="en-AU" smtClean="0"/>
              <a:t>Now’s </a:t>
            </a:r>
            <a:r>
              <a:rPr lang="en-AU" dirty="0" smtClean="0"/>
              <a:t>a good time if you have any questions.</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22</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I’ll be talking about Qt itself,</a:t>
            </a:r>
          </a:p>
          <a:p>
            <a:r>
              <a:rPr lang="en-AU" dirty="0" smtClean="0"/>
              <a:t>how the EPICS community uses and can use Qt.</a:t>
            </a:r>
          </a:p>
          <a:p>
            <a:r>
              <a:rPr lang="en-AU" dirty="0" smtClean="0"/>
              <a:t>In particular I’ll cover recent developments with the EPICS Qt product from the Australian Synchrotron and where we are headed with it.</a:t>
            </a:r>
          </a:p>
        </p:txBody>
      </p:sp>
      <p:sp>
        <p:nvSpPr>
          <p:cNvPr id="4" name="Slide Number Placeholder 3"/>
          <p:cNvSpPr>
            <a:spLocks noGrp="1"/>
          </p:cNvSpPr>
          <p:nvPr>
            <p:ph type="sldNum" sz="quarter" idx="10"/>
          </p:nvPr>
        </p:nvSpPr>
        <p:spPr/>
        <p:txBody>
          <a:bodyPr/>
          <a:lstStyle/>
          <a:p>
            <a:fld id="{6061A864-81ED-4566-9CD2-29C383D1B1AE}" type="slidenum">
              <a:rPr lang="en-US" smtClean="0"/>
              <a:pPr/>
              <a:t>3</a:t>
            </a:fld>
            <a:endParaRPr lang="en-US"/>
          </a:p>
        </p:txBody>
      </p:sp>
    </p:spTree>
    <p:extLst>
      <p:ext uri="{BB962C8B-B14F-4D97-AF65-F5344CB8AC3E}">
        <p14:creationId xmlns:p14="http://schemas.microsoft.com/office/powerpoint/2010/main" val="419301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a:t>
            </a:r>
            <a:r>
              <a:rPr lang="en-AU" baseline="0" dirty="0" smtClean="0"/>
              <a:t> is Qt?</a:t>
            </a:r>
          </a:p>
          <a:p>
            <a:r>
              <a:rPr lang="en-AU" dirty="0" smtClean="0"/>
              <a:t>The first couple of points here come direct from the Qt Project web site:</a:t>
            </a:r>
          </a:p>
          <a:p>
            <a:r>
              <a:rPr lang="en-AU" dirty="0" smtClean="0"/>
              <a:t>Qt is a cross-platform framework for developing applications and user interfaces</a:t>
            </a:r>
          </a:p>
          <a:p>
            <a:r>
              <a:rPr lang="en-AU" dirty="0" smtClean="0"/>
              <a:t>It builds on C++,</a:t>
            </a:r>
          </a:p>
          <a:p>
            <a:r>
              <a:rPr lang="en-AU" dirty="0"/>
              <a:t>a</a:t>
            </a:r>
            <a:r>
              <a:rPr lang="en-AU" dirty="0" smtClean="0"/>
              <a:t>nd </a:t>
            </a:r>
            <a:r>
              <a:rPr lang="en-AU" dirty="0"/>
              <a:t>i</a:t>
            </a:r>
            <a:r>
              <a:rPr lang="en-AU" dirty="0" smtClean="0"/>
              <a:t>t’s open source.</a:t>
            </a:r>
          </a:p>
          <a:p>
            <a:r>
              <a:rPr lang="en-AU" dirty="0" smtClean="0"/>
              <a:t>Qt has a great track record of ongoing development</a:t>
            </a:r>
            <a:r>
              <a:rPr lang="en-AU" baseline="0" dirty="0" smtClean="0"/>
              <a:t> with an expanding user base.</a:t>
            </a:r>
            <a:endParaRPr lang="en-AU" dirty="0" smtClean="0"/>
          </a:p>
          <a:p>
            <a:r>
              <a:rPr lang="en-AU" dirty="0" smtClean="0"/>
              <a:t>Qt is also a well managed open source project with a governance structure that works well for its user base.</a:t>
            </a:r>
          </a:p>
        </p:txBody>
      </p:sp>
      <p:sp>
        <p:nvSpPr>
          <p:cNvPr id="4" name="Slide Number Placeholder 3"/>
          <p:cNvSpPr>
            <a:spLocks noGrp="1"/>
          </p:cNvSpPr>
          <p:nvPr>
            <p:ph type="sldNum" sz="quarter" idx="10"/>
          </p:nvPr>
        </p:nvSpPr>
        <p:spPr/>
        <p:txBody>
          <a:bodyPr/>
          <a:lstStyle/>
          <a:p>
            <a:fld id="{6061A864-81ED-4566-9CD2-29C383D1B1AE}" type="slidenum">
              <a:rPr lang="en-US" smtClean="0"/>
              <a:pPr/>
              <a:t>4</a:t>
            </a:fld>
            <a:endParaRPr lang="en-US"/>
          </a:p>
        </p:txBody>
      </p:sp>
    </p:spTree>
    <p:extLst>
      <p:ext uri="{BB962C8B-B14F-4D97-AF65-F5344CB8AC3E}">
        <p14:creationId xmlns:p14="http://schemas.microsoft.com/office/powerpoint/2010/main" val="207770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Qt is more than a coding framework. Its an ecosystem where an active community supports documentation, forums, and tools.</a:t>
            </a:r>
          </a:p>
          <a:p>
            <a:r>
              <a:rPr lang="en-AU" dirty="0" smtClean="0"/>
              <a:t>Any application we produce can draw on the support of a community of hundreds of thousands of other developers.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5</a:t>
            </a:fld>
            <a:endParaRPr lang="en-US"/>
          </a:p>
        </p:txBody>
      </p:sp>
    </p:spTree>
    <p:extLst>
      <p:ext uri="{BB962C8B-B14F-4D97-AF65-F5344CB8AC3E}">
        <p14:creationId xmlns:p14="http://schemas.microsoft.com/office/powerpoint/2010/main" val="62839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One of the reasons I’m attached to Qt and have high expectations for it is the greater Qt community. Anyone developing in  </a:t>
            </a:r>
            <a:r>
              <a:rPr lang="en-AU" dirty="0"/>
              <a:t>Qt, </a:t>
            </a:r>
            <a:r>
              <a:rPr lang="en-AU" dirty="0" smtClean="0"/>
              <a:t>discovers the support the community provides fairly quickly. And it is that community moving Qt forward</a:t>
            </a:r>
            <a:r>
              <a:rPr lang="en-AU" baseline="0" dirty="0" smtClean="0"/>
              <a:t> now.</a:t>
            </a:r>
            <a:endParaRPr lang="en-AU" dirty="0" smtClean="0"/>
          </a:p>
          <a:p>
            <a:endParaRPr lang="en-AU" dirty="0" smtClean="0"/>
          </a:p>
          <a:p>
            <a:r>
              <a:rPr lang="en-AU" dirty="0" smtClean="0"/>
              <a:t>The Qt project roadmap  shows that </a:t>
            </a:r>
            <a:r>
              <a:rPr lang="en-AU" dirty="0"/>
              <a:t>as well as running Qt on Linux, </a:t>
            </a:r>
            <a:r>
              <a:rPr lang="en-AU" dirty="0" smtClean="0"/>
              <a:t>Windows and Mac </a:t>
            </a:r>
            <a:r>
              <a:rPr lang="en-AU" dirty="0"/>
              <a:t>OS X </a:t>
            </a:r>
            <a:r>
              <a:rPr lang="en-AU" dirty="0" smtClean="0"/>
              <a:t>desktops, Qt </a:t>
            </a:r>
            <a:r>
              <a:rPr lang="en-AU" dirty="0"/>
              <a:t>is moving towards:</a:t>
            </a:r>
          </a:p>
          <a:p>
            <a:r>
              <a:rPr lang="en-AU" dirty="0" smtClean="0"/>
              <a:t>- Embedded </a:t>
            </a:r>
            <a:r>
              <a:rPr lang="en-AU" dirty="0"/>
              <a:t>Android, Linux, Windows</a:t>
            </a:r>
          </a:p>
          <a:p>
            <a:r>
              <a:rPr lang="en-AU" dirty="0" smtClean="0"/>
              <a:t>- RTOS</a:t>
            </a:r>
            <a:r>
              <a:rPr lang="en-AU" dirty="0"/>
              <a:t>. </a:t>
            </a:r>
            <a:r>
              <a:rPr lang="en-AU" dirty="0" err="1"/>
              <a:t>VxWorks</a:t>
            </a:r>
            <a:r>
              <a:rPr lang="en-AU" dirty="0"/>
              <a:t> and others</a:t>
            </a:r>
          </a:p>
          <a:p>
            <a:r>
              <a:rPr lang="en-AU" dirty="0" smtClean="0"/>
              <a:t>- Touch </a:t>
            </a:r>
            <a:r>
              <a:rPr lang="en-AU" dirty="0"/>
              <a:t>screens</a:t>
            </a:r>
          </a:p>
          <a:p>
            <a:r>
              <a:rPr lang="en-AU" dirty="0" smtClean="0"/>
              <a:t>- Mobile </a:t>
            </a:r>
            <a:r>
              <a:rPr lang="en-AU" dirty="0"/>
              <a:t>platforms: Android, IOS, </a:t>
            </a:r>
            <a:r>
              <a:rPr lang="en-AU" dirty="0" err="1"/>
              <a:t>WinRT</a:t>
            </a:r>
            <a:r>
              <a:rPr lang="en-AU" dirty="0"/>
              <a:t> (under development)</a:t>
            </a:r>
          </a:p>
          <a:p>
            <a:r>
              <a:rPr lang="en-AU" dirty="0" smtClean="0"/>
              <a:t>All of this is available now. And it’s in these areas Qt will be developing.</a:t>
            </a:r>
          </a:p>
          <a:p>
            <a:endParaRPr lang="en-AU" dirty="0" smtClean="0"/>
          </a:p>
          <a:p>
            <a:r>
              <a:rPr lang="en-AU" dirty="0"/>
              <a:t>What will we do in these areas? </a:t>
            </a:r>
            <a:r>
              <a:rPr lang="en-AU" dirty="0" smtClean="0"/>
              <a:t>I </a:t>
            </a:r>
            <a:r>
              <a:rPr lang="en-AU" dirty="0"/>
              <a:t>don’t know. We can imagine a few things. But the point is Qt offers </a:t>
            </a:r>
            <a:r>
              <a:rPr lang="en-AU" dirty="0" smtClean="0"/>
              <a:t>some interesting horizons.</a:t>
            </a:r>
            <a:endParaRPr lang="en-AU" dirty="0"/>
          </a:p>
          <a:p>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6</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Already developers within our facilities are using Qt, and have been for a long time.</a:t>
            </a:r>
          </a:p>
          <a:p>
            <a:r>
              <a:rPr lang="en-AU" dirty="0" smtClean="0"/>
              <a:t>Some are larger projects that have been presented here, others are more under the radar.</a:t>
            </a:r>
          </a:p>
          <a:p>
            <a:r>
              <a:rPr lang="en-AU" dirty="0" smtClean="0"/>
              <a:t>Developers find Qt a valuable tool for producing applications. That’s good. A few of those projects have been designed to be shared, and that’s better, but we need to work on ensuring applications with similar scope are complimentary, are easy to get hold of and easy to use outside the facilities where they were designed.</a:t>
            </a:r>
          </a:p>
          <a:p>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7</a:t>
            </a:fld>
            <a:endParaRPr lang="en-US"/>
          </a:p>
        </p:txBody>
      </p:sp>
    </p:spTree>
    <p:extLst>
      <p:ext uri="{BB962C8B-B14F-4D97-AF65-F5344CB8AC3E}">
        <p14:creationId xmlns:p14="http://schemas.microsoft.com/office/powerpoint/2010/main" val="299140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 example of  this</a:t>
            </a:r>
            <a:r>
              <a:rPr lang="en-AU" baseline="0" dirty="0" smtClean="0"/>
              <a:t> is what we have been doing with PSI…</a:t>
            </a:r>
          </a:p>
          <a:p>
            <a:endParaRPr lang="en-AU" dirty="0" smtClean="0"/>
          </a:p>
          <a:p>
            <a:r>
              <a:rPr lang="en-AU" dirty="0" smtClean="0"/>
              <a:t>The </a:t>
            </a:r>
            <a:r>
              <a:rPr lang="en-AU" dirty="0"/>
              <a:t>Paul Scherrer Institute needed an </a:t>
            </a:r>
            <a:r>
              <a:rPr lang="en-AU" dirty="0" err="1"/>
              <a:t>medm</a:t>
            </a:r>
            <a:r>
              <a:rPr lang="en-AU" dirty="0"/>
              <a:t> conversion </a:t>
            </a:r>
            <a:r>
              <a:rPr lang="en-AU" dirty="0" smtClean="0"/>
              <a:t>tool – the produced </a:t>
            </a:r>
            <a:r>
              <a:rPr lang="en-AU" dirty="0" err="1" smtClean="0"/>
              <a:t>caQtDM</a:t>
            </a:r>
            <a:r>
              <a:rPr lang="en-AU" dirty="0" smtClean="0"/>
              <a:t> and have added many features to this</a:t>
            </a:r>
            <a:r>
              <a:rPr lang="en-AU" baseline="0" dirty="0" smtClean="0"/>
              <a:t> beyond a conversion tool</a:t>
            </a:r>
            <a:r>
              <a:rPr lang="en-AU" dirty="0" smtClean="0"/>
              <a:t>.</a:t>
            </a:r>
            <a:endParaRPr lang="en-AU" dirty="0"/>
          </a:p>
          <a:p>
            <a:r>
              <a:rPr lang="en-AU" dirty="0"/>
              <a:t>The Australian Synchrotron needed a </a:t>
            </a:r>
            <a:r>
              <a:rPr lang="en-AU" dirty="0" smtClean="0"/>
              <a:t>unifying </a:t>
            </a:r>
            <a:r>
              <a:rPr lang="en-AU" dirty="0"/>
              <a:t>GUI system for all new </a:t>
            </a:r>
            <a:r>
              <a:rPr lang="en-AU" dirty="0" smtClean="0"/>
              <a:t>developments – We developed</a:t>
            </a:r>
            <a:r>
              <a:rPr lang="en-AU" baseline="0" dirty="0" smtClean="0"/>
              <a:t> </a:t>
            </a:r>
            <a:r>
              <a:rPr lang="en-AU" dirty="0" err="1" smtClean="0"/>
              <a:t>EPICSQt</a:t>
            </a:r>
            <a:r>
              <a:rPr lang="en-AU" dirty="0"/>
              <a:t>.</a:t>
            </a:r>
            <a:endParaRPr lang="en-AU" dirty="0" smtClean="0"/>
          </a:p>
          <a:p>
            <a:r>
              <a:rPr lang="en-AU" dirty="0" smtClean="0"/>
              <a:t>These two applications are effective tools, they are not competitors;</a:t>
            </a:r>
            <a:r>
              <a:rPr lang="en-AU" baseline="0" dirty="0" smtClean="0"/>
              <a:t> they are complimentary in scope</a:t>
            </a:r>
            <a:r>
              <a:rPr lang="en-AU" dirty="0" smtClean="0"/>
              <a:t>.</a:t>
            </a:r>
            <a:endParaRPr lang="en-AU" dirty="0"/>
          </a:p>
          <a:p>
            <a:r>
              <a:rPr lang="en-AU" dirty="0"/>
              <a:t>Lyncean </a:t>
            </a:r>
            <a:r>
              <a:rPr lang="en-AU" dirty="0" err="1" smtClean="0"/>
              <a:t>Technogies</a:t>
            </a:r>
            <a:r>
              <a:rPr lang="en-AU" dirty="0" smtClean="0"/>
              <a:t> is producing python based physics and scientific applications for their accelerator. </a:t>
            </a:r>
            <a:r>
              <a:rPr lang="en-AU" sz="1200" kern="1200" dirty="0" smtClean="0">
                <a:solidFill>
                  <a:schemeClr val="tx1"/>
                </a:solidFill>
                <a:effectLst/>
                <a:latin typeface="+mn-lt"/>
                <a:ea typeface="+mn-ea"/>
                <a:cs typeface="+mn-cs"/>
              </a:rPr>
              <a:t>They want to use tools like these in those applications and they want that to be as easy as possible</a:t>
            </a:r>
            <a:r>
              <a:rPr lang="en-AU" baseline="0" dirty="0" smtClean="0"/>
              <a:t> – easier than it currently is.</a:t>
            </a:r>
            <a:endParaRPr lang="en-AU" dirty="0" smtClean="0"/>
          </a:p>
          <a:p>
            <a:endParaRPr lang="en-AU" dirty="0" smtClean="0">
              <a:solidFill>
                <a:schemeClr val="bg2">
                  <a:lumMod val="75000"/>
                </a:schemeClr>
              </a:solidFill>
            </a:endParaRPr>
          </a:p>
          <a:p>
            <a:r>
              <a:rPr lang="en-AU" dirty="0" smtClean="0"/>
              <a:t>Lyncean has begun an investigation supported by the nuclear physics office of the Department</a:t>
            </a:r>
            <a:r>
              <a:rPr lang="en-AU" baseline="0" dirty="0" smtClean="0"/>
              <a:t> of</a:t>
            </a:r>
            <a:r>
              <a:rPr lang="en-AU" dirty="0" smtClean="0"/>
              <a:t> Energy into how collaboration tools, systems, forums, whatever can be embedded within the EPICS community for the development of Qt based applications.</a:t>
            </a:r>
          </a:p>
          <a:p>
            <a:r>
              <a:rPr lang="en-AU" sz="1200" kern="1200" dirty="0" err="1" smtClean="0">
                <a:solidFill>
                  <a:schemeClr val="tx1"/>
                </a:solidFill>
                <a:effectLst/>
                <a:latin typeface="+mn-lt"/>
                <a:ea typeface="+mn-ea"/>
                <a:cs typeface="+mn-cs"/>
              </a:rPr>
              <a:t>Emanual</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Mayset</a:t>
            </a:r>
            <a:r>
              <a:rPr lang="en-AU" sz="1200" kern="1200" dirty="0" smtClean="0">
                <a:solidFill>
                  <a:schemeClr val="tx1"/>
                </a:solidFill>
                <a:effectLst/>
                <a:latin typeface="+mn-lt"/>
                <a:ea typeface="+mn-ea"/>
                <a:cs typeface="+mn-cs"/>
              </a:rPr>
              <a:t> is managing this program and an early output has been facilitating plans for the merger of the Paul Scherrer Institute’s Qt based GUI system and the Australian Synchrotron’s Qt based GUI system</a:t>
            </a:r>
            <a:r>
              <a:rPr lang="en-AU" dirty="0" smtClean="0"/>
              <a:t>.</a:t>
            </a:r>
            <a:endParaRPr lang="en-AU" dirty="0"/>
          </a:p>
        </p:txBody>
      </p:sp>
      <p:sp>
        <p:nvSpPr>
          <p:cNvPr id="4" name="Slide Number Placeholder 3"/>
          <p:cNvSpPr>
            <a:spLocks noGrp="1"/>
          </p:cNvSpPr>
          <p:nvPr>
            <p:ph type="sldNum" sz="quarter" idx="10"/>
          </p:nvPr>
        </p:nvSpPr>
        <p:spPr/>
        <p:txBody>
          <a:bodyPr/>
          <a:lstStyle/>
          <a:p>
            <a:fld id="{6061A864-81ED-4566-9CD2-29C383D1B1AE}" type="slidenum">
              <a:rPr lang="en-US" smtClean="0"/>
              <a:pPr/>
              <a:t>8</a:t>
            </a:fld>
            <a:endParaRPr lang="en-US"/>
          </a:p>
        </p:txBody>
      </p:sp>
    </p:spTree>
    <p:extLst>
      <p:ext uri="{BB962C8B-B14F-4D97-AF65-F5344CB8AC3E}">
        <p14:creationId xmlns:p14="http://schemas.microsoft.com/office/powerpoint/2010/main" val="203033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That merger is underway:</a:t>
            </a:r>
          </a:p>
          <a:p>
            <a:r>
              <a:rPr lang="en-AU" dirty="0" smtClean="0"/>
              <a:t>We </a:t>
            </a:r>
            <a:r>
              <a:rPr lang="en-AU" dirty="0"/>
              <a:t>are making one product form </a:t>
            </a:r>
            <a:r>
              <a:rPr lang="en-AU" dirty="0" smtClean="0"/>
              <a:t>two</a:t>
            </a:r>
            <a:r>
              <a:rPr lang="en-AU" baseline="0" dirty="0" smtClean="0"/>
              <a:t> that both facilities can then use.</a:t>
            </a:r>
            <a:endParaRPr lang="en-AU" dirty="0"/>
          </a:p>
          <a:p>
            <a:pPr>
              <a:lnSpc>
                <a:spcPct val="80000"/>
              </a:lnSpc>
            </a:pPr>
            <a:r>
              <a:rPr lang="en-AU" dirty="0"/>
              <a:t>We are still  </a:t>
            </a:r>
            <a:r>
              <a:rPr lang="en-AU" dirty="0" smtClean="0"/>
              <a:t>using </a:t>
            </a:r>
            <a:r>
              <a:rPr lang="en-AU" dirty="0" err="1" smtClean="0"/>
              <a:t>Qt’s</a:t>
            </a:r>
            <a:r>
              <a:rPr lang="en-AU" dirty="0" smtClean="0"/>
              <a:t> </a:t>
            </a:r>
            <a:r>
              <a:rPr lang="en-AU" dirty="0"/>
              <a:t>simple Form Designer for producing screens.</a:t>
            </a:r>
          </a:p>
          <a:p>
            <a:pPr>
              <a:lnSpc>
                <a:spcPct val="80000"/>
              </a:lnSpc>
            </a:pPr>
            <a:r>
              <a:rPr lang="en-AU" dirty="0"/>
              <a:t>Still use a simple GUI presentation tool.</a:t>
            </a:r>
          </a:p>
          <a:p>
            <a:pPr>
              <a:lnSpc>
                <a:spcPct val="80000"/>
              </a:lnSpc>
            </a:pPr>
            <a:r>
              <a:rPr lang="en-AU" dirty="0"/>
              <a:t>All the functionality from the Australian Synchrotron </a:t>
            </a:r>
            <a:r>
              <a:rPr lang="en-AU" dirty="0" smtClean="0"/>
              <a:t>application is there.</a:t>
            </a:r>
            <a:endParaRPr lang="en-AU" dirty="0"/>
          </a:p>
          <a:p>
            <a:pPr>
              <a:lnSpc>
                <a:spcPct val="80000"/>
              </a:lnSpc>
            </a:pPr>
            <a:r>
              <a:rPr lang="en-AU" dirty="0"/>
              <a:t>Plus PSI’s MEDM conversion </a:t>
            </a:r>
            <a:r>
              <a:rPr lang="en-AU" dirty="0" smtClean="0"/>
              <a:t>tools and</a:t>
            </a:r>
            <a:r>
              <a:rPr lang="en-AU" baseline="0" dirty="0" smtClean="0"/>
              <a:t> other </a:t>
            </a:r>
            <a:r>
              <a:rPr lang="en-AU" dirty="0" smtClean="0"/>
              <a:t>features.</a:t>
            </a:r>
            <a:endParaRPr lang="en-AU" dirty="0"/>
          </a:p>
          <a:p>
            <a:r>
              <a:rPr lang="en-AU" dirty="0" smtClean="0"/>
              <a:t>Merging the two products was not a big </a:t>
            </a:r>
            <a:r>
              <a:rPr lang="en-AU" dirty="0"/>
              <a:t>ask, technically.</a:t>
            </a:r>
          </a:p>
          <a:p>
            <a:r>
              <a:rPr lang="en-AU" dirty="0" smtClean="0"/>
              <a:t>One </a:t>
            </a:r>
            <a:r>
              <a:rPr lang="en-AU" dirty="0"/>
              <a:t>of the strengths of Qt is how easily Qt components can be mixed and matched.</a:t>
            </a:r>
          </a:p>
          <a:p>
            <a:r>
              <a:rPr lang="en-AU" dirty="0" err="1"/>
              <a:t>EPICSQt</a:t>
            </a:r>
            <a:r>
              <a:rPr lang="en-AU" dirty="0"/>
              <a:t> </a:t>
            </a:r>
            <a:r>
              <a:rPr lang="en-AU" dirty="0" smtClean="0"/>
              <a:t>could already be used within </a:t>
            </a:r>
            <a:r>
              <a:rPr lang="en-AU" dirty="0"/>
              <a:t>the </a:t>
            </a:r>
            <a:r>
              <a:rPr lang="en-AU" dirty="0" err="1"/>
              <a:t>caQtDM</a:t>
            </a:r>
            <a:r>
              <a:rPr lang="en-AU" dirty="0"/>
              <a:t> framework, and </a:t>
            </a:r>
            <a:r>
              <a:rPr lang="en-AU" dirty="0" smtClean="0"/>
              <a:t>now </a:t>
            </a:r>
            <a:r>
              <a:rPr lang="en-AU" dirty="0" err="1" smtClean="0"/>
              <a:t>caQtDM</a:t>
            </a:r>
            <a:r>
              <a:rPr lang="en-AU" dirty="0" smtClean="0"/>
              <a:t> </a:t>
            </a:r>
            <a:r>
              <a:rPr lang="en-AU" dirty="0"/>
              <a:t>can </a:t>
            </a:r>
            <a:r>
              <a:rPr lang="en-AU" dirty="0" smtClean="0"/>
              <a:t>now be </a:t>
            </a:r>
            <a:r>
              <a:rPr lang="en-AU" dirty="0"/>
              <a:t>used within the </a:t>
            </a:r>
            <a:r>
              <a:rPr lang="en-AU" dirty="0" err="1"/>
              <a:t>EPICSQt</a:t>
            </a:r>
            <a:r>
              <a:rPr lang="en-AU" dirty="0"/>
              <a:t>.</a:t>
            </a:r>
          </a:p>
          <a:p>
            <a:r>
              <a:rPr lang="en-AU" dirty="0" smtClean="0"/>
              <a:t>Non technical changes are also not difficult but are probably more important to making this combined application accessible.</a:t>
            </a:r>
          </a:p>
          <a:p>
            <a:r>
              <a:rPr lang="en-AU" dirty="0"/>
              <a:t>Common </a:t>
            </a:r>
            <a:r>
              <a:rPr lang="en-AU" dirty="0" smtClean="0"/>
              <a:t>documentation.</a:t>
            </a:r>
            <a:endParaRPr lang="en-AU" dirty="0"/>
          </a:p>
          <a:p>
            <a:r>
              <a:rPr lang="en-AU" dirty="0" smtClean="0"/>
              <a:t>Common and convenient packaging and installation.</a:t>
            </a:r>
          </a:p>
          <a:p>
            <a:r>
              <a:rPr lang="en-AU" dirty="0" smtClean="0"/>
              <a:t>Hopefully we can keep</a:t>
            </a:r>
            <a:r>
              <a:rPr lang="en-AU" baseline="0" dirty="0" smtClean="0"/>
              <a:t> this moving in the following months to the point where we have a single suite of two complimentary products.</a:t>
            </a:r>
            <a:endParaRPr lang="en-AU" dirty="0" smtClean="0"/>
          </a:p>
        </p:txBody>
      </p:sp>
      <p:sp>
        <p:nvSpPr>
          <p:cNvPr id="4" name="Slide Number Placeholder 3"/>
          <p:cNvSpPr>
            <a:spLocks noGrp="1"/>
          </p:cNvSpPr>
          <p:nvPr>
            <p:ph type="sldNum" sz="quarter" idx="10"/>
          </p:nvPr>
        </p:nvSpPr>
        <p:spPr/>
        <p:txBody>
          <a:bodyPr/>
          <a:lstStyle/>
          <a:p>
            <a:fld id="{6061A864-81ED-4566-9CD2-29C383D1B1AE}" type="slidenum">
              <a:rPr lang="en-US" smtClean="0"/>
              <a:pPr/>
              <a:t>9</a:t>
            </a:fld>
            <a:endParaRPr lang="en-US"/>
          </a:p>
        </p:txBody>
      </p:sp>
    </p:spTree>
    <p:extLst>
      <p:ext uri="{BB962C8B-B14F-4D97-AF65-F5344CB8AC3E}">
        <p14:creationId xmlns:p14="http://schemas.microsoft.com/office/powerpoint/2010/main" val="203033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descr="Australian Synchrotron_PRIM_[CMYK].png"/>
          <p:cNvPicPr>
            <a:picLocks noChangeAspect="1"/>
          </p:cNvPicPr>
          <p:nvPr userDrawn="1"/>
        </p:nvPicPr>
        <p:blipFill>
          <a:blip r:embed="rId2" cstate="print"/>
          <a:stretch>
            <a:fillRect/>
          </a:stretch>
        </p:blipFill>
        <p:spPr>
          <a:xfrm>
            <a:off x="7030000" y="296678"/>
            <a:ext cx="1857600" cy="508677"/>
          </a:xfrm>
          <a:prstGeom prst="rect">
            <a:avLst/>
          </a:prstGeom>
        </p:spPr>
      </p:pic>
      <p:pic>
        <p:nvPicPr>
          <p:cNvPr id="12" name="Picture 2" descr="\\psf\Host\Client Active\Synchrotron\GOVERNMENT LOGO LINE_CMYK new no Australia.jpg"/>
          <p:cNvPicPr>
            <a:picLocks noChangeAspect="1" noChangeArrowheads="1"/>
          </p:cNvPicPr>
          <p:nvPr userDrawn="1"/>
        </p:nvPicPr>
        <p:blipFill>
          <a:blip r:embed="rId3" cstate="print"/>
          <a:srcRect/>
          <a:stretch>
            <a:fillRect/>
          </a:stretch>
        </p:blipFill>
        <p:spPr bwMode="auto">
          <a:xfrm>
            <a:off x="7019216" y="4659313"/>
            <a:ext cx="1868400" cy="364224"/>
          </a:xfrm>
          <a:prstGeom prst="rect">
            <a:avLst/>
          </a:prstGeom>
          <a:noFill/>
        </p:spPr>
      </p:pic>
      <p:sp>
        <p:nvSpPr>
          <p:cNvPr id="2" name="Title 1"/>
          <p:cNvSpPr>
            <a:spLocks noGrp="1"/>
          </p:cNvSpPr>
          <p:nvPr>
            <p:ph type="ctrTitle" hasCustomPrompt="1"/>
          </p:nvPr>
        </p:nvSpPr>
        <p:spPr>
          <a:xfrm>
            <a:off x="2411759" y="1439002"/>
            <a:ext cx="6481415" cy="1102519"/>
          </a:xfrm>
        </p:spPr>
        <p:txBody>
          <a:bodyPr anchor="b">
            <a:normAutofit/>
          </a:bodyPr>
          <a:lstStyle>
            <a:lvl1pPr algn="l">
              <a:defRPr sz="28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11759" y="2553444"/>
            <a:ext cx="6481415" cy="131445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7010400" y="4869656"/>
            <a:ext cx="2133600" cy="273844"/>
          </a:xfrm>
          <a:prstGeom prst="rect">
            <a:avLst/>
          </a:prstGeom>
        </p:spPr>
        <p:txBody>
          <a:bodyPr/>
          <a:lstStyle>
            <a:lvl1pPr algn="r">
              <a:defRPr>
                <a:solidFill>
                  <a:schemeClr val="bg2"/>
                </a:solidFill>
              </a:defRPr>
            </a:lvl1pPr>
          </a:lstStyle>
          <a:p>
            <a:fld id="{FD6AD281-E497-4513-9250-2C4199296EDD}" type="slidenum">
              <a:rPr lang="en-US" smtClean="0"/>
              <a:pPr/>
              <a:t>‹#›</a:t>
            </a:fld>
            <a:endParaRPr lang="en-US" dirty="0"/>
          </a:p>
        </p:txBody>
      </p:sp>
      <p:pic>
        <p:nvPicPr>
          <p:cNvPr id="8" name="Picture 7" descr="Diffratcion_Graphic.png"/>
          <p:cNvPicPr>
            <a:picLocks noChangeAspect="1"/>
          </p:cNvPicPr>
          <p:nvPr userDrawn="1"/>
        </p:nvPicPr>
        <p:blipFill>
          <a:blip r:embed="rId4" cstate="print"/>
          <a:srcRect l="48815"/>
          <a:stretch>
            <a:fillRect/>
          </a:stretch>
        </p:blipFill>
        <p:spPr>
          <a:xfrm>
            <a:off x="0" y="123478"/>
            <a:ext cx="2283209" cy="43918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Frame picture template">
    <p:spTree>
      <p:nvGrpSpPr>
        <p:cNvPr id="1" name=""/>
        <p:cNvGrpSpPr/>
        <p:nvPr/>
      </p:nvGrpSpPr>
      <p:grpSpPr>
        <a:xfrm>
          <a:off x="0" y="0"/>
          <a:ext cx="0" cy="0"/>
          <a:chOff x="0" y="0"/>
          <a:chExt cx="0" cy="0"/>
        </a:xfrm>
      </p:grpSpPr>
      <p:sp>
        <p:nvSpPr>
          <p:cNvPr id="7" name="Rectangle 6"/>
          <p:cNvSpPr/>
          <p:nvPr userDrawn="1"/>
        </p:nvSpPr>
        <p:spPr>
          <a:xfrm>
            <a:off x="7500958" y="928676"/>
            <a:ext cx="1643042" cy="522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3505200" y="4795954"/>
            <a:ext cx="2133600" cy="273844"/>
          </a:xfrm>
          <a:prstGeom prst="rect">
            <a:avLst/>
          </a:prstGeom>
        </p:spPr>
        <p:txBody>
          <a:bodyPr/>
          <a:lstStyle/>
          <a:p>
            <a:fld id="{FD6AD281-E497-4513-9250-2C4199296EDD}" type="slidenum">
              <a:rPr lang="en-US" smtClean="0"/>
              <a:pPr/>
              <a:t>‹#›</a:t>
            </a:fld>
            <a:endParaRPr lang="en-US"/>
          </a:p>
        </p:txBody>
      </p:sp>
      <p:sp>
        <p:nvSpPr>
          <p:cNvPr id="8" name="Picture Placeholder 7"/>
          <p:cNvSpPr>
            <a:spLocks noGrp="1"/>
          </p:cNvSpPr>
          <p:nvPr>
            <p:ph type="pic" sz="quarter" idx="13"/>
          </p:nvPr>
        </p:nvSpPr>
        <p:spPr>
          <a:xfrm>
            <a:off x="0" y="1059569"/>
            <a:ext cx="9144000" cy="4083931"/>
          </a:xfrm>
          <a:ln w="76200">
            <a:noFill/>
          </a:ln>
        </p:spPr>
        <p:txBody>
          <a:bodyPr anchor="t"/>
          <a:lstStyle>
            <a:lvl1pPr algn="ctr">
              <a:buNone/>
              <a:defRPr/>
            </a:lvl1pPr>
          </a:lstStyle>
          <a:p>
            <a:endParaRPr lang="en-US" dirty="0"/>
          </a:p>
        </p:txBody>
      </p:sp>
      <p:sp>
        <p:nvSpPr>
          <p:cNvPr id="10" name="Rectangle 9"/>
          <p:cNvSpPr/>
          <p:nvPr userDrawn="1"/>
        </p:nvSpPr>
        <p:spPr>
          <a:xfrm>
            <a:off x="0" y="4429138"/>
            <a:ext cx="9144000" cy="71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99742"/>
            <a:ext cx="7772400" cy="1021556"/>
          </a:xfrm>
        </p:spPr>
        <p:txBody>
          <a:bodyPr anchor="t"/>
          <a:lstStyle>
            <a:lvl1pPr algn="l">
              <a:defRPr sz="3200" b="0"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374601"/>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93931" y="987425"/>
            <a:ext cx="4249167" cy="367188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007" y="987425"/>
            <a:ext cx="4249167" cy="3671888"/>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89660" y="1151335"/>
            <a:ext cx="426999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9660" y="1631155"/>
            <a:ext cx="4269996" cy="3028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1501" y="1151335"/>
            <a:ext cx="427167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1501" y="1631155"/>
            <a:ext cx="4271673" cy="3028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cknowledgments">
    <p:spTree>
      <p:nvGrpSpPr>
        <p:cNvPr id="1" name=""/>
        <p:cNvGrpSpPr/>
        <p:nvPr/>
      </p:nvGrpSpPr>
      <p:grpSpPr>
        <a:xfrm>
          <a:off x="0" y="0"/>
          <a:ext cx="0" cy="0"/>
          <a:chOff x="0" y="0"/>
          <a:chExt cx="0" cy="0"/>
        </a:xfrm>
      </p:grpSpPr>
      <p:sp>
        <p:nvSpPr>
          <p:cNvPr id="18" name="Rectangle 17"/>
          <p:cNvSpPr/>
          <p:nvPr userDrawn="1"/>
        </p:nvSpPr>
        <p:spPr>
          <a:xfrm>
            <a:off x="0" y="0"/>
            <a:ext cx="9144000" cy="11315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dient_band_CMYK.png"/>
          <p:cNvPicPr>
            <a:picLocks noChangeAspect="1"/>
          </p:cNvPicPr>
          <p:nvPr userDrawn="1"/>
        </p:nvPicPr>
        <p:blipFill>
          <a:blip r:embed="rId2" cstate="print"/>
          <a:stretch>
            <a:fillRect/>
          </a:stretch>
        </p:blipFill>
        <p:spPr>
          <a:xfrm>
            <a:off x="-1" y="1131590"/>
            <a:ext cx="5715009" cy="139277"/>
          </a:xfrm>
          <a:prstGeom prst="rect">
            <a:avLst/>
          </a:prstGeom>
          <a:noFill/>
          <a:ln>
            <a:noFill/>
          </a:ln>
        </p:spPr>
      </p:pic>
      <p:sp>
        <p:nvSpPr>
          <p:cNvPr id="20" name="Title 1"/>
          <p:cNvSpPr>
            <a:spLocks noGrp="1"/>
          </p:cNvSpPr>
          <p:nvPr>
            <p:ph type="title" hasCustomPrompt="1"/>
          </p:nvPr>
        </p:nvSpPr>
        <p:spPr>
          <a:xfrm>
            <a:off x="409574" y="1275606"/>
            <a:ext cx="8347075" cy="508040"/>
          </a:xfrm>
        </p:spPr>
        <p:txBody>
          <a:bodyPr/>
          <a:lstStyle>
            <a:lvl1pPr algn="ctr">
              <a:defRPr sz="2000">
                <a:solidFill>
                  <a:schemeClr val="bg2"/>
                </a:solidFill>
              </a:defRPr>
            </a:lvl1pPr>
          </a:lstStyle>
          <a:p>
            <a:r>
              <a:rPr lang="en-US" dirty="0" smtClean="0"/>
              <a:t>CLICK TO EDIT MASTER TITLE STYLE</a:t>
            </a:r>
            <a:endParaRPr lang="en-US" dirty="0"/>
          </a:p>
        </p:txBody>
      </p:sp>
      <p:grpSp>
        <p:nvGrpSpPr>
          <p:cNvPr id="33" name="Group 21"/>
          <p:cNvGrpSpPr/>
          <p:nvPr userDrawn="1"/>
        </p:nvGrpSpPr>
        <p:grpSpPr>
          <a:xfrm>
            <a:off x="2616362" y="3106438"/>
            <a:ext cx="3881407" cy="307916"/>
            <a:chOff x="2226846" y="2643188"/>
            <a:chExt cx="4537942" cy="360000"/>
          </a:xfrm>
        </p:grpSpPr>
        <p:sp>
          <p:nvSpPr>
            <p:cNvPr id="34" name="Rectangle 33"/>
            <p:cNvSpPr/>
            <p:nvPr/>
          </p:nvSpPr>
          <p:spPr>
            <a:xfrm>
              <a:off x="2226846" y="2643188"/>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12586" y="2643188"/>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04788" y="2643188"/>
              <a:ext cx="360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Australian Synchrotron_PRIM_[CMYK]wt.png"/>
          <p:cNvPicPr>
            <a:picLocks noChangeAspect="1"/>
          </p:cNvPicPr>
          <p:nvPr userDrawn="1"/>
        </p:nvPicPr>
        <p:blipFill>
          <a:blip r:embed="rId3" cstate="print"/>
          <a:stretch>
            <a:fillRect/>
          </a:stretch>
        </p:blipFill>
        <p:spPr>
          <a:xfrm>
            <a:off x="409575" y="297638"/>
            <a:ext cx="2083460" cy="570527"/>
          </a:xfrm>
          <a:prstGeom prst="rect">
            <a:avLst/>
          </a:prstGeom>
        </p:spPr>
      </p:pic>
      <p:sp>
        <p:nvSpPr>
          <p:cNvPr id="22" name="Slide Number Placeholder 21"/>
          <p:cNvSpPr>
            <a:spLocks noGrp="1"/>
          </p:cNvSpPr>
          <p:nvPr>
            <p:ph type="sldNum" sz="quarter" idx="10"/>
          </p:nvPr>
        </p:nvSpPr>
        <p:spPr/>
        <p:txBody>
          <a:bodyPr/>
          <a:lstStyle/>
          <a:p>
            <a:fld id="{FD6AD281-E497-4513-9250-2C4199296EDD}" type="slidenum">
              <a:rPr lang="en-US" smtClean="0"/>
              <a:pPr/>
              <a:t>‹#›</a:t>
            </a:fld>
            <a:endParaRPr lang="en-US" dirty="0"/>
          </a:p>
        </p:txBody>
      </p:sp>
      <p:pic>
        <p:nvPicPr>
          <p:cNvPr id="23" name="Picture 2" descr="\\psf\Host\Client Active\Synchrotron\GOVERNMENT LOGO LINE_CMYK REVERSED new no Australia.png"/>
          <p:cNvPicPr>
            <a:picLocks noChangeAspect="1" noChangeArrowheads="1"/>
          </p:cNvPicPr>
          <p:nvPr userDrawn="1"/>
        </p:nvPicPr>
        <p:blipFill>
          <a:blip r:embed="rId4" cstate="print"/>
          <a:srcRect/>
          <a:stretch>
            <a:fillRect/>
          </a:stretch>
        </p:blipFill>
        <p:spPr bwMode="auto">
          <a:xfrm>
            <a:off x="5789519" y="309569"/>
            <a:ext cx="2882249" cy="561600"/>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3528" y="987425"/>
            <a:ext cx="8569647" cy="3671888"/>
          </a:xfrm>
        </p:spPr>
        <p:txBody>
          <a:bodyPr/>
          <a:lstStyle>
            <a:lvl1pPr>
              <a:spcBef>
                <a:spcPts val="0"/>
              </a:spcBef>
              <a:spcAft>
                <a:spcPts val="1200"/>
              </a:spcAft>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5719" y="1437064"/>
            <a:ext cx="8607455" cy="3222918"/>
          </a:xfrm>
        </p:spPr>
        <p:txBody>
          <a:bodyPr/>
          <a:lstStyle>
            <a:lvl1pPr>
              <a:spcBef>
                <a:spcPts val="0"/>
              </a:spcBef>
              <a:spcAft>
                <a:spcPts val="1200"/>
              </a:spcAft>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285720" y="987425"/>
            <a:ext cx="5357823" cy="428620"/>
          </a:xfrm>
        </p:spPr>
        <p:txBody>
          <a:bodyPr/>
          <a:lstStyle>
            <a:lvl1pPr>
              <a:buNone/>
              <a:defRPr b="1"/>
            </a:lvl1pPr>
          </a:lstStyle>
          <a:p>
            <a:pPr lvl="0"/>
            <a:r>
              <a:rPr lang="en-US" dirty="0" smtClean="0"/>
              <a:t>Click to edit Master text styles</a:t>
            </a:r>
          </a:p>
        </p:txBody>
      </p:sp>
      <p:sp>
        <p:nvSpPr>
          <p:cNvPr id="6" name="Slide Number Placeholder 5"/>
          <p:cNvSpPr>
            <a:spLocks noGrp="1"/>
          </p:cNvSpPr>
          <p:nvPr>
            <p:ph type="sldNum" sz="quarter" idx="14"/>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9" name="Rectangle 8"/>
          <p:cNvSpPr/>
          <p:nvPr userDrawn="1"/>
        </p:nvSpPr>
        <p:spPr>
          <a:xfrm>
            <a:off x="7308304" y="703814"/>
            <a:ext cx="1835696" cy="78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Chart Placeholder 6"/>
          <p:cNvSpPr>
            <a:spLocks noGrp="1"/>
          </p:cNvSpPr>
          <p:nvPr>
            <p:ph type="chart" sz="quarter" idx="11"/>
          </p:nvPr>
        </p:nvSpPr>
        <p:spPr>
          <a:xfrm>
            <a:off x="409575" y="987425"/>
            <a:ext cx="8483600" cy="3529013"/>
          </a:xfrm>
        </p:spPr>
        <p:txBody>
          <a:bodyPr/>
          <a:lstStyle/>
          <a:p>
            <a:endParaRPr lang="en-US"/>
          </a:p>
        </p:txBody>
      </p:sp>
      <p:sp>
        <p:nvSpPr>
          <p:cNvPr id="6" name="Slide Number Placeholder 5"/>
          <p:cNvSpPr>
            <a:spLocks noGrp="1"/>
          </p:cNvSpPr>
          <p:nvPr>
            <p:ph type="sldNum" sz="quarter" idx="12"/>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5" name="Rectangle 4"/>
          <p:cNvSpPr/>
          <p:nvPr userDrawn="1"/>
        </p:nvSpPr>
        <p:spPr>
          <a:xfrm>
            <a:off x="7308304" y="703814"/>
            <a:ext cx="1835696" cy="78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357158" y="987425"/>
            <a:ext cx="8247290" cy="3671888"/>
          </a:xfrm>
        </p:spPr>
        <p:txBody>
          <a:bodyPr/>
          <a:lstStyle/>
          <a:p>
            <a:endParaRPr lang="en-US"/>
          </a:p>
        </p:txBody>
      </p:sp>
      <p:sp>
        <p:nvSpPr>
          <p:cNvPr id="6" name="Slide Number Placeholder 5"/>
          <p:cNvSpPr>
            <a:spLocks noGrp="1"/>
          </p:cNvSpPr>
          <p:nvPr>
            <p:ph type="sldNum" sz="quarter" idx="14"/>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7" name="Rectangle 6"/>
          <p:cNvSpPr/>
          <p:nvPr userDrawn="1"/>
        </p:nvSpPr>
        <p:spPr>
          <a:xfrm>
            <a:off x="7308304" y="703814"/>
            <a:ext cx="1835696" cy="78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1115616" y="1002373"/>
            <a:ext cx="6536914" cy="3513593"/>
          </a:xfrm>
          <a:ln w="76200">
            <a:solidFill>
              <a:srgbClr val="706F72"/>
            </a:solidFill>
            <a:miter lim="800000"/>
          </a:ln>
        </p:spPr>
        <p:txBody>
          <a:bodyPr/>
          <a:lstStyle/>
          <a:p>
            <a:endParaRPr lang="en-US" dirty="0"/>
          </a:p>
        </p:txBody>
      </p:sp>
      <p:sp>
        <p:nvSpPr>
          <p:cNvPr id="6" name="Slide Number Placeholder 5"/>
          <p:cNvSpPr>
            <a:spLocks noGrp="1"/>
          </p:cNvSpPr>
          <p:nvPr>
            <p:ph type="sldNum" sz="quarter" idx="14"/>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itple picture">
    <p:spTree>
      <p:nvGrpSpPr>
        <p:cNvPr id="1" name=""/>
        <p:cNvGrpSpPr/>
        <p:nvPr/>
      </p:nvGrpSpPr>
      <p:grpSpPr>
        <a:xfrm>
          <a:off x="0" y="0"/>
          <a:ext cx="0" cy="0"/>
          <a:chOff x="0" y="0"/>
          <a:chExt cx="0" cy="0"/>
        </a:xfrm>
      </p:grpSpPr>
      <p:sp>
        <p:nvSpPr>
          <p:cNvPr id="9" name="Rectangle 8"/>
          <p:cNvSpPr/>
          <p:nvPr userDrawn="1"/>
        </p:nvSpPr>
        <p:spPr>
          <a:xfrm>
            <a:off x="7308304" y="703814"/>
            <a:ext cx="1835696" cy="78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409575" y="987425"/>
            <a:ext cx="4104421" cy="3169310"/>
          </a:xfrm>
          <a:ln w="76200">
            <a:solidFill>
              <a:srgbClr val="706F72"/>
            </a:solidFill>
            <a:miter lim="800000"/>
          </a:ln>
        </p:spPr>
        <p:txBody>
          <a:bodyPr/>
          <a:lstStyle/>
          <a:p>
            <a:endParaRPr lang="en-US" dirty="0"/>
          </a:p>
        </p:txBody>
      </p:sp>
      <p:sp>
        <p:nvSpPr>
          <p:cNvPr id="11" name="Picture Placeholder 10"/>
          <p:cNvSpPr>
            <a:spLocks noGrp="1"/>
          </p:cNvSpPr>
          <p:nvPr>
            <p:ph type="pic" sz="quarter" idx="14"/>
          </p:nvPr>
        </p:nvSpPr>
        <p:spPr>
          <a:xfrm>
            <a:off x="4787579" y="987425"/>
            <a:ext cx="4105596" cy="3168501"/>
          </a:xfrm>
          <a:ln w="76200">
            <a:solidFill>
              <a:srgbClr val="706F72"/>
            </a:solidFill>
            <a:miter lim="800000"/>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en-US" sz="2400" kern="1200" dirty="0">
                <a:solidFill>
                  <a:schemeClr val="tx1"/>
                </a:solidFill>
                <a:latin typeface="Arial" pitchFamily="34" charset="0"/>
                <a:ea typeface="+mn-ea"/>
                <a:cs typeface="Arial" pitchFamily="34" charset="0"/>
              </a:defRPr>
            </a:lvl1pPr>
          </a:lstStyle>
          <a:p>
            <a:endParaRPr lang="en-US"/>
          </a:p>
        </p:txBody>
      </p:sp>
      <p:sp>
        <p:nvSpPr>
          <p:cNvPr id="7" name="Slide Number Placeholder 6"/>
          <p:cNvSpPr>
            <a:spLocks noGrp="1"/>
          </p:cNvSpPr>
          <p:nvPr>
            <p:ph type="sldNum" sz="quarter" idx="15"/>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left and text right">
    <p:spTree>
      <p:nvGrpSpPr>
        <p:cNvPr id="1" name=""/>
        <p:cNvGrpSpPr/>
        <p:nvPr/>
      </p:nvGrpSpPr>
      <p:grpSpPr>
        <a:xfrm>
          <a:off x="0" y="0"/>
          <a:ext cx="0" cy="0"/>
          <a:chOff x="0" y="0"/>
          <a:chExt cx="0" cy="0"/>
        </a:xfrm>
      </p:grpSpPr>
      <p:sp>
        <p:nvSpPr>
          <p:cNvPr id="9" name="Rectangle 8"/>
          <p:cNvSpPr/>
          <p:nvPr userDrawn="1"/>
        </p:nvSpPr>
        <p:spPr>
          <a:xfrm>
            <a:off x="7308304" y="703814"/>
            <a:ext cx="1835696" cy="78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446526" y="987424"/>
            <a:ext cx="3239674" cy="3240509"/>
          </a:xfrm>
          <a:ln w="76200">
            <a:solidFill>
              <a:srgbClr val="706F72"/>
            </a:solidFill>
            <a:miter lim="800000"/>
          </a:ln>
        </p:spPr>
        <p:txBody>
          <a:bodyPr/>
          <a:lstStyle/>
          <a:p>
            <a:endParaRPr lang="en-US" dirty="0"/>
          </a:p>
        </p:txBody>
      </p:sp>
      <p:sp>
        <p:nvSpPr>
          <p:cNvPr id="12" name="Text Placeholder 9"/>
          <p:cNvSpPr>
            <a:spLocks noGrp="1"/>
          </p:cNvSpPr>
          <p:nvPr>
            <p:ph type="body" sz="quarter" idx="15"/>
          </p:nvPr>
        </p:nvSpPr>
        <p:spPr>
          <a:xfrm>
            <a:off x="3851919" y="843558"/>
            <a:ext cx="5041255" cy="3672408"/>
          </a:xfrm>
        </p:spPr>
        <p:txBody>
          <a:bodyPr/>
          <a:lstStyle>
            <a:lvl1pPr>
              <a:spcBef>
                <a:spcPts val="0"/>
              </a:spcBef>
              <a:spcAft>
                <a:spcPts val="12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6"/>
          </p:nvPr>
        </p:nvSpPr>
        <p:spPr/>
        <p:txBody>
          <a:bodyPr/>
          <a:lstStyle/>
          <a:p>
            <a:fld id="{FD6AD281-E497-4513-9250-2C4199296E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right and text left">
    <p:spTree>
      <p:nvGrpSpPr>
        <p:cNvPr id="1" name=""/>
        <p:cNvGrpSpPr/>
        <p:nvPr/>
      </p:nvGrpSpPr>
      <p:grpSpPr>
        <a:xfrm>
          <a:off x="0" y="0"/>
          <a:ext cx="0" cy="0"/>
          <a:chOff x="0" y="0"/>
          <a:chExt cx="0" cy="0"/>
        </a:xfrm>
      </p:grpSpPr>
      <p:sp>
        <p:nvSpPr>
          <p:cNvPr id="9" name="Rectangle 8"/>
          <p:cNvSpPr/>
          <p:nvPr userDrawn="1"/>
        </p:nvSpPr>
        <p:spPr>
          <a:xfrm>
            <a:off x="7308304" y="703814"/>
            <a:ext cx="1835696" cy="787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p:cNvSpPr>
            <a:spLocks noGrp="1"/>
          </p:cNvSpPr>
          <p:nvPr>
            <p:ph type="body" sz="quarter" idx="15"/>
          </p:nvPr>
        </p:nvSpPr>
        <p:spPr>
          <a:xfrm>
            <a:off x="357158" y="844266"/>
            <a:ext cx="5006930" cy="3671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3"/>
          </p:nvPr>
        </p:nvSpPr>
        <p:spPr>
          <a:xfrm>
            <a:off x="5572131" y="987424"/>
            <a:ext cx="3321043" cy="3321899"/>
          </a:xfrm>
          <a:ln w="76200">
            <a:solidFill>
              <a:srgbClr val="706F72"/>
            </a:solidFill>
            <a:miter lim="800000"/>
          </a:ln>
        </p:spPr>
        <p:txBody>
          <a:bodyPr/>
          <a:lstStyle/>
          <a:p>
            <a:endParaRPr lang="en-US" dirty="0"/>
          </a:p>
        </p:txBody>
      </p:sp>
      <p:sp>
        <p:nvSpPr>
          <p:cNvPr id="7" name="Slide Number Placeholder 6"/>
          <p:cNvSpPr>
            <a:spLocks noGrp="1"/>
          </p:cNvSpPr>
          <p:nvPr>
            <p:ph type="sldNum" sz="quarter" idx="16"/>
          </p:nvPr>
        </p:nvSpPr>
        <p:spPr/>
        <p:txBody>
          <a:bodyPr/>
          <a:lstStyle/>
          <a:p>
            <a:fld id="{FD6AD281-E497-4513-9250-2C4199296E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6F72">
            <a:alpha val="0"/>
          </a:srgbClr>
        </a:solidFill>
        <a:effectLst/>
      </p:bgPr>
    </p:bg>
    <p:spTree>
      <p:nvGrpSpPr>
        <p:cNvPr id="1" name=""/>
        <p:cNvGrpSpPr/>
        <p:nvPr/>
      </p:nvGrpSpPr>
      <p:grpSpPr>
        <a:xfrm>
          <a:off x="0" y="0"/>
          <a:ext cx="0" cy="0"/>
          <a:chOff x="0" y="0"/>
          <a:chExt cx="0" cy="0"/>
        </a:xfrm>
      </p:grpSpPr>
      <p:pic>
        <p:nvPicPr>
          <p:cNvPr id="29" name="Picture 28" descr="gradient_band_CMYK.png"/>
          <p:cNvPicPr>
            <a:picLocks noChangeAspect="1"/>
          </p:cNvPicPr>
          <p:nvPr/>
        </p:nvPicPr>
        <p:blipFill>
          <a:blip r:embed="rId18" cstate="print"/>
          <a:stretch>
            <a:fillRect/>
          </a:stretch>
        </p:blipFill>
        <p:spPr>
          <a:xfrm>
            <a:off x="-1042" y="683736"/>
            <a:ext cx="4207655" cy="102542"/>
          </a:xfrm>
          <a:prstGeom prst="rect">
            <a:avLst/>
          </a:prstGeom>
          <a:noFill/>
          <a:ln>
            <a:noFill/>
          </a:ln>
        </p:spPr>
      </p:pic>
      <p:pic>
        <p:nvPicPr>
          <p:cNvPr id="30" name="Picture 29" descr="Diffratcion_Graphic.png"/>
          <p:cNvPicPr>
            <a:picLocks noChangeAspect="1"/>
          </p:cNvPicPr>
          <p:nvPr/>
        </p:nvPicPr>
        <p:blipFill>
          <a:blip r:embed="rId19" cstate="print"/>
          <a:srcRect t="55529" r="35989"/>
          <a:stretch>
            <a:fillRect/>
          </a:stretch>
        </p:blipFill>
        <p:spPr>
          <a:xfrm>
            <a:off x="8057552" y="1"/>
            <a:ext cx="1086446" cy="769111"/>
          </a:xfrm>
          <a:prstGeom prst="rect">
            <a:avLst/>
          </a:prstGeom>
          <a:noFill/>
          <a:ln>
            <a:noFill/>
          </a:ln>
        </p:spPr>
      </p:pic>
      <p:sp>
        <p:nvSpPr>
          <p:cNvPr id="2" name="Title Placeholder 1"/>
          <p:cNvSpPr>
            <a:spLocks noGrp="1"/>
          </p:cNvSpPr>
          <p:nvPr>
            <p:ph type="title"/>
          </p:nvPr>
        </p:nvSpPr>
        <p:spPr>
          <a:xfrm>
            <a:off x="257116" y="54795"/>
            <a:ext cx="6886652" cy="644747"/>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519" y="987424"/>
            <a:ext cx="8641655" cy="367255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15"/>
          <p:cNvSpPr>
            <a:spLocks noGrp="1"/>
          </p:cNvSpPr>
          <p:nvPr>
            <p:ph type="sldNum" sz="quarter" idx="4"/>
          </p:nvPr>
        </p:nvSpPr>
        <p:spPr>
          <a:xfrm>
            <a:off x="8604448" y="4868863"/>
            <a:ext cx="539552" cy="274637"/>
          </a:xfrm>
          <a:prstGeom prst="rect">
            <a:avLst/>
          </a:prstGeom>
        </p:spPr>
        <p:txBody>
          <a:bodyPr vert="horz" lIns="91440" tIns="45720" rIns="91440" bIns="45720" rtlCol="0" anchor="ctr"/>
          <a:lstStyle>
            <a:lvl1pPr algn="r">
              <a:defRPr sz="800">
                <a:solidFill>
                  <a:schemeClr val="tx1">
                    <a:tint val="75000"/>
                  </a:schemeClr>
                </a:solidFill>
                <a:latin typeface="Arial" pitchFamily="34" charset="0"/>
                <a:cs typeface="Arial" pitchFamily="34" charset="0"/>
              </a:defRPr>
            </a:lvl1pPr>
          </a:lstStyle>
          <a:p>
            <a:fld id="{FD6AD281-E497-4513-9250-2C4199296E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50" r:id="rId2"/>
    <p:sldLayoutId id="2147483661" r:id="rId3"/>
    <p:sldLayoutId id="2147483684" r:id="rId4"/>
    <p:sldLayoutId id="2147483665" r:id="rId5"/>
    <p:sldLayoutId id="2147483660" r:id="rId6"/>
    <p:sldLayoutId id="2147483663" r:id="rId7"/>
    <p:sldLayoutId id="2147483664" r:id="rId8"/>
    <p:sldLayoutId id="2147483666" r:id="rId9"/>
    <p:sldLayoutId id="2147483662" r:id="rId10"/>
    <p:sldLayoutId id="2147483651" r:id="rId11"/>
    <p:sldLayoutId id="2147483652" r:id="rId12"/>
    <p:sldLayoutId id="2147483653" r:id="rId13"/>
    <p:sldLayoutId id="2147483654" r:id="rId14"/>
    <p:sldLayoutId id="2147483682" r:id="rId15"/>
    <p:sldLayoutId id="2147483655" r:id="rId16"/>
  </p:sldLayoutIdLst>
  <p:hf hdr="0" ftr="0" dt="0"/>
  <p:txStyles>
    <p:titleStyle>
      <a:lvl1pPr algn="l" defTabSz="914400" rtl="0" eaLnBrk="1" latinLnBrk="0" hangingPunct="1">
        <a:lnSpc>
          <a:spcPts val="2800"/>
        </a:lnSpc>
        <a:spcBef>
          <a:spcPct val="0"/>
        </a:spcBef>
        <a:buNone/>
        <a:defRPr sz="2800" kern="120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python@epicsqt.org" TargetMode="External"/><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www.epicsqt.org/" TargetMode="External"/><Relationship Id="rId5" Type="http://schemas.openxmlformats.org/officeDocument/2006/relationships/hyperlink" Target="mailto:join@epicsqt.org" TargetMode="External"/><Relationship Id="rId4" Type="http://schemas.openxmlformats.org/officeDocument/2006/relationships/hyperlink" Target="mailto:andrew.rhyder@epicsq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EPICS Qt </a:t>
            </a:r>
            <a:endParaRPr lang="en-US" sz="2400" dirty="0"/>
          </a:p>
        </p:txBody>
      </p:sp>
      <p:sp>
        <p:nvSpPr>
          <p:cNvPr id="4" name="Slide Number Placeholder 3"/>
          <p:cNvSpPr>
            <a:spLocks noGrp="1"/>
          </p:cNvSpPr>
          <p:nvPr>
            <p:ph type="sldNum" sz="quarter" idx="12"/>
          </p:nvPr>
        </p:nvSpPr>
        <p:spPr/>
        <p:txBody>
          <a:bodyPr/>
          <a:lstStyle/>
          <a:p>
            <a:fld id="{FD6AD281-E497-4513-9250-2C4199296EDD}" type="slidenum">
              <a:rPr lang="en-US" smtClean="0"/>
              <a:pPr/>
              <a:t>1</a:t>
            </a:fld>
            <a:endParaRPr lang="en-US" dirty="0"/>
          </a:p>
        </p:txBody>
      </p:sp>
      <p:sp>
        <p:nvSpPr>
          <p:cNvPr id="6" name="Subtitle 2"/>
          <p:cNvSpPr txBox="1">
            <a:spLocks/>
          </p:cNvSpPr>
          <p:nvPr/>
        </p:nvSpPr>
        <p:spPr>
          <a:xfrm>
            <a:off x="4716016" y="3435846"/>
            <a:ext cx="4329558" cy="115212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dirty="0" smtClean="0">
                <a:solidFill>
                  <a:schemeClr val="tx1"/>
                </a:solidFill>
              </a:rPr>
              <a:t>Andrew Rhyder - Australian Synchrotron</a:t>
            </a:r>
          </a:p>
        </p:txBody>
      </p:sp>
      <p:sp>
        <p:nvSpPr>
          <p:cNvPr id="5" name="Title 1"/>
          <p:cNvSpPr txBox="1">
            <a:spLocks/>
          </p:cNvSpPr>
          <p:nvPr/>
        </p:nvSpPr>
        <p:spPr>
          <a:xfrm>
            <a:off x="1086747" y="4312344"/>
            <a:ext cx="4680520" cy="551260"/>
          </a:xfrm>
          <a:prstGeom prst="rect">
            <a:avLst/>
          </a:prstGeom>
        </p:spPr>
        <p:txBody>
          <a:bodyPr vert="horz" lIns="91440" tIns="45720" rIns="91440" bIns="45720" rtlCol="0" anchor="b">
            <a:normAutofit/>
          </a:bodyPr>
          <a:lstStyle>
            <a:lvl1pPr algn="l" defTabSz="914400" rtl="0" eaLnBrk="1" latinLnBrk="0" hangingPunct="1">
              <a:lnSpc>
                <a:spcPts val="2800"/>
              </a:lnSpc>
              <a:spcBef>
                <a:spcPct val="0"/>
              </a:spcBef>
              <a:buNone/>
              <a:defRPr sz="2800" kern="1200">
                <a:solidFill>
                  <a:schemeClr val="bg2"/>
                </a:solidFill>
                <a:latin typeface="Arial" pitchFamily="34" charset="0"/>
                <a:ea typeface="+mj-ea"/>
                <a:cs typeface="Arial" pitchFamily="34" charset="0"/>
              </a:defRPr>
            </a:lvl1pPr>
          </a:lstStyle>
          <a:p>
            <a:r>
              <a:rPr lang="en-AU" sz="2000" dirty="0" smtClean="0"/>
              <a:t>Fall Meeting October 2014 </a:t>
            </a:r>
            <a:r>
              <a:rPr lang="en-AU" sz="2000" dirty="0" err="1" smtClean="0"/>
              <a:t>Saclay</a:t>
            </a:r>
            <a:endParaRPr lang="en-US" sz="2000" dirty="0"/>
          </a:p>
        </p:txBody>
      </p:sp>
      <p:sp>
        <p:nvSpPr>
          <p:cNvPr id="3" name="AutoShape 2" descr="data:image/jpeg;base64,/9j/4AAQSkZJRgABAQAAAQABAAD/2wCEAAkGBg8GEBAUExIQEBARFRIVEBAPERUWERgQFxQXFhsZFxUYJyYeGBojGRMVHy8gJScpOCwsISoxNTIqNScrLCkBCQoKDAwOGQ8NGDUkHiQ1LTUyMjUqNTUvNTAuLS0rLDMuNTM0Kio0LSosLCwpLCksLCw1NCwpMy0vNCw2LCksLP/AABEIANUA7AMBIgACEQEDEQH/xAAcAAEBAQEBAQEBAQAAAAAAAAAABwgFBgQBAwL/xABNEAABAwIBBQgNCgUCBwEAAAABAAIDBBEFBgcSITETF0FRVFWU0wgUGDVhcXSSk7Kz0dIVFiIyNDZSc4GRIzNyocRisUJDdYKDorQk/8QAGwEBAAIDAQEAAAAAAAAAAAAAAAQFAwYHAgH/xAAzEQEAAQICBQkIAwEAAAAAAAAAAQIDBBEFEjRxsQYVITEyM1JTkRMWNVFygYLRYbLBFP/aAAwDAQACEQMRAD8AuKIptn4xypwHD4H080kD3VLWufE4tcWblKbEjgu0H9EFIul1kHfJxnnCs9M5N8nGecKz0zkGvrpdZB3ycZ5wrPTOTfJxnnCs9M5Br9LqaZhsdqseoah9RNLO9tQWtdK4uIbuUZsCeC5K87n7yprsAqqRtPUz07XwuLmxPLQXboRc28CC2XS6yDvk4zzhWemcm+TjPOFZ6ZyDX90WQ4s5uMwkEV9USPxSFw/UOuCveZD5/wCpp5WR4joywONjUsYGysv/AMTms+i9o4bAG2vXsIaAS6/zFK2doc0hzXAFrgbggi4IPCLKCZ8cr8QwLE2x09VUQR9rxO0IpC1ukXSAmw4dQQXy6/VkEZyMZ5wrPTOWpcjKl9bhtBI9xfJJS0znvcbuc90TSSTwkkkoOyi/nPOyla573NYxgLnvcQGhoFySTqAAF7qE5b9kHLI90eHNayNpI7alYHPdbhZG7U1vhcCTxBBekWOa7LrFMSJMlbVuub6O7va2/ga0ho28S/jTZX4jRm7KysYdX1aiUbOPXrQbMRZsyRz9Yhg72Nqz25T6g64aJ2t42vFg4+B178Y2rQuCY1BlDBHPA8SQyi7XDx2II4CCCCOAhB9yL5sSxGLCIpJpXiOKJpc97tgaP9/FwrPWWOfyuxZ5bRf/AI4BsdotdUOHG5xuGeJuzjKDRyLGlTlhiVYbvrax5120qiU2vtsL6v0SmyxxKiN2VtYw6r6NRKL24xfX+qDZaLPGRGf2roJWsryKincbGYMAmj8NmgB7Rwi1+I8B0FTVLKxjHscHse1rmPabtcxwuCDwgggoP6oiIClHZHd7KbytnsJlV1KOyO72U3lbPYTIM5qo5q809Nl7SzTSzTxOjmMYbFoWI3NjrnSB13cVLl6vJLOZiGRUT4qZ0QY9+6O04w46ei1u08FmhBW+5uoOVVf7RfCnc3UHKqv9ovhXgN/3G/x0/oGpv+Y3+On9A1Bd8hMhocgoJIYpJJWySGQmXRuDotbYaIGqzQpF2Sf2yi/If7QqzZEYtLjuHUc8pBlmia95aLDSPEOBRnsk/tlF+Q/2hQR5XXN7mbwzKbDaWom7Y3WVry/QlAbcSPaLC2rU0KFK25BZ7cPyVw2mppYqt8sLXhxjZEWEmR7xYl4Oxw4EHjs6+bdub+aHc5HS09QHbmZLbo17NHSa4tsD9ZpBsNtrarnwa9rnOzkPzhTRER7jBAHiJhIc8lxGk5xGq5DW6hsttK8Ug1VmVxN2JYLS6RJdFukVz+FjyG28AYWj9FJOyG77t8mh9eRWLNFgr8CwekY9pbI8OleDtG6OLm3HAdAs1KO9kN33b5ND68iCYhbEyC71Yb5HS+xYsdhbEyC71Yb5HS+xYgmPZE5XPp2w0EbiBI3dqm3CwOtG2/FpNc4jwNUIXuM9NWavG6zbZm5MaDwBsLL/APsXH9V4ga0FIzd5l58s4hUSydrUridzIbpSyWNiWjUGtuCLni2cK9NlF2OO4xOdR1LpJGi4hqGtGmeISN2HiBG3aQrThNA3CoIYWizYY442gcTGho/2X1oMPyxOhcWuBa5pIc1wsQRqII4DdWLsd8bqKaeamLJXUswL2vEbjGyoaOF41NDmNI17S1qskeRWGxTSTCjpjNI4vfK6Jrnl5NybuvYkm+qy7LWhosNQGwDZZBKOyLxN9Lh8ETSQ2ecbpY7WxtLg0jhGkWn/ALQs6LWOdfI1+WuHPjj+0ROEsAJADntBBZc7NJrnAeG3Asp1NM+je5j2ujewkPY9pa4OHAQdYKC95l8kMExagbI+Onq6wl/bDZwHuj+mdECN2po0Q06Vtdzr4Bzs8eaSGijZU4fA8O0wyemga57SCCQ9rBctsRYgatYNhY3icMzqdwc1zmuGxzSQ4HwEawvVYPnWxnBLaFZM9ot9CoImbYcH8S5A8RCD4os32LzEAYfXa9hNNIB+5AAWiszdNW4fhjYauGSGSCSRkYlFiYTZ4I8AL3D9F47JLsiY6pzY6+FsN9XbNPpGMf1Rm7gPCC7xKy0tTHWsa+NzZI3gOY9hDmuaRcEEaiEH9UREBSjsju9lN5Wz2Eyq6lHZHd7KbytnsJkGc1R82uaNucCmlmNU6AxymPREIff6DHXvpD8drWU4VTzU516XIKlmhmhnkdJMZAYtDR0dzY2x0iNd2lB6PuaGc4P6KPjTuaGc4P6KPjXS7pDDuTVn7RfEndIYdyas/aL4kFIyZwQZOUdPTB+6CBjWaZbo6VuG1zb91EOyT+2UX5D/AGhVVyCzj0+cHtjcYpou19y0t20Ne6adraJOzcypV2Sf2yi/If7QoI8vTYTm1xbHIWTQUkkkMlyx4dGAQCWna4HaCvMrV+ZvvJQf0ye3kQQaDMzjs5t2m5vhfLC0fuXKh5Cdj/2lIybEHskLCHNpYtbC4axujz9Yf6QLHjIuDakQFmvshu+7fJofXkWlFmvshu+7fJofXkQTELYmQXerDfI6X2LFjsLYmQXerDfI6X2LEGcM81MabG66/wDxGJ4NranQxn+xuP0XigbK49kXkm95grmNJa1ohqCNjfpExuPgJc5pPHojhUNQbcoKttfFHI3W2RjXtI/C5ocP7Ff3UAza58o8ApmUtayV7IgGwTwgOcI+Br2kjU0agRwWFtVz3cp+yIpI4XNoo5pJ3AhskzQyNhI1Otcl5B12sB4UHpKnPVhWH1k9LM6WJ0DzGZjHpRFw1HWy7hZ1xrHAvXYRlBSY83Sp6iGcDbuUjXEeMDWP1WL5ZXTuc5xLnOJLnONyXE3JJ4TdU/MBkw7FMQNS4fwqRpIcdhneC1o8Nml7vBYcYQaRuvIZZZJYNlS3Sq9wa8CwqBK2OUcQ07/SG2wdceBTDsjsFkgqaWqF9zkj3FxF7CRjnOF/G15t/SVG7oLbjHY2uJJpKxpafqsqmEG3hkjvfzAprlZm8xHIuxqYbRE6LZ43B8RdxaQ+qTY6nAHUrpmwzq0OK0UEVRPFT1UDGxvbO8MDwwBoe17tRuALi9wb6rWK+LPRl7h0mGzU0c0NTPOWBrYXtkDA17Xl7i24bqbYDaSeK6DOivnY5ZRyVUVVSPdpNg0ZYASSQx5Ie0cTdINNuNx41A1cexswZw7dqSCGHc4WHgLvrv8A2/h/uguSIiApd2QtHJW4bTiNj5HCqYSI2lxtuMwvYcGsKoogxX8gVfJ6j0L/AHJ8gVfJ6j0L/ctqIgxX8gVfJ6j0L/cnyBV8nqPQv9y2oiCLdjhQTUIxLdI5I7ml0d0Y5t7bve19u0Ln9kTh01bV0ZjilkAheCY43OAO6HaQFeUQYr+QKvk9R6F/uWo80MD6bBaFr2uY4Nku17SHD+NJtB1r2KICIiAs6Z/cLnrMVa6OKWRva8Q0mRucL6cmq4HhWi0QYrGA1fJ6j0L/AHLXGQ0ZiwvDg4Frm0lKHNcLEEQsuCDsK7iIPnr6CLFIpIpWiSKVpZIx2wtIsQs7Zc5iq3BHvko2urKYkkMbrqGC+ws/5ltWtus8QWkUQYkrMPmw9xbLHJE4bWyscx3CNjrcRX8Wxl5sASeIaytvvYJNoBHEdYX4yFsexrR4gAgytklmgxTKlzbxOpYDbSnqWlo0f9DDZz/01eELSuS2S9PkhTMp4GkMZrc52t75Dte48JNv01AagF10QcnKnJmDK6lkp5xdjx9Fw+syQfVe08BB/cXB1ErNGVWaHFcmHvtC+qgBOjPTNLwW8bmC7mG224t4TtWrUQYglgfASHNc0gkEOBBuNosUhp31BAa1zydgaCTfxBbcfE2TaAfGLoyJsewAeIWQZhyOzK4llI9pmjfRU9/pyTtLZCOJkR+kT4TYeHgWkcAwODJumip4W6MUTbNv9YnaXOPC4kkk8ZXQRAREQF8NfjtJhbg2aop4XEaQbNMxji25FwHEG1wda+5Z47IVgkxWlB2dqN9tOsti1VeuU2qeuqYj1nJ8mcozXD54Yby2j6TD8SfPDDeW0fSYfiWRu0mcX9ynaTOL+5Wy+6uO8VPrP6Yfb0tc/PDDeW0fSYfiT54Yby2j6TD8SyN2kzi/uU7SZxf3Ke6uO8VPrP6Pb0tdxZVYfO5rW1dI5ziA1raiIuLibAAA3JJ4F1VkDJeBsOJYbYWvV03tmLX6oMZhLmDvTZuTGcZdXV0xn/DLTVFUZwLlSZV4fC4tdWUjXNJDmuqYgQQbEEE6jddVQPInImgyrqcXdUxGV0dZK1h3SRlgXvJ+oRfYqnG4y3g7M3rkTlGXV19PR/DJTTNU5Qsvzww3ltH0mH4k+eGG8to+kw/EvEbzmCclPSJ/iTecwTkp6RP8SoPerA+Gr0j9svsKnt/nhhvLaPpMPxJ88MN5bR9Jh+JeI3nME5KekT/Em85gnJT0if4k96sD4avSP2ewqe/ocepMUcWw1FPM8DSLYpmPdoggXs0k2uRrX3qL5v8ABIMnsp6yGBm5xMortbpOdYuNO463EnaTwq0LZLF6m9bpu09VURPqwzGU5CIizPgiIgIiICIiAiIgIiICIiAs9dkF32pfJG+2nWhVnrsgu+1L5I3206naN2yz9VPGHmvsynaIi7IrhERB9uTnfLDfK6b2zFrxZDyc75Yb5XTe2YteLlfKL4hc/H+sJ1nsQKQZp/tGN+XSetIq+pBmn+0Y35dJ60i0LlH8Pr/HjCVZ7cKKiIuWpwiIg8Bkz97q7yJv+MqypNkz97q7yJv+MqyuxaM2Oz9NPCFfX2pERFPeBERAREQEREBERAREQEREBZ67ILvtS+SN9tOtCrPXZBd9qXyRvtp1O0btln6qeMPNfZlO0RF2RXCIiD7cnO+WG+V03tmLXiyHk53yw3yum9sxa8XK+UXxC5+P9YTrPYgUgzT/AGjG/LpPWkVfUgzT/wA/G/LpPWkWhco/h9f48YSrPbhRUS6XXLU4RLpdB4DJn73V3kTf8ZVlSbJn73V3kTf8ZVldi0Zsdn6aeEK+vtSIiKe8CIiAiIgIiICIiAiIgIiIC8PlzmmpcvKhk8s1RE5kYiDYdDR0Q97r/SBN7vK9wiCS9zjh/Kq394vhTucsP5VW/vF8KrS/CvevX8zJB8hcyVHlTQQ1ElRVMfI6YFsZj0RoTyRi12k7GArv9zjh/Kq394vhXpsz3eal/rq//rmXtE16/mZJfheYChwqeCZtTVudBJHI1rjFolzHBwBs3ZcKoIi8zMz1gpjV5h6SqmmlFZXRmaR8jmxvY1uk5xd+HwqnIvMxE9Ylu8FTcvxL0rPhXAy8zSRZKYfU1MdbXvfCGFrZJW6J0pGM12AOxxVxXi88neSu/pi9vEvOpR8jNwd4Om5fiXpWfCm8FTcvxL0rPhVRC/U1KPkZvEZGZqabIqqfUMqKmeR8Toju5YRolzHXuADf+GOFe3RF7BERAREQEREBERAREQEREBERAXj85GcIZvYoJNwNRuz3M0RLudrN0r30XXXsFzcbybpMpGtbUwxztYS5gkFwHEWuP0QSLumBzceljq1+d0wObndLHVqjb1uC8gpvNPvTetwXkFN5p96CP5HZ9RknRRU3aRl3MyndO2dG+6TPk+roG1tO23gXb7pgc3HpY6tUXetwXkFN5p96b1uC8gpvNPvQTrumBzceljq07pgc3HpY6tUXetwXkFN5p96b1uC8gpvNPvQTrumBzceljq07pgc3HpY6tUXetwXkFN5p96b1uC8gpvNPvQTrumBzceljq1xMs8+oytoZ6XtIw7sGDdO2dO2jI1/1dAX+rbarBvW4LyCm80+9N63BeQU3mn3oJz3TA5uPSx1a/e6YHNx6WOrVF3rcF5BTeafem9bgvIKbzT70E67pgc3HpY6tO6YHNx6WOrVF3rcF5BTeafem9bgvIKbzT70E67pgc3HpY6tO6YHNx6WOrVAq82GCsjeRQ01w1xH0TtsfCuDm6ze4VimF0UstHBJLJEC97mnSLrnWdaDzvdMDm49LHVp3TA5uPSx1aou9bgvIKbzT703rcF5BTeafegnXdMDm49LHVp3TA5uPSx1aou9bgvIKbzT703rcF5BTeafegnXdMDm49LHVp3TA5uPSx1aou9bgvIKbzT703rcF5BTeafegnXdMDm49LHVp3TA5uPSx1a7mX+QGF4YygMVHBGZMQoon6LT9KJ8hDmnXsIXqd63BeQU3mn3oJ13TA5uPSx1ao+bzLb5+0jqjcTT6Mr49Ayaf1WsdfSs38ey3Av8AO9bgvIKbzT7128GwGlyejMdPEyCMuLyyMWGmQAT47NH7IPvREQEREBERAREQEREBERAREQEREBFFctsrsaGNVNJR1bYI44opGtfFE4a4476yxzrlz7618XytlTzlB6CLqlFu4zD2qtW5VlKFex+FsVal2uIlcK3+VJ/Q71SvN5q+82H/AJI9YqYvxPKiQEHEYCCCD/Ai2H/xL5sKdlJgsMcMNfBHDENGNm5RmzeK7oyTt4SsXOOE8yGHnbA+ZDQSKEfK2VPOUHoIuqX98mMr8chxegpqqsZPFOXlzWQxAFoY82JDGka2jYVktYzD3atW3VnLNZ0hhb1WpariZXBEX4VLTX6izdh2cPKPFg9zK9jWte5lnwQX1WPBGeNfX87spucIvQQ9Wo9WKs0Tq1VdKfb0bi7lMV0W5mJVPOd/Lw3/AKnh/tSvZrNmJ4tj+MCMS10TxFLHNH/CjFpozdrvoxi9jwHUvt+d2U3OEXoIerXn/sw/ie+acd5ctDIs8/O7KbnCL0EPVr2eZrK3EcoZ8QjrJ937XEIZaONgBJkBtoNaTfRG1ZLd+1cnKic2C/gsRh4iq9RlEqmiIsyIIiICIiAiIgIiICIiAiIgIiIIXlB96K3yaL1IF11yMoPvRW+TRepAuutM0ztP2hz7lBtk7oERFTqEXEpfvFhHil9SRdtcSl+8WEeKX1JFbaH2qn78F3oHbad08F4X4V+r8K3V0RlzI3+VN+e/1WrvrgZG/wAqb89/qtXfWqYzv6t7pmitjt7hERRVkLvZiPt2M+OD1pVwV3sxH27GfHB60qttFd5Vuaxyl7ijf/izoiK/aQIiICIiAiIgIiICIiAiIgIiIIXlB96K3yaL1IF11yMoPvRW+TRepAuutM0ztP2hz7lBtk7oERFTqEXEpfvFhHil9SRdtcSl+8WEeKX1JFbaH2qn78F3oHbad08F4X4V+r8K3V0RlzI3+VN+e/1WrvrgZG/ypvz3+q1d9apjO/q3umaK2O3uERFFWQu9mI+3Yz44PWlXBXezEfbsZ8cHrSq20V3lW5rHKXuKN/8AizoiK/aQIiICIiAiIgIiICIiAiIgIiIItltkdjbsZqaujpY545Ioo2ukmiaNUcYP0S9rgdJll8XyNlVzfTeni61XZFFu4PD3ata5TnKHewGFv1a92iJlCfkbKrm+m9PF1qfI2VXN9N6eLrVdkWPm7CeXDDzTgfLhCfkbKrm+m9PF1q+jJjI3HZcXoamrpI4YqcvDnRzREBpY8a2h7nHW4bFbkWS1g8Paq1rdGUstnAYWzVr2qIiRfhX6ilJrN+H5uco8JD2soY3Nc9z7vqIL67DgkHEF9fzNyn5BB0iHrVoVFHqwtmqdaqnpT7ekcXbpiii5MRDPXzNyn5BB0iHrU+ZuU/IIOkQ9atCovP8Ax4fwvfOuO8yWevmblPyCDpEPWr2WZvJDEcnJ8QkrIBAagQlmjJG8EtMhNtBziPrDaqmiyW7Fq3OdEZI9/GYjERFN6vOIERFmRR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data:image/jpeg;base64,/9j/4AAQSkZJRgABAQAAAQABAAD/2wCEAAkGBg8GEBAUExIQEBARFRIVEBAPERUWERgQFxQXFhsZFxUYJyYeGBojGRMVHy8gJScpOCwsISoxNTIqNScrLCkBCQoKDAwOGQ8NGDUkHiQ1LTUyMjUqNTUvNTAuLS0rLDMuNTM0Kio0LSosLCwpLCksLCw1NCwpMy0vNCw2LCksLP/AABEIANUA7AMBIgACEQEDEQH/xAAcAAEBAQEBAQEBAQAAAAAAAAAABwgFBgQBAwL/xABNEAABAwIBBQgNCgUCBwEAAAABAAIDBBEFBgcSITETF0FRVFWU0wgUGDVhcXSSk7Kz0dIVFiIyNDZSc4GRIzNyocRisUJDdYKDorQk/8QAGwEBAAIDAQEAAAAAAAAAAAAAAAQFAwYHAgH/xAAzEQEAAQICBQkIAwEAAAAAAAAAAQIDBBEFEjRxsQYVITEyM1JTkRMWNVFygYLRYbLBFP/aAAwDAQACEQMRAD8AuKIptn4xypwHD4H080kD3VLWufE4tcWblKbEjgu0H9EFIul1kHfJxnnCs9M5N8nGecKz0zkGvrpdZB3ycZ5wrPTOTfJxnnCs9M5Br9LqaZhsdqseoah9RNLO9tQWtdK4uIbuUZsCeC5K87n7yprsAqqRtPUz07XwuLmxPLQXboRc28CC2XS6yDvk4zzhWemcm+TjPOFZ6ZyDX90WQ4s5uMwkEV9USPxSFw/UOuCveZD5/wCpp5WR4joywONjUsYGysv/AMTms+i9o4bAG2vXsIaAS6/zFK2doc0hzXAFrgbggi4IPCLKCZ8cr8QwLE2x09VUQR9rxO0IpC1ukXSAmw4dQQXy6/VkEZyMZ5wrPTOWpcjKl9bhtBI9xfJJS0znvcbuc90TSSTwkkkoOyi/nPOyla573NYxgLnvcQGhoFySTqAAF7qE5b9kHLI90eHNayNpI7alYHPdbhZG7U1vhcCTxBBekWOa7LrFMSJMlbVuub6O7va2/ga0ho28S/jTZX4jRm7KysYdX1aiUbOPXrQbMRZsyRz9Yhg72Nqz25T6g64aJ2t42vFg4+B178Y2rQuCY1BlDBHPA8SQyi7XDx2II4CCCCOAhB9yL5sSxGLCIpJpXiOKJpc97tgaP9/FwrPWWOfyuxZ5bRf/AI4BsdotdUOHG5xuGeJuzjKDRyLGlTlhiVYbvrax5120qiU2vtsL6v0SmyxxKiN2VtYw6r6NRKL24xfX+qDZaLPGRGf2roJWsryKincbGYMAmj8NmgB7Rwi1+I8B0FTVLKxjHscHse1rmPabtcxwuCDwgggoP6oiIClHZHd7KbytnsJlV1KOyO72U3lbPYTIM5qo5q809Nl7SzTSzTxOjmMYbFoWI3NjrnSB13cVLl6vJLOZiGRUT4qZ0QY9+6O04w46ei1u08FmhBW+5uoOVVf7RfCnc3UHKqv9ovhXgN/3G/x0/oGpv+Y3+On9A1Bd8hMhocgoJIYpJJWySGQmXRuDotbYaIGqzQpF2Sf2yi/If7QqzZEYtLjuHUc8pBlmia95aLDSPEOBRnsk/tlF+Q/2hQR5XXN7mbwzKbDaWom7Y3WVry/QlAbcSPaLC2rU0KFK25BZ7cPyVw2mppYqt8sLXhxjZEWEmR7xYl4Oxw4EHjs6+bdub+aHc5HS09QHbmZLbo17NHSa4tsD9ZpBsNtrarnwa9rnOzkPzhTRER7jBAHiJhIc8lxGk5xGq5DW6hsttK8Ug1VmVxN2JYLS6RJdFukVz+FjyG28AYWj9FJOyG77t8mh9eRWLNFgr8CwekY9pbI8OleDtG6OLm3HAdAs1KO9kN33b5ND68iCYhbEyC71Yb5HS+xYsdhbEyC71Yb5HS+xYgmPZE5XPp2w0EbiBI3dqm3CwOtG2/FpNc4jwNUIXuM9NWavG6zbZm5MaDwBsLL/APsXH9V4ga0FIzd5l58s4hUSydrUridzIbpSyWNiWjUGtuCLni2cK9NlF2OO4xOdR1LpJGi4hqGtGmeISN2HiBG3aQrThNA3CoIYWizYY442gcTGho/2X1oMPyxOhcWuBa5pIc1wsQRqII4DdWLsd8bqKaeamLJXUswL2vEbjGyoaOF41NDmNI17S1qskeRWGxTSTCjpjNI4vfK6Jrnl5NybuvYkm+qy7LWhosNQGwDZZBKOyLxN9Lh8ETSQ2ecbpY7WxtLg0jhGkWn/ALQs6LWOdfI1+WuHPjj+0ROEsAJADntBBZc7NJrnAeG3Asp1NM+je5j2ujewkPY9pa4OHAQdYKC95l8kMExagbI+Onq6wl/bDZwHuj+mdECN2po0Q06Vtdzr4Bzs8eaSGijZU4fA8O0wyemga57SCCQ9rBctsRYgatYNhY3icMzqdwc1zmuGxzSQ4HwEawvVYPnWxnBLaFZM9ot9CoImbYcH8S5A8RCD4os32LzEAYfXa9hNNIB+5AAWiszdNW4fhjYauGSGSCSRkYlFiYTZ4I8AL3D9F47JLsiY6pzY6+FsN9XbNPpGMf1Rm7gPCC7xKy0tTHWsa+NzZI3gOY9hDmuaRcEEaiEH9UREBSjsju9lN5Wz2Eyq6lHZHd7KbytnsJkGc1R82uaNucCmlmNU6AxymPREIff6DHXvpD8drWU4VTzU516XIKlmhmhnkdJMZAYtDR0dzY2x0iNd2lB6PuaGc4P6KPjTuaGc4P6KPjXS7pDDuTVn7RfEndIYdyas/aL4kFIyZwQZOUdPTB+6CBjWaZbo6VuG1zb91EOyT+2UX5D/AGhVVyCzj0+cHtjcYpou19y0t20Ne6adraJOzcypV2Sf2yi/If7QoI8vTYTm1xbHIWTQUkkkMlyx4dGAQCWna4HaCvMrV+ZvvJQf0ye3kQQaDMzjs5t2m5vhfLC0fuXKh5Cdj/2lIybEHskLCHNpYtbC4axujz9Yf6QLHjIuDakQFmvshu+7fJofXkWlFmvshu+7fJofXkQTELYmQXerDfI6X2LFjsLYmQXerDfI6X2LEGcM81MabG66/wDxGJ4NranQxn+xuP0XigbK49kXkm95grmNJa1ohqCNjfpExuPgJc5pPHojhUNQbcoKttfFHI3W2RjXtI/C5ocP7Ff3UAza58o8ApmUtayV7IgGwTwgOcI+Br2kjU0agRwWFtVz3cp+yIpI4XNoo5pJ3AhskzQyNhI1Otcl5B12sB4UHpKnPVhWH1k9LM6WJ0DzGZjHpRFw1HWy7hZ1xrHAvXYRlBSY83Sp6iGcDbuUjXEeMDWP1WL5ZXTuc5xLnOJLnONyXE3JJ4TdU/MBkw7FMQNS4fwqRpIcdhneC1o8Nml7vBYcYQaRuvIZZZJYNlS3Sq9wa8CwqBK2OUcQ07/SG2wdceBTDsjsFkgqaWqF9zkj3FxF7CRjnOF/G15t/SVG7oLbjHY2uJJpKxpafqsqmEG3hkjvfzAprlZm8xHIuxqYbRE6LZ43B8RdxaQ+qTY6nAHUrpmwzq0OK0UEVRPFT1UDGxvbO8MDwwBoe17tRuALi9wb6rWK+LPRl7h0mGzU0c0NTPOWBrYXtkDA17Xl7i24bqbYDaSeK6DOivnY5ZRyVUVVSPdpNg0ZYASSQx5Ie0cTdINNuNx41A1cexswZw7dqSCGHc4WHgLvrv8A2/h/uguSIiApd2QtHJW4bTiNj5HCqYSI2lxtuMwvYcGsKoogxX8gVfJ6j0L/AHJ8gVfJ6j0L/ctqIgxX8gVfJ6j0L/cnyBV8nqPQv9y2oiCLdjhQTUIxLdI5I7ml0d0Y5t7bve19u0Ln9kTh01bV0ZjilkAheCY43OAO6HaQFeUQYr+QKvk9R6F/uWo80MD6bBaFr2uY4Nku17SHD+NJtB1r2KICIiAs6Z/cLnrMVa6OKWRva8Q0mRucL6cmq4HhWi0QYrGA1fJ6j0L/AHLXGQ0ZiwvDg4Frm0lKHNcLEEQsuCDsK7iIPnr6CLFIpIpWiSKVpZIx2wtIsQs7Zc5iq3BHvko2urKYkkMbrqGC+ws/5ltWtus8QWkUQYkrMPmw9xbLHJE4bWyscx3CNjrcRX8Wxl5sASeIaytvvYJNoBHEdYX4yFsexrR4gAgytklmgxTKlzbxOpYDbSnqWlo0f9DDZz/01eELSuS2S9PkhTMp4GkMZrc52t75Dte48JNv01AagF10QcnKnJmDK6lkp5xdjx9Fw+syQfVe08BB/cXB1ErNGVWaHFcmHvtC+qgBOjPTNLwW8bmC7mG224t4TtWrUQYglgfASHNc0gkEOBBuNosUhp31BAa1zydgaCTfxBbcfE2TaAfGLoyJsewAeIWQZhyOzK4llI9pmjfRU9/pyTtLZCOJkR+kT4TYeHgWkcAwODJumip4W6MUTbNv9YnaXOPC4kkk8ZXQRAREQF8NfjtJhbg2aop4XEaQbNMxji25FwHEG1wda+5Z47IVgkxWlB2dqN9tOsti1VeuU2qeuqYj1nJ8mcozXD54Yby2j6TD8SfPDDeW0fSYfiWRu0mcX9ynaTOL+5Wy+6uO8VPrP6Yfb0tc/PDDeW0fSYfiT54Yby2j6TD8SyN2kzi/uU7SZxf3Ke6uO8VPrP6Pb0tdxZVYfO5rW1dI5ziA1raiIuLibAAA3JJ4F1VkDJeBsOJYbYWvV03tmLX6oMZhLmDvTZuTGcZdXV0xn/DLTVFUZwLlSZV4fC4tdWUjXNJDmuqYgQQbEEE6jddVQPInImgyrqcXdUxGV0dZK1h3SRlgXvJ+oRfYqnG4y3g7M3rkTlGXV19PR/DJTTNU5Qsvzww3ltH0mH4k+eGG8to+kw/EvEbzmCclPSJ/iTecwTkp6RP8SoPerA+Gr0j9svsKnt/nhhvLaPpMPxJ88MN5bR9Jh+JeI3nME5KekT/Em85gnJT0if4k96sD4avSP2ewqe/ocepMUcWw1FPM8DSLYpmPdoggXs0k2uRrX3qL5v8ABIMnsp6yGBm5xMortbpOdYuNO463EnaTwq0LZLF6m9bpu09VURPqwzGU5CIizPgiIgIiICIiAiIgIiICIiAs9dkF32pfJG+2nWhVnrsgu+1L5I3206naN2yz9VPGHmvsynaIi7IrhERB9uTnfLDfK6b2zFrxZDyc75Yb5XTe2YteLlfKL4hc/H+sJ1nsQKQZp/tGN+XSetIq+pBmn+0Y35dJ60i0LlH8Pr/HjCVZ7cKKiIuWpwiIg8Bkz97q7yJv+MqypNkz97q7yJv+MqyuxaM2Oz9NPCFfX2pERFPeBERAREQEREBERAREQEREBZ67ILvtS+SN9tOtCrPXZBd9qXyRvtp1O0btln6qeMPNfZlO0RF2RXCIiD7cnO+WG+V03tmLXiyHk53yw3yum9sxa8XK+UXxC5+P9YTrPYgUgzT/AGjG/LpPWkVfUgzT/wA/G/LpPWkWhco/h9f48YSrPbhRUS6XXLU4RLpdB4DJn73V3kTf8ZVlSbJn73V3kTf8ZVldi0Zsdn6aeEK+vtSIiKe8CIiAiIgIiICIiAiIgIiIC8PlzmmpcvKhk8s1RE5kYiDYdDR0Q97r/SBN7vK9wiCS9zjh/Kq394vhTucsP5VW/vF8KrS/CvevX8zJB8hcyVHlTQQ1ElRVMfI6YFsZj0RoTyRi12k7GArv9zjh/Kq394vhXpsz3eal/rq//rmXtE16/mZJfheYChwqeCZtTVudBJHI1rjFolzHBwBs3ZcKoIi8zMz1gpjV5h6SqmmlFZXRmaR8jmxvY1uk5xd+HwqnIvMxE9Ylu8FTcvxL0rPhXAy8zSRZKYfU1MdbXvfCGFrZJW6J0pGM12AOxxVxXi88neSu/pi9vEvOpR8jNwd4Om5fiXpWfCm8FTcvxL0rPhVRC/U1KPkZvEZGZqabIqqfUMqKmeR8Toju5YRolzHXuADf+GOFe3RF7BERAREQEREBERAREQEREBERAXj85GcIZvYoJNwNRuz3M0RLudrN0r30XXXsFzcbybpMpGtbUwxztYS5gkFwHEWuP0QSLumBzceljq1+d0wObndLHVqjb1uC8gpvNPvTetwXkFN5p96CP5HZ9RknRRU3aRl3MyndO2dG+6TPk+roG1tO23gXb7pgc3HpY6tUXetwXkFN5p96b1uC8gpvNPvQTrumBzceljq07pgc3HpY6tUXetwXkFN5p96b1uC8gpvNPvQTrumBzceljq07pgc3HpY6tUXetwXkFN5p96b1uC8gpvNPvQTrumBzceljq1xMs8+oytoZ6XtIw7sGDdO2dO2jI1/1dAX+rbarBvW4LyCm80+9N63BeQU3mn3oJz3TA5uPSx1a/e6YHNx6WOrVF3rcF5BTeafem9bgvIKbzT70E67pgc3HpY6tO6YHNx6WOrVF3rcF5BTeafem9bgvIKbzT70E67pgc3HpY6tO6YHNx6WOrVAq82GCsjeRQ01w1xH0TtsfCuDm6ze4VimF0UstHBJLJEC97mnSLrnWdaDzvdMDm49LHVp3TA5uPSx1aou9bgvIKbzT703rcF5BTeafegnXdMDm49LHVp3TA5uPSx1aou9bgvIKbzT703rcF5BTeafegnXdMDm49LHVp3TA5uPSx1aou9bgvIKbzT703rcF5BTeafegnXdMDm49LHVp3TA5uPSx1a7mX+QGF4YygMVHBGZMQoon6LT9KJ8hDmnXsIXqd63BeQU3mn3oJ13TA5uPSx1ao+bzLb5+0jqjcTT6Mr49Ayaf1WsdfSs38ey3Av8AO9bgvIKbzT7128GwGlyejMdPEyCMuLyyMWGmQAT47NH7IPvREQEREBERAREQEREBERAREQEREBFFctsrsaGNVNJR1bYI44opGtfFE4a4476yxzrlz7618XytlTzlB6CLqlFu4zD2qtW5VlKFex+FsVal2uIlcK3+VJ/Q71SvN5q+82H/AJI9YqYvxPKiQEHEYCCCD/Ai2H/xL5sKdlJgsMcMNfBHDENGNm5RmzeK7oyTt4SsXOOE8yGHnbA+ZDQSKEfK2VPOUHoIuqX98mMr8chxegpqqsZPFOXlzWQxAFoY82JDGka2jYVktYzD3atW3VnLNZ0hhb1WpariZXBEX4VLTX6izdh2cPKPFg9zK9jWte5lnwQX1WPBGeNfX87spucIvQQ9Wo9WKs0Tq1VdKfb0bi7lMV0W5mJVPOd/Lw3/AKnh/tSvZrNmJ4tj+MCMS10TxFLHNH/CjFpozdrvoxi9jwHUvt+d2U3OEXoIerXn/sw/ie+acd5ctDIs8/O7KbnCL0EPVr2eZrK3EcoZ8QjrJ937XEIZaONgBJkBtoNaTfRG1ZLd+1cnKic2C/gsRh4iq9RlEqmiIsyIIiICIiAiIgIiICIiAiIgIiIIXlB96K3yaL1IF11yMoPvRW+TRepAuutM0ztP2hz7lBtk7oERFTqEXEpfvFhHil9SRdtcSl+8WEeKX1JFbaH2qn78F3oHbad08F4X4V+r8K3V0RlzI3+VN+e/1WrvrgZG/wAqb89/qtXfWqYzv6t7pmitjt7hERRVkLvZiPt2M+OD1pVwV3sxH27GfHB60qttFd5Vuaxyl7ijf/izoiK/aQIiICIiAiIgIiICIiAiIgIiIIXlB96K3yaL1IF11yMoPvRW+TRepAuutM0ztP2hz7lBtk7oERFTqEXEpfvFhHil9SRdtcSl+8WEeKX1JFbaH2qn78F3oHbad08F4X4V+r8K3V0RlzI3+VN+e/1WrvrgZG/ypvz3+q1d9apjO/q3umaK2O3uERFFWQu9mI+3Yz44PWlXBXezEfbsZ8cHrSq20V3lW5rHKXuKN/8AizoiK/aQIiICIiAiIgIiICIiAiIgIiIItltkdjbsZqaujpY545Ioo2ukmiaNUcYP0S9rgdJll8XyNlVzfTeni61XZFFu4PD3ata5TnKHewGFv1a92iJlCfkbKrm+m9PF1qfI2VXN9N6eLrVdkWPm7CeXDDzTgfLhCfkbKrm+m9PF1q+jJjI3HZcXoamrpI4YqcvDnRzREBpY8a2h7nHW4bFbkWS1g8Paq1rdGUstnAYWzVr2qIiRfhX6ilJrN+H5uco8JD2soY3Nc9z7vqIL67DgkHEF9fzNyn5BB0iHrVoVFHqwtmqdaqnpT7ekcXbpiii5MRDPXzNyn5BB0iHrU+ZuU/IIOkQ9atCovP8Ax4fwvfOuO8yWevmblPyCDpEPWr2WZvJDEcnJ8QkrIBAagQlmjJG8EtMhNtBziPrDaqmiyW7Fq3OdEZI9/GYjERFN6vOIERFmRRERAREQEREBERAREQEREBERAREQEREBERAREQEREBERAREQERE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http://www.aps.anl.gov/epics/icons/logo_659x5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79" y="4557572"/>
            <a:ext cx="616754" cy="556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16" y="54795"/>
            <a:ext cx="7555244" cy="644747"/>
          </a:xfrm>
        </p:spPr>
        <p:txBody>
          <a:bodyPr/>
          <a:lstStyle/>
          <a:p>
            <a:r>
              <a:rPr lang="en-AU" dirty="0" err="1" smtClean="0"/>
              <a:t>EPICSQt</a:t>
            </a:r>
            <a:endParaRPr lang="en-AU"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10</a:t>
            </a:fld>
            <a:endParaRPr lang="en-US" dirty="0"/>
          </a:p>
        </p:txBody>
      </p:sp>
      <p:pic>
        <p:nvPicPr>
          <p:cNvPr id="8" name="Picture 7" descr="designerEcample.png"/>
          <p:cNvPicPr/>
          <p:nvPr/>
        </p:nvPicPr>
        <p:blipFill>
          <a:blip r:embed="rId3" cstate="print"/>
          <a:stretch>
            <a:fillRect/>
          </a:stretch>
        </p:blipFill>
        <p:spPr>
          <a:xfrm>
            <a:off x="1169492" y="771550"/>
            <a:ext cx="6719237" cy="4371950"/>
          </a:xfrm>
          <a:prstGeom prst="rect">
            <a:avLst/>
          </a:prstGeom>
        </p:spPr>
      </p:pic>
    </p:spTree>
    <p:extLst>
      <p:ext uri="{BB962C8B-B14F-4D97-AF65-F5344CB8AC3E}">
        <p14:creationId xmlns:p14="http://schemas.microsoft.com/office/powerpoint/2010/main" val="330310275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16" y="54795"/>
            <a:ext cx="7555244" cy="644747"/>
          </a:xfrm>
        </p:spPr>
        <p:txBody>
          <a:bodyPr/>
          <a:lstStyle/>
          <a:p>
            <a:r>
              <a:rPr lang="en-AU" dirty="0" err="1" smtClean="0"/>
              <a:t>EPICSQt</a:t>
            </a:r>
            <a:endParaRPr lang="en-AU"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5" y="1520236"/>
            <a:ext cx="3024336" cy="29031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987574"/>
            <a:ext cx="1892226" cy="13188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555526"/>
            <a:ext cx="2973005" cy="415592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7052" y="2387187"/>
            <a:ext cx="4263438" cy="2709013"/>
          </a:xfrm>
          <a:prstGeom prst="rect">
            <a:avLst/>
          </a:prstGeom>
        </p:spPr>
      </p:pic>
    </p:spTree>
    <p:extLst>
      <p:ext uri="{BB962C8B-B14F-4D97-AF65-F5344CB8AC3E}">
        <p14:creationId xmlns:p14="http://schemas.microsoft.com/office/powerpoint/2010/main" val="418074442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16" y="54795"/>
            <a:ext cx="7555244" cy="644747"/>
          </a:xfrm>
        </p:spPr>
        <p:txBody>
          <a:bodyPr/>
          <a:lstStyle/>
          <a:p>
            <a:r>
              <a:rPr lang="en-AU" dirty="0" err="1" smtClean="0"/>
              <a:t>EPICSQt</a:t>
            </a:r>
            <a:r>
              <a:rPr lang="en-AU" dirty="0" smtClean="0"/>
              <a:t> - differentiation</a:t>
            </a:r>
            <a:endParaRPr lang="en-AU"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12</a:t>
            </a:fld>
            <a:endParaRPr lang="en-US" dirty="0"/>
          </a:p>
        </p:txBody>
      </p:sp>
      <p:sp>
        <p:nvSpPr>
          <p:cNvPr id="9" name="Text Placeholder 6"/>
          <p:cNvSpPr txBox="1">
            <a:spLocks/>
          </p:cNvSpPr>
          <p:nvPr/>
        </p:nvSpPr>
        <p:spPr>
          <a:xfrm>
            <a:off x="827584" y="987574"/>
            <a:ext cx="8064896" cy="3672408"/>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120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smtClean="0"/>
              <a:t>UI presentation application </a:t>
            </a:r>
            <a:r>
              <a:rPr lang="en-AU" sz="2000" dirty="0"/>
              <a:t>that is not restricted to </a:t>
            </a:r>
            <a:r>
              <a:rPr lang="en-AU" sz="2000" dirty="0" err="1"/>
              <a:t>medm</a:t>
            </a:r>
            <a:r>
              <a:rPr lang="en-AU" sz="2000"/>
              <a:t> </a:t>
            </a:r>
            <a:r>
              <a:rPr lang="en-AU" sz="2000" smtClean="0"/>
              <a:t>behaviour</a:t>
            </a:r>
            <a:endParaRPr lang="en-AU" sz="2000" dirty="0" smtClean="0"/>
          </a:p>
          <a:p>
            <a:pPr lvl="1"/>
            <a:r>
              <a:rPr lang="en-AU" sz="1600" dirty="0" smtClean="0"/>
              <a:t>Docks</a:t>
            </a:r>
          </a:p>
          <a:p>
            <a:pPr lvl="1"/>
            <a:r>
              <a:rPr lang="en-AU" sz="1600" dirty="0" smtClean="0"/>
              <a:t>Tabs</a:t>
            </a:r>
          </a:p>
          <a:p>
            <a:pPr lvl="1"/>
            <a:r>
              <a:rPr lang="en-AU" sz="1600" dirty="0" smtClean="0"/>
              <a:t>Application specific menu bars and toolbars</a:t>
            </a:r>
          </a:p>
          <a:p>
            <a:pPr marL="457200" lvl="1" indent="0">
              <a:buNone/>
            </a:pPr>
            <a:endParaRPr lang="en-AU" sz="1600" dirty="0" smtClean="0"/>
          </a:p>
          <a:p>
            <a:r>
              <a:rPr lang="en-AU" sz="2000" dirty="0" smtClean="0"/>
              <a:t>Widget set that is not restricted to </a:t>
            </a:r>
            <a:r>
              <a:rPr lang="en-AU" sz="2000" dirty="0" err="1" smtClean="0"/>
              <a:t>medm</a:t>
            </a:r>
            <a:r>
              <a:rPr lang="en-AU" sz="2000" dirty="0" smtClean="0"/>
              <a:t> behaviour</a:t>
            </a:r>
            <a:endParaRPr lang="en-AU" sz="2000" dirty="0" smtClean="0"/>
          </a:p>
        </p:txBody>
      </p:sp>
    </p:spTree>
    <p:extLst>
      <p:ext uri="{BB962C8B-B14F-4D97-AF65-F5344CB8AC3E}">
        <p14:creationId xmlns:p14="http://schemas.microsoft.com/office/powerpoint/2010/main" val="205777266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16" y="54795"/>
            <a:ext cx="7555244" cy="644747"/>
          </a:xfrm>
        </p:spPr>
        <p:txBody>
          <a:bodyPr/>
          <a:lstStyle/>
          <a:p>
            <a:r>
              <a:rPr lang="en-AU" dirty="0" err="1" smtClean="0"/>
              <a:t>EPICSQt</a:t>
            </a:r>
            <a:r>
              <a:rPr lang="en-AU" dirty="0" smtClean="0"/>
              <a:t> </a:t>
            </a:r>
            <a:r>
              <a:rPr lang="en-AU" dirty="0" smtClean="0"/>
              <a:t>update</a:t>
            </a:r>
            <a:endParaRPr lang="en-AU"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13</a:t>
            </a:fld>
            <a:endParaRPr lang="en-US" dirty="0"/>
          </a:p>
        </p:txBody>
      </p:sp>
    </p:spTree>
    <p:extLst>
      <p:ext uri="{BB962C8B-B14F-4D97-AF65-F5344CB8AC3E}">
        <p14:creationId xmlns:p14="http://schemas.microsoft.com/office/powerpoint/2010/main" val="1267209192"/>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16" y="54795"/>
            <a:ext cx="7555244" cy="644747"/>
          </a:xfrm>
        </p:spPr>
        <p:txBody>
          <a:bodyPr/>
          <a:lstStyle/>
          <a:p>
            <a:r>
              <a:rPr lang="en-AU" dirty="0" err="1" smtClean="0"/>
              <a:t>EPICSQt</a:t>
            </a:r>
            <a:r>
              <a:rPr lang="en-AU" dirty="0" smtClean="0"/>
              <a:t> update - GUIs for Beamline Users</a:t>
            </a:r>
          </a:p>
        </p:txBody>
      </p:sp>
      <p:sp>
        <p:nvSpPr>
          <p:cNvPr id="6" name="Slide Number Placeholder 5"/>
          <p:cNvSpPr>
            <a:spLocks noGrp="1"/>
          </p:cNvSpPr>
          <p:nvPr>
            <p:ph type="sldNum" sz="quarter" idx="16"/>
          </p:nvPr>
        </p:nvSpPr>
        <p:spPr/>
        <p:txBody>
          <a:bodyPr/>
          <a:lstStyle/>
          <a:p>
            <a:fld id="{FD6AD281-E497-4513-9250-2C4199296EDD}" type="slidenum">
              <a:rPr lang="en-US" smtClean="0"/>
              <a:pPr/>
              <a:t>14</a:t>
            </a:fld>
            <a:endParaRPr lang="en-US" dirty="0"/>
          </a:p>
        </p:txBody>
      </p:sp>
      <p:pic>
        <p:nvPicPr>
          <p:cNvPr id="3074" name="Picture 2" descr="http://www.clemson.edu/caah/history/FacultyPages/PamMack/lec122sts/argumentpapers/madscient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22246"/>
            <a:ext cx="5842620" cy="385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22531"/>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EPICSQt</a:t>
            </a:r>
            <a:r>
              <a:rPr lang="en-AU" dirty="0" smtClean="0"/>
              <a:t> update</a:t>
            </a:r>
          </a:p>
        </p:txBody>
      </p:sp>
      <p:sp>
        <p:nvSpPr>
          <p:cNvPr id="7" name="Text Placeholder 6"/>
          <p:cNvSpPr>
            <a:spLocks noGrp="1"/>
          </p:cNvSpPr>
          <p:nvPr>
            <p:ph type="body" sz="quarter" idx="15"/>
          </p:nvPr>
        </p:nvSpPr>
        <p:spPr>
          <a:xfrm>
            <a:off x="6660232" y="1254188"/>
            <a:ext cx="2299639" cy="1266052"/>
          </a:xfrm>
        </p:spPr>
        <p:txBody>
          <a:bodyPr>
            <a:noAutofit/>
          </a:bodyPr>
          <a:lstStyle/>
          <a:p>
            <a:pPr lvl="0">
              <a:spcAft>
                <a:spcPts val="0"/>
              </a:spcAft>
            </a:pPr>
            <a:r>
              <a:rPr lang="en-AU" dirty="0" smtClean="0"/>
              <a:t>User levels</a:t>
            </a:r>
            <a:endParaRPr lang="en-AU" dirty="0"/>
          </a:p>
          <a:p>
            <a:pPr lvl="0">
              <a:spcAft>
                <a:spcPts val="0"/>
              </a:spcAft>
            </a:pPr>
            <a:r>
              <a:rPr lang="en-AU" dirty="0" smtClean="0"/>
              <a:t>Plotting</a:t>
            </a:r>
          </a:p>
          <a:p>
            <a:pPr lvl="0">
              <a:spcAft>
                <a:spcPts val="0"/>
              </a:spcAft>
            </a:pPr>
            <a:r>
              <a:rPr lang="en-AU" dirty="0" err="1" smtClean="0"/>
              <a:t>Stripcharts</a:t>
            </a:r>
            <a:endParaRPr lang="en-AU" dirty="0"/>
          </a:p>
          <a:p>
            <a:pPr>
              <a:spcAft>
                <a:spcPts val="0"/>
              </a:spcAft>
            </a:pPr>
            <a:endParaRPr lang="en-AU" sz="1050" dirty="0" smtClean="0"/>
          </a:p>
          <a:p>
            <a:pPr>
              <a:spcAft>
                <a:spcPts val="0"/>
              </a:spcAft>
            </a:pPr>
            <a:endParaRPr lang="en-AU" sz="105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15</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5751" y="2693058"/>
            <a:ext cx="4608512" cy="233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275606"/>
            <a:ext cx="461477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87575"/>
            <a:ext cx="2304256" cy="334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757966"/>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EPICSQt</a:t>
            </a:r>
            <a:r>
              <a:rPr lang="en-AU" dirty="0" smtClean="0"/>
              <a:t> update</a:t>
            </a:r>
          </a:p>
        </p:txBody>
      </p:sp>
      <p:sp>
        <p:nvSpPr>
          <p:cNvPr id="7" name="Text Placeholder 6"/>
          <p:cNvSpPr>
            <a:spLocks noGrp="1"/>
          </p:cNvSpPr>
          <p:nvPr>
            <p:ph type="body" sz="quarter" idx="15"/>
          </p:nvPr>
        </p:nvSpPr>
        <p:spPr>
          <a:xfrm>
            <a:off x="4572000" y="1108424"/>
            <a:ext cx="3744417" cy="2088232"/>
          </a:xfrm>
        </p:spPr>
        <p:txBody>
          <a:bodyPr>
            <a:noAutofit/>
          </a:bodyPr>
          <a:lstStyle/>
          <a:p>
            <a:pPr lvl="0">
              <a:spcAft>
                <a:spcPts val="0"/>
              </a:spcAft>
            </a:pPr>
            <a:r>
              <a:rPr lang="en-AU" dirty="0" smtClean="0"/>
              <a:t>PV </a:t>
            </a:r>
            <a:r>
              <a:rPr lang="en-AU" dirty="0"/>
              <a:t>Scratch </a:t>
            </a:r>
            <a:r>
              <a:rPr lang="en-AU" dirty="0" smtClean="0"/>
              <a:t>pad tool</a:t>
            </a:r>
            <a:endParaRPr lang="en-AU" dirty="0"/>
          </a:p>
          <a:p>
            <a:pPr lvl="0">
              <a:spcAft>
                <a:spcPts val="0"/>
              </a:spcAft>
            </a:pPr>
            <a:r>
              <a:rPr lang="en-AU" dirty="0" smtClean="0"/>
              <a:t>Logging</a:t>
            </a:r>
          </a:p>
          <a:p>
            <a:pPr>
              <a:spcAft>
                <a:spcPts val="0"/>
              </a:spcAft>
            </a:pPr>
            <a:endParaRPr lang="en-AU" sz="105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16</a:t>
            </a:fld>
            <a:endParaRPr lang="en-US" dirty="0"/>
          </a:p>
        </p:txBody>
      </p:sp>
      <p:pic>
        <p:nvPicPr>
          <p:cNvPr id="12" name="Picture 11" descr="QEScatchPad.png"/>
          <p:cNvPicPr/>
          <p:nvPr/>
        </p:nvPicPr>
        <p:blipFill>
          <a:blip r:embed="rId3" cstate="print"/>
          <a:stretch>
            <a:fillRect/>
          </a:stretch>
        </p:blipFill>
        <p:spPr>
          <a:xfrm>
            <a:off x="971600" y="3435846"/>
            <a:ext cx="7837261" cy="1580406"/>
          </a:xfrm>
          <a:prstGeom prst="rect">
            <a:avLst/>
          </a:prstGeom>
        </p:spPr>
      </p:pic>
      <p:pic>
        <p:nvPicPr>
          <p:cNvPr id="15" name="Picture 14" descr="loggingSimple.png"/>
          <p:cNvPicPr/>
          <p:nvPr/>
        </p:nvPicPr>
        <p:blipFill>
          <a:blip r:embed="rId4" cstate="print"/>
          <a:stretch>
            <a:fillRect/>
          </a:stretch>
        </p:blipFill>
        <p:spPr>
          <a:xfrm>
            <a:off x="512414" y="1131590"/>
            <a:ext cx="3799343" cy="1944216"/>
          </a:xfrm>
          <a:prstGeom prst="rect">
            <a:avLst/>
          </a:prstGeom>
        </p:spPr>
      </p:pic>
    </p:spTree>
    <p:extLst>
      <p:ext uri="{BB962C8B-B14F-4D97-AF65-F5344CB8AC3E}">
        <p14:creationId xmlns:p14="http://schemas.microsoft.com/office/powerpoint/2010/main" val="1732101230"/>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EPICSQt</a:t>
            </a:r>
            <a:r>
              <a:rPr lang="en-AU" dirty="0" smtClean="0"/>
              <a:t> update</a:t>
            </a:r>
          </a:p>
        </p:txBody>
      </p:sp>
      <p:sp>
        <p:nvSpPr>
          <p:cNvPr id="7" name="Text Placeholder 6"/>
          <p:cNvSpPr>
            <a:spLocks noGrp="1"/>
          </p:cNvSpPr>
          <p:nvPr>
            <p:ph type="body" sz="quarter" idx="15"/>
          </p:nvPr>
        </p:nvSpPr>
        <p:spPr>
          <a:xfrm>
            <a:off x="4572000" y="1131590"/>
            <a:ext cx="5041255" cy="1800200"/>
          </a:xfrm>
        </p:spPr>
        <p:txBody>
          <a:bodyPr>
            <a:noAutofit/>
          </a:bodyPr>
          <a:lstStyle/>
          <a:p>
            <a:pPr lvl="0">
              <a:spcAft>
                <a:spcPts val="0"/>
              </a:spcAft>
            </a:pPr>
            <a:r>
              <a:rPr lang="en-AU" dirty="0" smtClean="0"/>
              <a:t>Configuration </a:t>
            </a:r>
            <a:r>
              <a:rPr lang="en-AU" dirty="0"/>
              <a:t>Save/Restore</a:t>
            </a:r>
          </a:p>
          <a:p>
            <a:pPr lvl="0">
              <a:spcAft>
                <a:spcPts val="0"/>
              </a:spcAft>
            </a:pPr>
            <a:r>
              <a:rPr lang="en-AU" dirty="0" smtClean="0"/>
              <a:t>Improved cut </a:t>
            </a:r>
            <a:r>
              <a:rPr lang="en-AU" dirty="0"/>
              <a:t>and </a:t>
            </a:r>
            <a:r>
              <a:rPr lang="en-AU" dirty="0" smtClean="0"/>
              <a:t>paste</a:t>
            </a:r>
          </a:p>
          <a:p>
            <a:pPr lvl="0">
              <a:spcAft>
                <a:spcPts val="0"/>
              </a:spcAft>
            </a:pPr>
            <a:endParaRPr lang="en-AU" sz="1000" dirty="0"/>
          </a:p>
          <a:p>
            <a:pPr>
              <a:spcAft>
                <a:spcPts val="0"/>
              </a:spcAft>
            </a:pPr>
            <a:endParaRPr lang="en-AU" sz="1050" dirty="0" smtClean="0"/>
          </a:p>
          <a:p>
            <a:pPr>
              <a:spcAft>
                <a:spcPts val="0"/>
              </a:spcAft>
            </a:pPr>
            <a:endParaRPr lang="en-AU" sz="105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17</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9582"/>
            <a:ext cx="1584176" cy="250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924" y="2859781"/>
            <a:ext cx="2006707" cy="206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2551599"/>
            <a:ext cx="3062113" cy="247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p:nvPr/>
        </p:nvSpPr>
        <p:spPr bwMode="auto">
          <a:xfrm rot="13948996">
            <a:off x="4511174" y="3274482"/>
            <a:ext cx="969118" cy="1232212"/>
          </a:xfrm>
          <a:custGeom>
            <a:avLst/>
            <a:gdLst>
              <a:gd name="connsiteX0" fmla="*/ 3002844 w 3002844"/>
              <a:gd name="connsiteY0" fmla="*/ 0 h 1964267"/>
              <a:gd name="connsiteX1" fmla="*/ 1264355 w 3002844"/>
              <a:gd name="connsiteY1" fmla="*/ 699911 h 1964267"/>
              <a:gd name="connsiteX2" fmla="*/ 0 w 3002844"/>
              <a:gd name="connsiteY2" fmla="*/ 1964267 h 1964267"/>
            </a:gdLst>
            <a:ahLst/>
            <a:cxnLst>
              <a:cxn ang="0">
                <a:pos x="connsiteX0" y="connsiteY0"/>
              </a:cxn>
              <a:cxn ang="0">
                <a:pos x="connsiteX1" y="connsiteY1"/>
              </a:cxn>
              <a:cxn ang="0">
                <a:pos x="connsiteX2" y="connsiteY2"/>
              </a:cxn>
            </a:cxnLst>
            <a:rect l="l" t="t" r="r" b="b"/>
            <a:pathLst>
              <a:path w="3002844" h="1964267">
                <a:moveTo>
                  <a:pt x="3002844" y="0"/>
                </a:moveTo>
                <a:cubicBezTo>
                  <a:pt x="2383836" y="186266"/>
                  <a:pt x="1764829" y="372533"/>
                  <a:pt x="1264355" y="699911"/>
                </a:cubicBezTo>
                <a:cubicBezTo>
                  <a:pt x="763881" y="1027289"/>
                  <a:pt x="381940" y="1495778"/>
                  <a:pt x="0" y="1964267"/>
                </a:cubicBezTo>
              </a:path>
            </a:pathLst>
          </a:custGeom>
          <a:noFill/>
          <a:ln w="254000" cap="flat" cmpd="sng" algn="ctr">
            <a:solidFill>
              <a:srgbClr val="FF9900">
                <a:alpha val="42000"/>
              </a:srgbClr>
            </a:solidFill>
            <a:prstDash val="solid"/>
            <a:round/>
            <a:headEnd type="none" w="med" len="med"/>
            <a:tailEnd type="triangle" w="med" len="med"/>
          </a:ln>
          <a:effectLst>
            <a:outerShdw blurRad="50800" dist="50800" dir="5400000" algn="ctr" rotWithShape="0">
              <a:srgbClr val="000000"/>
            </a:outerShdw>
          </a:effectLst>
        </p:spPr>
        <p:txBody>
          <a:bodyPr/>
          <a:lstStyle/>
          <a:p>
            <a:pPr>
              <a:defRPr/>
            </a:pPr>
            <a:endParaRPr lang="en-AU"/>
          </a:p>
        </p:txBody>
      </p:sp>
    </p:spTree>
    <p:extLst>
      <p:ext uri="{BB962C8B-B14F-4D97-AF65-F5344CB8AC3E}">
        <p14:creationId xmlns:p14="http://schemas.microsoft.com/office/powerpoint/2010/main" val="309614093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EPICSQt</a:t>
            </a:r>
            <a:r>
              <a:rPr lang="en-AU" dirty="0" smtClean="0"/>
              <a:t> update</a:t>
            </a:r>
          </a:p>
        </p:txBody>
      </p:sp>
      <p:sp>
        <p:nvSpPr>
          <p:cNvPr id="7" name="Text Placeholder 6"/>
          <p:cNvSpPr>
            <a:spLocks noGrp="1"/>
          </p:cNvSpPr>
          <p:nvPr>
            <p:ph type="body" sz="quarter" idx="15"/>
          </p:nvPr>
        </p:nvSpPr>
        <p:spPr>
          <a:xfrm>
            <a:off x="3851919" y="843558"/>
            <a:ext cx="5041255" cy="1440160"/>
          </a:xfrm>
        </p:spPr>
        <p:txBody>
          <a:bodyPr>
            <a:noAutofit/>
          </a:bodyPr>
          <a:lstStyle/>
          <a:p>
            <a:pPr lvl="0">
              <a:spcAft>
                <a:spcPts val="0"/>
              </a:spcAft>
            </a:pPr>
            <a:r>
              <a:rPr lang="en-AU" dirty="0" smtClean="0"/>
              <a:t>Dynamic tables</a:t>
            </a:r>
          </a:p>
          <a:p>
            <a:pPr lvl="0">
              <a:spcAft>
                <a:spcPts val="0"/>
              </a:spcAft>
            </a:pPr>
            <a:r>
              <a:rPr lang="en-AU" dirty="0" smtClean="0"/>
              <a:t>PV Recipes</a:t>
            </a:r>
          </a:p>
          <a:p>
            <a:pPr lvl="0">
              <a:spcAft>
                <a:spcPts val="0"/>
              </a:spcAft>
            </a:pPr>
            <a:r>
              <a:rPr lang="en-AU" dirty="0" smtClean="0"/>
              <a:t>User </a:t>
            </a:r>
            <a:r>
              <a:rPr lang="en-AU" dirty="0"/>
              <a:t>s</a:t>
            </a:r>
            <a:r>
              <a:rPr lang="en-AU" dirty="0" smtClean="0"/>
              <a:t>cript management</a:t>
            </a:r>
            <a:endParaRPr lang="en-AU" dirty="0"/>
          </a:p>
          <a:p>
            <a:pPr lvl="0">
              <a:spcAft>
                <a:spcPts val="0"/>
              </a:spcAft>
            </a:pPr>
            <a:endParaRPr lang="en-AU" sz="1000" dirty="0"/>
          </a:p>
          <a:p>
            <a:pPr>
              <a:spcAft>
                <a:spcPts val="0"/>
              </a:spcAft>
            </a:pPr>
            <a:endParaRPr lang="en-AU" sz="1050" dirty="0" smtClean="0"/>
          </a:p>
          <a:p>
            <a:pPr>
              <a:spcAft>
                <a:spcPts val="0"/>
              </a:spcAft>
            </a:pPr>
            <a:endParaRPr lang="en-AU" sz="105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18</a:t>
            </a:fld>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997596"/>
            <a:ext cx="4211743" cy="168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QEFormGrid_designer.png"/>
          <p:cNvPicPr/>
          <p:nvPr/>
        </p:nvPicPr>
        <p:blipFill rotWithShape="1">
          <a:blip r:embed="rId4" cstate="print"/>
          <a:srcRect l="2" r="42292"/>
          <a:stretch/>
        </p:blipFill>
        <p:spPr>
          <a:xfrm>
            <a:off x="467544" y="987574"/>
            <a:ext cx="2675196" cy="3711420"/>
          </a:xfrm>
          <a:prstGeom prst="rect">
            <a:avLst/>
          </a:prstGeom>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2787774"/>
            <a:ext cx="4596323" cy="212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08003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EPICSQt</a:t>
            </a:r>
            <a:r>
              <a:rPr lang="en-AU" dirty="0" smtClean="0"/>
              <a:t> update</a:t>
            </a:r>
          </a:p>
        </p:txBody>
      </p:sp>
      <p:sp>
        <p:nvSpPr>
          <p:cNvPr id="7" name="Text Placeholder 6"/>
          <p:cNvSpPr>
            <a:spLocks noGrp="1"/>
          </p:cNvSpPr>
          <p:nvPr>
            <p:ph type="body" sz="quarter" idx="15"/>
          </p:nvPr>
        </p:nvSpPr>
        <p:spPr>
          <a:xfrm>
            <a:off x="755576" y="1085510"/>
            <a:ext cx="5041255" cy="1800200"/>
          </a:xfrm>
        </p:spPr>
        <p:txBody>
          <a:bodyPr>
            <a:noAutofit/>
          </a:bodyPr>
          <a:lstStyle/>
          <a:p>
            <a:pPr>
              <a:spcAft>
                <a:spcPts val="0"/>
              </a:spcAft>
            </a:pPr>
            <a:r>
              <a:rPr lang="en-AU" dirty="0"/>
              <a:t>Documentation</a:t>
            </a:r>
          </a:p>
          <a:p>
            <a:pPr lvl="0">
              <a:spcAft>
                <a:spcPts val="0"/>
              </a:spcAft>
            </a:pPr>
            <a:r>
              <a:rPr lang="en-AU" dirty="0" smtClean="0"/>
              <a:t>PV </a:t>
            </a:r>
            <a:r>
              <a:rPr lang="en-AU" dirty="0"/>
              <a:t>properties </a:t>
            </a:r>
            <a:r>
              <a:rPr lang="en-AU" dirty="0" smtClean="0"/>
              <a:t>tool</a:t>
            </a:r>
          </a:p>
          <a:p>
            <a:pPr lvl="0">
              <a:spcAft>
                <a:spcPts val="0"/>
              </a:spcAft>
            </a:pPr>
            <a:endParaRPr lang="en-AU" sz="1000" dirty="0"/>
          </a:p>
          <a:p>
            <a:pPr>
              <a:spcAft>
                <a:spcPts val="0"/>
              </a:spcAft>
            </a:pPr>
            <a:endParaRPr lang="en-AU" sz="1050" dirty="0" smtClean="0"/>
          </a:p>
          <a:p>
            <a:pPr>
              <a:spcAft>
                <a:spcPts val="0"/>
              </a:spcAft>
            </a:pPr>
            <a:endParaRPr lang="en-AU" sz="105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19</a:t>
            </a:fld>
            <a:endParaRPr lang="en-US" dirty="0"/>
          </a:p>
        </p:txBody>
      </p:sp>
      <p:pic>
        <p:nvPicPr>
          <p:cNvPr id="15" name="Picture Placeholder 7" descr="iStock_000007977056sm.jpg"/>
          <p:cNvPicPr>
            <a:picLocks noChangeAspect="1"/>
          </p:cNvPicPr>
          <p:nvPr/>
        </p:nvPicPr>
        <p:blipFill>
          <a:blip r:embed="rId3" cstate="print"/>
          <a:stretch>
            <a:fillRect/>
          </a:stretch>
        </p:blipFill>
        <p:spPr>
          <a:xfrm rot="20575571">
            <a:off x="1616273" y="2389392"/>
            <a:ext cx="1583634" cy="2226614"/>
          </a:xfrm>
          <a:prstGeom prst="rect">
            <a:avLst/>
          </a:prstGeom>
          <a:ln w="76200">
            <a:solidFill>
              <a:srgbClr val="706F72"/>
            </a:solidFill>
            <a:miter lim="800000"/>
          </a:ln>
          <a:scene3d>
            <a:camera prst="orthographicFront">
              <a:rot lat="0" lon="600000" rev="0"/>
            </a:camera>
            <a:lightRig rig="threePt" dir="t"/>
          </a:scene3d>
        </p:spPr>
      </p:pic>
      <p:pic>
        <p:nvPicPr>
          <p:cNvPr id="10" name="Picture 9" descr="QEPvProperties1"/>
          <p:cNvPicPr/>
          <p:nvPr/>
        </p:nvPicPr>
        <p:blipFill>
          <a:blip r:embed="rId4" cstate="print"/>
          <a:srcRect/>
          <a:stretch>
            <a:fillRect/>
          </a:stretch>
        </p:blipFill>
        <p:spPr bwMode="auto">
          <a:xfrm>
            <a:off x="5210269" y="808575"/>
            <a:ext cx="2323862" cy="4200945"/>
          </a:xfrm>
          <a:prstGeom prst="rect">
            <a:avLst/>
          </a:prstGeom>
          <a:noFill/>
          <a:ln w="9525">
            <a:noFill/>
            <a:miter lim="800000"/>
            <a:headEnd/>
            <a:tailEnd/>
          </a:ln>
        </p:spPr>
      </p:pic>
    </p:spTree>
    <p:extLst>
      <p:ext uri="{BB962C8B-B14F-4D97-AF65-F5344CB8AC3E}">
        <p14:creationId xmlns:p14="http://schemas.microsoft.com/office/powerpoint/2010/main" val="886080037"/>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D6AD281-E497-4513-9250-2C4199296EDD}" type="slidenum">
              <a:rPr lang="en-US" smtClean="0"/>
              <a:pPr/>
              <a:t>2</a:t>
            </a:fld>
            <a:endParaRPr lang="en-US" dirty="0"/>
          </a:p>
        </p:txBody>
      </p:sp>
      <p:pic>
        <p:nvPicPr>
          <p:cNvPr id="3076" name="Picture 4" descr="http://www.icalepcs2015.org/assets/Uploads/Banner-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9582"/>
            <a:ext cx="9067734" cy="246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29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EPICSQt</a:t>
            </a:r>
            <a:r>
              <a:rPr lang="en-AU" dirty="0"/>
              <a:t> update</a:t>
            </a:r>
          </a:p>
        </p:txBody>
      </p:sp>
      <p:sp>
        <p:nvSpPr>
          <p:cNvPr id="5" name="Slide Number Placeholder 4"/>
          <p:cNvSpPr>
            <a:spLocks noGrp="1"/>
          </p:cNvSpPr>
          <p:nvPr>
            <p:ph type="sldNum" sz="quarter" idx="16"/>
          </p:nvPr>
        </p:nvSpPr>
        <p:spPr/>
        <p:txBody>
          <a:bodyPr/>
          <a:lstStyle/>
          <a:p>
            <a:fld id="{FD6AD281-E497-4513-9250-2C4199296EDD}" type="slidenum">
              <a:rPr lang="en-US" smtClean="0"/>
              <a:pPr/>
              <a:t>20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619250"/>
            <a:ext cx="90678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5"/>
          </p:nvPr>
        </p:nvSpPr>
        <p:spPr>
          <a:xfrm>
            <a:off x="3491880" y="918779"/>
            <a:ext cx="5041255" cy="700471"/>
          </a:xfrm>
        </p:spPr>
        <p:txBody>
          <a:bodyPr>
            <a:noAutofit/>
          </a:bodyPr>
          <a:lstStyle/>
          <a:p>
            <a:pPr lvl="0">
              <a:spcAft>
                <a:spcPts val="0"/>
              </a:spcAft>
            </a:pPr>
            <a:r>
              <a:rPr lang="en-AU" dirty="0" smtClean="0"/>
              <a:t>Menu and tool bar customisation</a:t>
            </a:r>
          </a:p>
          <a:p>
            <a:pPr lvl="0">
              <a:spcAft>
                <a:spcPts val="0"/>
              </a:spcAft>
            </a:pPr>
            <a:endParaRPr lang="en-AU" sz="1000" dirty="0"/>
          </a:p>
          <a:p>
            <a:pPr>
              <a:spcAft>
                <a:spcPts val="0"/>
              </a:spcAft>
            </a:pPr>
            <a:endParaRPr lang="en-AU" sz="1050" dirty="0" smtClean="0"/>
          </a:p>
          <a:p>
            <a:pPr>
              <a:spcAft>
                <a:spcPts val="0"/>
              </a:spcAft>
            </a:pPr>
            <a:endParaRPr lang="en-AU" sz="1050" dirty="0" smtClean="0"/>
          </a:p>
        </p:txBody>
      </p:sp>
    </p:spTree>
    <p:extLst>
      <p:ext uri="{BB962C8B-B14F-4D97-AF65-F5344CB8AC3E}">
        <p14:creationId xmlns:p14="http://schemas.microsoft.com/office/powerpoint/2010/main" val="1634630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err="1" smtClean="0"/>
              <a:t>EPICSQt</a:t>
            </a:r>
            <a:r>
              <a:rPr lang="en-AU" dirty="0" smtClean="0"/>
              <a:t> update</a:t>
            </a:r>
          </a:p>
        </p:txBody>
      </p:sp>
      <p:sp>
        <p:nvSpPr>
          <p:cNvPr id="7" name="Text Placeholder 6"/>
          <p:cNvSpPr>
            <a:spLocks noGrp="1"/>
          </p:cNvSpPr>
          <p:nvPr>
            <p:ph type="body" sz="quarter" idx="15"/>
          </p:nvPr>
        </p:nvSpPr>
        <p:spPr>
          <a:xfrm>
            <a:off x="4211960" y="843558"/>
            <a:ext cx="4932040" cy="3960440"/>
          </a:xfrm>
        </p:spPr>
        <p:txBody>
          <a:bodyPr>
            <a:noAutofit/>
          </a:bodyPr>
          <a:lstStyle/>
          <a:p>
            <a:pPr lvl="0">
              <a:spcAft>
                <a:spcPts val="0"/>
              </a:spcAft>
            </a:pPr>
            <a:r>
              <a:rPr lang="en-AU" dirty="0" smtClean="0"/>
              <a:t>Imaging</a:t>
            </a:r>
          </a:p>
          <a:p>
            <a:pPr lvl="1"/>
            <a:r>
              <a:rPr lang="en-AU" dirty="0" smtClean="0"/>
              <a:t>Interactive </a:t>
            </a:r>
            <a:r>
              <a:rPr lang="en-AU" dirty="0" err="1" smtClean="0"/>
              <a:t>AreaDetector</a:t>
            </a:r>
            <a:r>
              <a:rPr lang="en-AU" dirty="0" smtClean="0"/>
              <a:t> integration</a:t>
            </a:r>
          </a:p>
          <a:p>
            <a:pPr lvl="1"/>
            <a:r>
              <a:rPr lang="en-AU" dirty="0" smtClean="0"/>
              <a:t>Interactive user tasks</a:t>
            </a:r>
          </a:p>
          <a:p>
            <a:pPr lvl="1"/>
            <a:r>
              <a:rPr lang="en-AU" dirty="0" smtClean="0"/>
              <a:t>Analysis tools</a:t>
            </a:r>
          </a:p>
          <a:p>
            <a:pPr lvl="1"/>
            <a:r>
              <a:rPr lang="en-AU" dirty="0" smtClean="0"/>
              <a:t>Local presentation options</a:t>
            </a:r>
          </a:p>
          <a:p>
            <a:pPr lvl="0">
              <a:spcAft>
                <a:spcPts val="0"/>
              </a:spcAft>
            </a:pPr>
            <a:endParaRPr lang="en-AU" sz="1000" dirty="0"/>
          </a:p>
          <a:p>
            <a:pPr>
              <a:spcAft>
                <a:spcPts val="0"/>
              </a:spcAft>
            </a:pPr>
            <a:endParaRPr lang="en-AU" sz="1050" dirty="0" smtClean="0"/>
          </a:p>
          <a:p>
            <a:pPr>
              <a:spcAft>
                <a:spcPts val="0"/>
              </a:spcAft>
            </a:pPr>
            <a:endParaRPr lang="en-AU" sz="105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21</a:t>
            </a:fld>
            <a:endParaRPr lang="en-US" dirty="0"/>
          </a:p>
        </p:txBody>
      </p:sp>
      <p:pic>
        <p:nvPicPr>
          <p:cNvPr id="8" name="Picture 7" descr="QEImageExample1.png"/>
          <p:cNvPicPr/>
          <p:nvPr/>
        </p:nvPicPr>
        <p:blipFill>
          <a:blip r:embed="rId3" cstate="print"/>
          <a:stretch>
            <a:fillRect/>
          </a:stretch>
        </p:blipFill>
        <p:spPr>
          <a:xfrm>
            <a:off x="323528" y="1779662"/>
            <a:ext cx="4231468" cy="3232510"/>
          </a:xfrm>
          <a:prstGeom prst="rect">
            <a:avLst/>
          </a:prstGeom>
        </p:spPr>
      </p:pic>
    </p:spTree>
    <p:extLst>
      <p:ext uri="{BB962C8B-B14F-4D97-AF65-F5344CB8AC3E}">
        <p14:creationId xmlns:p14="http://schemas.microsoft.com/office/powerpoint/2010/main" val="4024126602"/>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Get involved</a:t>
            </a:r>
          </a:p>
        </p:txBody>
      </p:sp>
      <p:sp>
        <p:nvSpPr>
          <p:cNvPr id="7" name="Text Placeholder 6"/>
          <p:cNvSpPr>
            <a:spLocks noGrp="1"/>
          </p:cNvSpPr>
          <p:nvPr>
            <p:ph type="body" sz="quarter" idx="15"/>
          </p:nvPr>
        </p:nvSpPr>
        <p:spPr/>
        <p:txBody>
          <a:bodyPr>
            <a:noAutofit/>
          </a:bodyPr>
          <a:lstStyle/>
          <a:p>
            <a:r>
              <a:rPr lang="en-AU" sz="2000" dirty="0" smtClean="0"/>
              <a:t>Are </a:t>
            </a:r>
            <a:r>
              <a:rPr lang="en-AU" sz="2000" dirty="0"/>
              <a:t>you interested in </a:t>
            </a:r>
            <a:r>
              <a:rPr lang="en-AU" sz="2000" dirty="0" smtClean="0"/>
              <a:t>Python</a:t>
            </a:r>
            <a:br>
              <a:rPr lang="en-AU" sz="2000" dirty="0" smtClean="0"/>
            </a:br>
            <a:r>
              <a:rPr lang="en-AU" sz="2000" u="sng" dirty="0" smtClean="0">
                <a:hlinkClick r:id="rId3"/>
              </a:rPr>
              <a:t>python@epicsqt.org</a:t>
            </a:r>
            <a:r>
              <a:rPr lang="en-AU" sz="2000" u="sng" dirty="0" smtClean="0"/>
              <a:t/>
            </a:r>
            <a:br>
              <a:rPr lang="en-AU" sz="2000" u="sng" dirty="0" smtClean="0"/>
            </a:br>
            <a:endParaRPr lang="en-AU" sz="2000" dirty="0"/>
          </a:p>
          <a:p>
            <a:r>
              <a:rPr lang="en-AU" sz="2000" dirty="0"/>
              <a:t>Are you interested in the </a:t>
            </a:r>
            <a:r>
              <a:rPr lang="en-AU" sz="2000" dirty="0" err="1" smtClean="0"/>
              <a:t>EPICSQt</a:t>
            </a:r>
            <a:r>
              <a:rPr lang="en-AU" sz="2000" dirty="0" smtClean="0"/>
              <a:t> project specifically?</a:t>
            </a:r>
            <a:br>
              <a:rPr lang="en-AU" sz="2000" dirty="0" smtClean="0"/>
            </a:br>
            <a:r>
              <a:rPr lang="en-AU" sz="2000" u="sng" dirty="0" smtClean="0">
                <a:hlinkClick r:id="rId4"/>
              </a:rPr>
              <a:t>andrew.rhyder@epicsqt.org</a:t>
            </a:r>
            <a:r>
              <a:rPr lang="en-AU" sz="2000" u="sng" dirty="0" smtClean="0"/>
              <a:t/>
            </a:r>
            <a:br>
              <a:rPr lang="en-AU" sz="2000" u="sng" dirty="0" smtClean="0"/>
            </a:br>
            <a:endParaRPr lang="en-AU" sz="2000" dirty="0"/>
          </a:p>
          <a:p>
            <a:pPr>
              <a:lnSpc>
                <a:spcPct val="80000"/>
              </a:lnSpc>
            </a:pPr>
            <a:r>
              <a:rPr lang="en-AU" sz="2000" u="sng" dirty="0" smtClean="0">
                <a:hlinkClick r:id="rId5"/>
              </a:rPr>
              <a:t>join@epicsqt.org</a:t>
            </a:r>
            <a:r>
              <a:rPr lang="en-AU" sz="2000" u="sng" dirty="0" smtClean="0"/>
              <a:t/>
            </a:r>
            <a:br>
              <a:rPr lang="en-AU" sz="2000" u="sng" dirty="0" smtClean="0"/>
            </a:br>
            <a:endParaRPr lang="en-AU" sz="2000" u="sng" dirty="0" smtClean="0"/>
          </a:p>
          <a:p>
            <a:pPr>
              <a:lnSpc>
                <a:spcPct val="80000"/>
              </a:lnSpc>
            </a:pPr>
            <a:r>
              <a:rPr lang="en-AU" sz="2000" u="sng" dirty="0" smtClean="0">
                <a:hlinkClick r:id="rId6"/>
              </a:rPr>
              <a:t>www.epicsqt.org</a:t>
            </a:r>
            <a:endParaRPr lang="en-AU" sz="2000" u="sng" dirty="0" smtClean="0"/>
          </a:p>
          <a:p>
            <a:pPr marL="0" indent="0">
              <a:lnSpc>
                <a:spcPct val="80000"/>
              </a:lnSpc>
              <a:buNone/>
            </a:pPr>
            <a:endParaRPr lang="en-AU" sz="2000" dirty="0"/>
          </a:p>
          <a:p>
            <a:pPr>
              <a:lnSpc>
                <a:spcPct val="80000"/>
              </a:lnSpc>
            </a:pPr>
            <a:endParaRPr lang="en-AU" sz="2000" dirty="0" smtClean="0"/>
          </a:p>
        </p:txBody>
      </p:sp>
      <p:sp>
        <p:nvSpPr>
          <p:cNvPr id="6" name="Slide Number Placeholder 5"/>
          <p:cNvSpPr>
            <a:spLocks noGrp="1"/>
          </p:cNvSpPr>
          <p:nvPr>
            <p:ph type="sldNum" sz="quarter" idx="16"/>
          </p:nvPr>
        </p:nvSpPr>
        <p:spPr/>
        <p:txBody>
          <a:bodyPr/>
          <a:lstStyle/>
          <a:p>
            <a:fld id="{FD6AD281-E497-4513-9250-2C4199296EDD}" type="slidenum">
              <a:rPr lang="en-US" smtClean="0"/>
              <a:pPr/>
              <a:t>22</a:t>
            </a:fld>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3" y="1275606"/>
            <a:ext cx="3384376" cy="307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43229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Summary</a:t>
            </a:r>
            <a:endParaRPr lang="en-US" dirty="0"/>
          </a:p>
        </p:txBody>
      </p:sp>
      <p:sp>
        <p:nvSpPr>
          <p:cNvPr id="17" name="Content Placeholder 16"/>
          <p:cNvSpPr>
            <a:spLocks noGrp="1"/>
          </p:cNvSpPr>
          <p:nvPr>
            <p:ph idx="1"/>
          </p:nvPr>
        </p:nvSpPr>
        <p:spPr/>
        <p:txBody>
          <a:bodyPr>
            <a:normAutofit/>
          </a:bodyPr>
          <a:lstStyle/>
          <a:p>
            <a:pPr lvl="0"/>
            <a:r>
              <a:rPr lang="en-AU" dirty="0" smtClean="0"/>
              <a:t>Qt Intro</a:t>
            </a:r>
          </a:p>
          <a:p>
            <a:r>
              <a:rPr lang="en-AU" dirty="0"/>
              <a:t>Qt </a:t>
            </a:r>
            <a:r>
              <a:rPr lang="en-AU" dirty="0" smtClean="0"/>
              <a:t>Within the EPICS community</a:t>
            </a:r>
            <a:endParaRPr lang="en-AU" dirty="0"/>
          </a:p>
          <a:p>
            <a:pPr lvl="0"/>
            <a:r>
              <a:rPr lang="en-AU" dirty="0" smtClean="0"/>
              <a:t>Qt Update</a:t>
            </a:r>
          </a:p>
        </p:txBody>
      </p:sp>
      <p:sp>
        <p:nvSpPr>
          <p:cNvPr id="4" name="Slide Number Placeholder 3"/>
          <p:cNvSpPr>
            <a:spLocks noGrp="1"/>
          </p:cNvSpPr>
          <p:nvPr>
            <p:ph type="sldNum" sz="quarter" idx="10"/>
          </p:nvPr>
        </p:nvSpPr>
        <p:spPr/>
        <p:txBody>
          <a:bodyPr/>
          <a:lstStyle/>
          <a:p>
            <a:fld id="{FD6AD281-E497-4513-9250-2C4199296EDD}" type="slidenum">
              <a:rPr lang="en-US" smtClean="0"/>
              <a:pPr/>
              <a:t>3</a:t>
            </a:fld>
            <a:endParaRPr lang="en-US" dirty="0"/>
          </a:p>
        </p:txBody>
      </p:sp>
    </p:spTree>
    <p:extLst>
      <p:ext uri="{BB962C8B-B14F-4D97-AF65-F5344CB8AC3E}">
        <p14:creationId xmlns:p14="http://schemas.microsoft.com/office/powerpoint/2010/main" val="245887149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normAutofit/>
          </a:bodyPr>
          <a:lstStyle/>
          <a:p>
            <a:pPr lvl="0"/>
            <a:r>
              <a:rPr lang="en-AU" dirty="0"/>
              <a:t>Qt is a cross-platform application and UI framework for developers using C</a:t>
            </a:r>
            <a:r>
              <a:rPr lang="en-AU" dirty="0" smtClean="0"/>
              <a:t>++.</a:t>
            </a:r>
            <a:endParaRPr lang="en-AU" dirty="0"/>
          </a:p>
          <a:p>
            <a:pPr lvl="0"/>
            <a:r>
              <a:rPr lang="en-AU" dirty="0"/>
              <a:t>It can be used under an open source </a:t>
            </a:r>
            <a:r>
              <a:rPr lang="en-AU" dirty="0" smtClean="0"/>
              <a:t>licence.</a:t>
            </a:r>
            <a:endParaRPr lang="en-AU" dirty="0"/>
          </a:p>
          <a:p>
            <a:pPr lvl="0"/>
            <a:r>
              <a:rPr lang="en-AU" dirty="0"/>
              <a:t>Qt has had a good track record of ongoing development and expanding </a:t>
            </a:r>
            <a:r>
              <a:rPr lang="en-AU" dirty="0" smtClean="0"/>
              <a:t>use.</a:t>
            </a:r>
          </a:p>
          <a:p>
            <a:pPr lvl="0"/>
            <a:r>
              <a:rPr lang="en-AU" dirty="0" smtClean="0"/>
              <a:t>Strong community based governance.</a:t>
            </a:r>
          </a:p>
          <a:p>
            <a:pPr>
              <a:spcAft>
                <a:spcPts val="0"/>
              </a:spcAft>
            </a:pPr>
            <a:endParaRPr lang="en-AU" dirty="0" smtClean="0"/>
          </a:p>
        </p:txBody>
      </p:sp>
      <p:sp>
        <p:nvSpPr>
          <p:cNvPr id="2" name="Title 1"/>
          <p:cNvSpPr>
            <a:spLocks noGrp="1"/>
          </p:cNvSpPr>
          <p:nvPr>
            <p:ph type="title"/>
          </p:nvPr>
        </p:nvSpPr>
        <p:spPr/>
        <p:txBody>
          <a:bodyPr/>
          <a:lstStyle/>
          <a:p>
            <a:r>
              <a:rPr lang="en-AU" dirty="0" smtClean="0"/>
              <a:t>What is Qt</a:t>
            </a:r>
            <a:endParaRPr lang="en-US" dirty="0"/>
          </a:p>
        </p:txBody>
      </p:sp>
      <p:sp>
        <p:nvSpPr>
          <p:cNvPr id="4" name="Slide Number Placeholder 3"/>
          <p:cNvSpPr>
            <a:spLocks noGrp="1"/>
          </p:cNvSpPr>
          <p:nvPr>
            <p:ph type="sldNum" sz="quarter" idx="10"/>
          </p:nvPr>
        </p:nvSpPr>
        <p:spPr/>
        <p:txBody>
          <a:bodyPr/>
          <a:lstStyle/>
          <a:p>
            <a:fld id="{FD6AD281-E497-4513-9250-2C4199296EDD}" type="slidenum">
              <a:rPr lang="en-US" smtClean="0"/>
              <a:pPr/>
              <a:t>4</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95886"/>
            <a:ext cx="487680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 y="2987686"/>
            <a:ext cx="3648894" cy="199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Qt is an ecosystem</a:t>
            </a:r>
            <a:endParaRPr lang="en-US" dirty="0"/>
          </a:p>
        </p:txBody>
      </p:sp>
      <p:sp>
        <p:nvSpPr>
          <p:cNvPr id="7" name="Text Placeholder 6"/>
          <p:cNvSpPr>
            <a:spLocks noGrp="1"/>
          </p:cNvSpPr>
          <p:nvPr>
            <p:ph type="body" sz="quarter" idx="15"/>
          </p:nvPr>
        </p:nvSpPr>
        <p:spPr/>
        <p:txBody>
          <a:bodyPr>
            <a:normAutofit/>
          </a:bodyPr>
          <a:lstStyle/>
          <a:p>
            <a:r>
              <a:rPr lang="en-AU" dirty="0" smtClean="0"/>
              <a:t>An active </a:t>
            </a:r>
            <a:r>
              <a:rPr lang="en-AU" dirty="0"/>
              <a:t>open source </a:t>
            </a:r>
            <a:r>
              <a:rPr lang="en-AU" dirty="0" smtClean="0"/>
              <a:t>community supporting documentation</a:t>
            </a:r>
            <a:r>
              <a:rPr lang="en-AU" dirty="0"/>
              <a:t>, forums</a:t>
            </a:r>
            <a:r>
              <a:rPr lang="en-AU" dirty="0" smtClean="0"/>
              <a:t>, and tools</a:t>
            </a:r>
            <a:endParaRPr lang="en-AU" dirty="0"/>
          </a:p>
          <a:p>
            <a:r>
              <a:rPr lang="en-AU" dirty="0"/>
              <a:t>Any applications we produce come with a lot of support from that community</a:t>
            </a:r>
            <a:r>
              <a:rPr lang="en-AU" dirty="0" smtClean="0"/>
              <a:t>.</a:t>
            </a:r>
            <a:endParaRPr lang="en-AU" dirty="0"/>
          </a:p>
        </p:txBody>
      </p:sp>
      <p:sp>
        <p:nvSpPr>
          <p:cNvPr id="6" name="Slide Number Placeholder 5"/>
          <p:cNvSpPr>
            <a:spLocks noGrp="1"/>
          </p:cNvSpPr>
          <p:nvPr>
            <p:ph type="sldNum" sz="quarter" idx="16"/>
          </p:nvPr>
        </p:nvSpPr>
        <p:spPr/>
        <p:txBody>
          <a:bodyPr/>
          <a:lstStyle/>
          <a:p>
            <a:fld id="{FD6AD281-E497-4513-9250-2C4199296EDD}" type="slidenum">
              <a:rPr lang="en-US" smtClean="0"/>
              <a:pPr/>
              <a:t>5</a:t>
            </a:fld>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72" y="2631513"/>
            <a:ext cx="33432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551" y="995905"/>
            <a:ext cx="3418345" cy="182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4316443"/>
            <a:ext cx="2466274"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96501">
            <a:off x="2418093" y="2377737"/>
            <a:ext cx="1267817" cy="242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Python: Qt Edi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18249">
            <a:off x="683568" y="3289255"/>
            <a:ext cx="142875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8879" y="4587974"/>
            <a:ext cx="2914499" cy="55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6128" y="4179455"/>
            <a:ext cx="1492759" cy="99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Qt roadma</a:t>
            </a:r>
            <a:r>
              <a:rPr lang="en-AU" dirty="0"/>
              <a:t>p</a:t>
            </a:r>
            <a:endParaRPr lang="en-AU" dirty="0" smtClean="0"/>
          </a:p>
        </p:txBody>
      </p:sp>
      <p:sp>
        <p:nvSpPr>
          <p:cNvPr id="7" name="Text Placeholder 6"/>
          <p:cNvSpPr>
            <a:spLocks noGrp="1"/>
          </p:cNvSpPr>
          <p:nvPr>
            <p:ph type="body" sz="quarter" idx="15"/>
          </p:nvPr>
        </p:nvSpPr>
        <p:spPr>
          <a:xfrm>
            <a:off x="5148064" y="843558"/>
            <a:ext cx="3745110" cy="3672408"/>
          </a:xfrm>
        </p:spPr>
        <p:txBody>
          <a:bodyPr>
            <a:noAutofit/>
          </a:bodyPr>
          <a:lstStyle/>
          <a:p>
            <a:pPr marL="0" indent="0">
              <a:lnSpc>
                <a:spcPct val="80000"/>
              </a:lnSpc>
              <a:buNone/>
            </a:pPr>
            <a:endParaRPr lang="en-AU" sz="2000" dirty="0" smtClean="0"/>
          </a:p>
          <a:p>
            <a:pPr lvl="0"/>
            <a:r>
              <a:rPr lang="en-AU" sz="2000" dirty="0" smtClean="0"/>
              <a:t>Traditional desktop</a:t>
            </a:r>
          </a:p>
          <a:p>
            <a:pPr lvl="0"/>
            <a:r>
              <a:rPr lang="en-AU" sz="2000" dirty="0" smtClean="0"/>
              <a:t>Embedded systems</a:t>
            </a:r>
            <a:endParaRPr lang="en-AU" sz="2000" dirty="0"/>
          </a:p>
          <a:p>
            <a:pPr lvl="0"/>
            <a:r>
              <a:rPr lang="en-AU" sz="2000" dirty="0" smtClean="0"/>
              <a:t>RTOS (including </a:t>
            </a:r>
            <a:r>
              <a:rPr lang="en-AU" sz="2000" dirty="0" err="1" smtClean="0"/>
              <a:t>VxWorks</a:t>
            </a:r>
            <a:r>
              <a:rPr lang="en-AU" sz="2000" dirty="0" smtClean="0"/>
              <a:t>)</a:t>
            </a:r>
            <a:endParaRPr lang="en-AU" sz="2000" dirty="0"/>
          </a:p>
          <a:p>
            <a:pPr lvl="0"/>
            <a:r>
              <a:rPr lang="en-AU" sz="2000" dirty="0"/>
              <a:t>Touch screens</a:t>
            </a:r>
          </a:p>
          <a:p>
            <a:r>
              <a:rPr lang="en-AU" sz="2000" dirty="0"/>
              <a:t>Mobile </a:t>
            </a:r>
            <a:r>
              <a:rPr lang="en-AU" sz="2000" dirty="0" smtClean="0"/>
              <a:t>platforms</a:t>
            </a:r>
          </a:p>
        </p:txBody>
      </p:sp>
      <p:sp>
        <p:nvSpPr>
          <p:cNvPr id="6" name="Slide Number Placeholder 5"/>
          <p:cNvSpPr>
            <a:spLocks noGrp="1"/>
          </p:cNvSpPr>
          <p:nvPr>
            <p:ph type="sldNum" sz="quarter" idx="16"/>
          </p:nvPr>
        </p:nvSpPr>
        <p:spPr/>
        <p:txBody>
          <a:bodyPr/>
          <a:lstStyle/>
          <a:p>
            <a:fld id="{FD6AD281-E497-4513-9250-2C4199296EDD}" type="slidenum">
              <a:rPr lang="en-US" smtClean="0"/>
              <a:pPr/>
              <a:t>6</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7614"/>
            <a:ext cx="4464496" cy="297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659982"/>
            <a:ext cx="20097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342529"/>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C:\Users\rhydera\epicsqt\documentation\source\images\QEFormGrid_Exa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82" y="848051"/>
            <a:ext cx="2428875" cy="3195638"/>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rhydera\epicsqt\documentation\source\images\otherappExampl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02" y="2986535"/>
            <a:ext cx="3194276" cy="19964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274" y="1932368"/>
            <a:ext cx="2020733" cy="195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pPr marL="0" indent="0"/>
            <a:r>
              <a:rPr lang="en-AU" dirty="0"/>
              <a:t>Can we benefit from Qt?</a:t>
            </a:r>
          </a:p>
        </p:txBody>
      </p:sp>
      <p:sp>
        <p:nvSpPr>
          <p:cNvPr id="6" name="Slide Number Placeholder 5"/>
          <p:cNvSpPr>
            <a:spLocks noGrp="1"/>
          </p:cNvSpPr>
          <p:nvPr>
            <p:ph type="sldNum" sz="quarter" idx="16"/>
          </p:nvPr>
        </p:nvSpPr>
        <p:spPr/>
        <p:txBody>
          <a:bodyPr/>
          <a:lstStyle/>
          <a:p>
            <a:fld id="{FD6AD281-E497-4513-9250-2C4199296EDD}" type="slidenum">
              <a:rPr lang="en-US" smtClean="0"/>
              <a:pPr/>
              <a:t>7</a:t>
            </a:fld>
            <a:endParaRPr lang="en-US"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IUAlwMBIgACEQEDEQH/xAAcAAACAwEBAQEAAAAAAAAAAAAABwEFBgQDAgj/xAA/EAABAwMDAgQEBAQDBgcAAAABAgMEAAURBhIhEzEUQVGBByJhcRUykaEjQnKSYrHBFiQzUoKyNENj0eHw8f/EABoBAQEBAAMBAAAAAAAAAAAAAAADBAECBQb/xAAqEQACAgAFAgYBBQAAAAAAAAAAAQIDBBESITFB8BNRgaHR4ZEFFCMycf/aAAwDAQACEQMRAD8AeNFFFAFFFFAFFFFAFFFeJkNBoOlxPTOPnzx3xQHtRUA1BOPOgPNTyA8Wifn2lePQVyWqembFTIJAQ84sMj/mSCQD7gZ96w921Gs2e93OOrLk2SLfbynzSlONw9ys/pVzp5xLmoFW1gER7HBbYJ8i84Mn9EpH9xqjg0szXPD+HDN9+fuzX1NRXwt1KCAVDKjhI9amZD0or4StKlFIUCR3Ge1fdAFFFFAFFFFAFFFFAFFFFAFFGaKA55ktqGltb52oW4lsK8gpRwM/c4HuKxUKV1bzqPR0tZT1krkQjkg9NwZUAfUKJI+/0rT6phG42CfFRnqLZVsI7hQ5SR7gUnr9fHpH+z2r4uBPjHwknyytPzD2UlSv1+lXphqzNdGH8WOa/wA+Bn/D3UStQaebclYFwjKLEtA8nE+fuOa+viDeTZdMSXm1YkO/wWfXKu59hk+1LqxXhrT/AMSnVtKxar1scSfLDvKT7LKk/rVl8S5qLnq632ha/wDdYqS6/wA/QqV+iE/vXd0/yLLh7lKMNnfHVxz+CjcktRp9ngu/+EssXxklA83COoR9eShPvW8+ErLq9Nu3SUSZNzlOPrJ8+cD24NJ2VJkS47zwT/vl3klAA805BIH0Kygf9NNu96nZ0ha4OnrO2Jl3SyhltlHIQcDlX+YFVug9KiuWaMZqsarjz237mk1FqGPZw0wlBk3CQcRojZ+Zw/6D6mqNq5ylT1wIzrcq9KTmbK/8i3o/5R9fp5nk+lYBmdJEqUmJObcurqSbleHFZbjI80tn9sjueBWu0TaRdIiExmlx9PNr3YcGHbk4O63P8HoPP7cVF1qC3OjorprzfPfaXXl7G4sqWBDSYylrbVz1l8l4+as+ef8A84xVjUAADAHFGazM8xvN5k0UUUOAooooAooooArjnXKHACTOkNx0KOAt07U59Nx4B+ldlcF4Lohr6dvTPSQQuOVJBWPQbuD9iRXKBX3a4XiEjxVsgsXWKeVNNO7HUj/D3Sv7cH71V234laflu9CY69bZKThbM1ooKT6E9h71hpzdmbuC06ZvkzS9yScrt0veyyT6D+UfuPQVV3y7XJexvWVkZlZGG5zW1tw/0uoylX2IrXCiLW/38G2nDKez+x8MSWJbQdjPNvNKHC21BQPuKRl4tqoWoLxYFD+HKXujg9gv8zZ/co964rQ08y8lelLy6h4nIiur6Dh+nfYv9favTUtwu0qaw9eopjz2UbOr0y2V4OQfTIOeRXaFXhyeTPWwGDddjipbNeqfR5HFJjOTdKNyk7g5any04PNLTh3JPssK/urp6suXZLxe5JUubPdbgsEDlalEFeB/SkJ963mnbVHnTpDpbBtuoYCi4kDht5JAWP1KiP8A4rqiaV8Nc7Bam9rsazMrmPkjAdkLyEfuFH2Fc+OuGZ8TiY1ylFLfvNflZCtniTD1VHg2hrry7aEx2AhO7LwBKlAfRalHnjjntX24FRzKbalhbxz+I3MncAT3bbPnnsSOVfRPJ1VwtEfT1ul7ppaLilC63oJ/iOrUcmNHHfJ8z2Hmc5Axkbxl5lNC22dbtvjHLURsKLaR6rWMZJ4ySRntwK0RkprPoZ6bdW5r9CaUd1H03pLa42nmFZSyeFS1j+ZR8/8AIdh500pt9stlaS3KuESOEpwlreM4Hokc0lrhebs8gR7vf24LLYwmBbuQgDjbhs7R9iqotTKCkvWuw+JHczLssFv74O1H7qrPZU5vVJ7FZYZ3PVZLbvqxssa0YuLmyxW2dcecdVLfTaH3WrFWTNxdaUk3WRBjLVwmO25vUT9zgn7BNLeDLNykJiTtSy5jiRn8OsLKggD0LiQE4pg6ctLEJve1Z24JUOS44HHlf1KGf+41lnBRMl9dNayXfq8vZF62oLTuGcH1GK+qgVNSMQUUUUAUUUUAVBGe9TRQFRqHTdq1DH6N1iJdwPlcHC0fZXcUsrp8Nr7YytzTM1UmMfzR1qCVn7jGxXvinJUYqsLpw4LVXzqex+cnBFaf8PqK0vwnM/nip6avdtXyq9sVu9NIupi7bNcoGoLaPzw5eUutj0AOce/FMuXDjTGy1LYaebP8riAofvWYf+H9kS/4q3eItsgHIciukY9jkVSVykt9j0f39dkdM9vdfK9C3sIjoiBpi2uW8oUVGO4gAIJPJBGUn2PnVg+43HSXFJVz32IKlH2HJrHTNZxNOIVFuFxbushAwnw6AlefRePlH7faslJ1nqvVEjw1hjOR2ycERk7lAf4nCMJ/apqqUt+hBYG61ufEfN/e5otW3Dlpz8GtkYs5DMi9uJASD3KGk7iT+hpeXu7t3FfRuF2uNz5+RiI2I8fPoAck/wBtbCz/AArkSXfE6iuBK1cqbZJUo/dZ/wDv1rfWXTFnsiQLbBabV5uHKln/AKjk1dWV1rbc7asNh+HqfsJ+zaQ1Hctq7dZ41rZ/lfkg7sfdWVfoBW1tfwtglxEjUM+VdHx/KpZDY/1/emHiipSxE5cbELMZZPjY5oFuh21gR4EZqOyOyGkBIrpAxU0VDkyN5hRRRQBRRRQBRRRQBRRRQBRRUHtQFbfr3CsUMyp7u1PZKQMqWfQClFqDWt51E94OEHIzDitqI7CiVufQkd/sOKvfiZYb1PvCZkdhyVES0EoS1yWz5/L359RWe0fJf05exLm2mW6gtlHDCtyCSPmGR9P3rVXGKjq5Z9N+n4SivD+Ospz8s+PQ0elvhiMIk6hWSTyIjZ4H9Sh3+w/WmRBgxYEdMeHHbYZSMBDadoqjj6xtz4GyLdN3p4Bz/wBq6031xwDw9nubufVpLf8A3qFRnKcv7Hj4q3E3yzt+EXIGKMiqjxF6e/4VvjRwfORIKiPZII/eo/D7nIA8Zd1N88phMpbB+mVbj+mK6ZGTTlyy1debZQVuuJQgd1KOBXNFukSY4URHutgZ3tpJR/djb7ZrwasFuQsOOMeJdHPUlKLyh9irOParIJA4Hamxw9PQ+qKKK4OoUUUUAUUUUBGRRkVhdQleo9cRdNKceTbIcQzZ4aWpHVUTtbbJSQcdzjzqmuN+e+H1pFpt11gXORGUCGJbyzIcU4v5WwkZxgHgknjyoBqUUt3tfXhUtK4sCF4JV6FrRvWvqOYGXFg9gE88/SvOX8TVRLyUhdqm21LMl9wwnlLcaQ3+UkkAEqOBjHBzycUAyyQO9AIUOORSa1Jqa8KuMeXeY8dKLdbTP8DHcXy4+Q2004fNQJzkffirl3Vn+zr9qstn/BltJksxFw233HHklXLhz2G0k9yT/lQDNqDgDml3Ztc3e53awo8HDTCvD0kNBJWXAy1nDh8hnj75rQ/EK9P2LS0mTBGZzqkx4g/9VZ2p/TOfagNHkVNLGXEa+H1wgSWbqt2VcWkwy1PkqDS3Ady5Di1E4wPIAdwKiP8AEa5zIiVRY9t3sxZUmW+txZaShpexKk45wog4oBnZFTSdVqm9ybw5qKWxEbi2WzpedjdReOs8ncB/X2HPYGrO6/EC82pTkaciyMTUwROUhb6khCccN88qWo5xjtjzzQDPorJXDVE5ZssC0Qml3W5xvFKRIWQiM2EgkqxyfmISBxzVHfdfXa1Q4qHGLMi7kNJkW1UsrdLi17dqdowOMKzk/tQDJopdNa9ubtyiFMSCi2ybo9CbWtxXUU20CVu57BI2muVz4nPsz5baGrbcGEReqz4B9Sv4qnAhttSiMZVkHIHAoBnFQHc4qc0mbvd7hL1LOZvseK8WhHtaWGXnEs7nv4jqs5ByltPJH+uKsGPij0WQ9HjwDbRDkOx2W5BU82loANlweW/gbe49TQDWorIaU1Hd7lf5tsusWG14WIw84Y6lHprcGdis+eOfcUUBz3PRlzkajulwgXzwca6oZRKSho9dCWxjDbgI25Hng4zXCx8Op7bnRXeGXYAuZuJSuMpT7q/5Q44V/MAceXlTFooBcyfhm4/ZrfbjdtvhI0kF0M8uSHu7p58snj696pJem4tw03Pu8rUkFceNFZhtPxoKw0whlwKUNu4lW4gA49KY2trsLFpO6XIHC2I6i39VnhP7kVh5vW0nozSdgjyXIkh1YelrbUQoNIBdf+v096AsG9CybnI/E7jd2nly5keW90YqmkraaQem2EqUSPmO7n0qpsui359vRGj6kiPs2nxcdp1mGpJEhwEKcWor+dSdx7ef2qtfvt3ZRZb1Mus0OTI8i7SoyHcMtxkDLTYTx3JQM9zmq11Nw09a1Q2blcG3U2IyJbaXeDKkOYbSBjg5JPqaAY2jrHb1zYF5ttwRLgQrcLbECWykApVhxeT33FOParHXtkN5tcV1E5mEu2S0T0uvt72x0wr8wyOMEnv5V76LsCdN6ei25L77pQ2nd1V7glWBkJ9BnPFLrWFxmaijXcouMpiI7dUWSEw0rahfm84vj5hjd/bQF9G0ncLkLZfoWokS5KkPqU9NiqcaKXtvLTZUNgASMA+9dNy0A/cGrwh66/Ncm4scuBnaUMNHKxxgZWd2ccc9qptJS9RXe5Wa4R2LoxbVvrOFrbTFEMIKW0hAVuKuEnJHc+lejt3fmTbvc3bhdwybsLbaYUF1Ces4gbVKG7gjduOTxhNAWTmgZrzlyZXc4/gJ10amuNiMeoW0Y/hbt2MYSkDj19eO93SU7/a24XeJc2G4tw6HiGlxA44kNDG1CicJCvPIP0rBxNS3K2zTPl3C4t2tq9KYLEh8OrUGo6i4ncOFZXgADz4r0fuWoXbbqSRcrtNjOWxlKg2w5tzMe+ZDQ8ylAKE48ySeaA3l60xcZWphebTdW4KlwkwnSqP1FoQF7stnOEq5xyCPpVQn4f3ISCHLvFcipuTlySFRD1VukHZvXuwQkkeQ7VnH7vepyVSV3may6u6x7bHSyvag9JAVIcIxyMhf0rmd1NeI0e23v8QmuPShLuRhrdHSTHB2Mt7cealI5+9AaW4fDByVaIVvbuqWxDt6oyFdEnc6taVOOKGeygCMd/mPNesv4fXSXINxeu0L8RE6NJRthqDCUMJIS3s35xlW7v3rPPS9YRwmO6/dor10TFiJclLbJEpTm51bSUE7UhsHivCVdrhG3TWb7czHXfVtx0uSMjw0dBU+s8c52qGO1AapHw4kPOh24XcOOrVNeeW0yUbn307AsAk4CE8AfvUSNGyWtMoh328wU2+J0C70oYbQI7PJBOSSVYGSTjjtWYkXzV7NvTe3U3SOZUR0LDy2yyXXilMZLKEkkbd3cgE45rzvjdymSZ+nvxq4yG5EmHbD1Hd253bvfV27BH70AztI2tEY3K7CUJSrxIEoOdMow3tAQnB54A/eire1w026AzDbdeeQynalbytyyPqaKA66xaNdSJV2LNs0/LmW1uf4F6c24MocH5j08ZKB5qJHvWpu05Fstkqe62443GaU6pDScqUEgkgD14pKXC/IiuaiuuiH3V2y42wSZqUJO2FJWoJB9AvBUSB6fagGrfE6b1NClWq5S4slhkhySyiXtLe05yraoEAfWqx6xaSitFzqMPuphuhtMu5rUC06Ak/MtRwlWAN3lnillqRu1obQqxOMM2VqExZfHtpCUOuOubnVFf8AMAgHJ5GVGu9aYmqNVBmKpL1vuNxZiMADKFQ4aAteP8KlkUBeWDSmmGWpLt8uduWzNQiGxERc1OIaQ2oK6aXFKBUdwGQABxjHetTc9P6Uudwmw5a2jPnKadeaTMKXj0h8hACspA+mKxdvc07LvWqGbtbmZU9cxceLbksbi2wyncDgD5EqUMk+ZIr4+GcBq8y7PN/GokqVEK7hJQzBV1eo6kpKXX9xBIzjbgHAHlQDbZQxb4aGwrYwwgDc4snCQPNSjz9yaylr01o1y4tT7c81IeW+7IZQi4Kcb3qGHClG4p/m544z9q9Pic7a3NP/AIZdrom2+OcCWH3EZb3o+fC/LaduCD3pfodly7jp1y22pm23a82+UhS4zW1KFLWgKkY7j5ElQzz2FAb+xwtG6bKnIFwiNlaekgvXDqbEbvyI3KO0bs8Dzr6k6e0n4eFY1voZXFeVLjtNzlNvpWdylLBCgrzVS3ctkJ2LIYgRm3G7jd2rbCCgCURYoy4U8cbilROO5Oa9GrnZXdCyJrDaJupnlKeDqU/My++vpJQV+RSk8JPkmgLrTjNkv4tDrCYMKwWxx64CPIndWQ47vIQ44FcpTyVck8lIrTSLZoty7G8yJsQvPyEqIVcP4Lj6QAk7N20rAx5fXvS8nWmK7qZFkgNNBrqxLISkAb2mx15KjjuThA5+te91at9wuGqbUxHjm7zJjVtgQ0NDMZgBJW6Bj5QeVFXmQKA1HQ0iu/K0700IZtcV59clVwUnprfJStPfJVgqJJOU8e1nKtWiH45D8mCWXIybak+OAAQgghCTu4UDg8c9qXsNu33qM/Gj+Hcm33UPQXsQOo1Fa5IPnylvJ9d1dF6Tbps/VVsajxRdpMtu2QIgaGY0cJSpbwAHyp/Mon6D6UBv2bNpG1zoaTKZRNjPqW1155U6p1xO3KtysqVt4Gc48q7GtE2BuNGjiEVNR470dtC3VqAQ7/xM5PJPqeaWtmhs3abZCppDj16u7lwU6pA3piRhtaGTzg4T+pp2DtQGah6EsERpptEZ5zpPtPJU9IccVubz0wST+VOThPb6VL2hrC6sOKYfS4Jrk7qIkuJUXlgBRyD2IAGO2K0tFAQKKmigIIzXylpCU7UpAT6AYoooCOi3sCNidg7JwMD2r62iiigI6aQsrAAUe5xyalCEoGEJCRnOAMc0UUALbQ4MOJSoZzhQzVYxY2G9QSL06669KdZDDYWRtYbByUoGPM8knPYUUUBZhtIIwBx247VCWkJ/KlI53cAd/WiigJDaQcgDP2qA2gLKwkBRGCrHNFFAQlltP5UJHJPA8zU9NG4r2jcRgqxyRRRQEhtI7ADFfVFFAFFFFAFFF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descr="data:image/jpeg;base64,/9j/4AAQSkZJRgABAQAAAQABAAD/2wCEAAkGBwgHBgkIBwgKCgkLDRYPDQwMDRsUFRAWIB0iIiAdHx8kKDQsJCYxJx8fLT0tMTU3Ojo6Iys/RD84QzQ5OjcBCgoKDQwNGg8PGjclHyU3Nzc3Nzc3Nzc3Nzc3Nzc3Nzc3Nzc3Nzc3Nzc3Nzc3Nzc3Nzc3Nzc3Nzc3Nzc3Nzc3N//AABEIAIUAlwMBIgACEQEDEQH/xAAcAAACAwEBAQEAAAAAAAAAAAAABwEFBgQDAgj/xAA/EAABAwMDAgQEBAQDBgcAAAABAgMEAAURBhIhEzEUQVGBByJhcRUykaEjQnKSYrHBFiQzUoKyNENj0eHw8f/EABoBAQEBAAMBAAAAAAAAAAAAAAADBAECBQb/xAAqEQACAgAFAgYBBQAAAAAAAAAAAQIDBBESITFB8BNRgaHR4ZEFFCMycf/aAAwDAQACEQMRAD8AeNFFFAFFFFAFFFFAFFFeJkNBoOlxPTOPnzx3xQHtRUA1BOPOgPNTyA8Wifn2lePQVyWqembFTIJAQ84sMj/mSCQD7gZ96w921Gs2e93OOrLk2SLfbynzSlONw9ys/pVzp5xLmoFW1gER7HBbYJ8i84Mn9EpH9xqjg0szXPD+HDN9+fuzX1NRXwt1KCAVDKjhI9amZD0or4StKlFIUCR3Ge1fdAFFFFAFFFFAFFFFAFFFFAFFGaKA55ktqGltb52oW4lsK8gpRwM/c4HuKxUKV1bzqPR0tZT1krkQjkg9NwZUAfUKJI+/0rT6phG42CfFRnqLZVsI7hQ5SR7gUnr9fHpH+z2r4uBPjHwknyytPzD2UlSv1+lXphqzNdGH8WOa/wA+Bn/D3UStQaebclYFwjKLEtA8nE+fuOa+viDeTZdMSXm1YkO/wWfXKu59hk+1LqxXhrT/AMSnVtKxar1scSfLDvKT7LKk/rVl8S5qLnq632ha/wDdYqS6/wA/QqV+iE/vXd0/yLLh7lKMNnfHVxz+CjcktRp9ngu/+EssXxklA83COoR9eShPvW8+ErLq9Nu3SUSZNzlOPrJ8+cD24NJ2VJkS47zwT/vl3klAA805BIH0Kygf9NNu96nZ0ha4OnrO2Jl3SyhltlHIQcDlX+YFVug9KiuWaMZqsarjz237mk1FqGPZw0wlBk3CQcRojZ+Zw/6D6mqNq5ylT1wIzrcq9KTmbK/8i3o/5R9fp5nk+lYBmdJEqUmJObcurqSbleHFZbjI80tn9sjueBWu0TaRdIiExmlx9PNr3YcGHbk4O63P8HoPP7cVF1qC3OjorprzfPfaXXl7G4sqWBDSYylrbVz1l8l4+as+ef8A84xVjUAADAHFGazM8xvN5k0UUUOAooooAooooArjnXKHACTOkNx0KOAt07U59Nx4B+ldlcF4Lohr6dvTPSQQuOVJBWPQbuD9iRXKBX3a4XiEjxVsgsXWKeVNNO7HUj/D3Sv7cH71V234laflu9CY69bZKThbM1ooKT6E9h71hpzdmbuC06ZvkzS9yScrt0veyyT6D+UfuPQVV3y7XJexvWVkZlZGG5zW1tw/0uoylX2IrXCiLW/38G2nDKez+x8MSWJbQdjPNvNKHC21BQPuKRl4tqoWoLxYFD+HKXujg9gv8zZ/co964rQ08y8lelLy6h4nIiur6Dh+nfYv9favTUtwu0qaw9eopjz2UbOr0y2V4OQfTIOeRXaFXhyeTPWwGDddjipbNeqfR5HFJjOTdKNyk7g5any04PNLTh3JPssK/urp6suXZLxe5JUubPdbgsEDlalEFeB/SkJ963mnbVHnTpDpbBtuoYCi4kDht5JAWP1KiP8A4rqiaV8Nc7Bam9rsazMrmPkjAdkLyEfuFH2Fc+OuGZ8TiY1ylFLfvNflZCtniTD1VHg2hrry7aEx2AhO7LwBKlAfRalHnjjntX24FRzKbalhbxz+I3MncAT3bbPnnsSOVfRPJ1VwtEfT1ul7ppaLilC63oJ/iOrUcmNHHfJ8z2Hmc5Axkbxl5lNC22dbtvjHLURsKLaR6rWMZJ4ySRntwK0RkprPoZ6bdW5r9CaUd1H03pLa42nmFZSyeFS1j+ZR8/8AIdh500pt9stlaS3KuESOEpwlreM4Hokc0lrhebs8gR7vf24LLYwmBbuQgDjbhs7R9iqotTKCkvWuw+JHczLssFv74O1H7qrPZU5vVJ7FZYZ3PVZLbvqxssa0YuLmyxW2dcecdVLfTaH3WrFWTNxdaUk3WRBjLVwmO25vUT9zgn7BNLeDLNykJiTtSy5jiRn8OsLKggD0LiQE4pg6ctLEJve1Z24JUOS44HHlf1KGf+41lnBRMl9dNayXfq8vZF62oLTuGcH1GK+qgVNSMQUUUUAUUUUAVBGe9TRQFRqHTdq1DH6N1iJdwPlcHC0fZXcUsrp8Nr7YytzTM1UmMfzR1qCVn7jGxXvinJUYqsLpw4LVXzqex+cnBFaf8PqK0vwnM/nip6avdtXyq9sVu9NIupi7bNcoGoLaPzw5eUutj0AOce/FMuXDjTGy1LYaebP8riAofvWYf+H9kS/4q3eItsgHIciukY9jkVSVykt9j0f39dkdM9vdfK9C3sIjoiBpi2uW8oUVGO4gAIJPJBGUn2PnVg+43HSXFJVz32IKlH2HJrHTNZxNOIVFuFxbushAwnw6AlefRePlH7faslJ1nqvVEjw1hjOR2ycERk7lAf4nCMJ/apqqUt+hBYG61ufEfN/e5otW3Dlpz8GtkYs5DMi9uJASD3KGk7iT+hpeXu7t3FfRuF2uNz5+RiI2I8fPoAck/wBtbCz/AArkSXfE6iuBK1cqbZJUo/dZ/wDv1rfWXTFnsiQLbBabV5uHKln/AKjk1dWV1rbc7asNh+HqfsJ+zaQ1Hctq7dZ41rZ/lfkg7sfdWVfoBW1tfwtglxEjUM+VdHx/KpZDY/1/emHiipSxE5cbELMZZPjY5oFuh21gR4EZqOyOyGkBIrpAxU0VDkyN5hRRRQBRRRQBRRRQBRRRQBRRUHtQFbfr3CsUMyp7u1PZKQMqWfQClFqDWt51E94OEHIzDitqI7CiVufQkd/sOKvfiZYb1PvCZkdhyVES0EoS1yWz5/L359RWe0fJf05exLm2mW6gtlHDCtyCSPmGR9P3rVXGKjq5Z9N+n4SivD+Ospz8s+PQ0elvhiMIk6hWSTyIjZ4H9Sh3+w/WmRBgxYEdMeHHbYZSMBDadoqjj6xtz4GyLdN3p4Bz/wBq6031xwDw9nubufVpLf8A3qFRnKcv7Hj4q3E3yzt+EXIGKMiqjxF6e/4VvjRwfORIKiPZII/eo/D7nIA8Zd1N88phMpbB+mVbj+mK6ZGTTlyy1debZQVuuJQgd1KOBXNFukSY4URHutgZ3tpJR/djb7ZrwasFuQsOOMeJdHPUlKLyh9irOParIJA4Hamxw9PQ+qKKK4OoUUUUAUUUUBGRRkVhdQleo9cRdNKceTbIcQzZ4aWpHVUTtbbJSQcdzjzqmuN+e+H1pFpt11gXORGUCGJbyzIcU4v5WwkZxgHgknjyoBqUUt3tfXhUtK4sCF4JV6FrRvWvqOYGXFg9gE88/SvOX8TVRLyUhdqm21LMl9wwnlLcaQ3+UkkAEqOBjHBzycUAyyQO9AIUOORSa1Jqa8KuMeXeY8dKLdbTP8DHcXy4+Q2004fNQJzkffirl3Vn+zr9qstn/BltJksxFw233HHklXLhz2G0k9yT/lQDNqDgDml3Ztc3e53awo8HDTCvD0kNBJWXAy1nDh8hnj75rQ/EK9P2LS0mTBGZzqkx4g/9VZ2p/TOfagNHkVNLGXEa+H1wgSWbqt2VcWkwy1PkqDS3Ady5Di1E4wPIAdwKiP8AEa5zIiVRY9t3sxZUmW+txZaShpexKk45wog4oBnZFTSdVqm9ybw5qKWxEbi2WzpedjdReOs8ncB/X2HPYGrO6/EC82pTkaciyMTUwROUhb6khCccN88qWo5xjtjzzQDPorJXDVE5ZssC0Qml3W5xvFKRIWQiM2EgkqxyfmISBxzVHfdfXa1Q4qHGLMi7kNJkW1UsrdLi17dqdowOMKzk/tQDJopdNa9ubtyiFMSCi2ybo9CbWtxXUU20CVu57BI2muVz4nPsz5baGrbcGEReqz4B9Sv4qnAhttSiMZVkHIHAoBnFQHc4qc0mbvd7hL1LOZvseK8WhHtaWGXnEs7nv4jqs5ByltPJH+uKsGPij0WQ9HjwDbRDkOx2W5BU82loANlweW/gbe49TQDWorIaU1Hd7lf5tsusWG14WIw84Y6lHprcGdis+eOfcUUBz3PRlzkajulwgXzwca6oZRKSho9dCWxjDbgI25Hng4zXCx8Op7bnRXeGXYAuZuJSuMpT7q/5Q44V/MAceXlTFooBcyfhm4/ZrfbjdtvhI0kF0M8uSHu7p58snj696pJem4tw03Pu8rUkFceNFZhtPxoKw0whlwKUNu4lW4gA49KY2trsLFpO6XIHC2I6i39VnhP7kVh5vW0nozSdgjyXIkh1YelrbUQoNIBdf+v096AsG9CybnI/E7jd2nly5keW90YqmkraaQem2EqUSPmO7n0qpsui359vRGj6kiPs2nxcdp1mGpJEhwEKcWor+dSdx7ef2qtfvt3ZRZb1Mus0OTI8i7SoyHcMtxkDLTYTx3JQM9zmq11Nw09a1Q2blcG3U2IyJbaXeDKkOYbSBjg5JPqaAY2jrHb1zYF5ttwRLgQrcLbECWykApVhxeT33FOParHXtkN5tcV1E5mEu2S0T0uvt72x0wr8wyOMEnv5V76LsCdN6ei25L77pQ2nd1V7glWBkJ9BnPFLrWFxmaijXcouMpiI7dUWSEw0rahfm84vj5hjd/bQF9G0ncLkLZfoWokS5KkPqU9NiqcaKXtvLTZUNgASMA+9dNy0A/cGrwh66/Ncm4scuBnaUMNHKxxgZWd2ccc9qptJS9RXe5Wa4R2LoxbVvrOFrbTFEMIKW0hAVuKuEnJHc+lejt3fmTbvc3bhdwybsLbaYUF1Ces4gbVKG7gjduOTxhNAWTmgZrzlyZXc4/gJ10amuNiMeoW0Y/hbt2MYSkDj19eO93SU7/a24XeJc2G4tw6HiGlxA44kNDG1CicJCvPIP0rBxNS3K2zTPl3C4t2tq9KYLEh8OrUGo6i4ncOFZXgADz4r0fuWoXbbqSRcrtNjOWxlKg2w5tzMe+ZDQ8ylAKE48ySeaA3l60xcZWphebTdW4KlwkwnSqP1FoQF7stnOEq5xyCPpVQn4f3ISCHLvFcipuTlySFRD1VukHZvXuwQkkeQ7VnH7vepyVSV3may6u6x7bHSyvag9JAVIcIxyMhf0rmd1NeI0e23v8QmuPShLuRhrdHSTHB2Mt7cealI5+9AaW4fDByVaIVvbuqWxDt6oyFdEnc6taVOOKGeygCMd/mPNesv4fXSXINxeu0L8RE6NJRthqDCUMJIS3s35xlW7v3rPPS9YRwmO6/dor10TFiJclLbJEpTm51bSUE7UhsHivCVdrhG3TWb7czHXfVtx0uSMjw0dBU+s8c52qGO1AapHw4kPOh24XcOOrVNeeW0yUbn307AsAk4CE8AfvUSNGyWtMoh328wU2+J0C70oYbQI7PJBOSSVYGSTjjtWYkXzV7NvTe3U3SOZUR0LDy2yyXXilMZLKEkkbd3cgE45rzvjdymSZ+nvxq4yG5EmHbD1Hd253bvfV27BH70AztI2tEY3K7CUJSrxIEoOdMow3tAQnB54A/eire1w026AzDbdeeQynalbytyyPqaKA66xaNdSJV2LNs0/LmW1uf4F6c24MocH5j08ZKB5qJHvWpu05Fstkqe62443GaU6pDScqUEgkgD14pKXC/IiuaiuuiH3V2y42wSZqUJO2FJWoJB9AvBUSB6fagGrfE6b1NClWq5S4slhkhySyiXtLe05yraoEAfWqx6xaSitFzqMPuphuhtMu5rUC06Ak/MtRwlWAN3lnillqRu1obQqxOMM2VqExZfHtpCUOuOubnVFf8AMAgHJ5GVGu9aYmqNVBmKpL1vuNxZiMADKFQ4aAteP8KlkUBeWDSmmGWpLt8uduWzNQiGxERc1OIaQ2oK6aXFKBUdwGQABxjHetTc9P6Uudwmw5a2jPnKadeaTMKXj0h8hACspA+mKxdvc07LvWqGbtbmZU9cxceLbksbi2wyncDgD5EqUMk+ZIr4+GcBq8y7PN/GokqVEK7hJQzBV1eo6kpKXX9xBIzjbgHAHlQDbZQxb4aGwrYwwgDc4snCQPNSjz9yaylr01o1y4tT7c81IeW+7IZQi4Kcb3qGHClG4p/m544z9q9Pic7a3NP/AIZdrom2+OcCWH3EZb3o+fC/LaduCD3pfodly7jp1y22pm23a82+UhS4zW1KFLWgKkY7j5ElQzz2FAb+xwtG6bKnIFwiNlaekgvXDqbEbvyI3KO0bs8Dzr6k6e0n4eFY1voZXFeVLjtNzlNvpWdylLBCgrzVS3ctkJ2LIYgRm3G7jd2rbCCgCURYoy4U8cbilROO5Oa9GrnZXdCyJrDaJupnlKeDqU/My++vpJQV+RSk8JPkmgLrTjNkv4tDrCYMKwWxx64CPIndWQ47vIQ44FcpTyVck8lIrTSLZoty7G8yJsQvPyEqIVcP4Lj6QAk7N20rAx5fXvS8nWmK7qZFkgNNBrqxLISkAb2mx15KjjuThA5+te91at9wuGqbUxHjm7zJjVtgQ0NDMZgBJW6Bj5QeVFXmQKA1HQ0iu/K0700IZtcV59clVwUnprfJStPfJVgqJJOU8e1nKtWiH45D8mCWXIybak+OAAQgghCTu4UDg8c9qXsNu33qM/Gj+Hcm33UPQXsQOo1Fa5IPnylvJ9d1dF6Tbps/VVsajxRdpMtu2QIgaGY0cJSpbwAHyp/Mon6D6UBv2bNpG1zoaTKZRNjPqW1155U6p1xO3KtysqVt4Gc48q7GtE2BuNGjiEVNR470dtC3VqAQ7/xM5PJPqeaWtmhs3abZCppDj16u7lwU6pA3piRhtaGTzg4T+pp2DtQGah6EsERpptEZ5zpPtPJU9IccVubz0wST+VOThPb6VL2hrC6sOKYfS4Jrk7qIkuJUXlgBRyD2IAGO2K0tFAQKKmigIIzXylpCU7UpAT6AYoooCOi3sCNidg7JwMD2r62iiigI6aQsrAAUe5xyalCEoGEJCRnOAMc0UUALbQ4MOJSoZzhQzVYxY2G9QSL06669KdZDDYWRtYbByUoGPM8knPYUUUBZhtIIwBx247VCWkJ/KlI53cAd/WiigJDaQcgDP2qA2gLKwkBRGCrHNFFAQlltP5UJHJPA8zU9NG4r2jcRgqxyRRRQEhtI7ADFfVFFAFFFFAFFFF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6" descr="data:image/jpeg;base64,/9j/4AAQSkZJRgABAQAAAQABAAD/2wCEAAkGBwgHBgkIBwgKCgkLDRYPDQwMDRsUFRAWIB0iIiAdHx8kKDQsJCYxJx8fLT0tMTU3Ojo6Iys/RD84QzQ5OjcBCgoKDQwNGg8PGjclHyU3Nzc3Nzc3Nzc3Nzc3Nzc3Nzc3Nzc3Nzc3Nzc3Nzc3Nzc3Nzc3Nzc3Nzc3Nzc3Nzc3N//AABEIAIUAlwMBIgACEQEDEQH/xAAcAAACAwEBAQEAAAAAAAAAAAAABwEFBgQDAgj/xAA/EAABAwMDAgQEBAQDBgcAAAABAgMEAAURBhIhEzEUQVGBByJhcRUykaEjQnKSYrHBFiQzUoKyNENj0eHw8f/EABoBAQEBAAMBAAAAAAAAAAAAAAADBAECBQb/xAAqEQACAgAFAgYBBQAAAAAAAAAAAQIDBBESITFB8BNRgaHR4ZEFFCMycf/aAAwDAQACEQMRAD8AeNFFFAFFFFAFFFFAFFFeJkNBoOlxPTOPnzx3xQHtRUA1BOPOgPNTyA8Wifn2lePQVyWqembFTIJAQ84sMj/mSCQD7gZ96w921Gs2e93OOrLk2SLfbynzSlONw9ys/pVzp5xLmoFW1gER7HBbYJ8i84Mn9EpH9xqjg0szXPD+HDN9+fuzX1NRXwt1KCAVDKjhI9amZD0or4StKlFIUCR3Ge1fdAFFFFAFFFFAFFFFAFFFFAFFGaKA55ktqGltb52oW4lsK8gpRwM/c4HuKxUKV1bzqPR0tZT1krkQjkg9NwZUAfUKJI+/0rT6phG42CfFRnqLZVsI7hQ5SR7gUnr9fHpH+z2r4uBPjHwknyytPzD2UlSv1+lXphqzNdGH8WOa/wA+Bn/D3UStQaebclYFwjKLEtA8nE+fuOa+viDeTZdMSXm1YkO/wWfXKu59hk+1LqxXhrT/AMSnVtKxar1scSfLDvKT7LKk/rVl8S5qLnq632ha/wDdYqS6/wA/QqV+iE/vXd0/yLLh7lKMNnfHVxz+CjcktRp9ngu/+EssXxklA83COoR9eShPvW8+ErLq9Nu3SUSZNzlOPrJ8+cD24NJ2VJkS47zwT/vl3klAA805BIH0Kygf9NNu96nZ0ha4OnrO2Jl3SyhltlHIQcDlX+YFVug9KiuWaMZqsarjz237mk1FqGPZw0wlBk3CQcRojZ+Zw/6D6mqNq5ylT1wIzrcq9KTmbK/8i3o/5R9fp5nk+lYBmdJEqUmJObcurqSbleHFZbjI80tn9sjueBWu0TaRdIiExmlx9PNr3YcGHbk4O63P8HoPP7cVF1qC3OjorprzfPfaXXl7G4sqWBDSYylrbVz1l8l4+as+ef8A84xVjUAADAHFGazM8xvN5k0UUUOAooooAooooArjnXKHACTOkNx0KOAt07U59Nx4B+ldlcF4Lohr6dvTPSQQuOVJBWPQbuD9iRXKBX3a4XiEjxVsgsXWKeVNNO7HUj/D3Sv7cH71V234laflu9CY69bZKThbM1ooKT6E9h71hpzdmbuC06ZvkzS9yScrt0veyyT6D+UfuPQVV3y7XJexvWVkZlZGG5zW1tw/0uoylX2IrXCiLW/38G2nDKez+x8MSWJbQdjPNvNKHC21BQPuKRl4tqoWoLxYFD+HKXujg9gv8zZ/co964rQ08y8lelLy6h4nIiur6Dh+nfYv9favTUtwu0qaw9eopjz2UbOr0y2V4OQfTIOeRXaFXhyeTPWwGDddjipbNeqfR5HFJjOTdKNyk7g5any04PNLTh3JPssK/urp6suXZLxe5JUubPdbgsEDlalEFeB/SkJ963mnbVHnTpDpbBtuoYCi4kDht5JAWP1KiP8A4rqiaV8Nc7Bam9rsazMrmPkjAdkLyEfuFH2Fc+OuGZ8TiY1ylFLfvNflZCtniTD1VHg2hrry7aEx2AhO7LwBKlAfRalHnjjntX24FRzKbalhbxz+I3MncAT3bbPnnsSOVfRPJ1VwtEfT1ul7ppaLilC63oJ/iOrUcmNHHfJ8z2Hmc5Axkbxl5lNC22dbtvjHLURsKLaR6rWMZJ4ySRntwK0RkprPoZ6bdW5r9CaUd1H03pLa42nmFZSyeFS1j+ZR8/8AIdh500pt9stlaS3KuESOEpwlreM4Hokc0lrhebs8gR7vf24LLYwmBbuQgDjbhs7R9iqotTKCkvWuw+JHczLssFv74O1H7qrPZU5vVJ7FZYZ3PVZLbvqxssa0YuLmyxW2dcecdVLfTaH3WrFWTNxdaUk3WRBjLVwmO25vUT9zgn7BNLeDLNykJiTtSy5jiRn8OsLKggD0LiQE4pg6ctLEJve1Z24JUOS44HHlf1KGf+41lnBRMl9dNayXfq8vZF62oLTuGcH1GK+qgVNSMQUUUUAUUUUAVBGe9TRQFRqHTdq1DH6N1iJdwPlcHC0fZXcUsrp8Nr7YytzTM1UmMfzR1qCVn7jGxXvinJUYqsLpw4LVXzqex+cnBFaf8PqK0vwnM/nip6avdtXyq9sVu9NIupi7bNcoGoLaPzw5eUutj0AOce/FMuXDjTGy1LYaebP8riAofvWYf+H9kS/4q3eItsgHIciukY9jkVSVykt9j0f39dkdM9vdfK9C3sIjoiBpi2uW8oUVGO4gAIJPJBGUn2PnVg+43HSXFJVz32IKlH2HJrHTNZxNOIVFuFxbushAwnw6AlefRePlH7faslJ1nqvVEjw1hjOR2ycERk7lAf4nCMJ/apqqUt+hBYG61ufEfN/e5otW3Dlpz8GtkYs5DMi9uJASD3KGk7iT+hpeXu7t3FfRuF2uNz5+RiI2I8fPoAck/wBtbCz/AArkSXfE6iuBK1cqbZJUo/dZ/wDv1rfWXTFnsiQLbBabV5uHKln/AKjk1dWV1rbc7asNh+HqfsJ+zaQ1Hctq7dZ41rZ/lfkg7sfdWVfoBW1tfwtglxEjUM+VdHx/KpZDY/1/emHiipSxE5cbELMZZPjY5oFuh21gR4EZqOyOyGkBIrpAxU0VDkyN5hRRRQBRRRQBRRRQBRRRQBRRUHtQFbfr3CsUMyp7u1PZKQMqWfQClFqDWt51E94OEHIzDitqI7CiVufQkd/sOKvfiZYb1PvCZkdhyVES0EoS1yWz5/L359RWe0fJf05exLm2mW6gtlHDCtyCSPmGR9P3rVXGKjq5Z9N+n4SivD+Ospz8s+PQ0elvhiMIk6hWSTyIjZ4H9Sh3+w/WmRBgxYEdMeHHbYZSMBDadoqjj6xtz4GyLdN3p4Bz/wBq6031xwDw9nubufVpLf8A3qFRnKcv7Hj4q3E3yzt+EXIGKMiqjxF6e/4VvjRwfORIKiPZII/eo/D7nIA8Zd1N88phMpbB+mVbj+mK6ZGTTlyy1debZQVuuJQgd1KOBXNFukSY4URHutgZ3tpJR/djb7ZrwasFuQsOOMeJdHPUlKLyh9irOParIJA4Hamxw9PQ+qKKK4OoUUUUAUUUUBGRRkVhdQleo9cRdNKceTbIcQzZ4aWpHVUTtbbJSQcdzjzqmuN+e+H1pFpt11gXORGUCGJbyzIcU4v5WwkZxgHgknjyoBqUUt3tfXhUtK4sCF4JV6FrRvWvqOYGXFg9gE88/SvOX8TVRLyUhdqm21LMl9wwnlLcaQ3+UkkAEqOBjHBzycUAyyQO9AIUOORSa1Jqa8KuMeXeY8dKLdbTP8DHcXy4+Q2004fNQJzkffirl3Vn+zr9qstn/BltJksxFw233HHklXLhz2G0k9yT/lQDNqDgDml3Ztc3e53awo8HDTCvD0kNBJWXAy1nDh8hnj75rQ/EK9P2LS0mTBGZzqkx4g/9VZ2p/TOfagNHkVNLGXEa+H1wgSWbqt2VcWkwy1PkqDS3Ady5Di1E4wPIAdwKiP8AEa5zIiVRY9t3sxZUmW+txZaShpexKk45wog4oBnZFTSdVqm9ybw5qKWxEbi2WzpedjdReOs8ncB/X2HPYGrO6/EC82pTkaciyMTUwROUhb6khCccN88qWo5xjtjzzQDPorJXDVE5ZssC0Qml3W5xvFKRIWQiM2EgkqxyfmISBxzVHfdfXa1Q4qHGLMi7kNJkW1UsrdLi17dqdowOMKzk/tQDJopdNa9ubtyiFMSCi2ybo9CbWtxXUU20CVu57BI2muVz4nPsz5baGrbcGEReqz4B9Sv4qnAhttSiMZVkHIHAoBnFQHc4qc0mbvd7hL1LOZvseK8WhHtaWGXnEs7nv4jqs5ByltPJH+uKsGPij0WQ9HjwDbRDkOx2W5BU82loANlweW/gbe49TQDWorIaU1Hd7lf5tsusWG14WIw84Y6lHprcGdis+eOfcUUBz3PRlzkajulwgXzwca6oZRKSho9dCWxjDbgI25Hng4zXCx8Op7bnRXeGXYAuZuJSuMpT7q/5Q44V/MAceXlTFooBcyfhm4/ZrfbjdtvhI0kF0M8uSHu7p58snj696pJem4tw03Pu8rUkFceNFZhtPxoKw0whlwKUNu4lW4gA49KY2trsLFpO6XIHC2I6i39VnhP7kVh5vW0nozSdgjyXIkh1YelrbUQoNIBdf+v096AsG9CybnI/E7jd2nly5keW90YqmkraaQem2EqUSPmO7n0qpsui359vRGj6kiPs2nxcdp1mGpJEhwEKcWor+dSdx7ef2qtfvt3ZRZb1Mus0OTI8i7SoyHcMtxkDLTYTx3JQM9zmq11Nw09a1Q2blcG3U2IyJbaXeDKkOYbSBjg5JPqaAY2jrHb1zYF5ttwRLgQrcLbECWykApVhxeT33FOParHXtkN5tcV1E5mEu2S0T0uvt72x0wr8wyOMEnv5V76LsCdN6ei25L77pQ2nd1V7glWBkJ9BnPFLrWFxmaijXcouMpiI7dUWSEw0rahfm84vj5hjd/bQF9G0ncLkLZfoWokS5KkPqU9NiqcaKXtvLTZUNgASMA+9dNy0A/cGrwh66/Ncm4scuBnaUMNHKxxgZWd2ccc9qptJS9RXe5Wa4R2LoxbVvrOFrbTFEMIKW0hAVuKuEnJHc+lejt3fmTbvc3bhdwybsLbaYUF1Ces4gbVKG7gjduOTxhNAWTmgZrzlyZXc4/gJ10amuNiMeoW0Y/hbt2MYSkDj19eO93SU7/a24XeJc2G4tw6HiGlxA44kNDG1CicJCvPIP0rBxNS3K2zTPl3C4t2tq9KYLEh8OrUGo6i4ncOFZXgADz4r0fuWoXbbqSRcrtNjOWxlKg2w5tzMe+ZDQ8ylAKE48ySeaA3l60xcZWphebTdW4KlwkwnSqP1FoQF7stnOEq5xyCPpVQn4f3ISCHLvFcipuTlySFRD1VukHZvXuwQkkeQ7VnH7vepyVSV3may6u6x7bHSyvag9JAVIcIxyMhf0rmd1NeI0e23v8QmuPShLuRhrdHSTHB2Mt7cealI5+9AaW4fDByVaIVvbuqWxDt6oyFdEnc6taVOOKGeygCMd/mPNesv4fXSXINxeu0L8RE6NJRthqDCUMJIS3s35xlW7v3rPPS9YRwmO6/dor10TFiJclLbJEpTm51bSUE7UhsHivCVdrhG3TWb7czHXfVtx0uSMjw0dBU+s8c52qGO1AapHw4kPOh24XcOOrVNeeW0yUbn307AsAk4CE8AfvUSNGyWtMoh328wU2+J0C70oYbQI7PJBOSSVYGSTjjtWYkXzV7NvTe3U3SOZUR0LDy2yyXXilMZLKEkkbd3cgE45rzvjdymSZ+nvxq4yG5EmHbD1Hd253bvfV27BH70AztI2tEY3K7CUJSrxIEoOdMow3tAQnB54A/eire1w026AzDbdeeQynalbytyyPqaKA66xaNdSJV2LNs0/LmW1uf4F6c24MocH5j08ZKB5qJHvWpu05Fstkqe62443GaU6pDScqUEgkgD14pKXC/IiuaiuuiH3V2y42wSZqUJO2FJWoJB9AvBUSB6fagGrfE6b1NClWq5S4slhkhySyiXtLe05yraoEAfWqx6xaSitFzqMPuphuhtMu5rUC06Ak/MtRwlWAN3lnillqRu1obQqxOMM2VqExZfHtpCUOuOubnVFf8AMAgHJ5GVGu9aYmqNVBmKpL1vuNxZiMADKFQ4aAteP8KlkUBeWDSmmGWpLt8uduWzNQiGxERc1OIaQ2oK6aXFKBUdwGQABxjHetTc9P6Uudwmw5a2jPnKadeaTMKXj0h8hACspA+mKxdvc07LvWqGbtbmZU9cxceLbksbi2wyncDgD5EqUMk+ZIr4+GcBq8y7PN/GokqVEK7hJQzBV1eo6kpKXX9xBIzjbgHAHlQDbZQxb4aGwrYwwgDc4snCQPNSjz9yaylr01o1y4tT7c81IeW+7IZQi4Kcb3qGHClG4p/m544z9q9Pic7a3NP/AIZdrom2+OcCWH3EZb3o+fC/LaduCD3pfodly7jp1y22pm23a82+UhS4zW1KFLWgKkY7j5ElQzz2FAb+xwtG6bKnIFwiNlaekgvXDqbEbvyI3KO0bs8Dzr6k6e0n4eFY1voZXFeVLjtNzlNvpWdylLBCgrzVS3ctkJ2LIYgRm3G7jd2rbCCgCURYoy4U8cbilROO5Oa9GrnZXdCyJrDaJupnlKeDqU/My++vpJQV+RSk8JPkmgLrTjNkv4tDrCYMKwWxx64CPIndWQ47vIQ44FcpTyVck8lIrTSLZoty7G8yJsQvPyEqIVcP4Lj6QAk7N20rAx5fXvS8nWmK7qZFkgNNBrqxLISkAb2mx15KjjuThA5+te91at9wuGqbUxHjm7zJjVtgQ0NDMZgBJW6Bj5QeVFXmQKA1HQ0iu/K0700IZtcV59clVwUnprfJStPfJVgqJJOU8e1nKtWiH45D8mCWXIybak+OAAQgghCTu4UDg8c9qXsNu33qM/Gj+Hcm33UPQXsQOo1Fa5IPnylvJ9d1dF6Tbps/VVsajxRdpMtu2QIgaGY0cJSpbwAHyp/Mon6D6UBv2bNpG1zoaTKZRNjPqW1155U6p1xO3KtysqVt4Gc48q7GtE2BuNGjiEVNR470dtC3VqAQ7/xM5PJPqeaWtmhs3abZCppDj16u7lwU6pA3piRhtaGTzg4T+pp2DtQGah6EsERpptEZ5zpPtPJU9IccVubz0wST+VOThPb6VL2hrC6sOKYfS4Jrk7qIkuJUXlgBRyD2IAGO2K0tFAQKKmigIIzXylpCU7UpAT6AYoooCOi3sCNidg7JwMD2r62iiigI6aQsrAAUe5xyalCEoGEJCRnOAMc0UUALbQ4MOJSoZzhQzVYxY2G9QSL06669KdZDDYWRtYbByUoGPM8knPYUUUBZhtIIwBx247VCWkJ/KlI53cAd/WiigJDaQcgDP2qA2gLKwkBRGCrHNFFAQlltP5UJHJPA8zU9NG4r2jcRgqxyRRRQEhtI7ADFfVFFAFFFFAFFFF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8" descr="data:image/jpeg;base64,/9j/4AAQSkZJRgABAQAAAQABAAD/2wCEAAkGBwgHBgkIBwgKCgkLDRYPDQwMDRsUFRAWIB0iIiAdHx8kKDQsJCYxJx8fLT0tMTU3Ojo6Iys/RD84QzQ5OjcBCgoKDQwNGg8PGjclHyU3Nzc3Nzc3Nzc3Nzc3Nzc3Nzc3Nzc3Nzc3Nzc3Nzc3Nzc3Nzc3Nzc3Nzc3Nzc3Nzc3N//AABEIAIUAlwMBIgACEQEDEQH/xAAcAAACAwEBAQEAAAAAAAAAAAAABwEFBgQDAgj/xAA/EAABAwMDAgQEBAQDBgcAAAABAgMEAAURBhIhEzEUQVGBByJhcRUykaEjQnKSYrHBFiQzUoKyNENj0eHw8f/EABoBAQEBAAMBAAAAAAAAAAAAAAADBAECBQb/xAAqEQACAgAFAgYBBQAAAAAAAAAAAQIDBBESITFB8BNRgaHR4ZEFFCMycf/aAAwDAQACEQMRAD8AeNFFFAFFFFAFFFFAFFFeJkNBoOlxPTOPnzx3xQHtRUA1BOPOgPNTyA8Wifn2lePQVyWqembFTIJAQ84sMj/mSCQD7gZ96w921Gs2e93OOrLk2SLfbynzSlONw9ys/pVzp5xLmoFW1gER7HBbYJ8i84Mn9EpH9xqjg0szXPD+HDN9+fuzX1NRXwt1KCAVDKjhI9amZD0or4StKlFIUCR3Ge1fdAFFFFAFFFFAFFFFAFFFFAFFGaKA55ktqGltb52oW4lsK8gpRwM/c4HuKxUKV1bzqPR0tZT1krkQjkg9NwZUAfUKJI+/0rT6phG42CfFRnqLZVsI7hQ5SR7gUnr9fHpH+z2r4uBPjHwknyytPzD2UlSv1+lXphqzNdGH8WOa/wA+Bn/D3UStQaebclYFwjKLEtA8nE+fuOa+viDeTZdMSXm1YkO/wWfXKu59hk+1LqxXhrT/AMSnVtKxar1scSfLDvKT7LKk/rVl8S5qLnq632ha/wDdYqS6/wA/QqV+iE/vXd0/yLLh7lKMNnfHVxz+CjcktRp9ngu/+EssXxklA83COoR9eShPvW8+ErLq9Nu3SUSZNzlOPrJ8+cD24NJ2VJkS47zwT/vl3klAA805BIH0Kygf9NNu96nZ0ha4OnrO2Jl3SyhltlHIQcDlX+YFVug9KiuWaMZqsarjz237mk1FqGPZw0wlBk3CQcRojZ+Zw/6D6mqNq5ylT1wIzrcq9KTmbK/8i3o/5R9fp5nk+lYBmdJEqUmJObcurqSbleHFZbjI80tn9sjueBWu0TaRdIiExmlx9PNr3YcGHbk4O63P8HoPP7cVF1qC3OjorprzfPfaXXl7G4sqWBDSYylrbVz1l8l4+as+ef8A84xVjUAADAHFGazM8xvN5k0UUUOAooooAooooArjnXKHACTOkNx0KOAt07U59Nx4B+ldlcF4Lohr6dvTPSQQuOVJBWPQbuD9iRXKBX3a4XiEjxVsgsXWKeVNNO7HUj/D3Sv7cH71V234laflu9CY69bZKThbM1ooKT6E9h71hpzdmbuC06ZvkzS9yScrt0veyyT6D+UfuPQVV3y7XJexvWVkZlZGG5zW1tw/0uoylX2IrXCiLW/38G2nDKez+x8MSWJbQdjPNvNKHC21BQPuKRl4tqoWoLxYFD+HKXujg9gv8zZ/co964rQ08y8lelLy6h4nIiur6Dh+nfYv9favTUtwu0qaw9eopjz2UbOr0y2V4OQfTIOeRXaFXhyeTPWwGDddjipbNeqfR5HFJjOTdKNyk7g5any04PNLTh3JPssK/urp6suXZLxe5JUubPdbgsEDlalEFeB/SkJ963mnbVHnTpDpbBtuoYCi4kDht5JAWP1KiP8A4rqiaV8Nc7Bam9rsazMrmPkjAdkLyEfuFH2Fc+OuGZ8TiY1ylFLfvNflZCtniTD1VHg2hrry7aEx2AhO7LwBKlAfRalHnjjntX24FRzKbalhbxz+I3MncAT3bbPnnsSOVfRPJ1VwtEfT1ul7ppaLilC63oJ/iOrUcmNHHfJ8z2Hmc5Axkbxl5lNC22dbtvjHLURsKLaR6rWMZJ4ySRntwK0RkprPoZ6bdW5r9CaUd1H03pLa42nmFZSyeFS1j+ZR8/8AIdh500pt9stlaS3KuESOEpwlreM4Hokc0lrhebs8gR7vf24LLYwmBbuQgDjbhs7R9iqotTKCkvWuw+JHczLssFv74O1H7qrPZU5vVJ7FZYZ3PVZLbvqxssa0YuLmyxW2dcecdVLfTaH3WrFWTNxdaUk3WRBjLVwmO25vUT9zgn7BNLeDLNykJiTtSy5jiRn8OsLKggD0LiQE4pg6ctLEJve1Z24JUOS44HHlf1KGf+41lnBRMl9dNayXfq8vZF62oLTuGcH1GK+qgVNSMQUUUUAUUUUAVBGe9TRQFRqHTdq1DH6N1iJdwPlcHC0fZXcUsrp8Nr7YytzTM1UmMfzR1qCVn7jGxXvinJUYqsLpw4LVXzqex+cnBFaf8PqK0vwnM/nip6avdtXyq9sVu9NIupi7bNcoGoLaPzw5eUutj0AOce/FMuXDjTGy1LYaebP8riAofvWYf+H9kS/4q3eItsgHIciukY9jkVSVykt9j0f39dkdM9vdfK9C3sIjoiBpi2uW8oUVGO4gAIJPJBGUn2PnVg+43HSXFJVz32IKlH2HJrHTNZxNOIVFuFxbushAwnw6AlefRePlH7faslJ1nqvVEjw1hjOR2ycERk7lAf4nCMJ/apqqUt+hBYG61ufEfN/e5otW3Dlpz8GtkYs5DMi9uJASD3KGk7iT+hpeXu7t3FfRuF2uNz5+RiI2I8fPoAck/wBtbCz/AArkSXfE6iuBK1cqbZJUo/dZ/wDv1rfWXTFnsiQLbBabV5uHKln/AKjk1dWV1rbc7asNh+HqfsJ+zaQ1Hctq7dZ41rZ/lfkg7sfdWVfoBW1tfwtglxEjUM+VdHx/KpZDY/1/emHiipSxE5cbELMZZPjY5oFuh21gR4EZqOyOyGkBIrpAxU0VDkyN5hRRRQBRRRQBRRRQBRRRQBRRUHtQFbfr3CsUMyp7u1PZKQMqWfQClFqDWt51E94OEHIzDitqI7CiVufQkd/sOKvfiZYb1PvCZkdhyVES0EoS1yWz5/L359RWe0fJf05exLm2mW6gtlHDCtyCSPmGR9P3rVXGKjq5Z9N+n4SivD+Ospz8s+PQ0elvhiMIk6hWSTyIjZ4H9Sh3+w/WmRBgxYEdMeHHbYZSMBDadoqjj6xtz4GyLdN3p4Bz/wBq6031xwDw9nubufVpLf8A3qFRnKcv7Hj4q3E3yzt+EXIGKMiqjxF6e/4VvjRwfORIKiPZII/eo/D7nIA8Zd1N88phMpbB+mVbj+mK6ZGTTlyy1debZQVuuJQgd1KOBXNFukSY4URHutgZ3tpJR/djb7ZrwasFuQsOOMeJdHPUlKLyh9irOParIJA4Hamxw9PQ+qKKK4OoUUUUAUUUUBGRRkVhdQleo9cRdNKceTbIcQzZ4aWpHVUTtbbJSQcdzjzqmuN+e+H1pFpt11gXORGUCGJbyzIcU4v5WwkZxgHgknjyoBqUUt3tfXhUtK4sCF4JV6FrRvWvqOYGXFg9gE88/SvOX8TVRLyUhdqm21LMl9wwnlLcaQ3+UkkAEqOBjHBzycUAyyQO9AIUOORSa1Jqa8KuMeXeY8dKLdbTP8DHcXy4+Q2004fNQJzkffirl3Vn+zr9qstn/BltJksxFw233HHklXLhz2G0k9yT/lQDNqDgDml3Ztc3e53awo8HDTCvD0kNBJWXAy1nDh8hnj75rQ/EK9P2LS0mTBGZzqkx4g/9VZ2p/TOfagNHkVNLGXEa+H1wgSWbqt2VcWkwy1PkqDS3Ady5Di1E4wPIAdwKiP8AEa5zIiVRY9t3sxZUmW+txZaShpexKk45wog4oBnZFTSdVqm9ybw5qKWxEbi2WzpedjdReOs8ncB/X2HPYGrO6/EC82pTkaciyMTUwROUhb6khCccN88qWo5xjtjzzQDPorJXDVE5ZssC0Qml3W5xvFKRIWQiM2EgkqxyfmISBxzVHfdfXa1Q4qHGLMi7kNJkW1UsrdLi17dqdowOMKzk/tQDJopdNa9ubtyiFMSCi2ybo9CbWtxXUU20CVu57BI2muVz4nPsz5baGrbcGEReqz4B9Sv4qnAhttSiMZVkHIHAoBnFQHc4qc0mbvd7hL1LOZvseK8WhHtaWGXnEs7nv4jqs5ByltPJH+uKsGPij0WQ9HjwDbRDkOx2W5BU82loANlweW/gbe49TQDWorIaU1Hd7lf5tsusWG14WIw84Y6lHprcGdis+eOfcUUBz3PRlzkajulwgXzwca6oZRKSho9dCWxjDbgI25Hng4zXCx8Op7bnRXeGXYAuZuJSuMpT7q/5Q44V/MAceXlTFooBcyfhm4/ZrfbjdtvhI0kF0M8uSHu7p58snj696pJem4tw03Pu8rUkFceNFZhtPxoKw0whlwKUNu4lW4gA49KY2trsLFpO6XIHC2I6i39VnhP7kVh5vW0nozSdgjyXIkh1YelrbUQoNIBdf+v096AsG9CybnI/E7jd2nly5keW90YqmkraaQem2EqUSPmO7n0qpsui359vRGj6kiPs2nxcdp1mGpJEhwEKcWor+dSdx7ef2qtfvt3ZRZb1Mus0OTI8i7SoyHcMtxkDLTYTx3JQM9zmq11Nw09a1Q2blcG3U2IyJbaXeDKkOYbSBjg5JPqaAY2jrHb1zYF5ttwRLgQrcLbECWykApVhxeT33FOParHXtkN5tcV1E5mEu2S0T0uvt72x0wr8wyOMEnv5V76LsCdN6ei25L77pQ2nd1V7glWBkJ9BnPFLrWFxmaijXcouMpiI7dUWSEw0rahfm84vj5hjd/bQF9G0ncLkLZfoWokS5KkPqU9NiqcaKXtvLTZUNgASMA+9dNy0A/cGrwh66/Ncm4scuBnaUMNHKxxgZWd2ccc9qptJS9RXe5Wa4R2LoxbVvrOFrbTFEMIKW0hAVuKuEnJHc+lejt3fmTbvc3bhdwybsLbaYUF1Ces4gbVKG7gjduOTxhNAWTmgZrzlyZXc4/gJ10amuNiMeoW0Y/hbt2MYSkDj19eO93SU7/a24XeJc2G4tw6HiGlxA44kNDG1CicJCvPIP0rBxNS3K2zTPl3C4t2tq9KYLEh8OrUGo6i4ncOFZXgADz4r0fuWoXbbqSRcrtNjOWxlKg2w5tzMe+ZDQ8ylAKE48ySeaA3l60xcZWphebTdW4KlwkwnSqP1FoQF7stnOEq5xyCPpVQn4f3ISCHLvFcipuTlySFRD1VukHZvXuwQkkeQ7VnH7vepyVSV3may6u6x7bHSyvag9JAVIcIxyMhf0rmd1NeI0e23v8QmuPShLuRhrdHSTHB2Mt7cealI5+9AaW4fDByVaIVvbuqWxDt6oyFdEnc6taVOOKGeygCMd/mPNesv4fXSXINxeu0L8RE6NJRthqDCUMJIS3s35xlW7v3rPPS9YRwmO6/dor10TFiJclLbJEpTm51bSUE7UhsHivCVdrhG3TWb7czHXfVtx0uSMjw0dBU+s8c52qGO1AapHw4kPOh24XcOOrVNeeW0yUbn307AsAk4CE8AfvUSNGyWtMoh328wU2+J0C70oYbQI7PJBOSSVYGSTjjtWYkXzV7NvTe3U3SOZUR0LDy2yyXXilMZLKEkkbd3cgE45rzvjdymSZ+nvxq4yG5EmHbD1Hd253bvfV27BH70AztI2tEY3K7CUJSrxIEoOdMow3tAQnB54A/eire1w026AzDbdeeQynalbytyyPqaKA66xaNdSJV2LNs0/LmW1uf4F6c24MocH5j08ZKB5qJHvWpu05Fstkqe62443GaU6pDScqUEgkgD14pKXC/IiuaiuuiH3V2y42wSZqUJO2FJWoJB9AvBUSB6fagGrfE6b1NClWq5S4slhkhySyiXtLe05yraoEAfWqx6xaSitFzqMPuphuhtMu5rUC06Ak/MtRwlWAN3lnillqRu1obQqxOMM2VqExZfHtpCUOuOubnVFf8AMAgHJ5GVGu9aYmqNVBmKpL1vuNxZiMADKFQ4aAteP8KlkUBeWDSmmGWpLt8uduWzNQiGxERc1OIaQ2oK6aXFKBUdwGQABxjHetTc9P6Uudwmw5a2jPnKadeaTMKXj0h8hACspA+mKxdvc07LvWqGbtbmZU9cxceLbksbi2wyncDgD5EqUMk+ZIr4+GcBq8y7PN/GokqVEK7hJQzBV1eo6kpKXX9xBIzjbgHAHlQDbZQxb4aGwrYwwgDc4snCQPNSjz9yaylr01o1y4tT7c81IeW+7IZQi4Kcb3qGHClG4p/m544z9q9Pic7a3NP/AIZdrom2+OcCWH3EZb3o+fC/LaduCD3pfodly7jp1y22pm23a82+UhS4zW1KFLWgKkY7j5ElQzz2FAb+xwtG6bKnIFwiNlaekgvXDqbEbvyI3KO0bs8Dzr6k6e0n4eFY1voZXFeVLjtNzlNvpWdylLBCgrzVS3ctkJ2LIYgRm3G7jd2rbCCgCURYoy4U8cbilROO5Oa9GrnZXdCyJrDaJupnlKeDqU/My++vpJQV+RSk8JPkmgLrTjNkv4tDrCYMKwWxx64CPIndWQ47vIQ44FcpTyVck8lIrTSLZoty7G8yJsQvPyEqIVcP4Lj6QAk7N20rAx5fXvS8nWmK7qZFkgNNBrqxLISkAb2mx15KjjuThA5+te91at9wuGqbUxHjm7zJjVtgQ0NDMZgBJW6Bj5QeVFXmQKA1HQ0iu/K0700IZtcV59clVwUnprfJStPfJVgqJJOU8e1nKtWiH45D8mCWXIybak+OAAQgghCTu4UDg8c9qXsNu33qM/Gj+Hcm33UPQXsQOo1Fa5IPnylvJ9d1dF6Tbps/VVsajxRdpMtu2QIgaGY0cJSpbwAHyp/Mon6D6UBv2bNpG1zoaTKZRNjPqW1155U6p1xO3KtysqVt4Gc48q7GtE2BuNGjiEVNR470dtC3VqAQ7/xM5PJPqeaWtmhs3abZCppDj16u7lwU6pA3piRhtaGTzg4T+pp2DtQGah6EsERpptEZ5zpPtPJU9IccVubz0wST+VOThPb6VL2hrC6sOKYfS4Jrk7qIkuJUXlgBRyD2IAGO2K0tFAQKKmigIIzXylpCU7UpAT6AYoooCOi3sCNidg7JwMD2r62iiigI6aQsrAAUe5xyalCEoGEJCRnOAMc0UUALbQ4MOJSoZzhQzVYxY2G9QSL06669KdZDDYWRtYbByUoGPM8knPYUUUBZhtIIwBx247VCWkJ/KlI53cAd/WiigJDaQcgDP2qA2gLKwkBRGCrHNFFAQlltP5UJHJPA8zU9NG4r2jcRgqxyRRRQEhtI7ADFfVFFAFFFFAFFFFA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9276" y="69094"/>
            <a:ext cx="89928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1" descr="data:image/jpeg;base64,/9j/4AAQSkZJRgABAQAAAQABAAD/2wCEAAkGBxQSEhUUEhIVFhQVGBQXFxgXGBcYGBkVFhgXFxgcGhcYHSggGBolHRgXITEhJSkrLi4uFx80ODMsNygtLi0BCgoKBQUFDgUFDisZExkrKysrKysrKysrKysrKysrKysrKysrKysrKysrKysrKysrKysrKysrKysrKysrKysrK//AABEIAI8BXwMBIgACEQEDEQH/xAAbAAEAAgMBAQAAAAAAAAAAAAAABQYBAwQCB//EAEQQAAEDAgQCCAIGBgkFAQAAAAEAAgMEEQUGEiExQRMiMlFhcYGRB6EUI0KxssE1UnJzorMVJTRiY4KDktEkM1TD8FP/xAAUAQEAAAAAAAAAAAAAAAAAAAAA/8QAFBEBAAAAAAAAAAAAAAAAAAAAAP/aAAwDAQACEQMRAD8A+4oiICIiAiIgIiICIiAiIgIiICIiAiIgIiICIiAiIgIiICIiAiIgIiICIiAiIgIiICIiAiIgIiICIiAiIgIiICIiAiIgIiICIiAiIgIiICIiAiIgIiICIiAiIgIiICIiAiIgItNRUsjAL3taCbDUQLk8hfmtyAiIgIiICIiAiIgIiICIiAiIgIij8VxqGm09M/Tqvp2Jvptfsg94QSCLRRVbJmNkjOpjhcHf7it6AiIgIi8OkAIBIudh4m19u/YIPaIiAiIgIo+jxqGWV8Ub7yR31Czhax0ncix37kixmF0zoA/61t7ts7lY8bW5hBIIgRAREQEREBEXNW10cI1SvaxvC7jYXQdKLXBO17Q5pu1wuD3grxV1TY2F73BrW7klBz4xibKaMySHYbAc3OPADxK4cs4xLVNL3wiNn2TqJLu+wIG3ioh9cydwnq3iKmb1oYnGxeeUj2jcjuas4nnF2n/poXEf/rKNDPQG1/kgt1RUNY0ue4NaOJJAA91Bux58xtRwmTl0r7siHqd3+i+fiuqaiS9vpDxw6hexp8G2DB7K14fRYq8DXUNhb3aYy63g1rbD3QbG5I6WTpKuodKeJaNhcm9gTchvgLK208IY0NaLNaAAPAearj8LxBvYrmu8HxNA9wCuOfFcSp95YI5Wj7Ud/wAtx/tQXRFSKP4hBxDTTPJPJhDj6A2upJmd6a9pOliP+JG4fhugsqKKpsx0snZqIz5ut967Pp0e31jN+HWbv80HSi8tdfgvSAiIgIiICIiAiIgL59jEP07Euhv1ImOBPcbXP8Rb7K8YhVCKN8juDGl3sF82ytV1MZlmjpHTmU7uuQAbkuAsN7k7+QQT/wANqw9HLTv7UTjt3Ak3Ho4H3U5iePxwTRwuDy+W2kgAgXOne5VJwytkhxJr5oTD9IJBaeHX2BH+YfNSOcf0jSf5P5iCy49j0dIGGUPOskDSAeFuNz4rOOY/FSNaZCSXX0taLuNuPpuN1WPijKLQNvvd7reHVCk84YJLL0U1OfrYeA2uRcHa+1wR80HVhmaWTdIDDMx0bDIQ9oBLR+rvuVUJ8xNdiLKgtm6NosGEdYXjc02Zfa5Ks2VszmoeYZmaJ2g8iAbWvsd2nwUZP+m2fsj+S9BNyZsibTiocyUML+jsWgO1WJ4E8Nl6pc1wyTshZqLni99rN6uqx33Pko/4m/2Vn75n4JFJ5WwqOKniLWDU5jHF1hqJc0E7+qDnxLOEUUhibHLK9vaEbb2tx5728F3YFj0VW0mO4LTZzXCxF/LYjyUBTYswTyigozK8k9I/VpaTqPM35381z5AcTVVRcA0ncgG4B1uuL80DKH6TrP8AV/mhTVHVUpr5GNhIqADqfbYizfHuty5KGyh+k6z/AFf5oWcL/TM3k78LEE9jWZ4qZ4jLXySG1mRi534X8fDis4HmaKqcWND2SNFyx4AO3G2/L0UXiWJwx1ZFPSmaq+0QbW2AN3HwsovCZXuxe8sYjeWu1NDg4D6oW6w4mwBQWaszVBFM6F+oOYNRdYabadXfe+9uC58GznBUS9G0PaXX0l1rOtvyOxtyKgK2ibNjJY8Xb1XEHnpjBt7hb8zRhuJ0lgBfouFv13AIL8iLGoXtfdBlVL4kU2unYb20yN279V2/mrbdVT4iShsEV+HTRk+TbuPyBQTpdHSwjU4NjjaBd3cNh6qiY9WvqiHzSCnpRvG1wu+S32hF9q/K9gPFecwYlJI6N7m9eQ3p4SLhjCbNkc09qR3IHYcVYMCygxn1tT9dO7d2rdoPr2iO8+yCuUWuQ3o6Rz3f+RUddx8Rq6rfS67DkepmdrqKkaj4OkI8rkBo8BsvoLRYWWUFKZkeRgtHXyttwADg32a8LW/Ea3DyPpP18BNtY7Qv4kXv58e9Xlc+IRNfG9r7aS0h1+FrIFBVsmjbJGbtcLg/8jkeS32VI+GEp6OZvFjXN0+oN/uCvCCo5yyy2RjpoW6ZmDUdO2sDc8Ptdx8FoyfmlkzWw1B+s4Nc61njkDf7X3q4VLwGOJ4AEnyAXy/JeDMqjO2QdUNbpI4tcXGxB8gUH0OowCmk7VPEfHQ0H3AUBX/D+F7iY3ujvwaAHNHlff5rNLi0tE8Q1hLojtHPvwHJ/j/9vxVuZICAQQQdwRuCPDvQQeVsuCjDvrC9zue7QGjgA25F/FTyIgIiICIiAsXWVTc449MyaOmpyGOfpu824vOloF+HmguN1lU6TL1e0XZiDnO/VcCBfz3+5W6K9hfjYX8+aCJzVhslTAYonNbqc3UXX7I3tt42XRgWHfR4I4rglo6xHAuO7j7qQsiCuZwy66qEZjc1r4yd3XtY2PLmCAVpzPlyWoEMjHtbPGADuQ0nY3BtsQd+CtKIKDXZKqJgHyTtfMT1ib6QwDYNsO+55KxY7S1jnMdSTMYA0hzXjYm4seyVOKn56xOaGWmEUhYHl2oC29nRjmPEoOjAMuzNqDU1UjXykWAYLAcr8By29SteYMtzvqm1NNIxrwG7PvxAIuNjcEG1lbEQVfGsEqaqkZHI+LphJrJF9FgHAAWF72cPZWCggMcUbDxYxjSRwu1oH5LeiCl0eWqumfIKWaIRSHcuBLmje1ha1xfvXdlPLb6SWV7ntcHgAWvq2JNzfnurOoDFcwGKrhpmsuZC0ucTwaSRsO/ZBqwLL8kNXPO5zS2XXYC9xqfr3ulHgEjK+SpLm6HhwAF9W4aPyVkRBUKzL1THVPqKSSMdJ2hIDte1+AN+AKYPleaKsFRJK19w7Udw4uc2xsOAF/kreiCtjAJP6QNVqboItp31djT5JjWASTVkE7XNDYtFwb3Olxdty5qyLCDJXzrFMuVsczqhkhlLSCHB1pC3mA21tu7h4cl9GWLIInAceiqm9Q2eO2x2zmnntzHiofNo6eqpKX7JcZX+Tdh8g5dmPZZErumgd0NQNw8bBx/vW+/71Vo8WkbiELqpmh7QI3nkQdQDxytdyCQr7DGotezdLQzu7Dw3+K/qr2FXs15c+lAOYQ2ZnYd373sSNxvwPIqIhzVU0o0VlM91tukbz8f1SfUILysXVMd8RYT2IZnHu6n5OKx/TtfUbU9L0QP2pL7f7rfIFBcKmobG0ue4NaOJJAHzXz/NObxMDBTusx2z5TcXHMAWuG+Nr9y7HZKnnOqqqy49zQSB5XsB6BSVHkalZ2mukP8Aedt7NsEFey5iEw0Q0MWpjXAzSPFtZOx/YFuA7Ww2X0daKamZE0Nja1jRwDQAAPRVHM+dQy8VKdTzsXjdovt1f1nfIeKDOfswhjDTRm73izyPstPL9o93cfFZ+GEX1MruZkt7NH5krky7ll0bH1VVvIGvc1rtyDYnU6/2vuUp8NWWo798jz7WH5ILJV0jJWlkjQ5p4gr59XV82FymKO74XWLOlGw33DXA79x97L6QuTEsNjnYWStDmn3B7weRQcWXMfjq2XZs9ttbDxF+fiD3qYXLh2HRQN0xMaweA3J7yeJPmupAREQEREBVjN2WPpVpI3aZWiwvwcOIF+RB4FWdQOMZnipphHMHAOaHB4FxxIsQN+SCu0OaqikeIa6Mkfr/AGrcLg8JB5broztUPYaerhkdouAQ1x0uHaabA2NxcLlznj9PUxNigJkk1NIsxwLe+1xck8NlNRYG52GCnf2wy48Hgl7R6bBBx57xZxhgZA4h05a4FpIJbbYXHeSPZcGdpJKYUjWySXa12rru65aY+1vvc391H5MifUVUQf2aZh9LHqg+p/hUt8SP+9SDxd+OJBHZhoKmmbHVPqXmVzt2i4DCQXWHWsQLWtZT+c8dkipoujOl81txxAsCbdxubXXj4nn/AKZn7wfhctWcsMfLRwvYC4xNaSBx0loBIHOxsg0V2VZ442S080z6i413fsbjci5GwPIk8Vy59lktRukbaQNeXN49cGMkbeIUzgmd6cxNE7+jkaAHXa4gkbXBAPHuUZ8QKlsj6J7Ddr9RadxcF0XI7oOPMNBU0zY6p9Q4yudu0XAabagBvYja1rWU7nyrf9Die1zmOc5ly1xbxY4ncclj4nf2Zn7wfhctGez/AFfB5x/y3INuW8NqZHxVU83UDerH1j1NNgTva57XeuDCo34pNM6WWRkUZGljHW7ROnw4Dc+KuuEC9PEP8KP8IVHyrXMw+aeGpJZqLdLiCQdJd3De4IPog7cs1kkNXJRSSOewB2hzrkiwvz8Dw7wojFsF6Ovgh6eV2sMOtzrvbdzx1Ty4fNSOWwarEZapoPRNuA4i1yWhoHna5TOE4hxGmleDoa1lzbuc6/na4QdmYqB1JQyaZ5nEvjOpzzqG7RYEcvBc2WcNqqj6PPLMRHHbSwlxLwLguO/EnmbrszjiUU+HvfC8ObrjF7Eb6h3gKYyl/Y4P3Y/NBVma8SrJWOleyCK4DWG17HSL+JNzdbcHqZKSv+iOkdJE/sazci7S4fMFp5cNlz4TUtw+unbUEsZJctdYkW1ahwHDe3ovdC76ZinTRAmGK3WtYdVpA48y48O5BqxqpqP6TfHBI4Fwa1oLnaW6oxd2m9ttyvMMEtDXwx9O+QS6dV77hxLdwSdwRe67GH+uz+z/AOoJmo/1pSf6X8xyC+IiICiMyYGyri0u2eLljrX0n8weYUuiD59Q5iqKEiCsjc5g2a8bnTysTs8exCtNDmall7M7Ae5x0H2dxUlUwMkaWva1zTxBFwqljuXMOYC6R/Q/sv4+TDe/oEFujmYd2uafIj8l6dK0blwHmQvjVTQQudppOnlN+bAB6W39wpbDsh1Em8umIeJDnewNvcoPoFVj1NH26iIeGsE+wuVAYjn+Fu0LHSO5fZb7nf5L3R5ApmdsyPPiQ0ezRf5rjxKpjif9Fw6FhnOxeBfR39Y8x33sPNBXcUxmrrHiIhw1HaJoLf8Adfci3ervljKjKYB7wHzc3cm+Df8AldOW8vMpWknrzP3e88STuQL72upxBGZmk00k5/w3j3aR+a4MgR2oYvEyH+N3/CjviVWuZCxjXWEhcHjvaBe3ldbPhpM51O4OcSGv0tHcLAkD1KC3oiICIiAiIgIiIC1TU7H7Pa1w8QD962og5oKCJhuyNjT3ta0fcFjEqnoonvsTpa42G5JA2HuupYsgqfw8oCyF8rxZ8zidxY6WkjgfHUrTJA11tTQbcLgGy92WUGuSFrtnNBHiAfvXoNXpEHI7DYSdRijJ79Lb+9ludTtNrtabcNht5dy2og1yQtds4AjxF0fA0ixaCBwBAIWxEGA22wWmoo45P+4xr7frNB+9b0QeI4g0WaAAOQFh7LxUUrHiz2tcO5wBHzW5EGiOjY1ukMaG8dIaAL+S2sYALAAAchsvSINNRSskFnsa4dzgD96zDA1gsxoaO4AAewW1EGvoG6tWkau+wv7o6BpIJaCRwJAuFsRARFgoIrGcxQUu0rjqIuGtBLiPuHqVWH/EFznhsNMXA7AE9Yne2zQbfNTWYMqtq5myPkc0NbpIaBc7k9o8PZdmF5dp6exjiGocHO6zh32J4eiCv9BidV2ntpozxA2d8ut82rtoMjQNOqYumdzLiQL+Q4+pKtSINNNSsjGmNjWjuaAB8lmeZrGlziGtAuSeAC2FfMc54hVTyiIwyMj1WYyx655EkbO8BfZBOYzmB9Q/6NQdZzu3KOy1p42PLz9t+E3l3AI6Vlm7vd23ni4/k3wUfk7LAph0km8zh6MB5DvPirQgwAsoiCPxXBYanT0zNWm9us4Wvx7JC2YZhkVO3RCzS0m9rk78OZK7EQEREBERAREQEREBERAREQEREBERAREQEREBERAREQEREBERAREQEREBERAREQFhZRAREQEREBERAREQEREBERAREQEREBERAREQEREBERAREQEREBERAREQEREBERAREQEREBERAREQEREBERAREQEREBERAREQf//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13" descr="data:image/jpeg;base64,/9j/4AAQSkZJRgABAQAAAQABAAD/2wCEAAkGBxQSEhUUEhIVFhQVGBQXFxgXGBcYGBkVFhgXFxgcGhcYHSggGBolHRgXITEhJSkrLi4uFx80ODMsNygtLi0BCgoKBQUFDgUFDisZExkrKysrKysrKysrKysrKysrKysrKysrKysrKysrKysrKysrKysrKysrKysrKysrKysrK//AABEIAI8BXwMBIgACEQEDEQH/xAAbAAEAAgMBAQAAAAAAAAAAAAAABQYBAwQCB//EAEQQAAEDAgQCCAIGBgkFAQAAAAEAAgMEEQUGEiExQRMiMlFhcYGRB6EUI0KxssE1UnJzorMVJTRiY4KDktEkM1TD8FP/xAAUAQEAAAAAAAAAAAAAAAAAAAAA/8QAFBEBAAAAAAAAAAAAAAAAAAAAAP/aAAwDAQACEQMRAD8A+4oiICIiAiIgIiICIiAiIgIiICIiAiIgIiICIiAiIgIiICIiAiIgIiICIiAiIgIiICIiAiIgIiICIiAiIgIiICIiAiIgIiICIiAiIgIiICIiAiIgIiICIiAiIgIiICIiAiIgItNRUsjAL3taCbDUQLk8hfmtyAiIgIiICIiAiIgIiICIiAiIgIij8VxqGm09M/Tqvp2Jvptfsg94QSCLRRVbJmNkjOpjhcHf7it6AiIgIi8OkAIBIudh4m19u/YIPaIiAiIgIo+jxqGWV8Ub7yR31Czhax0ncix37kixmF0zoA/61t7ts7lY8bW5hBIIgRAREQEREBEXNW10cI1SvaxvC7jYXQdKLXBO17Q5pu1wuD3grxV1TY2F73BrW7klBz4xibKaMySHYbAc3OPADxK4cs4xLVNL3wiNn2TqJLu+wIG3ioh9cydwnq3iKmb1oYnGxeeUj2jcjuas4nnF2n/poXEf/rKNDPQG1/kgt1RUNY0ue4NaOJJAA91Bux58xtRwmTl0r7siHqd3+i+fiuqaiS9vpDxw6hexp8G2DB7K14fRYq8DXUNhb3aYy63g1rbD3QbG5I6WTpKuodKeJaNhcm9gTchvgLK208IY0NaLNaAAPAearj8LxBvYrmu8HxNA9wCuOfFcSp95YI5Wj7Ud/wAtx/tQXRFSKP4hBxDTTPJPJhDj6A2upJmd6a9pOliP+JG4fhugsqKKpsx0snZqIz5ut967Pp0e31jN+HWbv80HSi8tdfgvSAiIgIiICIiAiIgL59jEP07Euhv1ImOBPcbXP8Rb7K8YhVCKN8juDGl3sF82ytV1MZlmjpHTmU7uuQAbkuAsN7k7+QQT/wANqw9HLTv7UTjt3Ak3Ho4H3U5iePxwTRwuDy+W2kgAgXOne5VJwytkhxJr5oTD9IJBaeHX2BH+YfNSOcf0jSf5P5iCy49j0dIGGUPOskDSAeFuNz4rOOY/FSNaZCSXX0taLuNuPpuN1WPijKLQNvvd7reHVCk84YJLL0U1OfrYeA2uRcHa+1wR80HVhmaWTdIDDMx0bDIQ9oBLR+rvuVUJ8xNdiLKgtm6NosGEdYXjc02Zfa5Ks2VszmoeYZmaJ2g8iAbWvsd2nwUZP+m2fsj+S9BNyZsibTiocyUML+jsWgO1WJ4E8Nl6pc1wyTshZqLni99rN6uqx33Pko/4m/2Vn75n4JFJ5WwqOKniLWDU5jHF1hqJc0E7+qDnxLOEUUhibHLK9vaEbb2tx5728F3YFj0VW0mO4LTZzXCxF/LYjyUBTYswTyigozK8k9I/VpaTqPM35381z5AcTVVRcA0ncgG4B1uuL80DKH6TrP8AV/mhTVHVUpr5GNhIqADqfbYizfHuty5KGyh+k6z/AFf5oWcL/TM3k78LEE9jWZ4qZ4jLXySG1mRi534X8fDis4HmaKqcWND2SNFyx4AO3G2/L0UXiWJwx1ZFPSmaq+0QbW2AN3HwsovCZXuxe8sYjeWu1NDg4D6oW6w4mwBQWaszVBFM6F+oOYNRdYabadXfe+9uC58GznBUS9G0PaXX0l1rOtvyOxtyKgK2ibNjJY8Xb1XEHnpjBt7hb8zRhuJ0lgBfouFv13AIL8iLGoXtfdBlVL4kU2unYb20yN279V2/mrbdVT4iShsEV+HTRk+TbuPyBQTpdHSwjU4NjjaBd3cNh6qiY9WvqiHzSCnpRvG1wu+S32hF9q/K9gPFecwYlJI6N7m9eQ3p4SLhjCbNkc09qR3IHYcVYMCygxn1tT9dO7d2rdoPr2iO8+yCuUWuQ3o6Rz3f+RUddx8Rq6rfS67DkepmdrqKkaj4OkI8rkBo8BsvoLRYWWUFKZkeRgtHXyttwADg32a8LW/Ea3DyPpP18BNtY7Qv4kXv58e9Xlc+IRNfG9r7aS0h1+FrIFBVsmjbJGbtcLg/8jkeS32VI+GEp6OZvFjXN0+oN/uCvCCo5yyy2RjpoW6ZmDUdO2sDc8Ptdx8FoyfmlkzWw1B+s4Nc61njkDf7X3q4VLwGOJ4AEnyAXy/JeDMqjO2QdUNbpI4tcXGxB8gUH0OowCmk7VPEfHQ0H3AUBX/D+F7iY3ujvwaAHNHlff5rNLi0tE8Q1hLojtHPvwHJ/j/9vxVuZICAQQQdwRuCPDvQQeVsuCjDvrC9zue7QGjgA25F/FTyIgIiICIiAsXWVTc449MyaOmpyGOfpu824vOloF+HmguN1lU6TL1e0XZiDnO/VcCBfz3+5W6K9hfjYX8+aCJzVhslTAYonNbqc3UXX7I3tt42XRgWHfR4I4rglo6xHAuO7j7qQsiCuZwy66qEZjc1r4yd3XtY2PLmCAVpzPlyWoEMjHtbPGADuQ0nY3BtsQd+CtKIKDXZKqJgHyTtfMT1ib6QwDYNsO+55KxY7S1jnMdSTMYA0hzXjYm4seyVOKn56xOaGWmEUhYHl2oC29nRjmPEoOjAMuzNqDU1UjXykWAYLAcr8By29SteYMtzvqm1NNIxrwG7PvxAIuNjcEG1lbEQVfGsEqaqkZHI+LphJrJF9FgHAAWF72cPZWCggMcUbDxYxjSRwu1oH5LeiCl0eWqumfIKWaIRSHcuBLmje1ha1xfvXdlPLb6SWV7ntcHgAWvq2JNzfnurOoDFcwGKrhpmsuZC0ucTwaSRsO/ZBqwLL8kNXPO5zS2XXYC9xqfr3ulHgEjK+SpLm6HhwAF9W4aPyVkRBUKzL1THVPqKSSMdJ2hIDte1+AN+AKYPleaKsFRJK19w7Udw4uc2xsOAF/kreiCtjAJP6QNVqboItp31djT5JjWASTVkE7XNDYtFwb3Olxdty5qyLCDJXzrFMuVsczqhkhlLSCHB1pC3mA21tu7h4cl9GWLIInAceiqm9Q2eO2x2zmnntzHiofNo6eqpKX7JcZX+Tdh8g5dmPZZErumgd0NQNw8bBx/vW+/71Vo8WkbiELqpmh7QI3nkQdQDxytdyCQr7DGotezdLQzu7Dw3+K/qr2FXs15c+lAOYQ2ZnYd373sSNxvwPIqIhzVU0o0VlM91tukbz8f1SfUILysXVMd8RYT2IZnHu6n5OKx/TtfUbU9L0QP2pL7f7rfIFBcKmobG0ue4NaOJJAHzXz/NObxMDBTusx2z5TcXHMAWuG+Nr9y7HZKnnOqqqy49zQSB5XsB6BSVHkalZ2mukP8Aedt7NsEFey5iEw0Q0MWpjXAzSPFtZOx/YFuA7Ww2X0daKamZE0Nja1jRwDQAAPRVHM+dQy8VKdTzsXjdovt1f1nfIeKDOfswhjDTRm73izyPstPL9o93cfFZ+GEX1MruZkt7NH5krky7ll0bH1VVvIGvc1rtyDYnU6/2vuUp8NWWo798jz7WH5ILJV0jJWlkjQ5p4gr59XV82FymKO74XWLOlGw33DXA79x97L6QuTEsNjnYWStDmn3B7weRQcWXMfjq2XZs9ttbDxF+fiD3qYXLh2HRQN0xMaweA3J7yeJPmupAREQEREBVjN2WPpVpI3aZWiwvwcOIF+RB4FWdQOMZnipphHMHAOaHB4FxxIsQN+SCu0OaqikeIa6Mkfr/AGrcLg8JB5broztUPYaerhkdouAQ1x0uHaabA2NxcLlznj9PUxNigJkk1NIsxwLe+1xck8NlNRYG52GCnf2wy48Hgl7R6bBBx57xZxhgZA4h05a4FpIJbbYXHeSPZcGdpJKYUjWySXa12rru65aY+1vvc391H5MifUVUQf2aZh9LHqg+p/hUt8SP+9SDxd+OJBHZhoKmmbHVPqXmVzt2i4DCQXWHWsQLWtZT+c8dkipoujOl81txxAsCbdxubXXj4nn/AKZn7wfhctWcsMfLRwvYC4xNaSBx0loBIHOxsg0V2VZ442S080z6i413fsbjci5GwPIk8Vy59lktRukbaQNeXN49cGMkbeIUzgmd6cxNE7+jkaAHXa4gkbXBAPHuUZ8QKlsj6J7Ddr9RadxcF0XI7oOPMNBU0zY6p9Q4yudu0XAabagBvYja1rWU7nyrf9Die1zmOc5ly1xbxY4ncclj4nf2Zn7wfhctGez/AFfB5x/y3INuW8NqZHxVU83UDerH1j1NNgTva57XeuDCo34pNM6WWRkUZGljHW7ROnw4Dc+KuuEC9PEP8KP8IVHyrXMw+aeGpJZqLdLiCQdJd3De4IPog7cs1kkNXJRSSOewB2hzrkiwvz8Dw7wojFsF6Ovgh6eV2sMOtzrvbdzx1Ty4fNSOWwarEZapoPRNuA4i1yWhoHna5TOE4hxGmleDoa1lzbuc6/na4QdmYqB1JQyaZ5nEvjOpzzqG7RYEcvBc2WcNqqj6PPLMRHHbSwlxLwLguO/EnmbrszjiUU+HvfC8ObrjF7Eb6h3gKYyl/Y4P3Y/NBVma8SrJWOleyCK4DWG17HSL+JNzdbcHqZKSv+iOkdJE/sazci7S4fMFp5cNlz4TUtw+unbUEsZJctdYkW1ahwHDe3ovdC76ZinTRAmGK3WtYdVpA48y48O5BqxqpqP6TfHBI4Fwa1oLnaW6oxd2m9ttyvMMEtDXwx9O+QS6dV77hxLdwSdwRe67GH+uz+z/AOoJmo/1pSf6X8xyC+IiICiMyYGyri0u2eLljrX0n8weYUuiD59Q5iqKEiCsjc5g2a8bnTysTs8exCtNDmall7M7Ae5x0H2dxUlUwMkaWva1zTxBFwqljuXMOYC6R/Q/sv4+TDe/oEFujmYd2uafIj8l6dK0blwHmQvjVTQQudppOnlN+bAB6W39wpbDsh1Em8umIeJDnewNvcoPoFVj1NH26iIeGsE+wuVAYjn+Fu0LHSO5fZb7nf5L3R5ApmdsyPPiQ0ezRf5rjxKpjif9Fw6FhnOxeBfR39Y8x33sPNBXcUxmrrHiIhw1HaJoLf8Adfci3ervljKjKYB7wHzc3cm+Df8AldOW8vMpWknrzP3e88STuQL72upxBGZmk00k5/w3j3aR+a4MgR2oYvEyH+N3/CjviVWuZCxjXWEhcHjvaBe3ldbPhpM51O4OcSGv0tHcLAkD1KC3oiICIiAiIgIiIC1TU7H7Pa1w8QD962og5oKCJhuyNjT3ta0fcFjEqnoonvsTpa42G5JA2HuupYsgqfw8oCyF8rxZ8zidxY6WkjgfHUrTJA11tTQbcLgGy92WUGuSFrtnNBHiAfvXoNXpEHI7DYSdRijJ79Lb+9ludTtNrtabcNht5dy2og1yQtds4AjxF0fA0ixaCBwBAIWxEGA22wWmoo45P+4xr7frNB+9b0QeI4g0WaAAOQFh7LxUUrHiz2tcO5wBHzW5EGiOjY1ukMaG8dIaAL+S2sYALAAAchsvSINNRSskFnsa4dzgD96zDA1gsxoaO4AAewW1EGvoG6tWkau+wv7o6BpIJaCRwJAuFsRARFgoIrGcxQUu0rjqIuGtBLiPuHqVWH/EFznhsNMXA7AE9Yne2zQbfNTWYMqtq5myPkc0NbpIaBc7k9o8PZdmF5dp6exjiGocHO6zh32J4eiCv9BidV2ntpozxA2d8ut82rtoMjQNOqYumdzLiQL+Q4+pKtSINNNSsjGmNjWjuaAB8lmeZrGlziGtAuSeAC2FfMc54hVTyiIwyMj1WYyx655EkbO8BfZBOYzmB9Q/6NQdZzu3KOy1p42PLz9t+E3l3AI6Vlm7vd23ni4/k3wUfk7LAph0km8zh6MB5DvPirQgwAsoiCPxXBYanT0zNWm9us4Wvx7JC2YZhkVO3RCzS0m9rk78OZK7EQEREBERAREQEREBERAREQEREBERAREQEREBERAREQEREBERAREQEREBERAREQFhZRAREQEREBERAREQEREBERAREQEREBERAREQEREBERAREQEREBERAREQEREBERAREQEREBERAREQEREBERAREQEREBERAREQf//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6773" y="78635"/>
            <a:ext cx="1769240" cy="72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3480" y="143227"/>
            <a:ext cx="1250236" cy="44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6773" y="202800"/>
            <a:ext cx="1406292" cy="4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9435" y="273401"/>
            <a:ext cx="16383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epics.web.psi.ch/software/caqtdm/snapshot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81024" y="1059582"/>
            <a:ext cx="3775123" cy="22930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rhydera\Downloads\09.12-50321-012-10-29_at_16.11.56.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918" y="1059582"/>
            <a:ext cx="2595264" cy="20366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23728" y="2089320"/>
            <a:ext cx="2111373" cy="209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QEImageExample1.png"/>
          <p:cNvPicPr/>
          <p:nvPr/>
        </p:nvPicPr>
        <p:blipFill rotWithShape="1">
          <a:blip r:embed="rId14" cstate="print"/>
          <a:srcRect b="23965"/>
          <a:stretch/>
        </p:blipFill>
        <p:spPr>
          <a:xfrm>
            <a:off x="5599275" y="3228747"/>
            <a:ext cx="2603187" cy="1512000"/>
          </a:xfrm>
          <a:prstGeom prst="rect">
            <a:avLst/>
          </a:prstGeom>
        </p:spPr>
      </p:pic>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7823" y="2927255"/>
            <a:ext cx="2727845" cy="205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Can we benefit from Qt?</a:t>
            </a:r>
            <a:endParaRPr lang="en-AU" dirty="0" smtClean="0"/>
          </a:p>
        </p:txBody>
      </p:sp>
      <p:sp>
        <p:nvSpPr>
          <p:cNvPr id="7" name="Text Placeholder 6"/>
          <p:cNvSpPr>
            <a:spLocks noGrp="1"/>
          </p:cNvSpPr>
          <p:nvPr>
            <p:ph type="body" sz="quarter" idx="15"/>
          </p:nvPr>
        </p:nvSpPr>
        <p:spPr>
          <a:xfrm>
            <a:off x="3851919" y="843558"/>
            <a:ext cx="5041255" cy="4176464"/>
          </a:xfrm>
        </p:spPr>
        <p:txBody>
          <a:bodyPr>
            <a:noAutofit/>
          </a:bodyPr>
          <a:lstStyle/>
          <a:p>
            <a:r>
              <a:rPr lang="en-AU" dirty="0" smtClean="0"/>
              <a:t>The </a:t>
            </a:r>
            <a:r>
              <a:rPr lang="en-AU" dirty="0"/>
              <a:t>Paul Scherrer </a:t>
            </a:r>
            <a:r>
              <a:rPr lang="en-AU" dirty="0" smtClean="0"/>
              <a:t>Institute:</a:t>
            </a:r>
          </a:p>
          <a:p>
            <a:pPr marL="612000" indent="0">
              <a:buNone/>
            </a:pPr>
            <a:r>
              <a:rPr lang="en-AU" dirty="0" smtClean="0">
                <a:solidFill>
                  <a:schemeClr val="tx2">
                    <a:lumMod val="75000"/>
                  </a:schemeClr>
                </a:solidFill>
              </a:rPr>
              <a:t>MEDM conversion tools</a:t>
            </a:r>
          </a:p>
          <a:p>
            <a:r>
              <a:rPr lang="en-AU" dirty="0" smtClean="0"/>
              <a:t>The Australian Synchrotron:</a:t>
            </a:r>
          </a:p>
          <a:p>
            <a:pPr marL="612000" indent="0">
              <a:buNone/>
            </a:pPr>
            <a:r>
              <a:rPr lang="en-AU" dirty="0" smtClean="0">
                <a:solidFill>
                  <a:schemeClr val="tx2">
                    <a:lumMod val="75000"/>
                  </a:schemeClr>
                </a:solidFill>
              </a:rPr>
              <a:t>Unifying </a:t>
            </a:r>
            <a:r>
              <a:rPr lang="en-AU" dirty="0">
                <a:solidFill>
                  <a:schemeClr val="tx2">
                    <a:lumMod val="75000"/>
                  </a:schemeClr>
                </a:solidFill>
              </a:rPr>
              <a:t>GUI system</a:t>
            </a:r>
          </a:p>
          <a:p>
            <a:r>
              <a:rPr lang="en-AU" dirty="0" smtClean="0"/>
              <a:t>Lyncean Technologies:</a:t>
            </a:r>
          </a:p>
          <a:p>
            <a:pPr marL="612000" indent="0">
              <a:buNone/>
            </a:pPr>
            <a:r>
              <a:rPr lang="en-AU" dirty="0" smtClean="0">
                <a:solidFill>
                  <a:schemeClr val="tx2">
                    <a:lumMod val="75000"/>
                  </a:schemeClr>
                </a:solidFill>
              </a:rPr>
              <a:t>Python </a:t>
            </a:r>
            <a:r>
              <a:rPr lang="en-AU" dirty="0">
                <a:solidFill>
                  <a:schemeClr val="tx2">
                    <a:lumMod val="75000"/>
                  </a:schemeClr>
                </a:solidFill>
              </a:rPr>
              <a:t>physics and science applications.</a:t>
            </a:r>
          </a:p>
        </p:txBody>
      </p:sp>
      <p:sp>
        <p:nvSpPr>
          <p:cNvPr id="6" name="Slide Number Placeholder 5"/>
          <p:cNvSpPr>
            <a:spLocks noGrp="1"/>
          </p:cNvSpPr>
          <p:nvPr>
            <p:ph type="sldNum" sz="quarter" idx="16"/>
          </p:nvPr>
        </p:nvSpPr>
        <p:spPr/>
        <p:txBody>
          <a:bodyPr/>
          <a:lstStyle/>
          <a:p>
            <a:fld id="{FD6AD281-E497-4513-9250-2C4199296EDD}" type="slidenum">
              <a:rPr lang="en-US" smtClean="0"/>
              <a:pPr/>
              <a:t>8</a:t>
            </a:fld>
            <a:endParaRPr lang="en-US" dirty="0"/>
          </a:p>
        </p:txBody>
      </p:sp>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44" y="2126462"/>
            <a:ext cx="2329085" cy="94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29" y="3054388"/>
            <a:ext cx="2149855" cy="6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844" y="1441057"/>
            <a:ext cx="1858584" cy="66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98221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16" y="54795"/>
            <a:ext cx="7195204" cy="644747"/>
          </a:xfrm>
        </p:spPr>
        <p:txBody>
          <a:bodyPr/>
          <a:lstStyle/>
          <a:p>
            <a:r>
              <a:rPr lang="en-AU" dirty="0"/>
              <a:t>Collaboration </a:t>
            </a:r>
            <a:r>
              <a:rPr lang="en-AU" dirty="0" smtClean="0"/>
              <a:t>results – EPICSQT + </a:t>
            </a:r>
            <a:r>
              <a:rPr lang="en-AU" dirty="0" err="1" smtClean="0"/>
              <a:t>caQtDM</a:t>
            </a:r>
            <a:endParaRPr lang="en-AU" dirty="0"/>
          </a:p>
        </p:txBody>
      </p:sp>
      <p:sp>
        <p:nvSpPr>
          <p:cNvPr id="7" name="Text Placeholder 6"/>
          <p:cNvSpPr>
            <a:spLocks noGrp="1"/>
          </p:cNvSpPr>
          <p:nvPr>
            <p:ph type="body" sz="quarter" idx="15"/>
          </p:nvPr>
        </p:nvSpPr>
        <p:spPr/>
        <p:txBody>
          <a:bodyPr>
            <a:noAutofit/>
          </a:bodyPr>
          <a:lstStyle/>
          <a:p>
            <a:pPr>
              <a:lnSpc>
                <a:spcPct val="80000"/>
              </a:lnSpc>
            </a:pPr>
            <a:r>
              <a:rPr lang="en-AU" dirty="0" smtClean="0"/>
              <a:t>Just like before – only combined!</a:t>
            </a:r>
          </a:p>
          <a:p>
            <a:pPr>
              <a:lnSpc>
                <a:spcPct val="80000"/>
              </a:lnSpc>
            </a:pPr>
            <a:r>
              <a:rPr lang="en-AU" dirty="0" smtClean="0"/>
              <a:t>Common documentation</a:t>
            </a:r>
          </a:p>
          <a:p>
            <a:pPr>
              <a:lnSpc>
                <a:spcPct val="80000"/>
              </a:lnSpc>
            </a:pPr>
            <a:r>
              <a:rPr lang="en-AU" dirty="0" smtClean="0"/>
              <a:t>Common packaging</a:t>
            </a:r>
          </a:p>
          <a:p>
            <a:pPr>
              <a:lnSpc>
                <a:spcPct val="80000"/>
              </a:lnSpc>
            </a:pPr>
            <a:r>
              <a:rPr lang="en-AU" dirty="0" smtClean="0"/>
              <a:t>Includes all functionality from the Australian Synchrotron application</a:t>
            </a:r>
          </a:p>
          <a:p>
            <a:pPr>
              <a:lnSpc>
                <a:spcPct val="80000"/>
              </a:lnSpc>
            </a:pPr>
            <a:r>
              <a:rPr lang="en-AU" dirty="0" smtClean="0"/>
              <a:t>Includes PSI’s MEDM conversion tools and extended functionality</a:t>
            </a:r>
          </a:p>
        </p:txBody>
      </p:sp>
      <p:sp>
        <p:nvSpPr>
          <p:cNvPr id="6" name="Slide Number Placeholder 5"/>
          <p:cNvSpPr>
            <a:spLocks noGrp="1"/>
          </p:cNvSpPr>
          <p:nvPr>
            <p:ph type="sldNum" sz="quarter" idx="16"/>
          </p:nvPr>
        </p:nvSpPr>
        <p:spPr/>
        <p:txBody>
          <a:bodyPr/>
          <a:lstStyle/>
          <a:p>
            <a:fld id="{FD6AD281-E497-4513-9250-2C4199296EDD}" type="slidenum">
              <a:rPr lang="en-US" smtClean="0"/>
              <a:pPr/>
              <a:t>9</a:t>
            </a:fld>
            <a:endParaRPr lang="en-US" dirty="0"/>
          </a:p>
        </p:txBody>
      </p:sp>
      <p:pic>
        <p:nvPicPr>
          <p:cNvPr id="8" name="Picture 5"/>
          <p:cNvPicPr>
            <a:picLocks noChangeAspect="1" noChangeArrowheads="1"/>
          </p:cNvPicPr>
          <p:nvPr/>
        </p:nvPicPr>
        <p:blipFill>
          <a:blip r:embed="rId3" cstate="print"/>
          <a:srcRect/>
          <a:stretch>
            <a:fillRect/>
          </a:stretch>
        </p:blipFill>
        <p:spPr bwMode="auto">
          <a:xfrm>
            <a:off x="87352" y="987574"/>
            <a:ext cx="2825627" cy="1754156"/>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827584" y="3003798"/>
            <a:ext cx="3022626" cy="1912524"/>
          </a:xfrm>
          <a:prstGeom prst="rect">
            <a:avLst/>
          </a:prstGeom>
          <a:noFill/>
          <a:ln w="9525">
            <a:noFill/>
            <a:miter lim="800000"/>
            <a:headEnd/>
            <a:tailEnd/>
          </a:ln>
        </p:spPr>
      </p:pic>
      <p:sp>
        <p:nvSpPr>
          <p:cNvPr id="10" name="Freeform 9"/>
          <p:cNvSpPr/>
          <p:nvPr/>
        </p:nvSpPr>
        <p:spPr bwMode="auto">
          <a:xfrm rot="15453564">
            <a:off x="581268" y="2039708"/>
            <a:ext cx="1837792" cy="1624511"/>
          </a:xfrm>
          <a:custGeom>
            <a:avLst/>
            <a:gdLst>
              <a:gd name="connsiteX0" fmla="*/ 3002844 w 3002844"/>
              <a:gd name="connsiteY0" fmla="*/ 0 h 1964267"/>
              <a:gd name="connsiteX1" fmla="*/ 1264355 w 3002844"/>
              <a:gd name="connsiteY1" fmla="*/ 699911 h 1964267"/>
              <a:gd name="connsiteX2" fmla="*/ 0 w 3002844"/>
              <a:gd name="connsiteY2" fmla="*/ 1964267 h 1964267"/>
            </a:gdLst>
            <a:ahLst/>
            <a:cxnLst>
              <a:cxn ang="0">
                <a:pos x="connsiteX0" y="connsiteY0"/>
              </a:cxn>
              <a:cxn ang="0">
                <a:pos x="connsiteX1" y="connsiteY1"/>
              </a:cxn>
              <a:cxn ang="0">
                <a:pos x="connsiteX2" y="connsiteY2"/>
              </a:cxn>
            </a:cxnLst>
            <a:rect l="l" t="t" r="r" b="b"/>
            <a:pathLst>
              <a:path w="3002844" h="1964267">
                <a:moveTo>
                  <a:pt x="3002844" y="0"/>
                </a:moveTo>
                <a:cubicBezTo>
                  <a:pt x="2383836" y="186266"/>
                  <a:pt x="1764829" y="372533"/>
                  <a:pt x="1264355" y="699911"/>
                </a:cubicBezTo>
                <a:cubicBezTo>
                  <a:pt x="763881" y="1027289"/>
                  <a:pt x="381940" y="1495778"/>
                  <a:pt x="0" y="1964267"/>
                </a:cubicBezTo>
              </a:path>
            </a:pathLst>
          </a:custGeom>
          <a:noFill/>
          <a:ln w="254000" cap="flat" cmpd="sng" algn="ctr">
            <a:solidFill>
              <a:srgbClr val="FF9900">
                <a:alpha val="42000"/>
              </a:srgbClr>
            </a:solidFill>
            <a:prstDash val="solid"/>
            <a:round/>
            <a:headEnd type="none" w="med" len="med"/>
            <a:tailEnd type="triangle" w="med" len="med"/>
          </a:ln>
          <a:effectLst>
            <a:outerShdw blurRad="50800" dist="50800" dir="5400000" algn="ctr" rotWithShape="0">
              <a:srgbClr val="000000"/>
            </a:outerShdw>
          </a:effectLst>
        </p:spPr>
        <p:txBody>
          <a:bodyPr/>
          <a:lstStyle/>
          <a:p>
            <a:pPr>
              <a:defRPr/>
            </a:pPr>
            <a:endParaRPr lang="en-AU"/>
          </a:p>
        </p:txBody>
      </p:sp>
    </p:spTree>
    <p:extLst>
      <p:ext uri="{BB962C8B-B14F-4D97-AF65-F5344CB8AC3E}">
        <p14:creationId xmlns:p14="http://schemas.microsoft.com/office/powerpoint/2010/main" val="3945669850"/>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Synchrotron Master">
  <a:themeElements>
    <a:clrScheme name="AS Colour Scheme">
      <a:dk1>
        <a:srgbClr val="000000"/>
      </a:dk1>
      <a:lt1>
        <a:srgbClr val="FFFFFF"/>
      </a:lt1>
      <a:dk2>
        <a:srgbClr val="CCD221"/>
      </a:dk2>
      <a:lt2>
        <a:srgbClr val="808080"/>
      </a:lt2>
      <a:accent1>
        <a:srgbClr val="3C97D1"/>
      </a:accent1>
      <a:accent2>
        <a:srgbClr val="1B9B94"/>
      </a:accent2>
      <a:accent3>
        <a:srgbClr val="94B633"/>
      </a:accent3>
      <a:accent4>
        <a:srgbClr val="C53830"/>
      </a:accent4>
      <a:accent5>
        <a:srgbClr val="C31C67"/>
      </a:accent5>
      <a:accent6>
        <a:srgbClr val="DE9829"/>
      </a:accent6>
      <a:hlink>
        <a:srgbClr val="1B9B94"/>
      </a:hlink>
      <a:folHlink>
        <a:srgbClr val="94B6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14663</TotalTime>
  <Words>2139</Words>
  <Application>Microsoft Office PowerPoint</Application>
  <PresentationFormat>On-screen Show (16:9)</PresentationFormat>
  <Paragraphs>225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Synchrotron Master</vt:lpstr>
      <vt:lpstr>EPICS Qt </vt:lpstr>
      <vt:lpstr>PowerPoint Presentation</vt:lpstr>
      <vt:lpstr>Presentation Summary</vt:lpstr>
      <vt:lpstr>What is Qt</vt:lpstr>
      <vt:lpstr>Qt is an ecosystem</vt:lpstr>
      <vt:lpstr>Qt roadmap</vt:lpstr>
      <vt:lpstr>Can we benefit from Qt?</vt:lpstr>
      <vt:lpstr>Can we benefit from Qt?</vt:lpstr>
      <vt:lpstr>Collaboration results – EPICSQT + caQtDM</vt:lpstr>
      <vt:lpstr>EPICSQt</vt:lpstr>
      <vt:lpstr>EPICSQt</vt:lpstr>
      <vt:lpstr>EPICSQt - differentiation</vt:lpstr>
      <vt:lpstr>EPICSQt update</vt:lpstr>
      <vt:lpstr>EPICSQt update - GUIs for Beamline Users</vt:lpstr>
      <vt:lpstr>EPICSQt update</vt:lpstr>
      <vt:lpstr>EPICSQt update</vt:lpstr>
      <vt:lpstr>EPICSQt update</vt:lpstr>
      <vt:lpstr>EPICSQt update</vt:lpstr>
      <vt:lpstr>EPICSQt update</vt:lpstr>
      <vt:lpstr>EPICSQt update</vt:lpstr>
      <vt:lpstr>EPICSQt update</vt:lpstr>
      <vt:lpstr>Get involved</vt:lpstr>
    </vt:vector>
  </TitlesOfParts>
  <Company>Digital Image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Weston</dc:creator>
  <cp:lastModifiedBy>rhydera</cp:lastModifiedBy>
  <cp:revision>352</cp:revision>
  <dcterms:created xsi:type="dcterms:W3CDTF">2010-05-04T01:42:16Z</dcterms:created>
  <dcterms:modified xsi:type="dcterms:W3CDTF">2014-10-23T09:41:18Z</dcterms:modified>
</cp:coreProperties>
</file>