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93" r:id="rId2"/>
    <p:sldId id="364" r:id="rId3"/>
    <p:sldId id="382" r:id="rId4"/>
    <p:sldId id="387" r:id="rId5"/>
    <p:sldId id="386" r:id="rId6"/>
    <p:sldId id="314" r:id="rId7"/>
    <p:sldId id="316" r:id="rId8"/>
    <p:sldId id="315" r:id="rId9"/>
    <p:sldId id="319" r:id="rId10"/>
    <p:sldId id="378" r:id="rId11"/>
    <p:sldId id="388" r:id="rId12"/>
    <p:sldId id="325" r:id="rId13"/>
    <p:sldId id="379" r:id="rId14"/>
    <p:sldId id="380" r:id="rId15"/>
    <p:sldId id="367" r:id="rId16"/>
    <p:sldId id="392" r:id="rId17"/>
    <p:sldId id="394" r:id="rId18"/>
    <p:sldId id="395" r:id="rId19"/>
    <p:sldId id="396" r:id="rId20"/>
    <p:sldId id="393" r:id="rId21"/>
    <p:sldId id="368" r:id="rId22"/>
    <p:sldId id="369" r:id="rId23"/>
    <p:sldId id="370" r:id="rId24"/>
    <p:sldId id="385" r:id="rId25"/>
    <p:sldId id="337" r:id="rId26"/>
    <p:sldId id="384" r:id="rId27"/>
    <p:sldId id="389" r:id="rId28"/>
    <p:sldId id="390" r:id="rId29"/>
    <p:sldId id="391" r:id="rId30"/>
    <p:sldId id="375" r:id="rId31"/>
    <p:sldId id="359" r:id="rId32"/>
    <p:sldId id="360" r:id="rId33"/>
    <p:sldId id="362" r:id="rId34"/>
    <p:sldId id="361" r:id="rId35"/>
    <p:sldId id="376" r:id="rId36"/>
    <p:sldId id="352" r:id="rId37"/>
    <p:sldId id="353" r:id="rId38"/>
    <p:sldId id="371" r:id="rId39"/>
    <p:sldId id="372" r:id="rId40"/>
    <p:sldId id="373" r:id="rId41"/>
    <p:sldId id="374" r:id="rId42"/>
  </p:sldIdLst>
  <p:sldSz cx="10688638" cy="7543800"/>
  <p:notesSz cx="6858000" cy="9144000"/>
  <p:defaultTextStyle>
    <a:defPPr>
      <a:defRPr lang="sv-SE"/>
    </a:defPPr>
    <a:lvl1pPr marL="0" algn="l" defTabSz="1024820" rtl="0" eaLnBrk="1" latinLnBrk="0" hangingPunct="1">
      <a:defRPr sz="2100" kern="1200">
        <a:solidFill>
          <a:schemeClr val="tx1"/>
        </a:solidFill>
        <a:latin typeface="+mn-lt"/>
        <a:ea typeface="+mn-ea"/>
        <a:cs typeface="+mn-cs"/>
      </a:defRPr>
    </a:lvl1pPr>
    <a:lvl2pPr marL="512410" algn="l" defTabSz="1024820" rtl="0" eaLnBrk="1" latinLnBrk="0" hangingPunct="1">
      <a:defRPr sz="2100" kern="1200">
        <a:solidFill>
          <a:schemeClr val="tx1"/>
        </a:solidFill>
        <a:latin typeface="+mn-lt"/>
        <a:ea typeface="+mn-ea"/>
        <a:cs typeface="+mn-cs"/>
      </a:defRPr>
    </a:lvl2pPr>
    <a:lvl3pPr marL="1024820" algn="l" defTabSz="1024820" rtl="0" eaLnBrk="1" latinLnBrk="0" hangingPunct="1">
      <a:defRPr sz="2100" kern="1200">
        <a:solidFill>
          <a:schemeClr val="tx1"/>
        </a:solidFill>
        <a:latin typeface="+mn-lt"/>
        <a:ea typeface="+mn-ea"/>
        <a:cs typeface="+mn-cs"/>
      </a:defRPr>
    </a:lvl3pPr>
    <a:lvl4pPr marL="1537230" algn="l" defTabSz="1024820" rtl="0" eaLnBrk="1" latinLnBrk="0" hangingPunct="1">
      <a:defRPr sz="2100" kern="1200">
        <a:solidFill>
          <a:schemeClr val="tx1"/>
        </a:solidFill>
        <a:latin typeface="+mn-lt"/>
        <a:ea typeface="+mn-ea"/>
        <a:cs typeface="+mn-cs"/>
      </a:defRPr>
    </a:lvl4pPr>
    <a:lvl5pPr marL="2049641" algn="l" defTabSz="1024820" rtl="0" eaLnBrk="1" latinLnBrk="0" hangingPunct="1">
      <a:defRPr sz="2100" kern="1200">
        <a:solidFill>
          <a:schemeClr val="tx1"/>
        </a:solidFill>
        <a:latin typeface="+mn-lt"/>
        <a:ea typeface="+mn-ea"/>
        <a:cs typeface="+mn-cs"/>
      </a:defRPr>
    </a:lvl5pPr>
    <a:lvl6pPr marL="2562051" algn="l" defTabSz="1024820" rtl="0" eaLnBrk="1" latinLnBrk="0" hangingPunct="1">
      <a:defRPr sz="2100" kern="1200">
        <a:solidFill>
          <a:schemeClr val="tx1"/>
        </a:solidFill>
        <a:latin typeface="+mn-lt"/>
        <a:ea typeface="+mn-ea"/>
        <a:cs typeface="+mn-cs"/>
      </a:defRPr>
    </a:lvl6pPr>
    <a:lvl7pPr marL="3074459" algn="l" defTabSz="1024820" rtl="0" eaLnBrk="1" latinLnBrk="0" hangingPunct="1">
      <a:defRPr sz="2100" kern="1200">
        <a:solidFill>
          <a:schemeClr val="tx1"/>
        </a:solidFill>
        <a:latin typeface="+mn-lt"/>
        <a:ea typeface="+mn-ea"/>
        <a:cs typeface="+mn-cs"/>
      </a:defRPr>
    </a:lvl7pPr>
    <a:lvl8pPr marL="3586868" algn="l" defTabSz="1024820" rtl="0" eaLnBrk="1" latinLnBrk="0" hangingPunct="1">
      <a:defRPr sz="2100" kern="1200">
        <a:solidFill>
          <a:schemeClr val="tx1"/>
        </a:solidFill>
        <a:latin typeface="+mn-lt"/>
        <a:ea typeface="+mn-ea"/>
        <a:cs typeface="+mn-cs"/>
      </a:defRPr>
    </a:lvl8pPr>
    <a:lvl9pPr marL="4099278" algn="l" defTabSz="1024820"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AE788BCE-E3AC-BE47-94A5-5836A1289D1E}">
          <p14:sldIdLst>
            <p14:sldId id="293"/>
            <p14:sldId id="364"/>
            <p14:sldId id="382"/>
            <p14:sldId id="387"/>
            <p14:sldId id="386"/>
            <p14:sldId id="314"/>
            <p14:sldId id="316"/>
            <p14:sldId id="315"/>
            <p14:sldId id="319"/>
            <p14:sldId id="378"/>
            <p14:sldId id="388"/>
            <p14:sldId id="325"/>
            <p14:sldId id="379"/>
            <p14:sldId id="380"/>
            <p14:sldId id="367"/>
            <p14:sldId id="392"/>
            <p14:sldId id="394"/>
            <p14:sldId id="395"/>
            <p14:sldId id="396"/>
            <p14:sldId id="393"/>
            <p14:sldId id="368"/>
            <p14:sldId id="369"/>
            <p14:sldId id="370"/>
            <p14:sldId id="385"/>
            <p14:sldId id="337"/>
            <p14:sldId id="384"/>
            <p14:sldId id="389"/>
            <p14:sldId id="390"/>
            <p14:sldId id="391"/>
            <p14:sldId id="375"/>
            <p14:sldId id="359"/>
            <p14:sldId id="360"/>
            <p14:sldId id="362"/>
            <p14:sldId id="361"/>
            <p14:sldId id="376"/>
            <p14:sldId id="352"/>
            <p14:sldId id="353"/>
            <p14:sldId id="371"/>
            <p14:sldId id="372"/>
            <p14:sldId id="373"/>
            <p14:sldId id="3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5E00"/>
    <a:srgbClr val="1BFF26"/>
    <a:srgbClr val="BBB38A"/>
    <a:srgbClr val="08BACF"/>
    <a:srgbClr val="12BEFF"/>
    <a:srgbClr val="FF4A42"/>
    <a:srgbClr val="FF4D1A"/>
    <a:srgbClr val="FF2811"/>
    <a:srgbClr val="FF3640"/>
    <a:srgbClr val="5A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9" autoAdjust="0"/>
    <p:restoredTop sz="92857" autoAdjust="0"/>
  </p:normalViewPr>
  <p:slideViewPr>
    <p:cSldViewPr>
      <p:cViewPr>
        <p:scale>
          <a:sx n="100" d="100"/>
          <a:sy n="100" d="100"/>
        </p:scale>
        <p:origin x="-744" y="408"/>
      </p:cViewPr>
      <p:guideLst>
        <p:guide orient="horz" pos="2377"/>
        <p:guide pos="33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2014-10-22</a:t>
            </a:fld>
            <a:endParaRPr lang="sv-SE"/>
          </a:p>
        </p:txBody>
      </p:sp>
      <p:sp>
        <p:nvSpPr>
          <p:cNvPr id="4" name="Slide Image Placeholder 3"/>
          <p:cNvSpPr>
            <a:spLocks noGrp="1" noRot="1" noChangeAspect="1"/>
          </p:cNvSpPr>
          <p:nvPr>
            <p:ph type="sldImg" idx="2"/>
          </p:nvPr>
        </p:nvSpPr>
        <p:spPr>
          <a:xfrm>
            <a:off x="1000125" y="685800"/>
            <a:ext cx="485775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1024820" rtl="0" eaLnBrk="1" latinLnBrk="0" hangingPunct="1">
      <a:defRPr sz="1300" kern="1200">
        <a:solidFill>
          <a:schemeClr val="tx1"/>
        </a:solidFill>
        <a:latin typeface="+mn-lt"/>
        <a:ea typeface="+mn-ea"/>
        <a:cs typeface="+mn-cs"/>
      </a:defRPr>
    </a:lvl1pPr>
    <a:lvl2pPr marL="512410" algn="l" defTabSz="1024820" rtl="0" eaLnBrk="1" latinLnBrk="0" hangingPunct="1">
      <a:defRPr sz="1300" kern="1200">
        <a:solidFill>
          <a:schemeClr val="tx1"/>
        </a:solidFill>
        <a:latin typeface="+mn-lt"/>
        <a:ea typeface="+mn-ea"/>
        <a:cs typeface="+mn-cs"/>
      </a:defRPr>
    </a:lvl2pPr>
    <a:lvl3pPr marL="1024820" algn="l" defTabSz="1024820" rtl="0" eaLnBrk="1" latinLnBrk="0" hangingPunct="1">
      <a:defRPr sz="1300" kern="1200">
        <a:solidFill>
          <a:schemeClr val="tx1"/>
        </a:solidFill>
        <a:latin typeface="+mn-lt"/>
        <a:ea typeface="+mn-ea"/>
        <a:cs typeface="+mn-cs"/>
      </a:defRPr>
    </a:lvl3pPr>
    <a:lvl4pPr marL="1537230" algn="l" defTabSz="1024820" rtl="0" eaLnBrk="1" latinLnBrk="0" hangingPunct="1">
      <a:defRPr sz="1300" kern="1200">
        <a:solidFill>
          <a:schemeClr val="tx1"/>
        </a:solidFill>
        <a:latin typeface="+mn-lt"/>
        <a:ea typeface="+mn-ea"/>
        <a:cs typeface="+mn-cs"/>
      </a:defRPr>
    </a:lvl4pPr>
    <a:lvl5pPr marL="2049641" algn="l" defTabSz="1024820" rtl="0" eaLnBrk="1" latinLnBrk="0" hangingPunct="1">
      <a:defRPr sz="1300" kern="1200">
        <a:solidFill>
          <a:schemeClr val="tx1"/>
        </a:solidFill>
        <a:latin typeface="+mn-lt"/>
        <a:ea typeface="+mn-ea"/>
        <a:cs typeface="+mn-cs"/>
      </a:defRPr>
    </a:lvl5pPr>
    <a:lvl6pPr marL="2562051" algn="l" defTabSz="1024820" rtl="0" eaLnBrk="1" latinLnBrk="0" hangingPunct="1">
      <a:defRPr sz="1300" kern="1200">
        <a:solidFill>
          <a:schemeClr val="tx1"/>
        </a:solidFill>
        <a:latin typeface="+mn-lt"/>
        <a:ea typeface="+mn-ea"/>
        <a:cs typeface="+mn-cs"/>
      </a:defRPr>
    </a:lvl6pPr>
    <a:lvl7pPr marL="3074459" algn="l" defTabSz="1024820" rtl="0" eaLnBrk="1" latinLnBrk="0" hangingPunct="1">
      <a:defRPr sz="1300" kern="1200">
        <a:solidFill>
          <a:schemeClr val="tx1"/>
        </a:solidFill>
        <a:latin typeface="+mn-lt"/>
        <a:ea typeface="+mn-ea"/>
        <a:cs typeface="+mn-cs"/>
      </a:defRPr>
    </a:lvl7pPr>
    <a:lvl8pPr marL="3586868" algn="l" defTabSz="1024820" rtl="0" eaLnBrk="1" latinLnBrk="0" hangingPunct="1">
      <a:defRPr sz="1300" kern="1200">
        <a:solidFill>
          <a:schemeClr val="tx1"/>
        </a:solidFill>
        <a:latin typeface="+mn-lt"/>
        <a:ea typeface="+mn-ea"/>
        <a:cs typeface="+mn-cs"/>
      </a:defRPr>
    </a:lvl8pPr>
    <a:lvl9pPr marL="4099278" algn="l" defTabSz="102482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Generic suite of instruments,</a:t>
            </a:r>
          </a:p>
          <a:p>
            <a:r>
              <a:rPr lang="en-US" dirty="0" smtClean="0"/>
              <a:t>Groups with different lengths (30 to 160m)</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a:p>
        </p:txBody>
      </p:sp>
    </p:spTree>
    <p:extLst>
      <p:ext uri="{BB962C8B-B14F-4D97-AF65-F5344CB8AC3E}">
        <p14:creationId xmlns:p14="http://schemas.microsoft.com/office/powerpoint/2010/main" val="388053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Introduce to functionalities in the control unit:</a:t>
            </a:r>
          </a:p>
          <a:p>
            <a:r>
              <a:rPr lang="en-US" dirty="0" smtClean="0"/>
              <a:t>Timer + </a:t>
            </a:r>
            <a:r>
              <a:rPr lang="en-US" dirty="0" err="1" smtClean="0"/>
              <a:t>timestamping</a:t>
            </a:r>
            <a:endParaRPr lang="en-US" dirty="0" smtClean="0"/>
          </a:p>
          <a:p>
            <a:r>
              <a:rPr lang="en-US" dirty="0" err="1" smtClean="0"/>
              <a:t>Synchron</a:t>
            </a:r>
            <a:r>
              <a:rPr lang="en-US" dirty="0" smtClean="0"/>
              <a:t>:  With</a:t>
            </a:r>
            <a:r>
              <a:rPr lang="en-US" baseline="0" dirty="0" smtClean="0"/>
              <a:t> a fixed sample rate, might be </a:t>
            </a:r>
            <a:r>
              <a:rPr lang="en-US" baseline="0" dirty="0" err="1" smtClean="0"/>
              <a:t>synchronised</a:t>
            </a:r>
            <a:r>
              <a:rPr lang="en-US" baseline="0" dirty="0" smtClean="0"/>
              <a:t> with 14 Hz or not, i.e. repetitive analog signal like oscillation or movement with constant speed</a:t>
            </a:r>
          </a:p>
          <a:p>
            <a:r>
              <a:rPr lang="en-US" baseline="0" dirty="0" err="1" smtClean="0"/>
              <a:t>Asynchron</a:t>
            </a:r>
            <a:r>
              <a:rPr lang="en-US" baseline="0" dirty="0" smtClean="0"/>
              <a:t>: With a fixed delta of a value: Each time when the value changes a certain amount a sample is taken (more often with rapid changes)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a:p>
        </p:txBody>
      </p:sp>
    </p:spTree>
    <p:extLst>
      <p:ext uri="{BB962C8B-B14F-4D97-AF65-F5344CB8AC3E}">
        <p14:creationId xmlns:p14="http://schemas.microsoft.com/office/powerpoint/2010/main" val="233933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Thank you very much and I’m open for questions…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a:p>
        </p:txBody>
      </p:sp>
    </p:spTree>
    <p:extLst>
      <p:ext uri="{BB962C8B-B14F-4D97-AF65-F5344CB8AC3E}">
        <p14:creationId xmlns:p14="http://schemas.microsoft.com/office/powerpoint/2010/main" val="51314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Use cases: Most obvious from Automation</a:t>
            </a:r>
            <a:r>
              <a:rPr lang="en-US" baseline="0" dirty="0" smtClean="0"/>
              <a:t> point of view: Why not move and take data at the same time? Each machine in the industry is doing…</a:t>
            </a:r>
            <a:endParaRPr lang="en-US" dirty="0" smtClean="0"/>
          </a:p>
          <a:p>
            <a:endParaRPr lang="en-US" dirty="0" smtClean="0"/>
          </a:p>
          <a:p>
            <a:r>
              <a:rPr lang="en-US" dirty="0" smtClean="0"/>
              <a:t>Move one or even more axes at the same time, </a:t>
            </a:r>
            <a:r>
              <a:rPr lang="en-US" dirty="0" err="1" smtClean="0"/>
              <a:t>synchronised</a:t>
            </a:r>
            <a:endParaRPr lang="en-US" dirty="0" smtClean="0"/>
          </a:p>
          <a:p>
            <a:r>
              <a:rPr lang="en-US" dirty="0" smtClean="0"/>
              <a:t>And</a:t>
            </a:r>
            <a:r>
              <a:rPr lang="en-US" baseline="0" dirty="0" smtClean="0"/>
              <a:t> take Neutron data and motor positions at the same time</a:t>
            </a:r>
          </a:p>
          <a:p>
            <a:endParaRPr lang="en-US" baseline="0" dirty="0" smtClean="0"/>
          </a:p>
          <a:p>
            <a:r>
              <a:rPr lang="en-US" baseline="0" dirty="0" smtClean="0"/>
              <a:t>Automatic scans are possible where the speed is determined by the the count rate and the statistics and the sampling rate of the position by the wanted precision in space (for a given speed)</a:t>
            </a:r>
          </a:p>
          <a:p>
            <a:r>
              <a:rPr lang="en-US" baseline="0" dirty="0" smtClean="0"/>
              <a:t>Non-linear relation between axes possible,  something like constant energy scans </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31</a:t>
            </a:fld>
            <a:endParaRPr lang="sv-SE"/>
          </a:p>
        </p:txBody>
      </p:sp>
    </p:spTree>
    <p:extLst>
      <p:ext uri="{BB962C8B-B14F-4D97-AF65-F5344CB8AC3E}">
        <p14:creationId xmlns:p14="http://schemas.microsoft.com/office/powerpoint/2010/main" val="1297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TDC signal could be an extra sensor outside the control electronics of the chopper motor:</a:t>
            </a:r>
          </a:p>
          <a:p>
            <a:r>
              <a:rPr lang="en-US" dirty="0" smtClean="0"/>
              <a:t>Group results afterwards:</a:t>
            </a:r>
          </a:p>
          <a:p>
            <a:r>
              <a:rPr lang="en-US" dirty="0" smtClean="0"/>
              <a:t>First</a:t>
            </a:r>
            <a:r>
              <a:rPr lang="en-US" baseline="0" dirty="0" smtClean="0"/>
              <a:t> class data -- 498</a:t>
            </a:r>
          </a:p>
          <a:p>
            <a:r>
              <a:rPr lang="en-US" baseline="0" dirty="0" smtClean="0"/>
              <a:t>Second class data -- 495</a:t>
            </a:r>
          </a:p>
          <a:p>
            <a:r>
              <a:rPr lang="en-US" baseline="0" dirty="0" smtClean="0"/>
              <a:t>Third class data -- 510</a:t>
            </a:r>
          </a:p>
          <a:p>
            <a:r>
              <a:rPr lang="en-US" baseline="0" dirty="0" smtClean="0"/>
              <a:t>rubbish</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33</a:t>
            </a:fld>
            <a:endParaRPr lang="sv-SE"/>
          </a:p>
        </p:txBody>
      </p:sp>
    </p:spTree>
    <p:extLst>
      <p:ext uri="{BB962C8B-B14F-4D97-AF65-F5344CB8AC3E}">
        <p14:creationId xmlns:p14="http://schemas.microsoft.com/office/powerpoint/2010/main" val="221777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One neutron monitor behind each chopper:</a:t>
            </a:r>
            <a:r>
              <a:rPr lang="en-US" baseline="0" dirty="0" smtClean="0"/>
              <a:t> neutron flux through window</a:t>
            </a:r>
          </a:p>
          <a:p>
            <a:r>
              <a:rPr lang="en-US" baseline="0" dirty="0" smtClean="0"/>
              <a:t>Even think on a gamma monitor on the chopper, showing the effect of neutrons hitting the disc</a:t>
            </a:r>
            <a:endParaRPr lang="en-US" dirty="0" smtClean="0"/>
          </a:p>
          <a:p>
            <a:endParaRPr lang="en-US" dirty="0" smtClean="0"/>
          </a:p>
          <a:p>
            <a:r>
              <a:rPr lang="en-US" dirty="0" smtClean="0"/>
              <a:t>Give time structure to monitor data</a:t>
            </a:r>
            <a:r>
              <a:rPr lang="en-US" baseline="0" dirty="0" smtClean="0"/>
              <a:t> and relate them to the corresponding</a:t>
            </a:r>
            <a:endParaRPr lang="en-US" dirty="0" smtClean="0"/>
          </a:p>
          <a:p>
            <a:r>
              <a:rPr lang="en-US" dirty="0" smtClean="0"/>
              <a:t>Use only monitor data within the time</a:t>
            </a:r>
            <a:r>
              <a:rPr lang="en-US" baseline="0" dirty="0" smtClean="0"/>
              <a:t> window (reduce background)</a:t>
            </a:r>
          </a:p>
          <a:p>
            <a:r>
              <a:rPr lang="en-US" baseline="0" dirty="0" smtClean="0"/>
              <a:t>If considerable data is outside time window: Problem!</a:t>
            </a:r>
          </a:p>
          <a:p>
            <a:r>
              <a:rPr lang="en-US" baseline="0" dirty="0" smtClean="0"/>
              <a:t>If number of counts is outside the ratio of </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34</a:t>
            </a:fld>
            <a:endParaRPr lang="sv-SE"/>
          </a:p>
        </p:txBody>
      </p:sp>
    </p:spTree>
    <p:extLst>
      <p:ext uri="{BB962C8B-B14F-4D97-AF65-F5344CB8AC3E}">
        <p14:creationId xmlns:p14="http://schemas.microsoft.com/office/powerpoint/2010/main" val="404303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In this case the count rate in all 5 monitors</a:t>
            </a:r>
            <a:r>
              <a:rPr lang="en-US" baseline="0" dirty="0" smtClean="0"/>
              <a:t> should be the same (minus the loss in the beam transport)</a:t>
            </a:r>
          </a:p>
          <a:p>
            <a:r>
              <a:rPr lang="en-US" baseline="0" dirty="0" smtClean="0"/>
              <a:t>Or the sensitivity of the monitor has changed!</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35</a:t>
            </a:fld>
            <a:endParaRPr lang="sv-SE"/>
          </a:p>
        </p:txBody>
      </p:sp>
    </p:spTree>
    <p:extLst>
      <p:ext uri="{BB962C8B-B14F-4D97-AF65-F5344CB8AC3E}">
        <p14:creationId xmlns:p14="http://schemas.microsoft.com/office/powerpoint/2010/main" val="204787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I understand that we load a lot of responsibility to the SW people, in our case the DMSC</a:t>
            </a:r>
          </a:p>
          <a:p>
            <a:r>
              <a:rPr lang="en-US" dirty="0" smtClean="0"/>
              <a:t>I know that in times of troubles there is always an arguing:</a:t>
            </a:r>
            <a:r>
              <a:rPr lang="en-US" baseline="0" dirty="0" smtClean="0"/>
              <a:t> is the problem on my side or on your side of the interface</a:t>
            </a:r>
            <a:endParaRPr lang="en-US" dirty="0" smtClean="0"/>
          </a:p>
          <a:p>
            <a:r>
              <a:rPr lang="en-US" dirty="0" smtClean="0"/>
              <a:t>But if we stand</a:t>
            </a:r>
            <a:r>
              <a:rPr lang="en-US" baseline="0" dirty="0" smtClean="0"/>
              <a:t> together from the beginning, develop and implement ideas together than I’m convinced we will succeed in presenting ESS users new capabilities in instrument control</a:t>
            </a:r>
          </a:p>
          <a:p>
            <a:r>
              <a:rPr lang="en-US" baseline="0" dirty="0" smtClean="0"/>
              <a:t>If we have –straight from the beginning- the right HW in place, we can gradually implement the functionality of the instruments by implementing basic SW first and complement them with advanced features at a later stage.</a:t>
            </a:r>
          </a:p>
          <a:p>
            <a:endParaRPr lang="en-US" baseline="0" dirty="0" smtClean="0"/>
          </a:p>
          <a:p>
            <a:r>
              <a:rPr lang="en-US" baseline="0" dirty="0" smtClean="0"/>
              <a:t>And I would be very happy if we get input from you as experienced users for other new exiting use cases</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37</a:t>
            </a:fld>
            <a:endParaRPr lang="sv-SE"/>
          </a:p>
        </p:txBody>
      </p:sp>
    </p:spTree>
    <p:extLst>
      <p:ext uri="{BB962C8B-B14F-4D97-AF65-F5344CB8AC3E}">
        <p14:creationId xmlns:p14="http://schemas.microsoft.com/office/powerpoint/2010/main" val="125268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Clear a tendency for higher integration rates within</a:t>
            </a:r>
            <a:r>
              <a:rPr lang="en-US" baseline="0" dirty="0" smtClean="0"/>
              <a:t> an instrument, across instruments and across the facility</a:t>
            </a:r>
          </a:p>
          <a:p>
            <a:r>
              <a:rPr lang="en-US" baseline="0" dirty="0" smtClean="0"/>
              <a:t>And this hits the reality in ESS instrumentation:</a:t>
            </a:r>
          </a:p>
          <a:p>
            <a:pPr marL="342900" indent="-342900">
              <a:buAutoNum type="arabicPeriod"/>
            </a:pPr>
            <a:r>
              <a:rPr lang="en-US" baseline="0" dirty="0" smtClean="0"/>
              <a:t>160m over 3 Halls</a:t>
            </a:r>
          </a:p>
          <a:p>
            <a:pPr marL="342900" indent="-342900">
              <a:buAutoNum type="arabicPeriod"/>
            </a:pPr>
            <a:r>
              <a:rPr lang="en-US" baseline="0" dirty="0" smtClean="0"/>
              <a:t>20 Chopper, remote diagnostics, preemptive maintenance (high availability)</a:t>
            </a:r>
          </a:p>
          <a:p>
            <a:pPr marL="342900" indent="-342900">
              <a:buAutoNum type="arabicPeriod"/>
            </a:pPr>
            <a:r>
              <a:rPr lang="en-US" baseline="0" dirty="0" smtClean="0"/>
              <a:t>In-kind, external suppliers, </a:t>
            </a:r>
            <a:r>
              <a:rPr lang="en-US" baseline="0" dirty="0" err="1" smtClean="0"/>
              <a:t>decentralised</a:t>
            </a:r>
            <a:r>
              <a:rPr lang="en-US" baseline="0" dirty="0" smtClean="0"/>
              <a:t> production</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Backbone are</a:t>
            </a:r>
            <a:r>
              <a:rPr lang="en-US" baseline="0" dirty="0" smtClean="0"/>
              <a:t> the two networks for EPICS and timing,</a:t>
            </a:r>
          </a:p>
          <a:p>
            <a:r>
              <a:rPr lang="en-US" baseline="0" dirty="0" smtClean="0"/>
              <a:t>Physically one subnet for each instruments, but connectivity to the whole facility</a:t>
            </a:r>
          </a:p>
          <a:p>
            <a:pPr marL="0" marR="0" indent="0" algn="l" defTabSz="1024974" rtl="0" eaLnBrk="1" fontAlgn="auto" latinLnBrk="0" hangingPunct="1">
              <a:lnSpc>
                <a:spcPct val="100000"/>
              </a:lnSpc>
              <a:spcBef>
                <a:spcPts val="0"/>
              </a:spcBef>
              <a:spcAft>
                <a:spcPts val="0"/>
              </a:spcAft>
              <a:buClrTx/>
              <a:buSzTx/>
              <a:buFontTx/>
              <a:buNone/>
              <a:tabLst/>
              <a:defRPr/>
            </a:pPr>
            <a:r>
              <a:rPr lang="en-US" sz="1300" kern="1200" dirty="0" smtClean="0">
                <a:solidFill>
                  <a:schemeClr val="tx1"/>
                </a:solidFill>
                <a:effectLst/>
                <a:latin typeface="+mn-lt"/>
                <a:ea typeface="+mn-ea"/>
                <a:cs typeface="+mn-cs"/>
              </a:rPr>
              <a:t>Timing based on Micro Research Finland:</a:t>
            </a:r>
            <a:r>
              <a:rPr lang="en-US" sz="1300" kern="1200" baseline="0" dirty="0" smtClean="0">
                <a:solidFill>
                  <a:schemeClr val="tx1"/>
                </a:solidFill>
                <a:effectLst/>
                <a:latin typeface="+mn-lt"/>
                <a:ea typeface="+mn-ea"/>
                <a:cs typeface="+mn-cs"/>
              </a:rPr>
              <a:t> one Master generator + timing receiver in each box</a:t>
            </a:r>
            <a:endParaRPr lang="en-US" dirty="0" smtClean="0"/>
          </a:p>
          <a:p>
            <a:endParaRPr lang="en-US" baseline="0" dirty="0" smtClean="0"/>
          </a:p>
          <a:p>
            <a:r>
              <a:rPr lang="en-US" baseline="0" dirty="0" smtClean="0"/>
              <a:t>Network + Boxes supplied by the Controls Division, Integration shared between Controls and Instrument Teams</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r>
              <a:rPr lang="en-US" dirty="0" smtClean="0"/>
              <a:t>3 Layers:</a:t>
            </a:r>
          </a:p>
          <a:p>
            <a:r>
              <a:rPr lang="en-US" dirty="0" smtClean="0"/>
              <a:t>Bottom: local control SW</a:t>
            </a:r>
            <a:r>
              <a:rPr lang="en-US" baseline="0" dirty="0" smtClean="0"/>
              <a:t> for fast control loops and MPS</a:t>
            </a:r>
          </a:p>
          <a:p>
            <a:r>
              <a:rPr lang="en-US" baseline="0" dirty="0" smtClean="0"/>
              <a:t>Middle: EPICS as transport layer</a:t>
            </a:r>
          </a:p>
          <a:p>
            <a:r>
              <a:rPr lang="en-US" baseline="0" dirty="0" smtClean="0"/>
              <a:t>Top: Instrument Control, Data Aggregator and GUI</a:t>
            </a:r>
          </a:p>
          <a:p>
            <a:r>
              <a:rPr lang="en-US" baseline="0" dirty="0" smtClean="0"/>
              <a:t>Only the top layer brings all functionality together and relates them in the right way:</a:t>
            </a:r>
          </a:p>
          <a:p>
            <a:r>
              <a:rPr lang="en-US" baseline="0" dirty="0" smtClean="0"/>
              <a:t>Example: detector movement</a:t>
            </a:r>
          </a:p>
          <a:p>
            <a:r>
              <a:rPr lang="en-US" baseline="0" dirty="0" smtClean="0"/>
              <a:t>The readout of the detector (as channel number) is relative to its outlines and the transformation into the physical space of the instruments is possible with the help of the position readout from the motion control system and best done by this top layer</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pPr marL="0" marR="0" indent="0" algn="l" defTabSz="1024974" rtl="0" eaLnBrk="1" fontAlgn="auto" latinLnBrk="0" hangingPunct="1">
              <a:lnSpc>
                <a:spcPct val="100000"/>
              </a:lnSpc>
              <a:spcBef>
                <a:spcPts val="0"/>
              </a:spcBef>
              <a:spcAft>
                <a:spcPts val="0"/>
              </a:spcAft>
              <a:buClrTx/>
              <a:buSzTx/>
              <a:buFontTx/>
              <a:buNone/>
              <a:tabLst/>
              <a:defRPr/>
            </a:pPr>
            <a:r>
              <a:rPr lang="en-US" dirty="0" err="1" smtClean="0"/>
              <a:t>Summ</a:t>
            </a:r>
            <a:r>
              <a:rPr lang="en-US" dirty="0" smtClean="0"/>
              <a:t>-Up:</a:t>
            </a:r>
          </a:p>
          <a:p>
            <a:pPr marL="342900" marR="0" indent="-342900" algn="l" defTabSz="1024974" rtl="0" eaLnBrk="1" fontAlgn="auto" latinLnBrk="0" hangingPunct="1">
              <a:lnSpc>
                <a:spcPct val="100000"/>
              </a:lnSpc>
              <a:spcBef>
                <a:spcPts val="0"/>
              </a:spcBef>
              <a:spcAft>
                <a:spcPts val="0"/>
              </a:spcAft>
              <a:buClrTx/>
              <a:buSzTx/>
              <a:buFontTx/>
              <a:buAutoNum type="arabicPeriod"/>
              <a:tabLst/>
              <a:defRPr/>
            </a:pPr>
            <a:r>
              <a:rPr lang="en-US" dirty="0" smtClean="0"/>
              <a:t>Everything that can be done (or has to be done) locally will be done locally</a:t>
            </a:r>
            <a:r>
              <a:rPr lang="en-US" baseline="0" dirty="0" smtClean="0"/>
              <a:t> (in one of the colored boxes), everything that has to be related to signals or data from other boxes has to be time stamped and sent to the Instrument Control/ Data Acquisition layer</a:t>
            </a:r>
          </a:p>
          <a:p>
            <a:pPr marL="342900" marR="0" indent="-342900" algn="l" defTabSz="1024974" rtl="0" eaLnBrk="1" fontAlgn="auto" latinLnBrk="0" hangingPunct="1">
              <a:lnSpc>
                <a:spcPct val="100000"/>
              </a:lnSpc>
              <a:spcBef>
                <a:spcPts val="0"/>
              </a:spcBef>
              <a:spcAft>
                <a:spcPts val="0"/>
              </a:spcAft>
              <a:buClrTx/>
              <a:buSzTx/>
              <a:buFontTx/>
              <a:buAutoNum type="arabicPeriod"/>
              <a:tabLst/>
              <a:defRPr/>
            </a:pPr>
            <a:r>
              <a:rPr lang="en-US" baseline="0" dirty="0" smtClean="0"/>
              <a:t>That gives clear functionalities and clear interfaces for single boxes, easy to specify and to bring in as in-kind contributions or from suppliers</a:t>
            </a:r>
          </a:p>
          <a:p>
            <a:pPr marL="342900" marR="0" indent="-342900" algn="l" defTabSz="1024974" rtl="0" eaLnBrk="1" fontAlgn="auto" latinLnBrk="0" hangingPunct="1">
              <a:lnSpc>
                <a:spcPct val="100000"/>
              </a:lnSpc>
              <a:spcBef>
                <a:spcPts val="0"/>
              </a:spcBef>
              <a:spcAft>
                <a:spcPts val="0"/>
              </a:spcAft>
              <a:buClrTx/>
              <a:buSzTx/>
              <a:buFontTx/>
              <a:buAutoNum type="arabicPeriod"/>
              <a:tabLst/>
              <a:defRPr/>
            </a:pPr>
            <a:r>
              <a:rPr lang="en-US" baseline="0" dirty="0" smtClean="0"/>
              <a:t>All modules are linked together by the Instrument Control/ Data Acquisition Software, it</a:t>
            </a:r>
            <a:r>
              <a:rPr lang="fr-FR" baseline="0" dirty="0" smtClean="0"/>
              <a:t>’</a:t>
            </a:r>
            <a:r>
              <a:rPr lang="en-US" baseline="0" dirty="0" smtClean="0"/>
              <a:t>s a crucial part of the instrument and will be tailored to the needs of each instrument</a:t>
            </a:r>
          </a:p>
          <a:p>
            <a:pPr marL="342900" marR="0" indent="-342900" algn="l" defTabSz="1024974" rtl="0" eaLnBrk="1" fontAlgn="auto" latinLnBrk="0" hangingPunct="1">
              <a:lnSpc>
                <a:spcPct val="100000"/>
              </a:lnSpc>
              <a:spcBef>
                <a:spcPts val="0"/>
              </a:spcBef>
              <a:spcAft>
                <a:spcPts val="0"/>
              </a:spcAft>
              <a:buClrTx/>
              <a:buSzTx/>
              <a:buFontTx/>
              <a:buAutoNum type="arabicPeriod"/>
              <a:tabLst/>
              <a:defRPr/>
            </a:pPr>
            <a:r>
              <a:rPr lang="en-US" baseline="0" dirty="0" smtClean="0"/>
              <a:t>That</a:t>
            </a:r>
            <a:r>
              <a:rPr lang="fr-FR" baseline="0" dirty="0" smtClean="0"/>
              <a:t>’</a:t>
            </a:r>
            <a:r>
              <a:rPr lang="en-US" baseline="0" dirty="0" smtClean="0"/>
              <a:t>s gives the flexibility necessary to adapt the same hardware to each of the ESS instruments: the hardware is done once and prepared for all future (hi-level) functionalities</a:t>
            </a:r>
          </a:p>
          <a:p>
            <a:pPr marL="342900" marR="0" indent="-342900" algn="l" defTabSz="1024974" rtl="0" eaLnBrk="1" fontAlgn="auto" latinLnBrk="0" hangingPunct="1">
              <a:lnSpc>
                <a:spcPct val="100000"/>
              </a:lnSpc>
              <a:spcBef>
                <a:spcPts val="0"/>
              </a:spcBef>
              <a:spcAft>
                <a:spcPts val="0"/>
              </a:spcAft>
              <a:buClrTx/>
              <a:buSzTx/>
              <a:buFontTx/>
              <a:buAutoNum type="arabicPeriod"/>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a:p>
        </p:txBody>
      </p:sp>
    </p:spTree>
    <p:extLst>
      <p:ext uri="{BB962C8B-B14F-4D97-AF65-F5344CB8AC3E}">
        <p14:creationId xmlns:p14="http://schemas.microsoft.com/office/powerpoint/2010/main" val="89458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857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a:p>
        </p:txBody>
      </p:sp>
    </p:spTree>
    <p:extLst>
      <p:ext uri="{BB962C8B-B14F-4D97-AF65-F5344CB8AC3E}">
        <p14:creationId xmlns:p14="http://schemas.microsoft.com/office/powerpoint/2010/main" val="363696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652" y="2343472"/>
            <a:ext cx="9085342" cy="1617028"/>
          </a:xfrm>
        </p:spPr>
        <p:txBody>
          <a:bodyPr/>
          <a:lstStyle/>
          <a:p>
            <a:r>
              <a:rPr lang="sv-SE" smtClean="0"/>
              <a:t>Click to edit Master title style</a:t>
            </a:r>
            <a:endParaRPr lang="sv-SE"/>
          </a:p>
        </p:txBody>
      </p:sp>
      <p:sp>
        <p:nvSpPr>
          <p:cNvPr id="3" name="Subtitle 2"/>
          <p:cNvSpPr>
            <a:spLocks noGrp="1"/>
          </p:cNvSpPr>
          <p:nvPr>
            <p:ph type="subTitle" idx="1"/>
          </p:nvPr>
        </p:nvSpPr>
        <p:spPr>
          <a:xfrm>
            <a:off x="1603297" y="4274822"/>
            <a:ext cx="7482047" cy="1927860"/>
          </a:xfrm>
        </p:spPr>
        <p:txBody>
          <a:bodyPr/>
          <a:lstStyle>
            <a:lvl1pPr marL="0" indent="0" algn="ctr">
              <a:buNone/>
              <a:defRPr>
                <a:solidFill>
                  <a:schemeClr val="tx1">
                    <a:tint val="75000"/>
                  </a:schemeClr>
                </a:solidFill>
              </a:defRPr>
            </a:lvl1pPr>
            <a:lvl2pPr marL="512410" indent="0" algn="ctr">
              <a:buNone/>
              <a:defRPr>
                <a:solidFill>
                  <a:schemeClr val="tx1">
                    <a:tint val="75000"/>
                  </a:schemeClr>
                </a:solidFill>
              </a:defRPr>
            </a:lvl2pPr>
            <a:lvl3pPr marL="1024820" indent="0" algn="ctr">
              <a:buNone/>
              <a:defRPr>
                <a:solidFill>
                  <a:schemeClr val="tx1">
                    <a:tint val="75000"/>
                  </a:schemeClr>
                </a:solidFill>
              </a:defRPr>
            </a:lvl3pPr>
            <a:lvl4pPr marL="1537230" indent="0" algn="ctr">
              <a:buNone/>
              <a:defRPr>
                <a:solidFill>
                  <a:schemeClr val="tx1">
                    <a:tint val="75000"/>
                  </a:schemeClr>
                </a:solidFill>
              </a:defRPr>
            </a:lvl4pPr>
            <a:lvl5pPr marL="2049641" indent="0" algn="ctr">
              <a:buNone/>
              <a:defRPr>
                <a:solidFill>
                  <a:schemeClr val="tx1">
                    <a:tint val="75000"/>
                  </a:schemeClr>
                </a:solidFill>
              </a:defRPr>
            </a:lvl5pPr>
            <a:lvl6pPr marL="2562051" indent="0" algn="ctr">
              <a:buNone/>
              <a:defRPr>
                <a:solidFill>
                  <a:schemeClr val="tx1">
                    <a:tint val="75000"/>
                  </a:schemeClr>
                </a:solidFill>
              </a:defRPr>
            </a:lvl6pPr>
            <a:lvl7pPr marL="3074459" indent="0" algn="ctr">
              <a:buNone/>
              <a:defRPr>
                <a:solidFill>
                  <a:schemeClr val="tx1">
                    <a:tint val="75000"/>
                  </a:schemeClr>
                </a:solidFill>
              </a:defRPr>
            </a:lvl7pPr>
            <a:lvl8pPr marL="3586868" indent="0" algn="ctr">
              <a:buNone/>
              <a:defRPr>
                <a:solidFill>
                  <a:schemeClr val="tx1">
                    <a:tint val="75000"/>
                  </a:schemeClr>
                </a:solidFill>
              </a:defRPr>
            </a:lvl8pPr>
            <a:lvl9pPr marL="4099278"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2014-10-22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42852" y="286717"/>
            <a:ext cx="1935952" cy="974665"/>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1" y="0"/>
            <a:ext cx="10688638" cy="1577789"/>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481" tIns="51241" rIns="102481" bIns="51241"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2014-10-22</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819" y="351485"/>
            <a:ext cx="1601987" cy="806527"/>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1" y="0"/>
            <a:ext cx="10688638" cy="1577789"/>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481" tIns="51241" rIns="102481" bIns="51241"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534434" y="1760223"/>
            <a:ext cx="4720815" cy="4978559"/>
          </a:xfrm>
        </p:spPr>
        <p:txBody>
          <a:bodyPr/>
          <a:lstStyle>
            <a:lvl1pPr>
              <a:defRPr sz="31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5433393" y="1760223"/>
            <a:ext cx="4720815" cy="4978559"/>
          </a:xfrm>
        </p:spPr>
        <p:txBody>
          <a:bodyPr/>
          <a:lstStyle>
            <a:lvl1pPr>
              <a:defRPr sz="31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2014-10-22</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89274" y="286718"/>
            <a:ext cx="1589533" cy="800258"/>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534433" y="1688626"/>
            <a:ext cx="4722671" cy="703739"/>
          </a:xfrm>
        </p:spPr>
        <p:txBody>
          <a:bodyPr anchor="b"/>
          <a:lstStyle>
            <a:lvl1pPr marL="0" indent="0">
              <a:buNone/>
              <a:defRPr sz="2700" b="1"/>
            </a:lvl1pPr>
            <a:lvl2pPr marL="512410" indent="0">
              <a:buNone/>
              <a:defRPr sz="2300" b="1"/>
            </a:lvl2pPr>
            <a:lvl3pPr marL="1024820" indent="0">
              <a:buNone/>
              <a:defRPr sz="2100" b="1"/>
            </a:lvl3pPr>
            <a:lvl4pPr marL="1537230" indent="0">
              <a:buNone/>
              <a:defRPr sz="1800" b="1"/>
            </a:lvl4pPr>
            <a:lvl5pPr marL="2049641" indent="0">
              <a:buNone/>
              <a:defRPr sz="1800" b="1"/>
            </a:lvl5pPr>
            <a:lvl6pPr marL="2562051" indent="0">
              <a:buNone/>
              <a:defRPr sz="1800" b="1"/>
            </a:lvl6pPr>
            <a:lvl7pPr marL="3074459" indent="0">
              <a:buNone/>
              <a:defRPr sz="1800" b="1"/>
            </a:lvl7pPr>
            <a:lvl8pPr marL="3586868" indent="0">
              <a:buNone/>
              <a:defRPr sz="1800" b="1"/>
            </a:lvl8pPr>
            <a:lvl9pPr marL="4099278" indent="0">
              <a:buNone/>
              <a:defRPr sz="1800" b="1"/>
            </a:lvl9pPr>
          </a:lstStyle>
          <a:p>
            <a:pPr lvl="0"/>
            <a:r>
              <a:rPr lang="sv-SE" smtClean="0"/>
              <a:t>Click to edit Master text styles</a:t>
            </a:r>
          </a:p>
        </p:txBody>
      </p:sp>
      <p:sp>
        <p:nvSpPr>
          <p:cNvPr id="4" name="Content Placeholder 3"/>
          <p:cNvSpPr>
            <a:spLocks noGrp="1"/>
          </p:cNvSpPr>
          <p:nvPr>
            <p:ph sz="half" idx="2"/>
          </p:nvPr>
        </p:nvSpPr>
        <p:spPr>
          <a:xfrm>
            <a:off x="534433" y="2392364"/>
            <a:ext cx="4722671" cy="434641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5429683" y="1688626"/>
            <a:ext cx="4724526" cy="703739"/>
          </a:xfrm>
        </p:spPr>
        <p:txBody>
          <a:bodyPr anchor="b"/>
          <a:lstStyle>
            <a:lvl1pPr marL="0" indent="0">
              <a:buNone/>
              <a:defRPr sz="2700" b="1"/>
            </a:lvl1pPr>
            <a:lvl2pPr marL="512410" indent="0">
              <a:buNone/>
              <a:defRPr sz="2300" b="1"/>
            </a:lvl2pPr>
            <a:lvl3pPr marL="1024820" indent="0">
              <a:buNone/>
              <a:defRPr sz="2100" b="1"/>
            </a:lvl3pPr>
            <a:lvl4pPr marL="1537230" indent="0">
              <a:buNone/>
              <a:defRPr sz="1800" b="1"/>
            </a:lvl4pPr>
            <a:lvl5pPr marL="2049641" indent="0">
              <a:buNone/>
              <a:defRPr sz="1800" b="1"/>
            </a:lvl5pPr>
            <a:lvl6pPr marL="2562051" indent="0">
              <a:buNone/>
              <a:defRPr sz="1800" b="1"/>
            </a:lvl6pPr>
            <a:lvl7pPr marL="3074459" indent="0">
              <a:buNone/>
              <a:defRPr sz="1800" b="1"/>
            </a:lvl7pPr>
            <a:lvl8pPr marL="3586868" indent="0">
              <a:buNone/>
              <a:defRPr sz="1800" b="1"/>
            </a:lvl8pPr>
            <a:lvl9pPr marL="4099278" indent="0">
              <a:buNone/>
              <a:defRPr sz="1800" b="1"/>
            </a:lvl9pPr>
          </a:lstStyle>
          <a:p>
            <a:pPr lvl="0"/>
            <a:r>
              <a:rPr lang="sv-SE" smtClean="0"/>
              <a:t>Click to edit Master text styles</a:t>
            </a:r>
          </a:p>
        </p:txBody>
      </p:sp>
      <p:sp>
        <p:nvSpPr>
          <p:cNvPr id="6" name="Content Placeholder 5"/>
          <p:cNvSpPr>
            <a:spLocks noGrp="1"/>
          </p:cNvSpPr>
          <p:nvPr>
            <p:ph sz="quarter" idx="4"/>
          </p:nvPr>
        </p:nvSpPr>
        <p:spPr>
          <a:xfrm>
            <a:off x="5429683" y="2392364"/>
            <a:ext cx="4724526" cy="434641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2014-10-22</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1" y="0"/>
            <a:ext cx="10688638" cy="1577789"/>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102481" tIns="51241" rIns="102481" bIns="51241"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4" y="302103"/>
            <a:ext cx="8345105" cy="1257300"/>
          </a:xfrm>
          <a:prstGeom prst="rect">
            <a:avLst/>
          </a:prstGeom>
        </p:spPr>
        <p:txBody>
          <a:bodyPr vert="horz" lIns="102481" tIns="51241" rIns="102481" bIns="51241"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534433" y="1760223"/>
            <a:ext cx="9619775" cy="4978559"/>
          </a:xfrm>
          <a:prstGeom prst="rect">
            <a:avLst/>
          </a:prstGeom>
        </p:spPr>
        <p:txBody>
          <a:bodyPr vert="horz" lIns="102481" tIns="51241" rIns="102481" bIns="512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534433" y="6991991"/>
            <a:ext cx="2494016" cy="401638"/>
          </a:xfrm>
          <a:prstGeom prst="rect">
            <a:avLst/>
          </a:prstGeom>
        </p:spPr>
        <p:txBody>
          <a:bodyPr vert="horz" lIns="102481" tIns="51241" rIns="102481" bIns="51241" rtlCol="0" anchor="ctr"/>
          <a:lstStyle>
            <a:lvl1pPr algn="l">
              <a:defRPr sz="1300">
                <a:solidFill>
                  <a:schemeClr val="tx1">
                    <a:tint val="75000"/>
                  </a:schemeClr>
                </a:solidFill>
              </a:defRPr>
            </a:lvl1pPr>
          </a:lstStyle>
          <a:p>
            <a:fld id="{7103233B-D569-4A6E-878F-CDE152514C47}" type="datetime1">
              <a:rPr lang="sv-SE" smtClean="0"/>
              <a:t>2014-10-22</a:t>
            </a:fld>
            <a:endParaRPr lang="sv-SE"/>
          </a:p>
        </p:txBody>
      </p:sp>
      <p:sp>
        <p:nvSpPr>
          <p:cNvPr id="5" name="Footer Placeholder 4"/>
          <p:cNvSpPr>
            <a:spLocks noGrp="1"/>
          </p:cNvSpPr>
          <p:nvPr>
            <p:ph type="ftr" sz="quarter" idx="3"/>
          </p:nvPr>
        </p:nvSpPr>
        <p:spPr>
          <a:xfrm>
            <a:off x="3651953" y="6991991"/>
            <a:ext cx="3384735" cy="401638"/>
          </a:xfrm>
          <a:prstGeom prst="rect">
            <a:avLst/>
          </a:prstGeom>
        </p:spPr>
        <p:txBody>
          <a:bodyPr vert="horz" lIns="102481" tIns="51241" rIns="102481" bIns="51241" rtlCol="0" anchor="ctr"/>
          <a:lstStyle>
            <a:lvl1pPr algn="ctr">
              <a:defRPr sz="13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7660192" y="6991991"/>
            <a:ext cx="2494016" cy="401638"/>
          </a:xfrm>
          <a:prstGeom prst="rect">
            <a:avLst/>
          </a:prstGeom>
        </p:spPr>
        <p:txBody>
          <a:bodyPr vert="horz" lIns="102481" tIns="51241" rIns="102481" bIns="51241" rtlCol="0" anchor="ctr"/>
          <a:lstStyle>
            <a:lvl1pPr algn="r">
              <a:defRPr sz="13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xmlns:p14="http://schemas.microsoft.com/office/powerpoint/2010/main" id="1" dur="indefinite" restart="never" nodeType="tmRoot"/>
      </p:par>
    </p:tnLst>
  </p:timing>
  <p:hf hdr="0" ftr="0" dt="0"/>
  <p:txStyles>
    <p:titleStyle>
      <a:lvl1pPr algn="l" defTabSz="1024820" rtl="0" eaLnBrk="1" latinLnBrk="0" hangingPunct="1">
        <a:spcBef>
          <a:spcPct val="0"/>
        </a:spcBef>
        <a:buNone/>
        <a:defRPr sz="3600" kern="1200" baseline="0">
          <a:solidFill>
            <a:schemeClr val="bg1"/>
          </a:solidFill>
          <a:latin typeface="+mj-lt"/>
          <a:ea typeface="+mj-ea"/>
          <a:cs typeface="+mj-cs"/>
        </a:defRPr>
      </a:lvl1pPr>
    </p:titleStyle>
    <p:bodyStyle>
      <a:lvl1pPr marL="384308" indent="-384308" algn="l" defTabSz="1024820" rtl="0" eaLnBrk="1" latinLnBrk="0" hangingPunct="1">
        <a:spcBef>
          <a:spcPct val="20000"/>
        </a:spcBef>
        <a:buFont typeface="Arial" panose="020B0604020202020204" pitchFamily="34" charset="0"/>
        <a:buChar char="•"/>
        <a:defRPr sz="3100" kern="1200" baseline="0">
          <a:solidFill>
            <a:schemeClr val="bg1">
              <a:lumMod val="50000"/>
            </a:schemeClr>
          </a:solidFill>
          <a:latin typeface="+mn-lt"/>
          <a:ea typeface="+mn-ea"/>
          <a:cs typeface="+mn-cs"/>
        </a:defRPr>
      </a:lvl1pPr>
      <a:lvl2pPr marL="832665" indent="-320257" algn="l" defTabSz="1024820"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1023" indent="-256205" algn="l" defTabSz="1024820"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793434" indent="-256205" algn="l" defTabSz="1024820" rtl="0" eaLnBrk="1" latinLnBrk="0" hangingPunct="1">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4pPr>
      <a:lvl5pPr marL="2305844"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8252"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30664"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3075"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5484"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v-SE"/>
      </a:defPPr>
      <a:lvl1pPr marL="0" algn="l" defTabSz="1024820" rtl="0" eaLnBrk="1" latinLnBrk="0" hangingPunct="1">
        <a:defRPr sz="2100" kern="1200">
          <a:solidFill>
            <a:schemeClr val="tx1"/>
          </a:solidFill>
          <a:latin typeface="+mn-lt"/>
          <a:ea typeface="+mn-ea"/>
          <a:cs typeface="+mn-cs"/>
        </a:defRPr>
      </a:lvl1pPr>
      <a:lvl2pPr marL="512410" algn="l" defTabSz="1024820" rtl="0" eaLnBrk="1" latinLnBrk="0" hangingPunct="1">
        <a:defRPr sz="2100" kern="1200">
          <a:solidFill>
            <a:schemeClr val="tx1"/>
          </a:solidFill>
          <a:latin typeface="+mn-lt"/>
          <a:ea typeface="+mn-ea"/>
          <a:cs typeface="+mn-cs"/>
        </a:defRPr>
      </a:lvl2pPr>
      <a:lvl3pPr marL="1024820" algn="l" defTabSz="1024820" rtl="0" eaLnBrk="1" latinLnBrk="0" hangingPunct="1">
        <a:defRPr sz="2100" kern="1200">
          <a:solidFill>
            <a:schemeClr val="tx1"/>
          </a:solidFill>
          <a:latin typeface="+mn-lt"/>
          <a:ea typeface="+mn-ea"/>
          <a:cs typeface="+mn-cs"/>
        </a:defRPr>
      </a:lvl3pPr>
      <a:lvl4pPr marL="1537230" algn="l" defTabSz="1024820" rtl="0" eaLnBrk="1" latinLnBrk="0" hangingPunct="1">
        <a:defRPr sz="2100" kern="1200">
          <a:solidFill>
            <a:schemeClr val="tx1"/>
          </a:solidFill>
          <a:latin typeface="+mn-lt"/>
          <a:ea typeface="+mn-ea"/>
          <a:cs typeface="+mn-cs"/>
        </a:defRPr>
      </a:lvl4pPr>
      <a:lvl5pPr marL="2049641" algn="l" defTabSz="1024820" rtl="0" eaLnBrk="1" latinLnBrk="0" hangingPunct="1">
        <a:defRPr sz="2100" kern="1200">
          <a:solidFill>
            <a:schemeClr val="tx1"/>
          </a:solidFill>
          <a:latin typeface="+mn-lt"/>
          <a:ea typeface="+mn-ea"/>
          <a:cs typeface="+mn-cs"/>
        </a:defRPr>
      </a:lvl5pPr>
      <a:lvl6pPr marL="2562051" algn="l" defTabSz="1024820" rtl="0" eaLnBrk="1" latinLnBrk="0" hangingPunct="1">
        <a:defRPr sz="2100" kern="1200">
          <a:solidFill>
            <a:schemeClr val="tx1"/>
          </a:solidFill>
          <a:latin typeface="+mn-lt"/>
          <a:ea typeface="+mn-ea"/>
          <a:cs typeface="+mn-cs"/>
        </a:defRPr>
      </a:lvl6pPr>
      <a:lvl7pPr marL="3074459" algn="l" defTabSz="1024820" rtl="0" eaLnBrk="1" latinLnBrk="0" hangingPunct="1">
        <a:defRPr sz="2100" kern="1200">
          <a:solidFill>
            <a:schemeClr val="tx1"/>
          </a:solidFill>
          <a:latin typeface="+mn-lt"/>
          <a:ea typeface="+mn-ea"/>
          <a:cs typeface="+mn-cs"/>
        </a:defRPr>
      </a:lvl7pPr>
      <a:lvl8pPr marL="3586868" algn="l" defTabSz="1024820" rtl="0" eaLnBrk="1" latinLnBrk="0" hangingPunct="1">
        <a:defRPr sz="2100" kern="1200">
          <a:solidFill>
            <a:schemeClr val="tx1"/>
          </a:solidFill>
          <a:latin typeface="+mn-lt"/>
          <a:ea typeface="+mn-ea"/>
          <a:cs typeface="+mn-cs"/>
        </a:defRPr>
      </a:lvl8pPr>
      <a:lvl9pPr marL="4099278" algn="l" defTabSz="102482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1831" y="2331741"/>
            <a:ext cx="8753873" cy="1617028"/>
          </a:xfrm>
        </p:spPr>
        <p:txBody>
          <a:bodyPr>
            <a:normAutofit fontScale="90000"/>
          </a:bodyPr>
          <a:lstStyle/>
          <a:p>
            <a:pPr algn="ctr"/>
            <a:r>
              <a:rPr lang="en-US" sz="2700" dirty="0"/>
              <a:t>Modularity </a:t>
            </a:r>
            <a:r>
              <a:rPr lang="en-US" sz="2700" dirty="0"/>
              <a:t>and Integration </a:t>
            </a:r>
            <a:r>
              <a:rPr lang="en-US" sz="2700" dirty="0"/>
              <a:t>of </a:t>
            </a:r>
            <a:br>
              <a:rPr lang="en-US" sz="2700" dirty="0"/>
            </a:br>
            <a:r>
              <a:rPr lang="en-US" sz="4400" dirty="0"/>
              <a:t>Instrument </a:t>
            </a:r>
            <a:r>
              <a:rPr lang="en-US" sz="4400" dirty="0"/>
              <a:t>Control </a:t>
            </a:r>
            <a:r>
              <a:rPr lang="en-US" sz="4400" dirty="0"/>
              <a:t>Hardware </a:t>
            </a:r>
            <a:br>
              <a:rPr lang="en-US" sz="4400" dirty="0"/>
            </a:br>
            <a:r>
              <a:rPr lang="en-US" sz="4400" dirty="0"/>
              <a:t>at </a:t>
            </a:r>
            <a:r>
              <a:rPr lang="en-US" sz="4400" dirty="0"/>
              <a:t>the </a:t>
            </a:r>
            <a:r>
              <a:rPr lang="en-US" sz="4400" dirty="0"/>
              <a:t>ESS</a:t>
            </a:r>
            <a:endParaRPr lang="en-US" sz="4400" dirty="0"/>
          </a:p>
        </p:txBody>
      </p:sp>
      <p:sp>
        <p:nvSpPr>
          <p:cNvPr id="3" name="Subtitle 2"/>
          <p:cNvSpPr>
            <a:spLocks noGrp="1"/>
          </p:cNvSpPr>
          <p:nvPr>
            <p:ph type="subTitle" idx="1"/>
          </p:nvPr>
        </p:nvSpPr>
        <p:spPr/>
        <p:txBody>
          <a:bodyPr>
            <a:noAutofit/>
          </a:bodyPr>
          <a:lstStyle/>
          <a:p>
            <a:r>
              <a:rPr lang="en-GB" sz="2300" dirty="0">
                <a:solidFill>
                  <a:schemeClr val="bg1"/>
                </a:solidFill>
              </a:rPr>
              <a:t>Thomas Gahl</a:t>
            </a:r>
          </a:p>
          <a:p>
            <a:r>
              <a:rPr lang="en-GB" sz="2300" dirty="0">
                <a:solidFill>
                  <a:schemeClr val="bg1"/>
                </a:solidFill>
              </a:rPr>
              <a:t>Group Leader Motion Control &amp; Automation</a:t>
            </a:r>
          </a:p>
        </p:txBody>
      </p:sp>
      <p:sp>
        <p:nvSpPr>
          <p:cNvPr id="4" name="Rectangle 3"/>
          <p:cNvSpPr/>
          <p:nvPr/>
        </p:nvSpPr>
        <p:spPr>
          <a:xfrm>
            <a:off x="2672160" y="6544207"/>
            <a:ext cx="5344320" cy="666730"/>
          </a:xfrm>
          <a:prstGeom prst="rect">
            <a:avLst/>
          </a:prstGeom>
        </p:spPr>
        <p:txBody>
          <a:bodyPr lIns="102481" tIns="51241" rIns="102481" bIns="51241">
            <a:spAutoFit/>
          </a:bodyPr>
          <a:lstStyle/>
          <a:p>
            <a:pPr algn="ctr">
              <a:lnSpc>
                <a:spcPct val="120000"/>
              </a:lnSpc>
            </a:pPr>
            <a:r>
              <a:rPr lang="en-GB" sz="1800" dirty="0">
                <a:solidFill>
                  <a:srgbClr val="FFFFFF"/>
                </a:solidFill>
                <a:hlinkClick r:id="rId2"/>
              </a:rPr>
              <a:t>www.europeanspallationsource.se</a:t>
            </a:r>
            <a:endParaRPr lang="en-GB" sz="1800" dirty="0">
              <a:solidFill>
                <a:srgbClr val="FFFFFF"/>
              </a:solidFill>
            </a:endParaRPr>
          </a:p>
          <a:p>
            <a:pPr algn="ctr"/>
            <a:r>
              <a:rPr lang="en-GB" sz="1500" dirty="0">
                <a:solidFill>
                  <a:srgbClr val="FFFFFF"/>
                </a:solidFill>
              </a:rPr>
              <a:t>October 23, </a:t>
            </a:r>
            <a:r>
              <a:rPr lang="en-GB" sz="1500" dirty="0">
                <a:solidFill>
                  <a:srgbClr val="FFFFFF"/>
                </a:solidFill>
              </a:rPr>
              <a:t>2014</a:t>
            </a:r>
          </a:p>
        </p:txBody>
      </p:sp>
    </p:spTree>
    <p:extLst>
      <p:ext uri="{BB962C8B-B14F-4D97-AF65-F5344CB8AC3E}">
        <p14:creationId xmlns:p14="http://schemas.microsoft.com/office/powerpoint/2010/main" val="10770965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Modular Instrument Control Concept</a:t>
            </a:r>
          </a:p>
        </p:txBody>
      </p:sp>
      <p:cxnSp>
        <p:nvCxnSpPr>
          <p:cNvPr id="121" name="Straight Connector 120"/>
          <p:cNvCxnSpPr/>
          <p:nvPr/>
        </p:nvCxnSpPr>
        <p:spPr>
          <a:xfrm>
            <a:off x="9904124" y="4926755"/>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183309" y="4968667"/>
            <a:ext cx="4931" cy="467918"/>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8395393" y="5626219"/>
            <a:ext cx="531154" cy="62798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1" name="Rectangle 10"/>
          <p:cNvSpPr/>
          <p:nvPr/>
        </p:nvSpPr>
        <p:spPr>
          <a:xfrm flipH="1">
            <a:off x="761228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2" name="Rectangle 11"/>
          <p:cNvSpPr/>
          <p:nvPr/>
        </p:nvSpPr>
        <p:spPr>
          <a:xfrm flipH="1">
            <a:off x="6794028" y="562621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3" name="Rectangle 12"/>
          <p:cNvSpPr/>
          <p:nvPr/>
        </p:nvSpPr>
        <p:spPr>
          <a:xfrm flipH="1">
            <a:off x="5956437" y="5312230"/>
            <a:ext cx="531154" cy="62798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5" name="Rectangle 14"/>
          <p:cNvSpPr/>
          <p:nvPr/>
        </p:nvSpPr>
        <p:spPr>
          <a:xfrm flipH="1">
            <a:off x="3660485" y="5626219"/>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6" name="Rectangle 15"/>
          <p:cNvSpPr/>
          <p:nvPr/>
        </p:nvSpPr>
        <p:spPr>
          <a:xfrm flipH="1">
            <a:off x="287056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7" name="Rectangle 16"/>
          <p:cNvSpPr/>
          <p:nvPr/>
        </p:nvSpPr>
        <p:spPr>
          <a:xfrm flipH="1">
            <a:off x="1389949" y="530756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8" name="Rectangle 17"/>
          <p:cNvSpPr/>
          <p:nvPr/>
        </p:nvSpPr>
        <p:spPr>
          <a:xfrm flipH="1">
            <a:off x="571695" y="5621557"/>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9" name="Straight Connector 18"/>
          <p:cNvCxnSpPr/>
          <p:nvPr/>
        </p:nvCxnSpPr>
        <p:spPr>
          <a:xfrm flipH="1" flipV="1">
            <a:off x="5652187" y="4318987"/>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506119" y="4325389"/>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9788" y="4315353"/>
            <a:ext cx="1659952" cy="634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64034" y="4318986"/>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985309" y="4325396"/>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652190" y="4480220"/>
            <a:ext cx="4658271" cy="45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506119" y="4486621"/>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29788" y="4476587"/>
            <a:ext cx="1659952" cy="353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64034" y="4480221"/>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985309" y="4486631"/>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89" idx="2"/>
            <a:endCxn id="9" idx="0"/>
          </p:cNvCxnSpPr>
          <p:nvPr/>
        </p:nvCxnSpPr>
        <p:spPr>
          <a:xfrm>
            <a:off x="9630631" y="4999334"/>
            <a:ext cx="269" cy="312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9336220" y="4980311"/>
            <a:ext cx="2541" cy="344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818690" y="4969832"/>
            <a:ext cx="489" cy="656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18561" y="4973327"/>
            <a:ext cx="501"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10776" y="4976815"/>
            <a:ext cx="3042" cy="335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07618" y="4987297"/>
            <a:ext cx="1871" cy="324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190083" y="4997776"/>
            <a:ext cx="7241" cy="615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89288" y="4994283"/>
            <a:ext cx="1171" cy="619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375360" y="4299973"/>
            <a:ext cx="0" cy="100584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72203" y="4467618"/>
            <a:ext cx="0" cy="838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3826" y="4856907"/>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591970" y="4977979"/>
            <a:ext cx="3627" cy="346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071949" y="4960034"/>
            <a:ext cx="6112" cy="666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778439" y="4973327"/>
            <a:ext cx="1988"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70735" y="4768426"/>
            <a:ext cx="2679" cy="54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999947" y="4819660"/>
            <a:ext cx="3572" cy="492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798437" y="4919767"/>
            <a:ext cx="4721" cy="395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499995" y="4996601"/>
            <a:ext cx="1530" cy="318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978230" y="4944215"/>
            <a:ext cx="4232" cy="67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682835" y="4979145"/>
            <a:ext cx="2200" cy="637038"/>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50" name="TextBox 49"/>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51" name="TextBox 50"/>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cxnSp>
        <p:nvCxnSpPr>
          <p:cNvPr id="55" name="Straight Connector 54"/>
          <p:cNvCxnSpPr>
            <a:endCxn id="66" idx="0"/>
          </p:cNvCxnSpPr>
          <p:nvPr/>
        </p:nvCxnSpPr>
        <p:spPr>
          <a:xfrm>
            <a:off x="9899173" y="4009396"/>
            <a:ext cx="5826" cy="723493"/>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flipH="1">
            <a:off x="9047883" y="4088740"/>
            <a:ext cx="505031" cy="243964"/>
          </a:xfrm>
          <a:prstGeom prst="rect">
            <a:avLst/>
          </a:prstGeom>
          <a:noFill/>
          <a:ln>
            <a:noFill/>
          </a:ln>
        </p:spPr>
        <p:txBody>
          <a:bodyPr wrap="square" lIns="89190" tIns="44596" rIns="89190" bIns="44596" rtlCol="0">
            <a:spAutoFit/>
          </a:bodyPr>
          <a:lstStyle/>
          <a:p>
            <a:r>
              <a:rPr lang="en-US" sz="1000" dirty="0"/>
              <a:t>EPICS</a:t>
            </a:r>
          </a:p>
        </p:txBody>
      </p:sp>
      <p:sp>
        <p:nvSpPr>
          <p:cNvPr id="60" name="TextBox 59"/>
          <p:cNvSpPr txBox="1"/>
          <p:nvPr/>
        </p:nvSpPr>
        <p:spPr>
          <a:xfrm flipH="1">
            <a:off x="8795369" y="4484782"/>
            <a:ext cx="734003" cy="243964"/>
          </a:xfrm>
          <a:prstGeom prst="rect">
            <a:avLst/>
          </a:prstGeom>
          <a:noFill/>
          <a:ln>
            <a:noFill/>
          </a:ln>
        </p:spPr>
        <p:txBody>
          <a:bodyPr wrap="square" lIns="89190" tIns="44596" rIns="89190" bIns="44596" rtlCol="0">
            <a:spAutoFit/>
          </a:bodyPr>
          <a:lstStyle/>
          <a:p>
            <a:r>
              <a:rPr lang="en-US" sz="1000" dirty="0"/>
              <a:t>Timing</a:t>
            </a:r>
          </a:p>
        </p:txBody>
      </p:sp>
      <p:cxnSp>
        <p:nvCxnSpPr>
          <p:cNvPr id="61" name="Straight Connector 60"/>
          <p:cNvCxnSpPr/>
          <p:nvPr/>
        </p:nvCxnSpPr>
        <p:spPr>
          <a:xfrm flipH="1">
            <a:off x="7701131" y="4009529"/>
            <a:ext cx="0" cy="31683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flipH="1">
            <a:off x="9300398" y="5989757"/>
            <a:ext cx="747753" cy="243964"/>
          </a:xfrm>
          <a:prstGeom prst="rect">
            <a:avLst/>
          </a:prstGeom>
          <a:noFill/>
          <a:ln>
            <a:noFill/>
          </a:ln>
        </p:spPr>
        <p:txBody>
          <a:bodyPr wrap="square" lIns="89190" tIns="44596" rIns="89190" bIns="44596" rtlCol="0">
            <a:spAutoFit/>
          </a:bodyPr>
          <a:lstStyle/>
          <a:p>
            <a:r>
              <a:rPr lang="en-US" sz="1000" dirty="0"/>
              <a:t>Detector</a:t>
            </a:r>
          </a:p>
        </p:txBody>
      </p:sp>
      <p:cxnSp>
        <p:nvCxnSpPr>
          <p:cNvPr id="65" name="Straight Arrow Connector 64"/>
          <p:cNvCxnSpPr/>
          <p:nvPr/>
        </p:nvCxnSpPr>
        <p:spPr>
          <a:xfrm flipV="1">
            <a:off x="559683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39830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5638505" y="4003124"/>
            <a:ext cx="968395" cy="6404"/>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8121994" y="4009528"/>
            <a:ext cx="1767608" cy="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5250354" y="4003128"/>
            <a:ext cx="388150" cy="6408"/>
          </a:xfrm>
          <a:prstGeom prst="line">
            <a:avLst/>
          </a:prstGeom>
          <a:ln w="12700">
            <a:solidFill>
              <a:srgbClr val="BBB38A"/>
            </a:solidFill>
            <a:prstDash val="dash"/>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8182" y="3534273"/>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60882" y="3534276"/>
            <a:ext cx="1010062" cy="243964"/>
          </a:xfrm>
          <a:prstGeom prst="rect">
            <a:avLst/>
          </a:prstGeom>
          <a:noFill/>
          <a:ln>
            <a:noFill/>
          </a:ln>
        </p:spPr>
        <p:txBody>
          <a:bodyPr wrap="square" lIns="89190" tIns="44596" rIns="89190" bIns="44596" rtlCol="0">
            <a:spAutoFit/>
          </a:bodyPr>
          <a:lstStyle/>
          <a:p>
            <a:r>
              <a:rPr lang="en-US" sz="1000" dirty="0"/>
              <a:t>160m</a:t>
            </a:r>
          </a:p>
        </p:txBody>
      </p:sp>
      <p:sp>
        <p:nvSpPr>
          <p:cNvPr id="79" name="TextBox 78"/>
          <p:cNvSpPr txBox="1"/>
          <p:nvPr/>
        </p:nvSpPr>
        <p:spPr>
          <a:xfrm flipH="1">
            <a:off x="4586773" y="5989757"/>
            <a:ext cx="747752" cy="243964"/>
          </a:xfrm>
          <a:prstGeom prst="rect">
            <a:avLst/>
          </a:prstGeom>
          <a:noFill/>
          <a:ln>
            <a:noFill/>
          </a:ln>
        </p:spPr>
        <p:txBody>
          <a:bodyPr wrap="square" lIns="89190" tIns="44596" rIns="89190" bIns="44596" rtlCol="0">
            <a:spAutoFit/>
          </a:bodyPr>
          <a:lstStyle/>
          <a:p>
            <a:r>
              <a:rPr lang="en-US" sz="1000" dirty="0"/>
              <a:t>Monitors</a:t>
            </a:r>
          </a:p>
        </p:txBody>
      </p:sp>
      <p:sp>
        <p:nvSpPr>
          <p:cNvPr id="80" name="TextBox 79"/>
          <p:cNvSpPr txBox="1"/>
          <p:nvPr/>
        </p:nvSpPr>
        <p:spPr>
          <a:xfrm flipH="1">
            <a:off x="5923728" y="5989757"/>
            <a:ext cx="505031" cy="243964"/>
          </a:xfrm>
          <a:prstGeom prst="rect">
            <a:avLst/>
          </a:prstGeom>
          <a:noFill/>
          <a:ln>
            <a:noFill/>
          </a:ln>
        </p:spPr>
        <p:txBody>
          <a:bodyPr wrap="square" lIns="89190" tIns="44596" rIns="89190" bIns="44596" rtlCol="0">
            <a:spAutoFit/>
          </a:bodyPr>
          <a:lstStyle/>
          <a:p>
            <a:r>
              <a:rPr lang="en-US" sz="1000" dirty="0"/>
              <a:t>PSS</a:t>
            </a:r>
          </a:p>
        </p:txBody>
      </p:sp>
      <p:sp>
        <p:nvSpPr>
          <p:cNvPr id="81" name="TextBox 80"/>
          <p:cNvSpPr txBox="1"/>
          <p:nvPr/>
        </p:nvSpPr>
        <p:spPr>
          <a:xfrm flipH="1">
            <a:off x="1416366" y="5985095"/>
            <a:ext cx="673375" cy="243964"/>
          </a:xfrm>
          <a:prstGeom prst="rect">
            <a:avLst/>
          </a:prstGeom>
          <a:noFill/>
          <a:ln>
            <a:noFill/>
          </a:ln>
        </p:spPr>
        <p:txBody>
          <a:bodyPr wrap="square" lIns="89190" tIns="44596" rIns="89190" bIns="44596" rtlCol="0">
            <a:spAutoFit/>
          </a:bodyPr>
          <a:lstStyle/>
          <a:p>
            <a:r>
              <a:rPr lang="en-US" sz="1000" dirty="0"/>
              <a:t>Shutter</a:t>
            </a:r>
          </a:p>
        </p:txBody>
      </p:sp>
      <p:sp>
        <p:nvSpPr>
          <p:cNvPr id="82" name="TextBox 81"/>
          <p:cNvSpPr txBox="1"/>
          <p:nvPr/>
        </p:nvSpPr>
        <p:spPr>
          <a:xfrm flipH="1">
            <a:off x="480680" y="6301928"/>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3" name="TextBox 82"/>
          <p:cNvSpPr txBox="1"/>
          <p:nvPr/>
        </p:nvSpPr>
        <p:spPr>
          <a:xfrm flipH="1">
            <a:off x="3482745" y="6306590"/>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6" name="TextBox 85"/>
          <p:cNvSpPr txBox="1"/>
          <p:nvPr/>
        </p:nvSpPr>
        <p:spPr>
          <a:xfrm flipH="1">
            <a:off x="2650822" y="5989757"/>
            <a:ext cx="841717" cy="243964"/>
          </a:xfrm>
          <a:prstGeom prst="rect">
            <a:avLst/>
          </a:prstGeom>
          <a:noFill/>
          <a:ln>
            <a:noFill/>
          </a:ln>
        </p:spPr>
        <p:txBody>
          <a:bodyPr wrap="square" lIns="89190" tIns="44596" rIns="89190" bIns="44596" rtlCol="0">
            <a:spAutoFit/>
          </a:bodyPr>
          <a:lstStyle/>
          <a:p>
            <a:r>
              <a:rPr lang="en-US" sz="1000" dirty="0"/>
              <a:t>Collimation</a:t>
            </a:r>
          </a:p>
        </p:txBody>
      </p:sp>
      <p:sp>
        <p:nvSpPr>
          <p:cNvPr id="87" name="TextBox 86"/>
          <p:cNvSpPr txBox="1"/>
          <p:nvPr/>
        </p:nvSpPr>
        <p:spPr>
          <a:xfrm flipH="1">
            <a:off x="6775242" y="6306591"/>
            <a:ext cx="673375" cy="243964"/>
          </a:xfrm>
          <a:prstGeom prst="rect">
            <a:avLst/>
          </a:prstGeom>
          <a:noFill/>
          <a:ln>
            <a:noFill/>
          </a:ln>
        </p:spPr>
        <p:txBody>
          <a:bodyPr wrap="square" lIns="89190" tIns="44596" rIns="89190" bIns="44596" rtlCol="0">
            <a:spAutoFit/>
          </a:bodyPr>
          <a:lstStyle/>
          <a:p>
            <a:r>
              <a:rPr lang="en-US" sz="1000" dirty="0"/>
              <a:t>Vacuum</a:t>
            </a:r>
          </a:p>
        </p:txBody>
      </p:sp>
      <p:cxnSp>
        <p:nvCxnSpPr>
          <p:cNvPr id="88" name="Straight Connector 87"/>
          <p:cNvCxnSpPr>
            <a:endCxn id="96" idx="0"/>
          </p:cNvCxnSpPr>
          <p:nvPr/>
        </p:nvCxnSpPr>
        <p:spPr>
          <a:xfrm flipH="1">
            <a:off x="5187898" y="4016378"/>
            <a:ext cx="5309" cy="72000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flipH="1">
            <a:off x="4478741" y="5312230"/>
            <a:ext cx="855787"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 name="Rectangle 8"/>
          <p:cNvSpPr/>
          <p:nvPr/>
        </p:nvSpPr>
        <p:spPr>
          <a:xfrm flipH="1">
            <a:off x="9213647" y="5312230"/>
            <a:ext cx="834502"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dirty="0"/>
          </a:p>
        </p:txBody>
      </p:sp>
      <p:sp>
        <p:nvSpPr>
          <p:cNvPr id="73" name="Rectangle 72"/>
          <p:cNvSpPr/>
          <p:nvPr/>
        </p:nvSpPr>
        <p:spPr>
          <a:xfrm flipH="1">
            <a:off x="5957031"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4" name="Rectangle 73"/>
          <p:cNvSpPr/>
          <p:nvPr/>
        </p:nvSpPr>
        <p:spPr>
          <a:xfrm flipH="1">
            <a:off x="679332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5" name="Rectangle 74"/>
          <p:cNvSpPr/>
          <p:nvPr/>
        </p:nvSpPr>
        <p:spPr>
          <a:xfrm flipH="1">
            <a:off x="7609814"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6" name="Rectangle 75"/>
          <p:cNvSpPr/>
          <p:nvPr/>
        </p:nvSpPr>
        <p:spPr>
          <a:xfrm flipH="1">
            <a:off x="840651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89" name="Rectangle 88"/>
          <p:cNvSpPr/>
          <p:nvPr/>
        </p:nvSpPr>
        <p:spPr>
          <a:xfrm flipH="1">
            <a:off x="921311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0" name="Rectangle 89"/>
          <p:cNvSpPr/>
          <p:nvPr/>
        </p:nvSpPr>
        <p:spPr>
          <a:xfrm flipH="1">
            <a:off x="366095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1" name="Rectangle 90"/>
          <p:cNvSpPr/>
          <p:nvPr/>
        </p:nvSpPr>
        <p:spPr>
          <a:xfrm flipH="1">
            <a:off x="286920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2" name="Rectangle 91"/>
          <p:cNvSpPr/>
          <p:nvPr/>
        </p:nvSpPr>
        <p:spPr>
          <a:xfrm flipH="1">
            <a:off x="1388243" y="4722408"/>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3" name="Rectangle 92"/>
          <p:cNvSpPr/>
          <p:nvPr/>
        </p:nvSpPr>
        <p:spPr>
          <a:xfrm flipH="1">
            <a:off x="571750" y="4717751"/>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5" name="Rectangle 94"/>
          <p:cNvSpPr/>
          <p:nvPr/>
        </p:nvSpPr>
        <p:spPr>
          <a:xfrm flipH="1">
            <a:off x="449724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66" name="Rectangle 65"/>
          <p:cNvSpPr/>
          <p:nvPr/>
        </p:nvSpPr>
        <p:spPr>
          <a:xfrm flipH="1">
            <a:off x="9769281" y="4732884"/>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6" name="Rectangle 95"/>
          <p:cNvSpPr/>
          <p:nvPr/>
        </p:nvSpPr>
        <p:spPr>
          <a:xfrm flipH="1">
            <a:off x="5052178" y="4736378"/>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grpSp>
        <p:nvGrpSpPr>
          <p:cNvPr id="133" name="Group 132"/>
          <p:cNvGrpSpPr/>
          <p:nvPr/>
        </p:nvGrpSpPr>
        <p:grpSpPr>
          <a:xfrm flipH="1">
            <a:off x="2999810" y="4320226"/>
            <a:ext cx="274637" cy="40512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786611" y="4316733"/>
            <a:ext cx="274637" cy="40512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4639031" y="4326363"/>
            <a:ext cx="274637" cy="40512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508955" y="4312073"/>
            <a:ext cx="274637" cy="40512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699885" y="4319058"/>
            <a:ext cx="274637" cy="40512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6904132" y="4313242"/>
            <a:ext cx="274637" cy="40512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7728050" y="4323720"/>
            <a:ext cx="274637" cy="40512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8533407" y="4313242"/>
            <a:ext cx="274637" cy="40512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9353610" y="4316733"/>
            <a:ext cx="274637" cy="40512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17" name="Rectangle 116"/>
          <p:cNvSpPr/>
          <p:nvPr/>
        </p:nvSpPr>
        <p:spPr>
          <a:xfrm flipH="1">
            <a:off x="6438557" y="3692693"/>
            <a:ext cx="2525154" cy="396044"/>
          </a:xfrm>
          <a:prstGeom prst="rect">
            <a:avLst/>
          </a:prstGeom>
          <a:solidFill>
            <a:srgbClr val="BBB38A"/>
          </a:solidFill>
          <a:ln>
            <a:solidFill>
              <a:srgbClr val="BBB38A"/>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58" name="TextBox 57"/>
          <p:cNvSpPr txBox="1"/>
          <p:nvPr/>
        </p:nvSpPr>
        <p:spPr>
          <a:xfrm flipH="1">
            <a:off x="6438557" y="3771900"/>
            <a:ext cx="2693499" cy="243964"/>
          </a:xfrm>
          <a:prstGeom prst="rect">
            <a:avLst/>
          </a:prstGeom>
          <a:noFill/>
          <a:ln>
            <a:noFill/>
          </a:ln>
        </p:spPr>
        <p:txBody>
          <a:bodyPr wrap="square" lIns="89190" tIns="44596" rIns="89190" bIns="44596" rtlCol="0">
            <a:spAutoFit/>
          </a:bodyPr>
          <a:lstStyle/>
          <a:p>
            <a:r>
              <a:rPr lang="en-US" sz="1000" dirty="0"/>
              <a:t>Instrument Control, Data Acquisition, GUI</a:t>
            </a:r>
          </a:p>
        </p:txBody>
      </p:sp>
      <p:cxnSp>
        <p:nvCxnSpPr>
          <p:cNvPr id="124" name="Straight Arrow Connector 123"/>
          <p:cNvCxnSpPr/>
          <p:nvPr/>
        </p:nvCxnSpPr>
        <p:spPr>
          <a:xfrm flipH="1">
            <a:off x="551475" y="3897675"/>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3213" y="3692693"/>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sp>
        <p:nvSpPr>
          <p:cNvPr id="114" name="TextBox 113"/>
          <p:cNvSpPr txBox="1"/>
          <p:nvPr/>
        </p:nvSpPr>
        <p:spPr>
          <a:xfrm flipH="1">
            <a:off x="7448619" y="5989757"/>
            <a:ext cx="916092" cy="397852"/>
          </a:xfrm>
          <a:prstGeom prst="rect">
            <a:avLst/>
          </a:prstGeom>
          <a:noFill/>
          <a:ln>
            <a:noFill/>
          </a:ln>
        </p:spPr>
        <p:txBody>
          <a:bodyPr wrap="square" lIns="89190" tIns="44596" rIns="89190" bIns="44596" rtlCol="0">
            <a:spAutoFit/>
          </a:bodyPr>
          <a:lstStyle/>
          <a:p>
            <a:pPr algn="ctr"/>
            <a:r>
              <a:rPr lang="en-US" sz="1000" dirty="0"/>
              <a:t>Detector Movement</a:t>
            </a:r>
            <a:endParaRPr lang="en-US" sz="1000" dirty="0"/>
          </a:p>
        </p:txBody>
      </p:sp>
      <p:sp>
        <p:nvSpPr>
          <p:cNvPr id="115" name="TextBox 114"/>
          <p:cNvSpPr txBox="1"/>
          <p:nvPr/>
        </p:nvSpPr>
        <p:spPr>
          <a:xfrm flipH="1">
            <a:off x="8224639" y="6292180"/>
            <a:ext cx="936104" cy="397852"/>
          </a:xfrm>
          <a:prstGeom prst="rect">
            <a:avLst/>
          </a:prstGeom>
          <a:noFill/>
          <a:ln>
            <a:noFill/>
          </a:ln>
        </p:spPr>
        <p:txBody>
          <a:bodyPr wrap="square" lIns="89190" tIns="44596" rIns="89190" bIns="44596" rtlCol="0">
            <a:spAutoFit/>
          </a:bodyPr>
          <a:lstStyle/>
          <a:p>
            <a:pPr algn="ctr"/>
            <a:r>
              <a:rPr lang="en-US" sz="1000" dirty="0"/>
              <a:t>Sample </a:t>
            </a:r>
            <a:endParaRPr lang="en-US" sz="1000" dirty="0"/>
          </a:p>
          <a:p>
            <a:pPr algn="ctr"/>
            <a:r>
              <a:rPr lang="en-US" sz="1000" dirty="0"/>
              <a:t>Environment</a:t>
            </a:r>
            <a:endParaRPr lang="en-US" sz="1000" dirty="0"/>
          </a:p>
        </p:txBody>
      </p:sp>
      <p:sp>
        <p:nvSpPr>
          <p:cNvPr id="116" name="Content Placeholder 2"/>
          <p:cNvSpPr>
            <a:spLocks noGrp="1"/>
          </p:cNvSpPr>
          <p:nvPr>
            <p:ph idx="1"/>
          </p:nvPr>
        </p:nvSpPr>
        <p:spPr>
          <a:xfrm>
            <a:off x="303759" y="1827684"/>
            <a:ext cx="10225136" cy="1512168"/>
          </a:xfrm>
          <a:solidFill>
            <a:schemeClr val="bg1"/>
          </a:solidFill>
        </p:spPr>
        <p:txBody>
          <a:bodyPr>
            <a:noAutofit/>
          </a:bodyPr>
          <a:lstStyle/>
          <a:p>
            <a:r>
              <a:rPr lang="en-US" sz="2400" dirty="0"/>
              <a:t>What can (or has to) be done locally will be done locally </a:t>
            </a:r>
          </a:p>
          <a:p>
            <a:r>
              <a:rPr lang="en-US" sz="2400" dirty="0"/>
              <a:t>Clear functionalities and interfaces for a single </a:t>
            </a:r>
            <a:r>
              <a:rPr lang="en-US" sz="2400" dirty="0" smtClean="0"/>
              <a:t>box, avoid direct interconnects</a:t>
            </a:r>
            <a:endParaRPr lang="en-US" sz="2400" dirty="0"/>
          </a:p>
          <a:p>
            <a:r>
              <a:rPr lang="en-US" sz="2400" dirty="0"/>
              <a:t>Linked together by an already existing facility wide network infrastructure </a:t>
            </a:r>
          </a:p>
        </p:txBody>
      </p:sp>
    </p:spTree>
    <p:extLst>
      <p:ext uri="{BB962C8B-B14F-4D97-AF65-F5344CB8AC3E}">
        <p14:creationId xmlns:p14="http://schemas.microsoft.com/office/powerpoint/2010/main" val="24409495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Diagnostics</a:t>
            </a:r>
          </a:p>
        </p:txBody>
      </p:sp>
      <p:cxnSp>
        <p:nvCxnSpPr>
          <p:cNvPr id="121" name="Straight Connector 120"/>
          <p:cNvCxnSpPr/>
          <p:nvPr/>
        </p:nvCxnSpPr>
        <p:spPr>
          <a:xfrm>
            <a:off x="9904124" y="4926755"/>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183309" y="4968667"/>
            <a:ext cx="4931" cy="467918"/>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8395393" y="5626219"/>
            <a:ext cx="531154" cy="62798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1" name="Rectangle 10"/>
          <p:cNvSpPr/>
          <p:nvPr/>
        </p:nvSpPr>
        <p:spPr>
          <a:xfrm flipH="1">
            <a:off x="761228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2" name="Rectangle 11"/>
          <p:cNvSpPr/>
          <p:nvPr/>
        </p:nvSpPr>
        <p:spPr>
          <a:xfrm flipH="1">
            <a:off x="6794028" y="562621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3" name="Rectangle 12"/>
          <p:cNvSpPr/>
          <p:nvPr/>
        </p:nvSpPr>
        <p:spPr>
          <a:xfrm flipH="1">
            <a:off x="5956437" y="5312230"/>
            <a:ext cx="531154" cy="62798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5" name="Rectangle 14"/>
          <p:cNvSpPr/>
          <p:nvPr/>
        </p:nvSpPr>
        <p:spPr>
          <a:xfrm flipH="1">
            <a:off x="3660485" y="5626219"/>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6" name="Rectangle 15"/>
          <p:cNvSpPr/>
          <p:nvPr/>
        </p:nvSpPr>
        <p:spPr>
          <a:xfrm flipH="1">
            <a:off x="287056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7" name="Rectangle 16"/>
          <p:cNvSpPr/>
          <p:nvPr/>
        </p:nvSpPr>
        <p:spPr>
          <a:xfrm flipH="1">
            <a:off x="1389949" y="530756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8" name="Rectangle 17"/>
          <p:cNvSpPr/>
          <p:nvPr/>
        </p:nvSpPr>
        <p:spPr>
          <a:xfrm flipH="1">
            <a:off x="571695" y="5621557"/>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9" name="Straight Connector 18"/>
          <p:cNvCxnSpPr/>
          <p:nvPr/>
        </p:nvCxnSpPr>
        <p:spPr>
          <a:xfrm flipH="1" flipV="1">
            <a:off x="5652187" y="4318987"/>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506119" y="4325389"/>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9788" y="4315353"/>
            <a:ext cx="1659952" cy="634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64034" y="4318986"/>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985309" y="4325396"/>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652190" y="4480220"/>
            <a:ext cx="4658271" cy="45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506119" y="4486621"/>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29788" y="4476587"/>
            <a:ext cx="1659952" cy="353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64034" y="4480221"/>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985309" y="4486631"/>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89" idx="2"/>
            <a:endCxn id="9" idx="0"/>
          </p:cNvCxnSpPr>
          <p:nvPr/>
        </p:nvCxnSpPr>
        <p:spPr>
          <a:xfrm>
            <a:off x="9630631" y="4999334"/>
            <a:ext cx="269" cy="312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9336220" y="4980311"/>
            <a:ext cx="2541" cy="344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818690" y="4969832"/>
            <a:ext cx="489" cy="656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18561" y="4973327"/>
            <a:ext cx="501"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10776" y="4976815"/>
            <a:ext cx="3042" cy="335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07618" y="4987297"/>
            <a:ext cx="1871" cy="324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190083" y="4997776"/>
            <a:ext cx="7241" cy="615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89288" y="4994283"/>
            <a:ext cx="1171" cy="619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375360" y="4299973"/>
            <a:ext cx="0" cy="100584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72203" y="4467618"/>
            <a:ext cx="0" cy="838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3826" y="4856907"/>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591970" y="4977979"/>
            <a:ext cx="3627" cy="346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071949" y="4960034"/>
            <a:ext cx="6112" cy="666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778439" y="4973327"/>
            <a:ext cx="1988"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70735" y="4768426"/>
            <a:ext cx="2679" cy="54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999947" y="4819660"/>
            <a:ext cx="3572" cy="492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798437" y="4919767"/>
            <a:ext cx="4721" cy="395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499995" y="4996601"/>
            <a:ext cx="1530" cy="318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978230" y="4944215"/>
            <a:ext cx="4232" cy="67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682835" y="4979145"/>
            <a:ext cx="2200" cy="637038"/>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50" name="TextBox 49"/>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51" name="TextBox 50"/>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cxnSp>
        <p:nvCxnSpPr>
          <p:cNvPr id="55" name="Straight Connector 54"/>
          <p:cNvCxnSpPr>
            <a:endCxn id="66" idx="0"/>
          </p:cNvCxnSpPr>
          <p:nvPr/>
        </p:nvCxnSpPr>
        <p:spPr>
          <a:xfrm>
            <a:off x="9899173" y="4009396"/>
            <a:ext cx="5826" cy="723493"/>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flipH="1">
            <a:off x="9047883" y="4088740"/>
            <a:ext cx="505031" cy="243964"/>
          </a:xfrm>
          <a:prstGeom prst="rect">
            <a:avLst/>
          </a:prstGeom>
          <a:noFill/>
          <a:ln>
            <a:noFill/>
          </a:ln>
        </p:spPr>
        <p:txBody>
          <a:bodyPr wrap="square" lIns="89190" tIns="44596" rIns="89190" bIns="44596" rtlCol="0">
            <a:spAutoFit/>
          </a:bodyPr>
          <a:lstStyle/>
          <a:p>
            <a:r>
              <a:rPr lang="en-US" sz="1000" dirty="0"/>
              <a:t>EPICS</a:t>
            </a:r>
          </a:p>
        </p:txBody>
      </p:sp>
      <p:sp>
        <p:nvSpPr>
          <p:cNvPr id="60" name="TextBox 59"/>
          <p:cNvSpPr txBox="1"/>
          <p:nvPr/>
        </p:nvSpPr>
        <p:spPr>
          <a:xfrm flipH="1">
            <a:off x="8795369" y="4484782"/>
            <a:ext cx="734003" cy="243964"/>
          </a:xfrm>
          <a:prstGeom prst="rect">
            <a:avLst/>
          </a:prstGeom>
          <a:noFill/>
          <a:ln>
            <a:noFill/>
          </a:ln>
        </p:spPr>
        <p:txBody>
          <a:bodyPr wrap="square" lIns="89190" tIns="44596" rIns="89190" bIns="44596" rtlCol="0">
            <a:spAutoFit/>
          </a:bodyPr>
          <a:lstStyle/>
          <a:p>
            <a:r>
              <a:rPr lang="en-US" sz="1000" dirty="0"/>
              <a:t>Timing</a:t>
            </a:r>
          </a:p>
        </p:txBody>
      </p:sp>
      <p:cxnSp>
        <p:nvCxnSpPr>
          <p:cNvPr id="61" name="Straight Connector 60"/>
          <p:cNvCxnSpPr/>
          <p:nvPr/>
        </p:nvCxnSpPr>
        <p:spPr>
          <a:xfrm flipH="1">
            <a:off x="7701131" y="4009529"/>
            <a:ext cx="0" cy="31683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flipH="1">
            <a:off x="9300398" y="5989757"/>
            <a:ext cx="747753" cy="243964"/>
          </a:xfrm>
          <a:prstGeom prst="rect">
            <a:avLst/>
          </a:prstGeom>
          <a:noFill/>
          <a:ln>
            <a:noFill/>
          </a:ln>
        </p:spPr>
        <p:txBody>
          <a:bodyPr wrap="square" lIns="89190" tIns="44596" rIns="89190" bIns="44596" rtlCol="0">
            <a:spAutoFit/>
          </a:bodyPr>
          <a:lstStyle/>
          <a:p>
            <a:r>
              <a:rPr lang="en-US" sz="1000" dirty="0"/>
              <a:t>Detector</a:t>
            </a:r>
          </a:p>
        </p:txBody>
      </p:sp>
      <p:cxnSp>
        <p:nvCxnSpPr>
          <p:cNvPr id="65" name="Straight Arrow Connector 64"/>
          <p:cNvCxnSpPr/>
          <p:nvPr/>
        </p:nvCxnSpPr>
        <p:spPr>
          <a:xfrm flipV="1">
            <a:off x="559683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39830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5638505" y="4003124"/>
            <a:ext cx="968395" cy="6404"/>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8121994" y="4009528"/>
            <a:ext cx="1767608" cy="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5250354" y="4003128"/>
            <a:ext cx="388150" cy="6408"/>
          </a:xfrm>
          <a:prstGeom prst="line">
            <a:avLst/>
          </a:prstGeom>
          <a:ln w="12700">
            <a:solidFill>
              <a:srgbClr val="BBB38A"/>
            </a:solidFill>
            <a:prstDash val="dash"/>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8182" y="3534273"/>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60882" y="3534276"/>
            <a:ext cx="1010062" cy="243964"/>
          </a:xfrm>
          <a:prstGeom prst="rect">
            <a:avLst/>
          </a:prstGeom>
          <a:noFill/>
          <a:ln>
            <a:noFill/>
          </a:ln>
        </p:spPr>
        <p:txBody>
          <a:bodyPr wrap="square" lIns="89190" tIns="44596" rIns="89190" bIns="44596" rtlCol="0">
            <a:spAutoFit/>
          </a:bodyPr>
          <a:lstStyle/>
          <a:p>
            <a:r>
              <a:rPr lang="en-US" sz="1000" dirty="0"/>
              <a:t>160m</a:t>
            </a:r>
          </a:p>
        </p:txBody>
      </p:sp>
      <p:sp>
        <p:nvSpPr>
          <p:cNvPr id="79" name="TextBox 78"/>
          <p:cNvSpPr txBox="1"/>
          <p:nvPr/>
        </p:nvSpPr>
        <p:spPr>
          <a:xfrm flipH="1">
            <a:off x="4586773" y="5989757"/>
            <a:ext cx="747752" cy="243964"/>
          </a:xfrm>
          <a:prstGeom prst="rect">
            <a:avLst/>
          </a:prstGeom>
          <a:noFill/>
          <a:ln>
            <a:noFill/>
          </a:ln>
        </p:spPr>
        <p:txBody>
          <a:bodyPr wrap="square" lIns="89190" tIns="44596" rIns="89190" bIns="44596" rtlCol="0">
            <a:spAutoFit/>
          </a:bodyPr>
          <a:lstStyle/>
          <a:p>
            <a:r>
              <a:rPr lang="en-US" sz="1000" dirty="0"/>
              <a:t>Monitors</a:t>
            </a:r>
          </a:p>
        </p:txBody>
      </p:sp>
      <p:sp>
        <p:nvSpPr>
          <p:cNvPr id="80" name="TextBox 79"/>
          <p:cNvSpPr txBox="1"/>
          <p:nvPr/>
        </p:nvSpPr>
        <p:spPr>
          <a:xfrm flipH="1">
            <a:off x="5923728" y="5989757"/>
            <a:ext cx="505031" cy="243964"/>
          </a:xfrm>
          <a:prstGeom prst="rect">
            <a:avLst/>
          </a:prstGeom>
          <a:noFill/>
          <a:ln>
            <a:noFill/>
          </a:ln>
        </p:spPr>
        <p:txBody>
          <a:bodyPr wrap="square" lIns="89190" tIns="44596" rIns="89190" bIns="44596" rtlCol="0">
            <a:spAutoFit/>
          </a:bodyPr>
          <a:lstStyle/>
          <a:p>
            <a:r>
              <a:rPr lang="en-US" sz="1000" dirty="0"/>
              <a:t>PSS</a:t>
            </a:r>
          </a:p>
        </p:txBody>
      </p:sp>
      <p:sp>
        <p:nvSpPr>
          <p:cNvPr id="81" name="TextBox 80"/>
          <p:cNvSpPr txBox="1"/>
          <p:nvPr/>
        </p:nvSpPr>
        <p:spPr>
          <a:xfrm flipH="1">
            <a:off x="1416366" y="5985095"/>
            <a:ext cx="673375" cy="243964"/>
          </a:xfrm>
          <a:prstGeom prst="rect">
            <a:avLst/>
          </a:prstGeom>
          <a:noFill/>
          <a:ln>
            <a:noFill/>
          </a:ln>
        </p:spPr>
        <p:txBody>
          <a:bodyPr wrap="square" lIns="89190" tIns="44596" rIns="89190" bIns="44596" rtlCol="0">
            <a:spAutoFit/>
          </a:bodyPr>
          <a:lstStyle/>
          <a:p>
            <a:r>
              <a:rPr lang="en-US" sz="1000" dirty="0"/>
              <a:t>Shutter</a:t>
            </a:r>
          </a:p>
        </p:txBody>
      </p:sp>
      <p:sp>
        <p:nvSpPr>
          <p:cNvPr id="82" name="TextBox 81"/>
          <p:cNvSpPr txBox="1"/>
          <p:nvPr/>
        </p:nvSpPr>
        <p:spPr>
          <a:xfrm flipH="1">
            <a:off x="480680" y="6301928"/>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3" name="TextBox 82"/>
          <p:cNvSpPr txBox="1"/>
          <p:nvPr/>
        </p:nvSpPr>
        <p:spPr>
          <a:xfrm flipH="1">
            <a:off x="3482745" y="6306590"/>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6" name="TextBox 85"/>
          <p:cNvSpPr txBox="1"/>
          <p:nvPr/>
        </p:nvSpPr>
        <p:spPr>
          <a:xfrm flipH="1">
            <a:off x="2650822" y="5989757"/>
            <a:ext cx="841717" cy="243964"/>
          </a:xfrm>
          <a:prstGeom prst="rect">
            <a:avLst/>
          </a:prstGeom>
          <a:noFill/>
          <a:ln>
            <a:noFill/>
          </a:ln>
        </p:spPr>
        <p:txBody>
          <a:bodyPr wrap="square" lIns="89190" tIns="44596" rIns="89190" bIns="44596" rtlCol="0">
            <a:spAutoFit/>
          </a:bodyPr>
          <a:lstStyle/>
          <a:p>
            <a:r>
              <a:rPr lang="en-US" sz="1000" dirty="0"/>
              <a:t>Collimation</a:t>
            </a:r>
          </a:p>
        </p:txBody>
      </p:sp>
      <p:sp>
        <p:nvSpPr>
          <p:cNvPr id="87" name="TextBox 86"/>
          <p:cNvSpPr txBox="1"/>
          <p:nvPr/>
        </p:nvSpPr>
        <p:spPr>
          <a:xfrm flipH="1">
            <a:off x="6775242" y="6306591"/>
            <a:ext cx="673375" cy="243964"/>
          </a:xfrm>
          <a:prstGeom prst="rect">
            <a:avLst/>
          </a:prstGeom>
          <a:noFill/>
          <a:ln>
            <a:noFill/>
          </a:ln>
        </p:spPr>
        <p:txBody>
          <a:bodyPr wrap="square" lIns="89190" tIns="44596" rIns="89190" bIns="44596" rtlCol="0">
            <a:spAutoFit/>
          </a:bodyPr>
          <a:lstStyle/>
          <a:p>
            <a:r>
              <a:rPr lang="en-US" sz="1000" dirty="0"/>
              <a:t>Vacuum</a:t>
            </a:r>
          </a:p>
        </p:txBody>
      </p:sp>
      <p:cxnSp>
        <p:nvCxnSpPr>
          <p:cNvPr id="88" name="Straight Connector 87"/>
          <p:cNvCxnSpPr>
            <a:endCxn id="96" idx="0"/>
          </p:cNvCxnSpPr>
          <p:nvPr/>
        </p:nvCxnSpPr>
        <p:spPr>
          <a:xfrm flipH="1">
            <a:off x="5187898" y="4016378"/>
            <a:ext cx="5309" cy="72000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flipH="1">
            <a:off x="4478741" y="5312230"/>
            <a:ext cx="855787"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 name="Rectangle 8"/>
          <p:cNvSpPr/>
          <p:nvPr/>
        </p:nvSpPr>
        <p:spPr>
          <a:xfrm flipH="1">
            <a:off x="9213647" y="5312230"/>
            <a:ext cx="834502"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dirty="0"/>
          </a:p>
        </p:txBody>
      </p:sp>
      <p:sp>
        <p:nvSpPr>
          <p:cNvPr id="73" name="Rectangle 72"/>
          <p:cNvSpPr/>
          <p:nvPr/>
        </p:nvSpPr>
        <p:spPr>
          <a:xfrm flipH="1">
            <a:off x="5957031"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4" name="Rectangle 73"/>
          <p:cNvSpPr/>
          <p:nvPr/>
        </p:nvSpPr>
        <p:spPr>
          <a:xfrm flipH="1">
            <a:off x="679332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5" name="Rectangle 74"/>
          <p:cNvSpPr/>
          <p:nvPr/>
        </p:nvSpPr>
        <p:spPr>
          <a:xfrm flipH="1">
            <a:off x="7609814"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6" name="Rectangle 75"/>
          <p:cNvSpPr/>
          <p:nvPr/>
        </p:nvSpPr>
        <p:spPr>
          <a:xfrm flipH="1">
            <a:off x="840651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89" name="Rectangle 88"/>
          <p:cNvSpPr/>
          <p:nvPr/>
        </p:nvSpPr>
        <p:spPr>
          <a:xfrm flipH="1">
            <a:off x="921311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0" name="Rectangle 89"/>
          <p:cNvSpPr/>
          <p:nvPr/>
        </p:nvSpPr>
        <p:spPr>
          <a:xfrm flipH="1">
            <a:off x="366095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1" name="Rectangle 90"/>
          <p:cNvSpPr/>
          <p:nvPr/>
        </p:nvSpPr>
        <p:spPr>
          <a:xfrm flipH="1">
            <a:off x="286920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2" name="Rectangle 91"/>
          <p:cNvSpPr/>
          <p:nvPr/>
        </p:nvSpPr>
        <p:spPr>
          <a:xfrm flipH="1">
            <a:off x="1388243" y="4722408"/>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3" name="Rectangle 92"/>
          <p:cNvSpPr/>
          <p:nvPr/>
        </p:nvSpPr>
        <p:spPr>
          <a:xfrm flipH="1">
            <a:off x="571750" y="4717751"/>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5" name="Rectangle 94"/>
          <p:cNvSpPr/>
          <p:nvPr/>
        </p:nvSpPr>
        <p:spPr>
          <a:xfrm flipH="1">
            <a:off x="449724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66" name="Rectangle 65"/>
          <p:cNvSpPr/>
          <p:nvPr/>
        </p:nvSpPr>
        <p:spPr>
          <a:xfrm flipH="1">
            <a:off x="9769281" y="4732884"/>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6" name="Rectangle 95"/>
          <p:cNvSpPr/>
          <p:nvPr/>
        </p:nvSpPr>
        <p:spPr>
          <a:xfrm flipH="1">
            <a:off x="5052178" y="4736378"/>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grpSp>
        <p:nvGrpSpPr>
          <p:cNvPr id="133" name="Group 132"/>
          <p:cNvGrpSpPr/>
          <p:nvPr/>
        </p:nvGrpSpPr>
        <p:grpSpPr>
          <a:xfrm flipH="1">
            <a:off x="2999810" y="4320226"/>
            <a:ext cx="274637" cy="40512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786611" y="4316733"/>
            <a:ext cx="274637" cy="40512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4639031" y="4326363"/>
            <a:ext cx="274637" cy="40512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508955" y="4312073"/>
            <a:ext cx="274637" cy="40512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699885" y="4319058"/>
            <a:ext cx="274637" cy="40512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6904132" y="4313242"/>
            <a:ext cx="274637" cy="40512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7728050" y="4323720"/>
            <a:ext cx="274637" cy="40512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8533407" y="4313242"/>
            <a:ext cx="274637" cy="40512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9353610" y="4316733"/>
            <a:ext cx="274637" cy="40512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17" name="Rectangle 116"/>
          <p:cNvSpPr/>
          <p:nvPr/>
        </p:nvSpPr>
        <p:spPr>
          <a:xfrm flipH="1">
            <a:off x="6438557" y="3692693"/>
            <a:ext cx="2525154" cy="396044"/>
          </a:xfrm>
          <a:prstGeom prst="rect">
            <a:avLst/>
          </a:prstGeom>
          <a:solidFill>
            <a:srgbClr val="BBB38A"/>
          </a:solidFill>
          <a:ln>
            <a:solidFill>
              <a:srgbClr val="BBB38A"/>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58" name="TextBox 57"/>
          <p:cNvSpPr txBox="1"/>
          <p:nvPr/>
        </p:nvSpPr>
        <p:spPr>
          <a:xfrm flipH="1">
            <a:off x="6438557" y="3771900"/>
            <a:ext cx="2693499" cy="243964"/>
          </a:xfrm>
          <a:prstGeom prst="rect">
            <a:avLst/>
          </a:prstGeom>
          <a:noFill/>
          <a:ln>
            <a:noFill/>
          </a:ln>
        </p:spPr>
        <p:txBody>
          <a:bodyPr wrap="square" lIns="89190" tIns="44596" rIns="89190" bIns="44596" rtlCol="0">
            <a:spAutoFit/>
          </a:bodyPr>
          <a:lstStyle/>
          <a:p>
            <a:r>
              <a:rPr lang="en-US" sz="1000" dirty="0"/>
              <a:t>Instrument Control, Data Acquisition, GUI</a:t>
            </a:r>
          </a:p>
        </p:txBody>
      </p:sp>
      <p:cxnSp>
        <p:nvCxnSpPr>
          <p:cNvPr id="124" name="Straight Arrow Connector 123"/>
          <p:cNvCxnSpPr/>
          <p:nvPr/>
        </p:nvCxnSpPr>
        <p:spPr>
          <a:xfrm flipH="1">
            <a:off x="551475" y="3897675"/>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3213" y="3692693"/>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630696" y="1633263"/>
            <a:ext cx="9343076" cy="1742593"/>
          </a:xfrm>
          <a:prstGeom prst="rect">
            <a:avLst/>
          </a:prstGeom>
        </p:spPr>
      </p:pic>
      <p:sp>
        <p:nvSpPr>
          <p:cNvPr id="115" name="Rectangle 114"/>
          <p:cNvSpPr/>
          <p:nvPr/>
        </p:nvSpPr>
        <p:spPr>
          <a:xfrm flipH="1">
            <a:off x="2398306" y="5118450"/>
            <a:ext cx="528005" cy="272254"/>
          </a:xfrm>
          <a:prstGeom prst="rect">
            <a:avLst/>
          </a:prstGeom>
          <a:solidFill>
            <a:srgbClr val="FF4A42"/>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3</a:t>
            </a:r>
          </a:p>
        </p:txBody>
      </p:sp>
      <p:sp>
        <p:nvSpPr>
          <p:cNvPr id="116" name="Rectangle 115"/>
          <p:cNvSpPr/>
          <p:nvPr/>
        </p:nvSpPr>
        <p:spPr>
          <a:xfrm flipH="1">
            <a:off x="4165917" y="4088737"/>
            <a:ext cx="528005" cy="272254"/>
          </a:xfrm>
          <a:prstGeom prst="rect">
            <a:avLst/>
          </a:prstGeom>
          <a:solidFill>
            <a:srgbClr val="FF4A42"/>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2</a:t>
            </a:r>
          </a:p>
        </p:txBody>
      </p:sp>
      <p:sp>
        <p:nvSpPr>
          <p:cNvPr id="118" name="Rectangle 117"/>
          <p:cNvSpPr/>
          <p:nvPr/>
        </p:nvSpPr>
        <p:spPr>
          <a:xfrm flipH="1">
            <a:off x="5933526" y="3613484"/>
            <a:ext cx="528005" cy="272254"/>
          </a:xfrm>
          <a:prstGeom prst="rect">
            <a:avLst/>
          </a:prstGeom>
          <a:solidFill>
            <a:srgbClr val="FF4A42"/>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1</a:t>
            </a:r>
          </a:p>
        </p:txBody>
      </p:sp>
      <p:sp>
        <p:nvSpPr>
          <p:cNvPr id="119" name="TextBox 118"/>
          <p:cNvSpPr txBox="1"/>
          <p:nvPr/>
        </p:nvSpPr>
        <p:spPr>
          <a:xfrm flipH="1">
            <a:off x="7448619" y="5989757"/>
            <a:ext cx="916092" cy="397852"/>
          </a:xfrm>
          <a:prstGeom prst="rect">
            <a:avLst/>
          </a:prstGeom>
          <a:noFill/>
          <a:ln>
            <a:noFill/>
          </a:ln>
        </p:spPr>
        <p:txBody>
          <a:bodyPr wrap="square" lIns="89190" tIns="44596" rIns="89190" bIns="44596" rtlCol="0">
            <a:spAutoFit/>
          </a:bodyPr>
          <a:lstStyle/>
          <a:p>
            <a:pPr algn="ctr"/>
            <a:r>
              <a:rPr lang="en-US" sz="1000" dirty="0"/>
              <a:t>Detector Movement</a:t>
            </a:r>
            <a:endParaRPr lang="en-US" sz="1000" dirty="0"/>
          </a:p>
        </p:txBody>
      </p:sp>
      <p:sp>
        <p:nvSpPr>
          <p:cNvPr id="122" name="TextBox 121"/>
          <p:cNvSpPr txBox="1"/>
          <p:nvPr/>
        </p:nvSpPr>
        <p:spPr>
          <a:xfrm flipH="1">
            <a:off x="8224639" y="6292180"/>
            <a:ext cx="936104" cy="397852"/>
          </a:xfrm>
          <a:prstGeom prst="rect">
            <a:avLst/>
          </a:prstGeom>
          <a:noFill/>
          <a:ln>
            <a:noFill/>
          </a:ln>
        </p:spPr>
        <p:txBody>
          <a:bodyPr wrap="square" lIns="89190" tIns="44596" rIns="89190" bIns="44596" rtlCol="0">
            <a:spAutoFit/>
          </a:bodyPr>
          <a:lstStyle/>
          <a:p>
            <a:pPr algn="ctr"/>
            <a:r>
              <a:rPr lang="en-US" sz="1000" dirty="0"/>
              <a:t>Sample </a:t>
            </a:r>
            <a:endParaRPr lang="en-US" sz="1000" dirty="0"/>
          </a:p>
          <a:p>
            <a:pPr algn="ctr"/>
            <a:r>
              <a:rPr lang="en-US" sz="1000" dirty="0"/>
              <a:t>Environment</a:t>
            </a:r>
            <a:endParaRPr lang="en-US" sz="1000" dirty="0"/>
          </a:p>
        </p:txBody>
      </p:sp>
    </p:spTree>
    <p:extLst>
      <p:ext uri="{BB962C8B-B14F-4D97-AF65-F5344CB8AC3E}">
        <p14:creationId xmlns:p14="http://schemas.microsoft.com/office/powerpoint/2010/main" val="37014204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Requirements on Timing </a:t>
            </a:r>
            <a:r>
              <a:rPr lang="en-US" sz="3100" dirty="0" smtClean="0">
                <a:latin typeface="+mn-lt"/>
              </a:rPr>
              <a:t>System</a:t>
            </a:r>
            <a:endParaRPr lang="en-US" sz="2400" dirty="0">
              <a:latin typeface="+mn-lt"/>
            </a:endParaRPr>
          </a:p>
        </p:txBody>
      </p:sp>
      <p:sp>
        <p:nvSpPr>
          <p:cNvPr id="90" name="Content Placeholder 2"/>
          <p:cNvSpPr>
            <a:spLocks noGrp="1"/>
          </p:cNvSpPr>
          <p:nvPr>
            <p:ph idx="1"/>
          </p:nvPr>
        </p:nvSpPr>
        <p:spPr>
          <a:xfrm>
            <a:off x="125665" y="1554055"/>
            <a:ext cx="10437310" cy="1346550"/>
          </a:xfrm>
        </p:spPr>
        <p:txBody>
          <a:bodyPr>
            <a:noAutofit/>
          </a:bodyPr>
          <a:lstStyle/>
          <a:p>
            <a:r>
              <a:rPr lang="en-US" sz="2400" dirty="0"/>
              <a:t>Coupling of all timing to one </a:t>
            </a:r>
            <a:r>
              <a:rPr lang="en-US" sz="2400" dirty="0"/>
              <a:t>single source </a:t>
            </a:r>
          </a:p>
          <a:p>
            <a:r>
              <a:rPr lang="en-US" sz="2400" dirty="0"/>
              <a:t>Everywhere in the facility available, (time-) compensated cable lengths</a:t>
            </a:r>
          </a:p>
          <a:p>
            <a:r>
              <a:rPr lang="en-US" sz="2400" dirty="0"/>
              <a:t>Jitter 10 ns, precision of time stamp 100 ns</a:t>
            </a:r>
          </a:p>
        </p:txBody>
      </p:sp>
      <p:cxnSp>
        <p:nvCxnSpPr>
          <p:cNvPr id="91" name="Straight Connector 90"/>
          <p:cNvCxnSpPr/>
          <p:nvPr/>
        </p:nvCxnSpPr>
        <p:spPr>
          <a:xfrm>
            <a:off x="1392768" y="5088468"/>
            <a:ext cx="197947" cy="10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1590712"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590716" y="478197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117141"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117142" y="5089554"/>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170748" y="5089554"/>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417028" y="5089554"/>
            <a:ext cx="169644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3644316"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644320" y="478197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170745"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775393" y="478197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301817"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6301824" y="5089554"/>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7890598"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890603" y="478197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417028"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5775386" y="478197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116668" y="5875867"/>
            <a:ext cx="495300" cy="8466"/>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2616521" y="5567869"/>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2616524" y="556786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142951" y="5567869"/>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3142953" y="5871634"/>
            <a:ext cx="510415" cy="3819"/>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97020" y="4693514"/>
            <a:ext cx="1123922" cy="442053"/>
          </a:xfrm>
          <a:prstGeom prst="rect">
            <a:avLst/>
          </a:prstGeom>
          <a:noFill/>
          <a:ln>
            <a:solidFill>
              <a:schemeClr val="tx1"/>
            </a:solidFill>
          </a:ln>
        </p:spPr>
        <p:txBody>
          <a:bodyPr wrap="square" lIns="102481" tIns="51241" rIns="102481" bIns="51241" rtlCol="0">
            <a:spAutoFit/>
          </a:bodyPr>
          <a:lstStyle/>
          <a:p>
            <a:r>
              <a:rPr lang="en-US" sz="1100" dirty="0"/>
              <a:t>Master Pulse, 14 Hz</a:t>
            </a:r>
          </a:p>
        </p:txBody>
      </p:sp>
      <p:sp>
        <p:nvSpPr>
          <p:cNvPr id="146" name="TextBox 145"/>
          <p:cNvSpPr txBox="1"/>
          <p:nvPr/>
        </p:nvSpPr>
        <p:spPr>
          <a:xfrm>
            <a:off x="97017" y="5406395"/>
            <a:ext cx="1178406" cy="442053"/>
          </a:xfrm>
          <a:prstGeom prst="rect">
            <a:avLst/>
          </a:prstGeom>
          <a:noFill/>
          <a:ln>
            <a:solidFill>
              <a:schemeClr val="tx1"/>
            </a:solidFill>
          </a:ln>
        </p:spPr>
        <p:txBody>
          <a:bodyPr wrap="square" lIns="102481" tIns="51241" rIns="102481" bIns="51241" rtlCol="0">
            <a:spAutoFit/>
          </a:bodyPr>
          <a:lstStyle/>
          <a:p>
            <a:r>
              <a:rPr lang="en-US" sz="1100" dirty="0"/>
              <a:t>Custom Pulse,</a:t>
            </a:r>
          </a:p>
          <a:p>
            <a:r>
              <a:rPr lang="en-US" sz="1100" dirty="0"/>
              <a:t>n x 14 Hz</a:t>
            </a:r>
            <a:endParaRPr lang="en-US" sz="1100" dirty="0"/>
          </a:p>
        </p:txBody>
      </p:sp>
      <p:cxnSp>
        <p:nvCxnSpPr>
          <p:cNvPr id="147" name="Straight Connector 146"/>
          <p:cNvCxnSpPr/>
          <p:nvPr/>
        </p:nvCxnSpPr>
        <p:spPr>
          <a:xfrm flipH="1">
            <a:off x="1384696" y="3089474"/>
            <a:ext cx="19233" cy="3883626"/>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1384697" y="6973095"/>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V="1">
            <a:off x="1583296" y="3072011"/>
            <a:ext cx="6203" cy="3897594"/>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H="1" flipV="1">
            <a:off x="3641866" y="3075504"/>
            <a:ext cx="4537" cy="3890609"/>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H="1" flipV="1">
            <a:off x="5783300" y="3078996"/>
            <a:ext cx="13618" cy="3883625"/>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H="1" flipV="1">
            <a:off x="7883916" y="3103441"/>
            <a:ext cx="7778" cy="3855685"/>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1359597" y="6594522"/>
            <a:ext cx="124118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V="1">
            <a:off x="2600775"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2600776" y="628693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3127204"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3127208" y="6594522"/>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5180811" y="6594522"/>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9427090" y="6594522"/>
            <a:ext cx="68637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4654378"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4654382" y="628693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5180808"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6785452" y="628693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7311881"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7311887" y="6594522"/>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flipV="1">
            <a:off x="8900661"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8900664" y="628693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9427090"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785449" y="62869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197" name="TextBox 196"/>
          <p:cNvSpPr txBox="1"/>
          <p:nvPr/>
        </p:nvSpPr>
        <p:spPr>
          <a:xfrm>
            <a:off x="97017" y="6119270"/>
            <a:ext cx="1178406" cy="442053"/>
          </a:xfrm>
          <a:prstGeom prst="rect">
            <a:avLst/>
          </a:prstGeom>
          <a:noFill/>
          <a:ln>
            <a:solidFill>
              <a:schemeClr val="tx1"/>
            </a:solidFill>
          </a:ln>
        </p:spPr>
        <p:txBody>
          <a:bodyPr wrap="square" lIns="102481" tIns="51241" rIns="102481" bIns="51241" rtlCol="0">
            <a:spAutoFit/>
          </a:bodyPr>
          <a:lstStyle/>
          <a:p>
            <a:r>
              <a:rPr lang="en-US" sz="1100" dirty="0"/>
              <a:t>Master Pulse with delay </a:t>
            </a:r>
            <a:r>
              <a:rPr lang="en-US" sz="1100" dirty="0" err="1"/>
              <a:t>Δt</a:t>
            </a:r>
            <a:r>
              <a:rPr lang="en-US" sz="1100" dirty="0"/>
              <a:t> </a:t>
            </a:r>
            <a:r>
              <a:rPr lang="en-US" sz="1100" dirty="0"/>
              <a:t>n</a:t>
            </a:r>
            <a:endParaRPr lang="en-US" sz="1100" dirty="0"/>
          </a:p>
        </p:txBody>
      </p:sp>
      <p:cxnSp>
        <p:nvCxnSpPr>
          <p:cNvPr id="198" name="Straight Arrow Connector 197"/>
          <p:cNvCxnSpPr/>
          <p:nvPr/>
        </p:nvCxnSpPr>
        <p:spPr>
          <a:xfrm>
            <a:off x="1612112" y="6277688"/>
            <a:ext cx="1040028" cy="2782"/>
          </a:xfrm>
          <a:prstGeom prst="straightConnector1">
            <a:avLst/>
          </a:prstGeom>
          <a:ln w="9525">
            <a:solidFill>
              <a:schemeClr val="tx1"/>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251" name="TextBox 250"/>
          <p:cNvSpPr txBox="1"/>
          <p:nvPr/>
        </p:nvSpPr>
        <p:spPr>
          <a:xfrm>
            <a:off x="121143" y="3303639"/>
            <a:ext cx="1094234" cy="442053"/>
          </a:xfrm>
          <a:prstGeom prst="rect">
            <a:avLst/>
          </a:prstGeom>
          <a:noFill/>
          <a:ln>
            <a:solidFill>
              <a:schemeClr val="tx1"/>
            </a:solidFill>
          </a:ln>
        </p:spPr>
        <p:txBody>
          <a:bodyPr wrap="square" lIns="102481" tIns="51241" rIns="102481" bIns="51241" rtlCol="0">
            <a:spAutoFit/>
          </a:bodyPr>
          <a:lstStyle/>
          <a:p>
            <a:r>
              <a:rPr lang="en-US" sz="1100" dirty="0"/>
              <a:t>Master CLOCK 88 </a:t>
            </a:r>
            <a:r>
              <a:rPr lang="en-US" sz="1100" dirty="0" err="1"/>
              <a:t>Mhz</a:t>
            </a:r>
            <a:endParaRPr lang="en-US" sz="1100" dirty="0"/>
          </a:p>
        </p:txBody>
      </p:sp>
      <p:sp>
        <p:nvSpPr>
          <p:cNvPr id="253" name="TextBox 252"/>
          <p:cNvSpPr txBox="1"/>
          <p:nvPr/>
        </p:nvSpPr>
        <p:spPr>
          <a:xfrm>
            <a:off x="1696285" y="6040064"/>
            <a:ext cx="589203" cy="272776"/>
          </a:xfrm>
          <a:prstGeom prst="rect">
            <a:avLst/>
          </a:prstGeom>
          <a:noFill/>
          <a:ln>
            <a:noFill/>
          </a:ln>
        </p:spPr>
        <p:txBody>
          <a:bodyPr wrap="square" lIns="102481" tIns="51241" rIns="102481" bIns="51241" rtlCol="0">
            <a:spAutoFit/>
          </a:bodyPr>
          <a:lstStyle/>
          <a:p>
            <a:r>
              <a:rPr lang="en-US" sz="1100" dirty="0" err="1"/>
              <a:t>Δt</a:t>
            </a:r>
            <a:r>
              <a:rPr lang="en-US" sz="1100" dirty="0"/>
              <a:t> </a:t>
            </a:r>
            <a:r>
              <a:rPr lang="en-US" sz="1100" dirty="0"/>
              <a:t>n</a:t>
            </a:r>
            <a:endParaRPr lang="en-US" sz="1100" dirty="0"/>
          </a:p>
        </p:txBody>
      </p:sp>
      <p:cxnSp>
        <p:nvCxnSpPr>
          <p:cNvPr id="256" name="Straight Connector 255"/>
          <p:cNvCxnSpPr/>
          <p:nvPr/>
        </p:nvCxnSpPr>
        <p:spPr>
          <a:xfrm>
            <a:off x="163623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172040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180457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188874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168091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176508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184925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193343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197158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205576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213993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222410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201626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210044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218461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226878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231540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239958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248375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56792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36008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244426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252843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261260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265076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273493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281910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290327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269544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a:off x="277961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286378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294795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a:off x="299829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308246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316663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325080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304297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12714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321131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329548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333364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341781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350199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358616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337832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346249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354667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363084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374056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382473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390890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399307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378524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386941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95358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403775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407591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416008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424425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432842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412059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420476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428893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a:off x="437310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441973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450390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458807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467224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446441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454858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463275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471693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475508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483925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492343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500760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479976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488394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496811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505228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510261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518679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527096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535513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514729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523147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531564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39981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543797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552214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560631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569048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548265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556682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565099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573516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587457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595874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604292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612709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91925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600342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608760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617177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620992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629410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637827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646244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625461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633878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642295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650712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655374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663792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672209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680626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659843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68260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676677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685094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6889103"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697327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705744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714161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693378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701795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10212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718630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236635"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732080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7404978"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748915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7281316"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736548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744965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753383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757198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7656160"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774033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782450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7616669"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7700841"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7785012"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786918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7949268"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a:off x="8033440"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a:off x="8117611"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820178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799394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8078121"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8162292"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824646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8284623"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a:off x="8368793"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8452965"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853713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832930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8413475"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a:off x="8497646"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8581818"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a:off x="8628442"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a:off x="8712613"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a:off x="8796785"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888095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8673123"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a:off x="8757296"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a:off x="8841466"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p:nvCxnSpPr>
        <p:spPr>
          <a:xfrm>
            <a:off x="8925638"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p:nvCxnSpPr>
        <p:spPr>
          <a:xfrm>
            <a:off x="8963795"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a:xfrm>
            <a:off x="904796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a:xfrm>
            <a:off x="9132139"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9216311"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a:off x="9008476"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p:nvCxnSpPr>
        <p:spPr>
          <a:xfrm>
            <a:off x="9092648"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p:nvCxnSpPr>
        <p:spPr>
          <a:xfrm>
            <a:off x="9176820"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a:off x="9260992"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a:off x="931132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a:off x="9395499"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9479671"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a:off x="956384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p:nvCxnSpPr>
        <p:spPr>
          <a:xfrm>
            <a:off x="935600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a:off x="9440178"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a:off x="9524351"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a:off x="9608523"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a:off x="9646680"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a:off x="973085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a:off x="981502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a:off x="9899196"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a:off x="9691361"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a:off x="9775534"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a:off x="9859706"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a:off x="9943877" y="3463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a:off x="5822617"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a:off x="3696024" y="346205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455" name="TextBox 454"/>
          <p:cNvSpPr txBox="1"/>
          <p:nvPr/>
        </p:nvSpPr>
        <p:spPr>
          <a:xfrm>
            <a:off x="121143" y="3883393"/>
            <a:ext cx="1094234" cy="442037"/>
          </a:xfrm>
          <a:prstGeom prst="rect">
            <a:avLst/>
          </a:prstGeom>
          <a:noFill/>
          <a:ln>
            <a:solidFill>
              <a:schemeClr val="tx1"/>
            </a:solidFill>
          </a:ln>
        </p:spPr>
        <p:txBody>
          <a:bodyPr wrap="square" lIns="102481" tIns="51241" rIns="102481" bIns="51241" rtlCol="0">
            <a:spAutoFit/>
          </a:bodyPr>
          <a:lstStyle/>
          <a:p>
            <a:r>
              <a:rPr lang="en-US" sz="1100" dirty="0"/>
              <a:t>Custom CLOCK </a:t>
            </a:r>
            <a:r>
              <a:rPr lang="en-US" sz="1100" dirty="0"/>
              <a:t>i.e. 10 </a:t>
            </a:r>
            <a:r>
              <a:rPr lang="en-US" sz="1100" dirty="0" err="1"/>
              <a:t>khz</a:t>
            </a:r>
            <a:endParaRPr lang="en-US" sz="1100" dirty="0"/>
          </a:p>
        </p:txBody>
      </p:sp>
      <p:cxnSp>
        <p:nvCxnSpPr>
          <p:cNvPr id="456" name="Straight Connector 455"/>
          <p:cNvCxnSpPr/>
          <p:nvPr/>
        </p:nvCxnSpPr>
        <p:spPr>
          <a:xfrm>
            <a:off x="163623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a:off x="172040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180457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188874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a:off x="197158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205576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213993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a:off x="222410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231540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239958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248375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256792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0" name="Straight Connector 479"/>
          <p:cNvCxnSpPr/>
          <p:nvPr/>
        </p:nvCxnSpPr>
        <p:spPr>
          <a:xfrm>
            <a:off x="265076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a:off x="273493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a:off x="281910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a:off x="290327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a:off x="299829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9" name="Straight Connector 488"/>
          <p:cNvCxnSpPr/>
          <p:nvPr/>
        </p:nvCxnSpPr>
        <p:spPr>
          <a:xfrm>
            <a:off x="308246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0" name="Straight Connector 489"/>
          <p:cNvCxnSpPr/>
          <p:nvPr/>
        </p:nvCxnSpPr>
        <p:spPr>
          <a:xfrm>
            <a:off x="316663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1" name="Straight Connector 490"/>
          <p:cNvCxnSpPr/>
          <p:nvPr/>
        </p:nvCxnSpPr>
        <p:spPr>
          <a:xfrm>
            <a:off x="325080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6" name="Straight Connector 495"/>
          <p:cNvCxnSpPr/>
          <p:nvPr/>
        </p:nvCxnSpPr>
        <p:spPr>
          <a:xfrm>
            <a:off x="333364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7" name="Straight Connector 496"/>
          <p:cNvCxnSpPr/>
          <p:nvPr/>
        </p:nvCxnSpPr>
        <p:spPr>
          <a:xfrm>
            <a:off x="341781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8" name="Straight Connector 497"/>
          <p:cNvCxnSpPr/>
          <p:nvPr/>
        </p:nvCxnSpPr>
        <p:spPr>
          <a:xfrm>
            <a:off x="350199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a:off x="358616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9" name="Straight Connector 648"/>
          <p:cNvCxnSpPr/>
          <p:nvPr/>
        </p:nvCxnSpPr>
        <p:spPr>
          <a:xfrm>
            <a:off x="369602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6" name="Straight Connector 675"/>
          <p:cNvCxnSpPr/>
          <p:nvPr/>
        </p:nvCxnSpPr>
        <p:spPr>
          <a:xfrm>
            <a:off x="378509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7" name="Straight Connector 676"/>
          <p:cNvCxnSpPr/>
          <p:nvPr/>
        </p:nvCxnSpPr>
        <p:spPr>
          <a:xfrm>
            <a:off x="386926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8" name="Straight Connector 677"/>
          <p:cNvCxnSpPr/>
          <p:nvPr/>
        </p:nvCxnSpPr>
        <p:spPr>
          <a:xfrm>
            <a:off x="395343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9" name="Straight Connector 678"/>
          <p:cNvCxnSpPr/>
          <p:nvPr/>
        </p:nvCxnSpPr>
        <p:spPr>
          <a:xfrm>
            <a:off x="403761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0" name="Straight Connector 679"/>
          <p:cNvCxnSpPr/>
          <p:nvPr/>
        </p:nvCxnSpPr>
        <p:spPr>
          <a:xfrm>
            <a:off x="412044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1" name="Straight Connector 680"/>
          <p:cNvCxnSpPr/>
          <p:nvPr/>
        </p:nvCxnSpPr>
        <p:spPr>
          <a:xfrm>
            <a:off x="420462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2" name="Straight Connector 681"/>
          <p:cNvCxnSpPr/>
          <p:nvPr/>
        </p:nvCxnSpPr>
        <p:spPr>
          <a:xfrm>
            <a:off x="428879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3" name="Straight Connector 682"/>
          <p:cNvCxnSpPr/>
          <p:nvPr/>
        </p:nvCxnSpPr>
        <p:spPr>
          <a:xfrm>
            <a:off x="437296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4" name="Straight Connector 683"/>
          <p:cNvCxnSpPr/>
          <p:nvPr/>
        </p:nvCxnSpPr>
        <p:spPr>
          <a:xfrm>
            <a:off x="446426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5" name="Straight Connector 684"/>
          <p:cNvCxnSpPr/>
          <p:nvPr/>
        </p:nvCxnSpPr>
        <p:spPr>
          <a:xfrm>
            <a:off x="454844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6" name="Straight Connector 685"/>
          <p:cNvCxnSpPr/>
          <p:nvPr/>
        </p:nvCxnSpPr>
        <p:spPr>
          <a:xfrm>
            <a:off x="463261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7" name="Straight Connector 686"/>
          <p:cNvCxnSpPr/>
          <p:nvPr/>
        </p:nvCxnSpPr>
        <p:spPr>
          <a:xfrm>
            <a:off x="471678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8" name="Straight Connector 687"/>
          <p:cNvCxnSpPr/>
          <p:nvPr/>
        </p:nvCxnSpPr>
        <p:spPr>
          <a:xfrm>
            <a:off x="479962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9" name="Straight Connector 688"/>
          <p:cNvCxnSpPr/>
          <p:nvPr/>
        </p:nvCxnSpPr>
        <p:spPr>
          <a:xfrm>
            <a:off x="488379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0" name="Straight Connector 689"/>
          <p:cNvCxnSpPr/>
          <p:nvPr/>
        </p:nvCxnSpPr>
        <p:spPr>
          <a:xfrm>
            <a:off x="496796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1" name="Straight Connector 690"/>
          <p:cNvCxnSpPr/>
          <p:nvPr/>
        </p:nvCxnSpPr>
        <p:spPr>
          <a:xfrm>
            <a:off x="505214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2" name="Straight Connector 691"/>
          <p:cNvCxnSpPr/>
          <p:nvPr/>
        </p:nvCxnSpPr>
        <p:spPr>
          <a:xfrm>
            <a:off x="514715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3" name="Straight Connector 692"/>
          <p:cNvCxnSpPr/>
          <p:nvPr/>
        </p:nvCxnSpPr>
        <p:spPr>
          <a:xfrm>
            <a:off x="523132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4" name="Straight Connector 693"/>
          <p:cNvCxnSpPr/>
          <p:nvPr/>
        </p:nvCxnSpPr>
        <p:spPr>
          <a:xfrm>
            <a:off x="531549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5" name="Straight Connector 694"/>
          <p:cNvCxnSpPr/>
          <p:nvPr/>
        </p:nvCxnSpPr>
        <p:spPr>
          <a:xfrm>
            <a:off x="539967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6" name="Straight Connector 695"/>
          <p:cNvCxnSpPr/>
          <p:nvPr/>
        </p:nvCxnSpPr>
        <p:spPr>
          <a:xfrm>
            <a:off x="548250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7" name="Straight Connector 696"/>
          <p:cNvCxnSpPr/>
          <p:nvPr/>
        </p:nvCxnSpPr>
        <p:spPr>
          <a:xfrm>
            <a:off x="556668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8" name="Straight Connector 697"/>
          <p:cNvCxnSpPr/>
          <p:nvPr/>
        </p:nvCxnSpPr>
        <p:spPr>
          <a:xfrm>
            <a:off x="565085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9" name="Straight Connector 698"/>
          <p:cNvCxnSpPr/>
          <p:nvPr/>
        </p:nvCxnSpPr>
        <p:spPr>
          <a:xfrm>
            <a:off x="573502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1" name="Straight Connector 700"/>
          <p:cNvCxnSpPr/>
          <p:nvPr/>
        </p:nvCxnSpPr>
        <p:spPr>
          <a:xfrm>
            <a:off x="584859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2" name="Straight Connector 701"/>
          <p:cNvCxnSpPr/>
          <p:nvPr/>
        </p:nvCxnSpPr>
        <p:spPr>
          <a:xfrm>
            <a:off x="593276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3" name="Straight Connector 702"/>
          <p:cNvCxnSpPr/>
          <p:nvPr/>
        </p:nvCxnSpPr>
        <p:spPr>
          <a:xfrm>
            <a:off x="601694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4" name="Straight Connector 703"/>
          <p:cNvCxnSpPr/>
          <p:nvPr/>
        </p:nvCxnSpPr>
        <p:spPr>
          <a:xfrm>
            <a:off x="610111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5" name="Straight Connector 704"/>
          <p:cNvCxnSpPr/>
          <p:nvPr/>
        </p:nvCxnSpPr>
        <p:spPr>
          <a:xfrm>
            <a:off x="618394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6" name="Straight Connector 705"/>
          <p:cNvCxnSpPr/>
          <p:nvPr/>
        </p:nvCxnSpPr>
        <p:spPr>
          <a:xfrm>
            <a:off x="626812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7" name="Straight Connector 706"/>
          <p:cNvCxnSpPr/>
          <p:nvPr/>
        </p:nvCxnSpPr>
        <p:spPr>
          <a:xfrm>
            <a:off x="635229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8" name="Straight Connector 707"/>
          <p:cNvCxnSpPr/>
          <p:nvPr/>
        </p:nvCxnSpPr>
        <p:spPr>
          <a:xfrm>
            <a:off x="643646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9" name="Straight Connector 708"/>
          <p:cNvCxnSpPr/>
          <p:nvPr/>
        </p:nvCxnSpPr>
        <p:spPr>
          <a:xfrm>
            <a:off x="652777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0" name="Straight Connector 709"/>
          <p:cNvCxnSpPr/>
          <p:nvPr/>
        </p:nvCxnSpPr>
        <p:spPr>
          <a:xfrm>
            <a:off x="661194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1" name="Straight Connector 710"/>
          <p:cNvCxnSpPr/>
          <p:nvPr/>
        </p:nvCxnSpPr>
        <p:spPr>
          <a:xfrm>
            <a:off x="669611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2" name="Straight Connector 711"/>
          <p:cNvCxnSpPr/>
          <p:nvPr/>
        </p:nvCxnSpPr>
        <p:spPr>
          <a:xfrm>
            <a:off x="678028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3" name="Straight Connector 712"/>
          <p:cNvCxnSpPr/>
          <p:nvPr/>
        </p:nvCxnSpPr>
        <p:spPr>
          <a:xfrm>
            <a:off x="686312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4" name="Straight Connector 713"/>
          <p:cNvCxnSpPr/>
          <p:nvPr/>
        </p:nvCxnSpPr>
        <p:spPr>
          <a:xfrm>
            <a:off x="694729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5" name="Straight Connector 714"/>
          <p:cNvCxnSpPr/>
          <p:nvPr/>
        </p:nvCxnSpPr>
        <p:spPr>
          <a:xfrm>
            <a:off x="703146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6" name="Straight Connector 715"/>
          <p:cNvCxnSpPr/>
          <p:nvPr/>
        </p:nvCxnSpPr>
        <p:spPr>
          <a:xfrm>
            <a:off x="711563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7" name="Straight Connector 716"/>
          <p:cNvCxnSpPr/>
          <p:nvPr/>
        </p:nvCxnSpPr>
        <p:spPr>
          <a:xfrm>
            <a:off x="721065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8" name="Straight Connector 717"/>
          <p:cNvCxnSpPr/>
          <p:nvPr/>
        </p:nvCxnSpPr>
        <p:spPr>
          <a:xfrm>
            <a:off x="729482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9" name="Straight Connector 718"/>
          <p:cNvCxnSpPr/>
          <p:nvPr/>
        </p:nvCxnSpPr>
        <p:spPr>
          <a:xfrm>
            <a:off x="737899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0" name="Straight Connector 719"/>
          <p:cNvCxnSpPr/>
          <p:nvPr/>
        </p:nvCxnSpPr>
        <p:spPr>
          <a:xfrm>
            <a:off x="746317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1" name="Straight Connector 720"/>
          <p:cNvCxnSpPr/>
          <p:nvPr/>
        </p:nvCxnSpPr>
        <p:spPr>
          <a:xfrm>
            <a:off x="754600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2" name="Straight Connector 721"/>
          <p:cNvCxnSpPr/>
          <p:nvPr/>
        </p:nvCxnSpPr>
        <p:spPr>
          <a:xfrm>
            <a:off x="763018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3" name="Straight Connector 722"/>
          <p:cNvCxnSpPr/>
          <p:nvPr/>
        </p:nvCxnSpPr>
        <p:spPr>
          <a:xfrm>
            <a:off x="771435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4" name="Straight Connector 723"/>
          <p:cNvCxnSpPr/>
          <p:nvPr/>
        </p:nvCxnSpPr>
        <p:spPr>
          <a:xfrm>
            <a:off x="779852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5" name="Straight Connector 724"/>
          <p:cNvCxnSpPr/>
          <p:nvPr/>
        </p:nvCxnSpPr>
        <p:spPr>
          <a:xfrm>
            <a:off x="790838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6" name="Straight Connector 725"/>
          <p:cNvCxnSpPr/>
          <p:nvPr/>
        </p:nvCxnSpPr>
        <p:spPr>
          <a:xfrm>
            <a:off x="7997458"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7" name="Straight Connector 726"/>
          <p:cNvCxnSpPr/>
          <p:nvPr/>
        </p:nvCxnSpPr>
        <p:spPr>
          <a:xfrm>
            <a:off x="808163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8" name="Straight Connector 727"/>
          <p:cNvCxnSpPr/>
          <p:nvPr/>
        </p:nvCxnSpPr>
        <p:spPr>
          <a:xfrm>
            <a:off x="816580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9" name="Straight Connector 728"/>
          <p:cNvCxnSpPr/>
          <p:nvPr/>
        </p:nvCxnSpPr>
        <p:spPr>
          <a:xfrm>
            <a:off x="824997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0" name="Straight Connector 729"/>
          <p:cNvCxnSpPr/>
          <p:nvPr/>
        </p:nvCxnSpPr>
        <p:spPr>
          <a:xfrm>
            <a:off x="833281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1" name="Straight Connector 730"/>
          <p:cNvCxnSpPr/>
          <p:nvPr/>
        </p:nvCxnSpPr>
        <p:spPr>
          <a:xfrm>
            <a:off x="8416983"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2" name="Straight Connector 731"/>
          <p:cNvCxnSpPr/>
          <p:nvPr/>
        </p:nvCxnSpPr>
        <p:spPr>
          <a:xfrm>
            <a:off x="850115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3" name="Straight Connector 732"/>
          <p:cNvCxnSpPr/>
          <p:nvPr/>
        </p:nvCxnSpPr>
        <p:spPr>
          <a:xfrm>
            <a:off x="858532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4" name="Straight Connector 733"/>
          <p:cNvCxnSpPr/>
          <p:nvPr/>
        </p:nvCxnSpPr>
        <p:spPr>
          <a:xfrm>
            <a:off x="867663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5" name="Straight Connector 734"/>
          <p:cNvCxnSpPr/>
          <p:nvPr/>
        </p:nvCxnSpPr>
        <p:spPr>
          <a:xfrm>
            <a:off x="876080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6" name="Straight Connector 735"/>
          <p:cNvCxnSpPr/>
          <p:nvPr/>
        </p:nvCxnSpPr>
        <p:spPr>
          <a:xfrm>
            <a:off x="884497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7" name="Straight Connector 736"/>
          <p:cNvCxnSpPr/>
          <p:nvPr/>
        </p:nvCxnSpPr>
        <p:spPr>
          <a:xfrm>
            <a:off x="892914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8" name="Straight Connector 737"/>
          <p:cNvCxnSpPr/>
          <p:nvPr/>
        </p:nvCxnSpPr>
        <p:spPr>
          <a:xfrm>
            <a:off x="9011985"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9" name="Straight Connector 738"/>
          <p:cNvCxnSpPr/>
          <p:nvPr/>
        </p:nvCxnSpPr>
        <p:spPr>
          <a:xfrm>
            <a:off x="909615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0" name="Straight Connector 739"/>
          <p:cNvCxnSpPr/>
          <p:nvPr/>
        </p:nvCxnSpPr>
        <p:spPr>
          <a:xfrm>
            <a:off x="918032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1" name="Straight Connector 740"/>
          <p:cNvCxnSpPr/>
          <p:nvPr/>
        </p:nvCxnSpPr>
        <p:spPr>
          <a:xfrm>
            <a:off x="9264500"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2" name="Straight Connector 741"/>
          <p:cNvCxnSpPr/>
          <p:nvPr/>
        </p:nvCxnSpPr>
        <p:spPr>
          <a:xfrm>
            <a:off x="9359517"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3" name="Straight Connector 742"/>
          <p:cNvCxnSpPr/>
          <p:nvPr/>
        </p:nvCxnSpPr>
        <p:spPr>
          <a:xfrm>
            <a:off x="9443689"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4" name="Straight Connector 743"/>
          <p:cNvCxnSpPr/>
          <p:nvPr/>
        </p:nvCxnSpPr>
        <p:spPr>
          <a:xfrm>
            <a:off x="952786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5" name="Straight Connector 744"/>
          <p:cNvCxnSpPr/>
          <p:nvPr/>
        </p:nvCxnSpPr>
        <p:spPr>
          <a:xfrm>
            <a:off x="961203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6" name="Straight Connector 745"/>
          <p:cNvCxnSpPr/>
          <p:nvPr/>
        </p:nvCxnSpPr>
        <p:spPr>
          <a:xfrm>
            <a:off x="9694871"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7" name="Straight Connector 746"/>
          <p:cNvCxnSpPr/>
          <p:nvPr/>
        </p:nvCxnSpPr>
        <p:spPr>
          <a:xfrm>
            <a:off x="9779042"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8" name="Straight Connector 747"/>
          <p:cNvCxnSpPr/>
          <p:nvPr/>
        </p:nvCxnSpPr>
        <p:spPr>
          <a:xfrm>
            <a:off x="9863214"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9" name="Straight Connector 748"/>
          <p:cNvCxnSpPr/>
          <p:nvPr/>
        </p:nvCxnSpPr>
        <p:spPr>
          <a:xfrm>
            <a:off x="9947386" y="404180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751" name="Slide Number Placeholder 4"/>
          <p:cNvSpPr txBox="1">
            <a:spLocks/>
          </p:cNvSpPr>
          <p:nvPr/>
        </p:nvSpPr>
        <p:spPr>
          <a:xfrm>
            <a:off x="8450263" y="7017846"/>
            <a:ext cx="2149829" cy="401638"/>
          </a:xfrm>
          <a:prstGeom prst="rect">
            <a:avLst/>
          </a:prstGeom>
        </p:spPr>
        <p:txBody>
          <a:bodyPr vert="horz" lIns="102481" tIns="51241" rIns="102481" bIns="51241" rtlCol="0" anchor="ctr"/>
          <a:lstStyle>
            <a:defPPr>
              <a:defRPr lang="sv-SE"/>
            </a:defPPr>
            <a:lvl1pPr marL="0" algn="r" defTabSz="914303" rtl="0" eaLnBrk="1" latinLnBrk="0" hangingPunct="1">
              <a:defRPr sz="1200" kern="1200">
                <a:solidFill>
                  <a:schemeClr val="tx1">
                    <a:tint val="75000"/>
                  </a:schemeClr>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8" algn="l" defTabSz="914303" rtl="0" eaLnBrk="1" latinLnBrk="0" hangingPunct="1">
              <a:defRPr sz="1800" kern="1200">
                <a:solidFill>
                  <a:schemeClr val="tx1"/>
                </a:solidFill>
                <a:latin typeface="+mn-lt"/>
                <a:ea typeface="+mn-ea"/>
                <a:cs typeface="+mn-cs"/>
              </a:defRPr>
            </a:lvl7pPr>
            <a:lvl8pPr marL="3200060" algn="l" defTabSz="914303" rtl="0" eaLnBrk="1" latinLnBrk="0" hangingPunct="1">
              <a:defRPr sz="1800" kern="1200">
                <a:solidFill>
                  <a:schemeClr val="tx1"/>
                </a:solidFill>
                <a:latin typeface="+mn-lt"/>
                <a:ea typeface="+mn-ea"/>
                <a:cs typeface="+mn-cs"/>
              </a:defRPr>
            </a:lvl8pPr>
            <a:lvl9pPr marL="3657210" algn="l" defTabSz="914303" rtl="0" eaLnBrk="1" latinLnBrk="0" hangingPunct="1">
              <a:defRPr sz="1800" kern="1200">
                <a:solidFill>
                  <a:schemeClr val="tx1"/>
                </a:solidFill>
                <a:latin typeface="+mn-lt"/>
                <a:ea typeface="+mn-ea"/>
                <a:cs typeface="+mn-cs"/>
              </a:defRPr>
            </a:lvl9pPr>
          </a:lstStyle>
          <a:p>
            <a:r>
              <a:rPr lang="sv-SE" smtClean="0"/>
              <a:t>t</a:t>
            </a:r>
            <a:endParaRPr lang="sv-SE" dirty="0"/>
          </a:p>
        </p:txBody>
      </p:sp>
      <p:cxnSp>
        <p:nvCxnSpPr>
          <p:cNvPr id="460" name="Straight Connector 459"/>
          <p:cNvCxnSpPr/>
          <p:nvPr/>
        </p:nvCxnSpPr>
        <p:spPr>
          <a:xfrm>
            <a:off x="1388536" y="5875869"/>
            <a:ext cx="197947" cy="10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flipV="1">
            <a:off x="1586480" y="55693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a:off x="1586483" y="5569372"/>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2112908" y="55693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a:off x="4199467" y="5863167"/>
            <a:ext cx="495300" cy="8466"/>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flipV="1">
            <a:off x="4699321" y="5555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4699324" y="555516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5225750" y="5555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flipV="1">
            <a:off x="5225752" y="5854701"/>
            <a:ext cx="565448" cy="805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flipV="1">
            <a:off x="3669279" y="55566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a:off x="3669283" y="5556672"/>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9" name="Straight Connector 478"/>
          <p:cNvCxnSpPr/>
          <p:nvPr/>
        </p:nvCxnSpPr>
        <p:spPr>
          <a:xfrm>
            <a:off x="4195708" y="55566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6333068" y="5875867"/>
            <a:ext cx="495300" cy="8466"/>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5" name="Straight Connector 484"/>
          <p:cNvCxnSpPr/>
          <p:nvPr/>
        </p:nvCxnSpPr>
        <p:spPr>
          <a:xfrm flipV="1">
            <a:off x="6832921" y="5567869"/>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6832924" y="556786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7" name="Straight Connector 486"/>
          <p:cNvCxnSpPr/>
          <p:nvPr/>
        </p:nvCxnSpPr>
        <p:spPr>
          <a:xfrm>
            <a:off x="7359351" y="5567869"/>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2" name="Straight Connector 491"/>
          <p:cNvCxnSpPr/>
          <p:nvPr/>
        </p:nvCxnSpPr>
        <p:spPr>
          <a:xfrm flipV="1">
            <a:off x="7359353" y="5871634"/>
            <a:ext cx="510415" cy="38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3" name="Straight Connector 492"/>
          <p:cNvCxnSpPr/>
          <p:nvPr/>
        </p:nvCxnSpPr>
        <p:spPr>
          <a:xfrm flipV="1">
            <a:off x="5802880" y="55693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4" name="Straight Connector 493"/>
          <p:cNvCxnSpPr/>
          <p:nvPr/>
        </p:nvCxnSpPr>
        <p:spPr>
          <a:xfrm>
            <a:off x="5802883" y="5569372"/>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6329308" y="55693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0" name="Straight Connector 499"/>
          <p:cNvCxnSpPr/>
          <p:nvPr/>
        </p:nvCxnSpPr>
        <p:spPr>
          <a:xfrm>
            <a:off x="8428568" y="5863167"/>
            <a:ext cx="495300" cy="8466"/>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flipV="1">
            <a:off x="8928421" y="5555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2" name="Straight Connector 501"/>
          <p:cNvCxnSpPr/>
          <p:nvPr/>
        </p:nvCxnSpPr>
        <p:spPr>
          <a:xfrm>
            <a:off x="8928424" y="555516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9454850" y="55551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flipV="1">
            <a:off x="9454852" y="5858933"/>
            <a:ext cx="510415" cy="38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flipV="1">
            <a:off x="7898379" y="55566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7898384" y="5556672"/>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8424808" y="555667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166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8" name="Straight Connector 467"/>
          <p:cNvCxnSpPr/>
          <p:nvPr/>
        </p:nvCxnSpPr>
        <p:spPr>
          <a:xfrm>
            <a:off x="2931387" y="3292133"/>
            <a:ext cx="6547" cy="89463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1801088" y="3287899"/>
            <a:ext cx="6547" cy="89463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lIns="96046" tIns="48025" rIns="96046" bIns="48025">
            <a:normAutofit/>
          </a:bodyPr>
          <a:lstStyle/>
          <a:p>
            <a:r>
              <a:rPr lang="en-US" sz="3100" dirty="0" smtClean="0">
                <a:latin typeface="+mn-lt"/>
              </a:rPr>
              <a:t>Motion Control: Time Stamping</a:t>
            </a:r>
            <a:endParaRPr lang="en-US" sz="2400" dirty="0">
              <a:latin typeface="+mn-lt"/>
            </a:endParaRPr>
          </a:p>
        </p:txBody>
      </p:sp>
      <p:sp>
        <p:nvSpPr>
          <p:cNvPr id="90" name="Content Placeholder 2"/>
          <p:cNvSpPr>
            <a:spLocks noGrp="1"/>
          </p:cNvSpPr>
          <p:nvPr>
            <p:ph idx="1"/>
          </p:nvPr>
        </p:nvSpPr>
        <p:spPr>
          <a:xfrm>
            <a:off x="5128295" y="1971701"/>
            <a:ext cx="5560343" cy="5040560"/>
          </a:xfrm>
        </p:spPr>
        <p:txBody>
          <a:bodyPr>
            <a:noAutofit/>
          </a:bodyPr>
          <a:lstStyle/>
          <a:p>
            <a:r>
              <a:rPr lang="en-US" sz="2400" dirty="0"/>
              <a:t>Transfer absolute timing information from Control Box to the local HW control unit:</a:t>
            </a:r>
            <a:endParaRPr lang="en-US" sz="2400" dirty="0"/>
          </a:p>
          <a:p>
            <a:r>
              <a:rPr lang="en-US" sz="2400" dirty="0" err="1"/>
              <a:t>Synchronise</a:t>
            </a:r>
            <a:r>
              <a:rPr lang="en-US" sz="2400" dirty="0"/>
              <a:t> a timer on the control unit</a:t>
            </a:r>
            <a:endParaRPr lang="en-US" sz="2400" dirty="0"/>
          </a:p>
          <a:p>
            <a:r>
              <a:rPr lang="en-US" sz="2400" dirty="0"/>
              <a:t>Timestamp in the control unit direct readings of the sensor with minimal latencies</a:t>
            </a:r>
          </a:p>
          <a:p>
            <a:r>
              <a:rPr lang="en-US" sz="2400" dirty="0"/>
              <a:t>Transfer the sensor readings through the Control Box into EPICS</a:t>
            </a:r>
          </a:p>
          <a:p>
            <a:r>
              <a:rPr lang="en-US" sz="2400" dirty="0"/>
              <a:t>Synchronously vs. asynchronously</a:t>
            </a:r>
            <a:endParaRPr lang="en-US" sz="2400" dirty="0"/>
          </a:p>
        </p:txBody>
      </p:sp>
      <p:sp>
        <p:nvSpPr>
          <p:cNvPr id="460" name="Rectangle 459"/>
          <p:cNvSpPr/>
          <p:nvPr/>
        </p:nvSpPr>
        <p:spPr>
          <a:xfrm flipH="1">
            <a:off x="1063874" y="4180724"/>
            <a:ext cx="2538410" cy="110334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dirty="0" smtClean="0">
              <a:solidFill>
                <a:schemeClr val="tx1"/>
              </a:solidFill>
            </a:endParaRPr>
          </a:p>
          <a:p>
            <a:pPr algn="ctr"/>
            <a:r>
              <a:rPr lang="en-US" dirty="0" smtClean="0">
                <a:solidFill>
                  <a:schemeClr val="tx1"/>
                </a:solidFill>
              </a:rPr>
              <a:t>Motion Control Unit</a:t>
            </a:r>
            <a:endParaRPr lang="en-US" dirty="0">
              <a:solidFill>
                <a:schemeClr val="tx1"/>
              </a:solidFill>
            </a:endParaRPr>
          </a:p>
        </p:txBody>
      </p:sp>
      <p:cxnSp>
        <p:nvCxnSpPr>
          <p:cNvPr id="462" name="Straight Connector 461"/>
          <p:cNvCxnSpPr/>
          <p:nvPr/>
        </p:nvCxnSpPr>
        <p:spPr>
          <a:xfrm flipH="1">
            <a:off x="591790" y="1921757"/>
            <a:ext cx="3816424" cy="121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flipH="1">
            <a:off x="591791" y="2284749"/>
            <a:ext cx="3816419" cy="682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1457402" y="3459719"/>
            <a:ext cx="3099" cy="722814"/>
          </a:xfrm>
          <a:prstGeom prst="line">
            <a:avLst/>
          </a:prstGeom>
        </p:spPr>
        <p:style>
          <a:lnRef idx="2">
            <a:schemeClr val="accent1"/>
          </a:lnRef>
          <a:fillRef idx="0">
            <a:schemeClr val="accent1"/>
          </a:fillRef>
          <a:effectRef idx="1">
            <a:schemeClr val="accent1"/>
          </a:effectRef>
          <a:fontRef idx="minor">
            <a:schemeClr val="tx1"/>
          </a:fontRef>
        </p:style>
      </p:cxnSp>
      <p:sp>
        <p:nvSpPr>
          <p:cNvPr id="476" name="TextBox 475"/>
          <p:cNvSpPr txBox="1"/>
          <p:nvPr/>
        </p:nvSpPr>
        <p:spPr>
          <a:xfrm flipH="1">
            <a:off x="663800" y="2331741"/>
            <a:ext cx="1080117" cy="336295"/>
          </a:xfrm>
          <a:prstGeom prst="rect">
            <a:avLst/>
          </a:prstGeom>
          <a:noFill/>
          <a:ln>
            <a:noFill/>
          </a:ln>
        </p:spPr>
        <p:txBody>
          <a:bodyPr wrap="square" lIns="89190" tIns="44596" rIns="89190" bIns="44596" rtlCol="0">
            <a:spAutoFit/>
          </a:bodyPr>
          <a:lstStyle/>
          <a:p>
            <a:r>
              <a:rPr lang="en-US" sz="1600" dirty="0"/>
              <a:t>Timing</a:t>
            </a:r>
            <a:endParaRPr lang="en-US" sz="1600" dirty="0"/>
          </a:p>
        </p:txBody>
      </p:sp>
      <p:sp>
        <p:nvSpPr>
          <p:cNvPr id="478" name="Rectangle 477"/>
          <p:cNvSpPr/>
          <p:nvPr/>
        </p:nvSpPr>
        <p:spPr>
          <a:xfrm flipH="1">
            <a:off x="1055721" y="2839915"/>
            <a:ext cx="2538410" cy="62384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Control Box</a:t>
            </a:r>
            <a:endParaRPr lang="en-US" sz="1800" dirty="0">
              <a:solidFill>
                <a:schemeClr val="tx1"/>
              </a:solidFill>
            </a:endParaRPr>
          </a:p>
        </p:txBody>
      </p:sp>
      <p:cxnSp>
        <p:nvCxnSpPr>
          <p:cNvPr id="485" name="Straight Connector 484"/>
          <p:cNvCxnSpPr/>
          <p:nvPr/>
        </p:nvCxnSpPr>
        <p:spPr>
          <a:xfrm>
            <a:off x="1632605" y="2291816"/>
            <a:ext cx="0" cy="5361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2927372" y="1899691"/>
            <a:ext cx="6329" cy="94510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94" name="TextBox 493"/>
          <p:cNvSpPr txBox="1"/>
          <p:nvPr/>
        </p:nvSpPr>
        <p:spPr>
          <a:xfrm flipH="1">
            <a:off x="3328096" y="1611661"/>
            <a:ext cx="1080117" cy="336295"/>
          </a:xfrm>
          <a:prstGeom prst="rect">
            <a:avLst/>
          </a:prstGeom>
          <a:noFill/>
          <a:ln>
            <a:noFill/>
          </a:ln>
        </p:spPr>
        <p:txBody>
          <a:bodyPr wrap="square" lIns="89190" tIns="44596" rIns="89190" bIns="44596" rtlCol="0">
            <a:spAutoFit/>
          </a:bodyPr>
          <a:lstStyle/>
          <a:p>
            <a:r>
              <a:rPr lang="en-US" sz="1600" dirty="0"/>
              <a:t>EPICS</a:t>
            </a:r>
            <a:endParaRPr lang="en-US" sz="1600" dirty="0"/>
          </a:p>
        </p:txBody>
      </p:sp>
      <p:sp>
        <p:nvSpPr>
          <p:cNvPr id="501" name="TextBox 500"/>
          <p:cNvSpPr txBox="1"/>
          <p:nvPr/>
        </p:nvSpPr>
        <p:spPr>
          <a:xfrm flipH="1">
            <a:off x="1815927" y="3627884"/>
            <a:ext cx="792088" cy="336296"/>
          </a:xfrm>
          <a:prstGeom prst="rect">
            <a:avLst/>
          </a:prstGeom>
          <a:noFill/>
          <a:ln>
            <a:noFill/>
          </a:ln>
        </p:spPr>
        <p:txBody>
          <a:bodyPr wrap="square" lIns="89190" tIns="44596" rIns="89190" bIns="44596" rtlCol="0">
            <a:spAutoFit/>
          </a:bodyPr>
          <a:lstStyle/>
          <a:p>
            <a:r>
              <a:rPr lang="en-US" sz="1600" dirty="0"/>
              <a:t>Clock</a:t>
            </a:r>
          </a:p>
        </p:txBody>
      </p:sp>
      <p:sp>
        <p:nvSpPr>
          <p:cNvPr id="502" name="TextBox 501"/>
          <p:cNvSpPr txBox="1"/>
          <p:nvPr/>
        </p:nvSpPr>
        <p:spPr>
          <a:xfrm flipH="1">
            <a:off x="663799" y="3483868"/>
            <a:ext cx="792088" cy="582518"/>
          </a:xfrm>
          <a:prstGeom prst="rect">
            <a:avLst/>
          </a:prstGeom>
          <a:noFill/>
          <a:ln>
            <a:noFill/>
          </a:ln>
        </p:spPr>
        <p:txBody>
          <a:bodyPr wrap="square" lIns="89190" tIns="44596" rIns="89190" bIns="44596" rtlCol="0">
            <a:spAutoFit/>
          </a:bodyPr>
          <a:lstStyle/>
          <a:p>
            <a:pPr algn="ctr"/>
            <a:r>
              <a:rPr lang="en-US" sz="1600" dirty="0"/>
              <a:t>Pulse (14 Hz)</a:t>
            </a:r>
          </a:p>
        </p:txBody>
      </p:sp>
      <p:sp>
        <p:nvSpPr>
          <p:cNvPr id="503" name="Rectangle 502"/>
          <p:cNvSpPr/>
          <p:nvPr/>
        </p:nvSpPr>
        <p:spPr>
          <a:xfrm flipH="1">
            <a:off x="1057746" y="6620470"/>
            <a:ext cx="1008112" cy="64807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Motor</a:t>
            </a:r>
            <a:endParaRPr lang="en-US" sz="1800" dirty="0">
              <a:solidFill>
                <a:schemeClr val="tx1"/>
              </a:solidFill>
            </a:endParaRPr>
          </a:p>
        </p:txBody>
      </p:sp>
      <p:sp>
        <p:nvSpPr>
          <p:cNvPr id="504" name="Rectangle 503"/>
          <p:cNvSpPr/>
          <p:nvPr/>
        </p:nvSpPr>
        <p:spPr>
          <a:xfrm flipH="1">
            <a:off x="2600797" y="6614121"/>
            <a:ext cx="1008112" cy="64807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Encoder</a:t>
            </a:r>
            <a:endParaRPr lang="en-US" sz="1800" dirty="0">
              <a:solidFill>
                <a:schemeClr val="tx1"/>
              </a:solidFill>
            </a:endParaRPr>
          </a:p>
        </p:txBody>
      </p:sp>
      <p:cxnSp>
        <p:nvCxnSpPr>
          <p:cNvPr id="505" name="Straight Connector 504"/>
          <p:cNvCxnSpPr/>
          <p:nvPr/>
        </p:nvCxnSpPr>
        <p:spPr>
          <a:xfrm>
            <a:off x="1581151" y="5283200"/>
            <a:ext cx="6250" cy="132755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3086101" y="5276851"/>
            <a:ext cx="6250" cy="1327552"/>
          </a:xfrm>
          <a:prstGeom prst="line">
            <a:avLst/>
          </a:prstGeom>
        </p:spPr>
        <p:style>
          <a:lnRef idx="2">
            <a:schemeClr val="accent1"/>
          </a:lnRef>
          <a:fillRef idx="0">
            <a:schemeClr val="accent1"/>
          </a:fillRef>
          <a:effectRef idx="1">
            <a:schemeClr val="accent1"/>
          </a:effectRef>
          <a:fontRef idx="minor">
            <a:schemeClr val="tx1"/>
          </a:fontRef>
        </p:style>
      </p:cxnSp>
      <p:sp>
        <p:nvSpPr>
          <p:cNvPr id="507" name="Rectangle 506"/>
          <p:cNvSpPr/>
          <p:nvPr/>
        </p:nvSpPr>
        <p:spPr>
          <a:xfrm flipH="1">
            <a:off x="2070920" y="6889750"/>
            <a:ext cx="538931" cy="1283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sz="1800" dirty="0">
              <a:solidFill>
                <a:schemeClr val="tx1"/>
              </a:solidFill>
            </a:endParaRPr>
          </a:p>
        </p:txBody>
      </p:sp>
      <p:sp>
        <p:nvSpPr>
          <p:cNvPr id="508" name="Rectangle 507"/>
          <p:cNvSpPr/>
          <p:nvPr/>
        </p:nvSpPr>
        <p:spPr>
          <a:xfrm flipH="1">
            <a:off x="1167856" y="4275957"/>
            <a:ext cx="1008112" cy="360040"/>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Timer</a:t>
            </a:r>
            <a:endParaRPr lang="en-US" sz="1800" dirty="0">
              <a:solidFill>
                <a:schemeClr val="tx1"/>
              </a:solidFill>
            </a:endParaRPr>
          </a:p>
        </p:txBody>
      </p:sp>
      <p:sp>
        <p:nvSpPr>
          <p:cNvPr id="509" name="Rectangle 508"/>
          <p:cNvSpPr/>
          <p:nvPr/>
        </p:nvSpPr>
        <p:spPr>
          <a:xfrm flipH="1">
            <a:off x="2391289" y="4275957"/>
            <a:ext cx="1080822" cy="360040"/>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Stamping</a:t>
            </a:r>
            <a:endParaRPr lang="en-US" sz="1800" dirty="0">
              <a:solidFill>
                <a:schemeClr val="tx1"/>
              </a:solidFill>
            </a:endParaRPr>
          </a:p>
        </p:txBody>
      </p:sp>
      <p:sp>
        <p:nvSpPr>
          <p:cNvPr id="25" name="TextBox 24"/>
          <p:cNvSpPr txBox="1"/>
          <p:nvPr/>
        </p:nvSpPr>
        <p:spPr>
          <a:xfrm flipH="1">
            <a:off x="2968056" y="3555876"/>
            <a:ext cx="1080117" cy="582518"/>
          </a:xfrm>
          <a:prstGeom prst="rect">
            <a:avLst/>
          </a:prstGeom>
          <a:noFill/>
          <a:ln>
            <a:noFill/>
          </a:ln>
        </p:spPr>
        <p:txBody>
          <a:bodyPr wrap="square" lIns="89190" tIns="44596" rIns="89190" bIns="44596" rtlCol="0">
            <a:spAutoFit/>
          </a:bodyPr>
          <a:lstStyle/>
          <a:p>
            <a:pPr algn="ctr"/>
            <a:r>
              <a:rPr lang="en-US" sz="1600" dirty="0"/>
              <a:t>Command Interface</a:t>
            </a:r>
            <a:endParaRPr lang="en-US" sz="1600" dirty="0"/>
          </a:p>
        </p:txBody>
      </p:sp>
    </p:spTree>
    <p:extLst>
      <p:ext uri="{BB962C8B-B14F-4D97-AF65-F5344CB8AC3E}">
        <p14:creationId xmlns:p14="http://schemas.microsoft.com/office/powerpoint/2010/main" val="34600496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8" name="Straight Connector 467"/>
          <p:cNvCxnSpPr/>
          <p:nvPr/>
        </p:nvCxnSpPr>
        <p:spPr>
          <a:xfrm>
            <a:off x="2931387" y="3292133"/>
            <a:ext cx="6547" cy="89463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1801088" y="3287899"/>
            <a:ext cx="6547" cy="89463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lIns="96046" tIns="48025" rIns="96046" bIns="48025">
            <a:normAutofit/>
          </a:bodyPr>
          <a:lstStyle/>
          <a:p>
            <a:r>
              <a:rPr lang="en-US" sz="3100" dirty="0" smtClean="0">
                <a:latin typeface="+mn-lt"/>
              </a:rPr>
              <a:t>Motion Control: Time Stamping</a:t>
            </a:r>
            <a:endParaRPr lang="en-US" sz="2400" dirty="0">
              <a:latin typeface="+mn-lt"/>
            </a:endParaRPr>
          </a:p>
        </p:txBody>
      </p:sp>
      <p:sp>
        <p:nvSpPr>
          <p:cNvPr id="460" name="Rectangle 459"/>
          <p:cNvSpPr/>
          <p:nvPr/>
        </p:nvSpPr>
        <p:spPr>
          <a:xfrm flipH="1">
            <a:off x="1063874" y="4180724"/>
            <a:ext cx="2538410" cy="110334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dirty="0" smtClean="0">
              <a:solidFill>
                <a:schemeClr val="tx1"/>
              </a:solidFill>
            </a:endParaRPr>
          </a:p>
          <a:p>
            <a:pPr algn="ctr"/>
            <a:r>
              <a:rPr lang="en-US" dirty="0" smtClean="0">
                <a:solidFill>
                  <a:schemeClr val="tx1"/>
                </a:solidFill>
              </a:rPr>
              <a:t>Motion Control Unit</a:t>
            </a:r>
            <a:endParaRPr lang="en-US" dirty="0">
              <a:solidFill>
                <a:schemeClr val="tx1"/>
              </a:solidFill>
            </a:endParaRPr>
          </a:p>
        </p:txBody>
      </p:sp>
      <p:cxnSp>
        <p:nvCxnSpPr>
          <p:cNvPr id="462" name="Straight Connector 461"/>
          <p:cNvCxnSpPr/>
          <p:nvPr/>
        </p:nvCxnSpPr>
        <p:spPr>
          <a:xfrm flipH="1">
            <a:off x="591790" y="1921757"/>
            <a:ext cx="3816424" cy="1217"/>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flipH="1">
            <a:off x="591791" y="2284749"/>
            <a:ext cx="3816419" cy="682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1457402" y="3459719"/>
            <a:ext cx="3099" cy="722814"/>
          </a:xfrm>
          <a:prstGeom prst="line">
            <a:avLst/>
          </a:prstGeom>
        </p:spPr>
        <p:style>
          <a:lnRef idx="2">
            <a:schemeClr val="accent1"/>
          </a:lnRef>
          <a:fillRef idx="0">
            <a:schemeClr val="accent1"/>
          </a:fillRef>
          <a:effectRef idx="1">
            <a:schemeClr val="accent1"/>
          </a:effectRef>
          <a:fontRef idx="minor">
            <a:schemeClr val="tx1"/>
          </a:fontRef>
        </p:style>
      </p:cxnSp>
      <p:sp>
        <p:nvSpPr>
          <p:cNvPr id="478" name="Rectangle 477"/>
          <p:cNvSpPr/>
          <p:nvPr/>
        </p:nvSpPr>
        <p:spPr>
          <a:xfrm flipH="1">
            <a:off x="1055721" y="2839915"/>
            <a:ext cx="2538410" cy="62384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Control Box</a:t>
            </a:r>
            <a:endParaRPr lang="en-US" sz="1800" dirty="0">
              <a:solidFill>
                <a:schemeClr val="tx1"/>
              </a:solidFill>
            </a:endParaRPr>
          </a:p>
        </p:txBody>
      </p:sp>
      <p:cxnSp>
        <p:nvCxnSpPr>
          <p:cNvPr id="485" name="Straight Connector 484"/>
          <p:cNvCxnSpPr/>
          <p:nvPr/>
        </p:nvCxnSpPr>
        <p:spPr>
          <a:xfrm>
            <a:off x="1632605" y="2291816"/>
            <a:ext cx="0" cy="53616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2927372" y="1899691"/>
            <a:ext cx="6329" cy="94510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94" name="TextBox 493"/>
          <p:cNvSpPr txBox="1"/>
          <p:nvPr/>
        </p:nvSpPr>
        <p:spPr>
          <a:xfrm flipH="1">
            <a:off x="3328096" y="1611661"/>
            <a:ext cx="1080117" cy="336295"/>
          </a:xfrm>
          <a:prstGeom prst="rect">
            <a:avLst/>
          </a:prstGeom>
          <a:noFill/>
          <a:ln>
            <a:noFill/>
          </a:ln>
        </p:spPr>
        <p:txBody>
          <a:bodyPr wrap="square" lIns="89190" tIns="44596" rIns="89190" bIns="44596" rtlCol="0">
            <a:spAutoFit/>
          </a:bodyPr>
          <a:lstStyle/>
          <a:p>
            <a:r>
              <a:rPr lang="en-US" sz="1600" dirty="0"/>
              <a:t>EPICS</a:t>
            </a:r>
            <a:endParaRPr lang="en-US" sz="1600" dirty="0"/>
          </a:p>
        </p:txBody>
      </p:sp>
      <p:sp>
        <p:nvSpPr>
          <p:cNvPr id="500" name="TextBox 499"/>
          <p:cNvSpPr txBox="1"/>
          <p:nvPr/>
        </p:nvSpPr>
        <p:spPr>
          <a:xfrm flipH="1">
            <a:off x="2968056" y="3555876"/>
            <a:ext cx="1080117" cy="582518"/>
          </a:xfrm>
          <a:prstGeom prst="rect">
            <a:avLst/>
          </a:prstGeom>
          <a:noFill/>
          <a:ln>
            <a:noFill/>
          </a:ln>
        </p:spPr>
        <p:txBody>
          <a:bodyPr wrap="square" lIns="89190" tIns="44596" rIns="89190" bIns="44596" rtlCol="0">
            <a:spAutoFit/>
          </a:bodyPr>
          <a:lstStyle/>
          <a:p>
            <a:pPr algn="ctr"/>
            <a:r>
              <a:rPr lang="en-US" sz="1600" dirty="0"/>
              <a:t>Command Interface</a:t>
            </a:r>
            <a:endParaRPr lang="en-US" sz="1600" dirty="0"/>
          </a:p>
        </p:txBody>
      </p:sp>
      <p:sp>
        <p:nvSpPr>
          <p:cNvPr id="501" name="TextBox 500"/>
          <p:cNvSpPr txBox="1"/>
          <p:nvPr/>
        </p:nvSpPr>
        <p:spPr>
          <a:xfrm flipH="1">
            <a:off x="1815927" y="3627884"/>
            <a:ext cx="792088" cy="336296"/>
          </a:xfrm>
          <a:prstGeom prst="rect">
            <a:avLst/>
          </a:prstGeom>
          <a:noFill/>
          <a:ln>
            <a:noFill/>
          </a:ln>
        </p:spPr>
        <p:txBody>
          <a:bodyPr wrap="square" lIns="89190" tIns="44596" rIns="89190" bIns="44596" rtlCol="0">
            <a:spAutoFit/>
          </a:bodyPr>
          <a:lstStyle/>
          <a:p>
            <a:r>
              <a:rPr lang="en-US" sz="1600" dirty="0"/>
              <a:t>Clock</a:t>
            </a:r>
          </a:p>
        </p:txBody>
      </p:sp>
      <p:sp>
        <p:nvSpPr>
          <p:cNvPr id="502" name="TextBox 501"/>
          <p:cNvSpPr txBox="1"/>
          <p:nvPr/>
        </p:nvSpPr>
        <p:spPr>
          <a:xfrm flipH="1">
            <a:off x="663799" y="3483868"/>
            <a:ext cx="792088" cy="582518"/>
          </a:xfrm>
          <a:prstGeom prst="rect">
            <a:avLst/>
          </a:prstGeom>
          <a:noFill/>
          <a:ln>
            <a:noFill/>
          </a:ln>
        </p:spPr>
        <p:txBody>
          <a:bodyPr wrap="square" lIns="89190" tIns="44596" rIns="89190" bIns="44596" rtlCol="0">
            <a:spAutoFit/>
          </a:bodyPr>
          <a:lstStyle/>
          <a:p>
            <a:pPr algn="ctr"/>
            <a:r>
              <a:rPr lang="en-US" sz="1600" dirty="0"/>
              <a:t>Pulse (14 Hz)</a:t>
            </a:r>
          </a:p>
        </p:txBody>
      </p:sp>
      <p:sp>
        <p:nvSpPr>
          <p:cNvPr id="503" name="Rectangle 502"/>
          <p:cNvSpPr/>
          <p:nvPr/>
        </p:nvSpPr>
        <p:spPr>
          <a:xfrm flipH="1">
            <a:off x="1057746" y="6620470"/>
            <a:ext cx="1008112" cy="64807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Motor</a:t>
            </a:r>
            <a:endParaRPr lang="en-US" sz="1800" dirty="0">
              <a:solidFill>
                <a:schemeClr val="tx1"/>
              </a:solidFill>
            </a:endParaRPr>
          </a:p>
        </p:txBody>
      </p:sp>
      <p:sp>
        <p:nvSpPr>
          <p:cNvPr id="504" name="Rectangle 503"/>
          <p:cNvSpPr/>
          <p:nvPr/>
        </p:nvSpPr>
        <p:spPr>
          <a:xfrm flipH="1">
            <a:off x="2600797" y="6614121"/>
            <a:ext cx="1008112" cy="64807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Encoder</a:t>
            </a:r>
            <a:endParaRPr lang="en-US" sz="1800" dirty="0">
              <a:solidFill>
                <a:schemeClr val="tx1"/>
              </a:solidFill>
            </a:endParaRPr>
          </a:p>
        </p:txBody>
      </p:sp>
      <p:cxnSp>
        <p:nvCxnSpPr>
          <p:cNvPr id="505" name="Straight Connector 504"/>
          <p:cNvCxnSpPr/>
          <p:nvPr/>
        </p:nvCxnSpPr>
        <p:spPr>
          <a:xfrm>
            <a:off x="1583268" y="6400800"/>
            <a:ext cx="4133" cy="20995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flipH="1">
            <a:off x="3092351" y="6405033"/>
            <a:ext cx="2217" cy="199368"/>
          </a:xfrm>
          <a:prstGeom prst="line">
            <a:avLst/>
          </a:prstGeom>
        </p:spPr>
        <p:style>
          <a:lnRef idx="2">
            <a:schemeClr val="accent1"/>
          </a:lnRef>
          <a:fillRef idx="0">
            <a:schemeClr val="accent1"/>
          </a:fillRef>
          <a:effectRef idx="1">
            <a:schemeClr val="accent1"/>
          </a:effectRef>
          <a:fontRef idx="minor">
            <a:schemeClr val="tx1"/>
          </a:fontRef>
        </p:style>
      </p:cxnSp>
      <p:sp>
        <p:nvSpPr>
          <p:cNvPr id="507" name="Rectangle 506"/>
          <p:cNvSpPr/>
          <p:nvPr/>
        </p:nvSpPr>
        <p:spPr>
          <a:xfrm flipH="1">
            <a:off x="2070920" y="6889750"/>
            <a:ext cx="538931" cy="12836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sz="1800" dirty="0">
              <a:solidFill>
                <a:schemeClr val="tx1"/>
              </a:solidFill>
            </a:endParaRPr>
          </a:p>
        </p:txBody>
      </p:sp>
      <p:sp>
        <p:nvSpPr>
          <p:cNvPr id="508" name="Rectangle 507"/>
          <p:cNvSpPr/>
          <p:nvPr/>
        </p:nvSpPr>
        <p:spPr>
          <a:xfrm flipH="1">
            <a:off x="1167856" y="4275957"/>
            <a:ext cx="1008112" cy="360040"/>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Timer</a:t>
            </a:r>
            <a:endParaRPr lang="en-US" sz="1800" dirty="0">
              <a:solidFill>
                <a:schemeClr val="tx1"/>
              </a:solidFill>
            </a:endParaRPr>
          </a:p>
        </p:txBody>
      </p:sp>
      <p:sp>
        <p:nvSpPr>
          <p:cNvPr id="509" name="Rectangle 508"/>
          <p:cNvSpPr/>
          <p:nvPr/>
        </p:nvSpPr>
        <p:spPr>
          <a:xfrm flipH="1">
            <a:off x="2391289" y="4275957"/>
            <a:ext cx="1080822" cy="360040"/>
          </a:xfrm>
          <a:prstGeom prst="rect">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800" dirty="0">
                <a:solidFill>
                  <a:schemeClr val="tx1"/>
                </a:solidFill>
              </a:rPr>
              <a:t>Stamping</a:t>
            </a:r>
            <a:endParaRPr lang="en-US" sz="1800" dirty="0">
              <a:solidFill>
                <a:schemeClr val="tx1"/>
              </a:solidFill>
            </a:endParaRPr>
          </a:p>
        </p:txBody>
      </p:sp>
      <p:sp>
        <p:nvSpPr>
          <p:cNvPr id="29" name="Rectangle 28"/>
          <p:cNvSpPr/>
          <p:nvPr/>
        </p:nvSpPr>
        <p:spPr>
          <a:xfrm flipH="1">
            <a:off x="1057707" y="5969000"/>
            <a:ext cx="1012394" cy="44598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dirty="0" smtClean="0">
                <a:solidFill>
                  <a:schemeClr val="tx1"/>
                </a:solidFill>
              </a:rPr>
              <a:t>Driver</a:t>
            </a:r>
            <a:endParaRPr lang="en-US" dirty="0">
              <a:solidFill>
                <a:schemeClr val="tx1"/>
              </a:solidFill>
            </a:endParaRPr>
          </a:p>
        </p:txBody>
      </p:sp>
      <p:sp>
        <p:nvSpPr>
          <p:cNvPr id="30" name="Rectangle 29"/>
          <p:cNvSpPr/>
          <p:nvPr/>
        </p:nvSpPr>
        <p:spPr>
          <a:xfrm flipH="1">
            <a:off x="2598641" y="5969000"/>
            <a:ext cx="1012394" cy="44598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dirty="0" smtClean="0">
                <a:solidFill>
                  <a:schemeClr val="tx1"/>
                </a:solidFill>
              </a:rPr>
              <a:t>I/O</a:t>
            </a:r>
            <a:endParaRPr lang="en-US" dirty="0">
              <a:solidFill>
                <a:schemeClr val="tx1"/>
              </a:solidFill>
            </a:endParaRPr>
          </a:p>
        </p:txBody>
      </p:sp>
      <p:cxnSp>
        <p:nvCxnSpPr>
          <p:cNvPr id="31" name="Straight Connector 30"/>
          <p:cNvCxnSpPr/>
          <p:nvPr/>
        </p:nvCxnSpPr>
        <p:spPr>
          <a:xfrm flipH="1">
            <a:off x="596026" y="5631449"/>
            <a:ext cx="3816419" cy="68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460" idx="2"/>
          </p:cNvCxnSpPr>
          <p:nvPr/>
        </p:nvCxnSpPr>
        <p:spPr>
          <a:xfrm>
            <a:off x="2333080" y="5284066"/>
            <a:ext cx="3721" cy="342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62613" y="5631199"/>
            <a:ext cx="3721" cy="342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095081" y="5639666"/>
            <a:ext cx="3721" cy="34203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flipH="1">
            <a:off x="3832152" y="5284068"/>
            <a:ext cx="1296143" cy="336296"/>
          </a:xfrm>
          <a:prstGeom prst="rect">
            <a:avLst/>
          </a:prstGeom>
          <a:noFill/>
          <a:ln>
            <a:noFill/>
          </a:ln>
        </p:spPr>
        <p:txBody>
          <a:bodyPr wrap="square" lIns="89190" tIns="44596" rIns="89190" bIns="44596" rtlCol="0">
            <a:spAutoFit/>
          </a:bodyPr>
          <a:lstStyle/>
          <a:p>
            <a:r>
              <a:rPr lang="en-US" sz="1600" dirty="0"/>
              <a:t>RT Field Bus</a:t>
            </a:r>
            <a:endParaRPr lang="en-US" sz="1600" dirty="0"/>
          </a:p>
        </p:txBody>
      </p:sp>
      <p:sp>
        <p:nvSpPr>
          <p:cNvPr id="38" name="TextBox 37"/>
          <p:cNvSpPr txBox="1"/>
          <p:nvPr/>
        </p:nvSpPr>
        <p:spPr>
          <a:xfrm flipH="1">
            <a:off x="3586535" y="5677768"/>
            <a:ext cx="1584176" cy="336296"/>
          </a:xfrm>
          <a:prstGeom prst="rect">
            <a:avLst/>
          </a:prstGeom>
          <a:noFill/>
          <a:ln>
            <a:noFill/>
          </a:ln>
        </p:spPr>
        <p:txBody>
          <a:bodyPr wrap="square" lIns="89190" tIns="44596" rIns="89190" bIns="44596" rtlCol="0">
            <a:spAutoFit/>
          </a:bodyPr>
          <a:lstStyle/>
          <a:p>
            <a:r>
              <a:rPr lang="en-US" sz="1600" dirty="0"/>
              <a:t>(i.e. ETHERCAT)</a:t>
            </a:r>
            <a:endParaRPr lang="en-US" sz="1600" dirty="0"/>
          </a:p>
        </p:txBody>
      </p:sp>
      <p:sp>
        <p:nvSpPr>
          <p:cNvPr id="34" name="TextBox 33"/>
          <p:cNvSpPr txBox="1"/>
          <p:nvPr/>
        </p:nvSpPr>
        <p:spPr>
          <a:xfrm flipH="1">
            <a:off x="663800" y="2331741"/>
            <a:ext cx="1080117" cy="336295"/>
          </a:xfrm>
          <a:prstGeom prst="rect">
            <a:avLst/>
          </a:prstGeom>
          <a:noFill/>
          <a:ln>
            <a:noFill/>
          </a:ln>
        </p:spPr>
        <p:txBody>
          <a:bodyPr wrap="square" lIns="89190" tIns="44596" rIns="89190" bIns="44596" rtlCol="0">
            <a:spAutoFit/>
          </a:bodyPr>
          <a:lstStyle/>
          <a:p>
            <a:r>
              <a:rPr lang="en-US" sz="1600" dirty="0"/>
              <a:t>Timing</a:t>
            </a:r>
            <a:endParaRPr lang="en-US" sz="1600" dirty="0"/>
          </a:p>
        </p:txBody>
      </p:sp>
      <p:sp>
        <p:nvSpPr>
          <p:cNvPr id="40" name="Content Placeholder 2"/>
          <p:cNvSpPr txBox="1">
            <a:spLocks/>
          </p:cNvSpPr>
          <p:nvPr/>
        </p:nvSpPr>
        <p:spPr>
          <a:xfrm>
            <a:off x="5128295" y="1971700"/>
            <a:ext cx="5560343" cy="5256584"/>
          </a:xfrm>
          <a:prstGeom prst="rect">
            <a:avLst/>
          </a:prstGeom>
        </p:spPr>
        <p:txBody>
          <a:bodyPr vert="horz" lIns="102481" tIns="51241" rIns="102481" bIns="51241" rtlCol="0">
            <a:noAutofit/>
          </a:bodyPr>
          <a:lstStyle>
            <a:lvl1pPr marL="384365" indent="-384365" algn="l" defTabSz="1024974" rtl="0" eaLnBrk="1" latinLnBrk="0" hangingPunct="1">
              <a:spcBef>
                <a:spcPct val="20000"/>
              </a:spcBef>
              <a:buFont typeface="Arial" panose="020B0604020202020204" pitchFamily="34" charset="0"/>
              <a:buChar char="•"/>
              <a:defRPr sz="3100" kern="1200" baseline="0">
                <a:solidFill>
                  <a:schemeClr val="bg1">
                    <a:lumMod val="50000"/>
                  </a:schemeClr>
                </a:solidFill>
                <a:latin typeface="+mn-lt"/>
                <a:ea typeface="+mn-ea"/>
                <a:cs typeface="+mn-cs"/>
              </a:defRPr>
            </a:lvl1pPr>
            <a:lvl2pPr marL="832791" indent="-320305" algn="l" defTabSz="1024974"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1216" indent="-256243" algn="l" defTabSz="1024974"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793703" indent="-256243" algn="l" defTabSz="1024974" rtl="0" eaLnBrk="1" latinLnBrk="0" hangingPunct="1">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4pPr>
            <a:lvl5pPr marL="2306191"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8676"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31165"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3653"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6138" indent="-256243" algn="l" defTabSz="1024974"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2400" dirty="0"/>
              <a:t>Transfer absolute timing information from Control Box to the local HW control unit:</a:t>
            </a:r>
          </a:p>
          <a:p>
            <a:r>
              <a:rPr lang="en-US" sz="2400" dirty="0" err="1"/>
              <a:t>Synchronise</a:t>
            </a:r>
            <a:r>
              <a:rPr lang="en-US" sz="2400" dirty="0"/>
              <a:t> a timer on the control unit</a:t>
            </a:r>
          </a:p>
          <a:p>
            <a:r>
              <a:rPr lang="en-US" sz="2400" dirty="0"/>
              <a:t>Timestamp in the control unit direct readings of the sensor with minimal latencies</a:t>
            </a:r>
          </a:p>
          <a:p>
            <a:r>
              <a:rPr lang="en-US" sz="2400" dirty="0"/>
              <a:t>Transfer the sensor readings through the Control Box into EPICS</a:t>
            </a:r>
          </a:p>
          <a:p>
            <a:r>
              <a:rPr lang="en-US" sz="2400" dirty="0"/>
              <a:t>Synchronously vs. asynchronously</a:t>
            </a:r>
          </a:p>
          <a:p>
            <a:r>
              <a:rPr lang="en-US" sz="2400" dirty="0"/>
              <a:t>Local distribution of control unit functionalities with real time field </a:t>
            </a:r>
            <a:r>
              <a:rPr lang="en-US" sz="2400" dirty="0"/>
              <a:t>busses</a:t>
            </a:r>
            <a:endParaRPr lang="en-US" sz="2400" dirty="0"/>
          </a:p>
        </p:txBody>
      </p:sp>
    </p:spTree>
    <p:extLst>
      <p:ext uri="{BB962C8B-B14F-4D97-AF65-F5344CB8AC3E}">
        <p14:creationId xmlns:p14="http://schemas.microsoft.com/office/powerpoint/2010/main" val="11450099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smtClean="0">
                <a:latin typeface="+mn-lt"/>
              </a:rPr>
              <a:t>Motion Control: Top Requirements</a:t>
            </a:r>
            <a:endParaRPr lang="en-US" sz="3100" dirty="0">
              <a:latin typeface="+mn-lt"/>
            </a:endParaRPr>
          </a:p>
        </p:txBody>
      </p:sp>
      <p:sp>
        <p:nvSpPr>
          <p:cNvPr id="6" name="Content Placeholder 2"/>
          <p:cNvSpPr>
            <a:spLocks noGrp="1"/>
          </p:cNvSpPr>
          <p:nvPr>
            <p:ph idx="1"/>
          </p:nvPr>
        </p:nvSpPr>
        <p:spPr>
          <a:xfrm>
            <a:off x="534433" y="1760223"/>
            <a:ext cx="8554302" cy="5108021"/>
          </a:xfrm>
        </p:spPr>
        <p:txBody>
          <a:bodyPr>
            <a:normAutofit fontScale="92500"/>
          </a:bodyPr>
          <a:lstStyle/>
          <a:p>
            <a:r>
              <a:rPr lang="en-US" sz="2700" dirty="0"/>
              <a:t>Time stamping + 14 Hz </a:t>
            </a:r>
            <a:r>
              <a:rPr lang="en-US" sz="2700" dirty="0" err="1"/>
              <a:t>synchronisation</a:t>
            </a:r>
            <a:endParaRPr lang="en-US" sz="2700" dirty="0"/>
          </a:p>
          <a:p>
            <a:r>
              <a:rPr lang="en-US" sz="2700" dirty="0" smtClean="0"/>
              <a:t>Multi-axes </a:t>
            </a:r>
            <a:r>
              <a:rPr lang="en-US" sz="2700" dirty="0" err="1" smtClean="0"/>
              <a:t>synchronisation</a:t>
            </a:r>
            <a:endParaRPr lang="en-US" sz="2700" dirty="0" smtClean="0"/>
          </a:p>
          <a:p>
            <a:r>
              <a:rPr lang="en-US" sz="2700" dirty="0" smtClean="0"/>
              <a:t>Free configurable trajectories</a:t>
            </a:r>
          </a:p>
          <a:p>
            <a:r>
              <a:rPr lang="en-US" sz="2700" dirty="0" err="1" smtClean="0"/>
              <a:t>Decentralisation</a:t>
            </a:r>
            <a:r>
              <a:rPr lang="en-US" sz="2700" dirty="0" smtClean="0"/>
              <a:t> through field </a:t>
            </a:r>
            <a:r>
              <a:rPr lang="en-US" sz="2700" dirty="0"/>
              <a:t>bus with real-time capabilities</a:t>
            </a:r>
          </a:p>
          <a:p>
            <a:r>
              <a:rPr lang="en-US" sz="2700" dirty="0" smtClean="0"/>
              <a:t>Modular and scalable (in terms of performance and price)</a:t>
            </a:r>
            <a:endParaRPr lang="en-US" sz="2700" dirty="0"/>
          </a:p>
          <a:p>
            <a:r>
              <a:rPr lang="en-US" sz="2700" dirty="0"/>
              <a:t>Diagnostics (preemptive maintenance)</a:t>
            </a:r>
          </a:p>
          <a:p>
            <a:r>
              <a:rPr lang="en-US" sz="2700" dirty="0"/>
              <a:t>EPICS integration</a:t>
            </a:r>
          </a:p>
          <a:p>
            <a:endParaRPr lang="en-US" sz="2700" dirty="0" smtClean="0"/>
          </a:p>
          <a:p>
            <a:r>
              <a:rPr lang="en-US" sz="2700" dirty="0" smtClean="0"/>
              <a:t>Components </a:t>
            </a:r>
            <a:r>
              <a:rPr lang="en-US" sz="2700" dirty="0"/>
              <a:t>for high radiation </a:t>
            </a:r>
            <a:r>
              <a:rPr lang="en-US" sz="2700" dirty="0" smtClean="0"/>
              <a:t>environment</a:t>
            </a:r>
          </a:p>
          <a:p>
            <a:r>
              <a:rPr lang="en-US" sz="2700" dirty="0" smtClean="0"/>
              <a:t>Stepper motors, DC, DC brushless, </a:t>
            </a:r>
            <a:r>
              <a:rPr lang="en-US" sz="2700" dirty="0" err="1"/>
              <a:t>p</a:t>
            </a:r>
            <a:r>
              <a:rPr lang="en-US" sz="2700" dirty="0" err="1" smtClean="0"/>
              <a:t>iezo</a:t>
            </a:r>
            <a:endParaRPr lang="en-US" sz="2700" dirty="0" smtClean="0"/>
          </a:p>
          <a:p>
            <a:r>
              <a:rPr lang="en-US" sz="2700" dirty="0" smtClean="0"/>
              <a:t>Encoder </a:t>
            </a:r>
            <a:r>
              <a:rPr lang="en-US" sz="2700" dirty="0" err="1" smtClean="0"/>
              <a:t>inc.</a:t>
            </a:r>
            <a:r>
              <a:rPr lang="en-US" sz="2700" dirty="0" smtClean="0"/>
              <a:t> quad., abs. SSI, resolver, (analog), (</a:t>
            </a:r>
            <a:r>
              <a:rPr lang="en-US" sz="2700" dirty="0" err="1" smtClean="0"/>
              <a:t>BiSS</a:t>
            </a:r>
            <a:r>
              <a:rPr lang="en-US" sz="2700" dirty="0" smtClean="0"/>
              <a:t>-C)</a:t>
            </a:r>
            <a:endParaRPr lang="en-US" sz="2700" dirty="0"/>
          </a:p>
          <a:p>
            <a:pPr marL="0" indent="0">
              <a:buNone/>
            </a:pPr>
            <a:endParaRPr lang="en-US" sz="2700" dirty="0">
              <a:solidFill>
                <a:srgbClr val="7F7F7F"/>
              </a:solidFill>
            </a:endParaRPr>
          </a:p>
        </p:txBody>
      </p:sp>
    </p:spTree>
    <p:extLst>
      <p:ext uri="{BB962C8B-B14F-4D97-AF65-F5344CB8AC3E}">
        <p14:creationId xmlns:p14="http://schemas.microsoft.com/office/powerpoint/2010/main" val="15320818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err="1" smtClean="0">
                <a:latin typeface="+mn-lt"/>
              </a:rPr>
              <a:t>Organisational</a:t>
            </a:r>
            <a:r>
              <a:rPr lang="en-US" sz="3100" dirty="0" smtClean="0">
                <a:latin typeface="+mn-lt"/>
              </a:rPr>
              <a:t> Challenges: Time Line</a:t>
            </a:r>
            <a:endParaRPr lang="en-US" sz="3100" dirty="0">
              <a:latin typeface="+mn-lt"/>
            </a:endParaRPr>
          </a:p>
        </p:txBody>
      </p:sp>
      <p:sp>
        <p:nvSpPr>
          <p:cNvPr id="220" name="Content Placeholder 2"/>
          <p:cNvSpPr>
            <a:spLocks noGrp="1"/>
          </p:cNvSpPr>
          <p:nvPr>
            <p:ph idx="1"/>
          </p:nvPr>
        </p:nvSpPr>
        <p:spPr>
          <a:xfrm>
            <a:off x="1240125" y="2623289"/>
            <a:ext cx="8229600" cy="4231412"/>
          </a:xfrm>
        </p:spPr>
        <p:txBody>
          <a:bodyPr>
            <a:normAutofit/>
          </a:bodyPr>
          <a:lstStyle/>
          <a:p>
            <a:pPr marL="0" lvl="2" indent="0">
              <a:buNone/>
            </a:pPr>
            <a:endParaRPr lang="en-US" sz="2000" dirty="0" smtClean="0">
              <a:solidFill>
                <a:srgbClr val="000090"/>
              </a:solidFill>
            </a:endParaRPr>
          </a:p>
          <a:p>
            <a:pPr marL="0" lvl="2" indent="0">
              <a:buNone/>
            </a:pPr>
            <a:r>
              <a:rPr lang="en-US" sz="1600" dirty="0" smtClean="0">
                <a:solidFill>
                  <a:srgbClr val="000090"/>
                </a:solidFill>
              </a:rPr>
              <a:t>			</a:t>
            </a:r>
          </a:p>
          <a:p>
            <a:pPr marL="0" lvl="2" indent="0">
              <a:buNone/>
            </a:pPr>
            <a:endParaRPr lang="en-US" sz="1600" dirty="0" smtClean="0">
              <a:solidFill>
                <a:srgbClr val="000090"/>
              </a:solidFill>
            </a:endParaRPr>
          </a:p>
          <a:p>
            <a:pPr marL="0" lvl="2" indent="0">
              <a:buNone/>
            </a:pPr>
            <a:endParaRPr lang="en-US" sz="1600" dirty="0">
              <a:solidFill>
                <a:srgbClr val="000090"/>
              </a:solidFill>
            </a:endParaRPr>
          </a:p>
          <a:p>
            <a:pPr marL="342900" lvl="2" indent="-342900"/>
            <a:endParaRPr lang="en-US" dirty="0"/>
          </a:p>
        </p:txBody>
      </p:sp>
      <p:graphicFrame>
        <p:nvGraphicFramePr>
          <p:cNvPr id="221" name="Content Placeholder 3"/>
          <p:cNvGraphicFramePr>
            <a:graphicFrameLocks/>
          </p:cNvGraphicFramePr>
          <p:nvPr>
            <p:extLst>
              <p:ext uri="{D42A27DB-BD31-4B8C-83A1-F6EECF244321}">
                <p14:modId xmlns:p14="http://schemas.microsoft.com/office/powerpoint/2010/main" val="3128485719"/>
              </p:ext>
            </p:extLst>
          </p:nvPr>
        </p:nvGraphicFramePr>
        <p:xfrm>
          <a:off x="879823" y="2763788"/>
          <a:ext cx="8962352" cy="4098457"/>
        </p:xfrm>
        <a:graphic>
          <a:graphicData uri="http://schemas.openxmlformats.org/drawingml/2006/table">
            <a:tbl>
              <a:tblPr firstRow="1" bandRow="1"/>
              <a:tblGrid>
                <a:gridCol w="560147"/>
                <a:gridCol w="560147"/>
                <a:gridCol w="560147"/>
                <a:gridCol w="560147"/>
                <a:gridCol w="560147"/>
                <a:gridCol w="560147"/>
                <a:gridCol w="560147"/>
                <a:gridCol w="560147"/>
                <a:gridCol w="560147"/>
                <a:gridCol w="560147"/>
                <a:gridCol w="560147"/>
                <a:gridCol w="560147"/>
                <a:gridCol w="560147"/>
                <a:gridCol w="560147"/>
                <a:gridCol w="560147"/>
                <a:gridCol w="560147"/>
              </a:tblGrid>
              <a:tr h="372587">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2012</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2013</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2014</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2015</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2016</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2017</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2018</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2019</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2020</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2021</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2022</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2023</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2024</a:t>
                      </a:r>
                      <a:endParaRPr lang="en-US" sz="1400" dirty="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2025</a:t>
                      </a:r>
                      <a:endParaRPr lang="en-US" sz="1400" dirty="0"/>
                    </a:p>
                  </a:txBody>
                  <a:tcPr marL="64306" marR="64306" marT="32138" marB="32138">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2026</a:t>
                      </a:r>
                      <a:endParaRPr lang="en-US" sz="1400" dirty="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321424" rtl="0" eaLnBrk="1" latinLnBrk="0" hangingPunct="1">
                        <a:defRPr sz="1300" b="1" kern="1200">
                          <a:solidFill>
                            <a:schemeClr val="lt1"/>
                          </a:solidFill>
                          <a:latin typeface="Calibri"/>
                        </a:defRPr>
                      </a:lvl1pPr>
                      <a:lvl2pPr marL="321424" algn="l" defTabSz="321424" rtl="0" eaLnBrk="1" latinLnBrk="0" hangingPunct="1">
                        <a:defRPr sz="1300" b="1" kern="1200">
                          <a:solidFill>
                            <a:schemeClr val="lt1"/>
                          </a:solidFill>
                          <a:latin typeface="Calibri"/>
                        </a:defRPr>
                      </a:lvl2pPr>
                      <a:lvl3pPr marL="642849" algn="l" defTabSz="321424" rtl="0" eaLnBrk="1" latinLnBrk="0" hangingPunct="1">
                        <a:defRPr sz="1300" b="1" kern="1200">
                          <a:solidFill>
                            <a:schemeClr val="lt1"/>
                          </a:solidFill>
                          <a:latin typeface="Calibri"/>
                        </a:defRPr>
                      </a:lvl3pPr>
                      <a:lvl4pPr marL="964274" algn="l" defTabSz="321424" rtl="0" eaLnBrk="1" latinLnBrk="0" hangingPunct="1">
                        <a:defRPr sz="1300" b="1" kern="1200">
                          <a:solidFill>
                            <a:schemeClr val="lt1"/>
                          </a:solidFill>
                          <a:latin typeface="Calibri"/>
                        </a:defRPr>
                      </a:lvl4pPr>
                      <a:lvl5pPr marL="1285697" algn="l" defTabSz="321424" rtl="0" eaLnBrk="1" latinLnBrk="0" hangingPunct="1">
                        <a:defRPr sz="1300" b="1" kern="1200">
                          <a:solidFill>
                            <a:schemeClr val="lt1"/>
                          </a:solidFill>
                          <a:latin typeface="Calibri"/>
                        </a:defRPr>
                      </a:lvl5pPr>
                      <a:lvl6pPr marL="1607123" algn="l" defTabSz="321424" rtl="0" eaLnBrk="1" latinLnBrk="0" hangingPunct="1">
                        <a:defRPr sz="1300" b="1" kern="1200">
                          <a:solidFill>
                            <a:schemeClr val="lt1"/>
                          </a:solidFill>
                          <a:latin typeface="Calibri"/>
                        </a:defRPr>
                      </a:lvl6pPr>
                      <a:lvl7pPr marL="1928546" algn="l" defTabSz="321424" rtl="0" eaLnBrk="1" latinLnBrk="0" hangingPunct="1">
                        <a:defRPr sz="1300" b="1" kern="1200">
                          <a:solidFill>
                            <a:schemeClr val="lt1"/>
                          </a:solidFill>
                          <a:latin typeface="Calibri"/>
                        </a:defRPr>
                      </a:lvl7pPr>
                      <a:lvl8pPr marL="2249971" algn="l" defTabSz="321424" rtl="0" eaLnBrk="1" latinLnBrk="0" hangingPunct="1">
                        <a:defRPr sz="1300" b="1" kern="1200">
                          <a:solidFill>
                            <a:schemeClr val="lt1"/>
                          </a:solidFill>
                          <a:latin typeface="Calibri"/>
                        </a:defRPr>
                      </a:lvl8pPr>
                      <a:lvl9pPr marL="2571396" algn="l" defTabSz="321424" rtl="0" eaLnBrk="1" latinLnBrk="0" hangingPunct="1">
                        <a:defRPr sz="1300" b="1" kern="1200">
                          <a:solidFill>
                            <a:schemeClr val="lt1"/>
                          </a:solidFill>
                          <a:latin typeface="Calibri"/>
                        </a:defRPr>
                      </a:lvl9pPr>
                    </a:lstStyle>
                    <a:p>
                      <a:pPr algn="ctr"/>
                      <a:r>
                        <a:rPr lang="en-US" sz="1400" dirty="0" smtClean="0"/>
                        <a:t>2027</a:t>
                      </a: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72587">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321424" rtl="0" eaLnBrk="1" latinLnBrk="0" hangingPunct="1">
                        <a:defRPr sz="1300" kern="1200">
                          <a:solidFill>
                            <a:schemeClr val="dk1"/>
                          </a:solidFill>
                          <a:latin typeface="Calibri"/>
                        </a:defRPr>
                      </a:lvl1pPr>
                      <a:lvl2pPr marL="321424" algn="l" defTabSz="321424" rtl="0" eaLnBrk="1" latinLnBrk="0" hangingPunct="1">
                        <a:defRPr sz="1300" kern="1200">
                          <a:solidFill>
                            <a:schemeClr val="dk1"/>
                          </a:solidFill>
                          <a:latin typeface="Calibri"/>
                        </a:defRPr>
                      </a:lvl2pPr>
                      <a:lvl3pPr marL="642849" algn="l" defTabSz="321424" rtl="0" eaLnBrk="1" latinLnBrk="0" hangingPunct="1">
                        <a:defRPr sz="1300" kern="1200">
                          <a:solidFill>
                            <a:schemeClr val="dk1"/>
                          </a:solidFill>
                          <a:latin typeface="Calibri"/>
                        </a:defRPr>
                      </a:lvl3pPr>
                      <a:lvl4pPr marL="964274" algn="l" defTabSz="321424" rtl="0" eaLnBrk="1" latinLnBrk="0" hangingPunct="1">
                        <a:defRPr sz="1300" kern="1200">
                          <a:solidFill>
                            <a:schemeClr val="dk1"/>
                          </a:solidFill>
                          <a:latin typeface="Calibri"/>
                        </a:defRPr>
                      </a:lvl4pPr>
                      <a:lvl5pPr marL="1285697" algn="l" defTabSz="321424" rtl="0" eaLnBrk="1" latinLnBrk="0" hangingPunct="1">
                        <a:defRPr sz="1300" kern="1200">
                          <a:solidFill>
                            <a:schemeClr val="dk1"/>
                          </a:solidFill>
                          <a:latin typeface="Calibri"/>
                        </a:defRPr>
                      </a:lvl5pPr>
                      <a:lvl6pPr marL="1607123" algn="l" defTabSz="321424" rtl="0" eaLnBrk="1" latinLnBrk="0" hangingPunct="1">
                        <a:defRPr sz="1300" kern="1200">
                          <a:solidFill>
                            <a:schemeClr val="dk1"/>
                          </a:solidFill>
                          <a:latin typeface="Calibri"/>
                        </a:defRPr>
                      </a:lvl6pPr>
                      <a:lvl7pPr marL="1928546" algn="l" defTabSz="321424" rtl="0" eaLnBrk="1" latinLnBrk="0" hangingPunct="1">
                        <a:defRPr sz="1300" kern="1200">
                          <a:solidFill>
                            <a:schemeClr val="dk1"/>
                          </a:solidFill>
                          <a:latin typeface="Calibri"/>
                        </a:defRPr>
                      </a:lvl7pPr>
                      <a:lvl8pPr marL="2249971" algn="l" defTabSz="321424" rtl="0" eaLnBrk="1" latinLnBrk="0" hangingPunct="1">
                        <a:defRPr sz="1300" kern="1200">
                          <a:solidFill>
                            <a:schemeClr val="dk1"/>
                          </a:solidFill>
                          <a:latin typeface="Calibri"/>
                        </a:defRPr>
                      </a:lvl8pPr>
                      <a:lvl9pPr marL="2571396" algn="l" defTabSz="321424" rtl="0" eaLnBrk="1" latinLnBrk="0" hangingPunct="1">
                        <a:defRPr sz="1300" kern="1200">
                          <a:solidFill>
                            <a:schemeClr val="dk1"/>
                          </a:solidFill>
                          <a:latin typeface="Calibri"/>
                        </a:defRPr>
                      </a:lvl9pPr>
                    </a:lstStyle>
                    <a:p>
                      <a:pPr algn="ctr"/>
                      <a:endParaRPr lang="en-US" sz="1400"/>
                    </a:p>
                  </a:txBody>
                  <a:tcPr marL="64306" marR="64306" marT="32138" marB="3213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endParaRPr lang="en-US" sz="1400" dirty="0"/>
                    </a:p>
                  </a:txBody>
                  <a:tcPr marL="64306" marR="64306" marT="32138" marB="32138">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222" name="Process 221"/>
          <p:cNvSpPr/>
          <p:nvPr/>
        </p:nvSpPr>
        <p:spPr>
          <a:xfrm>
            <a:off x="1959945" y="3966972"/>
            <a:ext cx="6911780" cy="326661"/>
          </a:xfrm>
          <a:prstGeom prst="flowChartProcess">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64229" tIns="32115" rIns="64229" bIns="32115" anchor="ctr"/>
          <a:lstStyle/>
          <a:p>
            <a:pPr defTabSz="642295">
              <a:defRPr/>
            </a:pPr>
            <a:r>
              <a:rPr lang="en-US" sz="1700" kern="0" dirty="0">
                <a:solidFill>
                  <a:sysClr val="window" lastClr="FFFFFF"/>
                </a:solidFill>
                <a:latin typeface="Calibri"/>
                <a:ea typeface="ヒラギノ角ゴ ProN W3"/>
                <a:cs typeface="ヒラギノ角ゴ ProN W3"/>
              </a:rPr>
              <a:t>         			     Construction</a:t>
            </a:r>
          </a:p>
        </p:txBody>
      </p:sp>
      <p:sp>
        <p:nvSpPr>
          <p:cNvPr id="223" name="Process 222"/>
          <p:cNvSpPr/>
          <p:nvPr/>
        </p:nvSpPr>
        <p:spPr>
          <a:xfrm>
            <a:off x="5250260" y="3195162"/>
            <a:ext cx="4591910" cy="328937"/>
          </a:xfrm>
          <a:prstGeom prst="flowChartProcess">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64229" tIns="32115" rIns="64229" bIns="32115" anchor="ctr"/>
          <a:lstStyle/>
          <a:p>
            <a:pPr defTabSz="642295">
              <a:defRPr/>
            </a:pPr>
            <a:r>
              <a:rPr lang="en-US" sz="1700" kern="0" dirty="0">
                <a:solidFill>
                  <a:sysClr val="window" lastClr="FFFFFF"/>
                </a:solidFill>
                <a:latin typeface="Calibri"/>
                <a:ea typeface="ヒラギノ角ゴ ProN W3"/>
                <a:cs typeface="ヒラギノ角ゴ ProN W3"/>
              </a:rPr>
              <a:t>Operation</a:t>
            </a:r>
          </a:p>
        </p:txBody>
      </p:sp>
      <p:sp>
        <p:nvSpPr>
          <p:cNvPr id="224" name="TextBox 223"/>
          <p:cNvSpPr txBox="1"/>
          <p:nvPr/>
        </p:nvSpPr>
        <p:spPr>
          <a:xfrm>
            <a:off x="1652879" y="4310703"/>
            <a:ext cx="378536"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3</a:t>
            </a:r>
          </a:p>
        </p:txBody>
      </p:sp>
      <p:sp>
        <p:nvSpPr>
          <p:cNvPr id="225" name="TextBox 224"/>
          <p:cNvSpPr txBox="1"/>
          <p:nvPr/>
        </p:nvSpPr>
        <p:spPr>
          <a:xfrm>
            <a:off x="2186635" y="4664680"/>
            <a:ext cx="346527"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4</a:t>
            </a:r>
          </a:p>
        </p:txBody>
      </p:sp>
      <p:sp>
        <p:nvSpPr>
          <p:cNvPr id="226" name="TextBox 225"/>
          <p:cNvSpPr txBox="1"/>
          <p:nvPr/>
        </p:nvSpPr>
        <p:spPr>
          <a:xfrm>
            <a:off x="2806562" y="5029551"/>
            <a:ext cx="324389"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2</a:t>
            </a:r>
          </a:p>
        </p:txBody>
      </p:sp>
      <p:sp>
        <p:nvSpPr>
          <p:cNvPr id="227" name="TextBox 226"/>
          <p:cNvSpPr txBox="1"/>
          <p:nvPr/>
        </p:nvSpPr>
        <p:spPr>
          <a:xfrm>
            <a:off x="3326991" y="5329648"/>
            <a:ext cx="330775"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3</a:t>
            </a:r>
          </a:p>
        </p:txBody>
      </p:sp>
      <p:sp>
        <p:nvSpPr>
          <p:cNvPr id="228" name="TextBox 227"/>
          <p:cNvSpPr txBox="1"/>
          <p:nvPr/>
        </p:nvSpPr>
        <p:spPr>
          <a:xfrm>
            <a:off x="3908387" y="5568407"/>
            <a:ext cx="341580"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2</a:t>
            </a:r>
          </a:p>
        </p:txBody>
      </p:sp>
      <p:sp>
        <p:nvSpPr>
          <p:cNvPr id="229" name="TextBox 228"/>
          <p:cNvSpPr txBox="1"/>
          <p:nvPr/>
        </p:nvSpPr>
        <p:spPr>
          <a:xfrm>
            <a:off x="4468721" y="5862826"/>
            <a:ext cx="328565"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3</a:t>
            </a:r>
          </a:p>
        </p:txBody>
      </p:sp>
      <p:sp>
        <p:nvSpPr>
          <p:cNvPr id="230" name="TextBox 229"/>
          <p:cNvSpPr txBox="1"/>
          <p:nvPr/>
        </p:nvSpPr>
        <p:spPr>
          <a:xfrm>
            <a:off x="5003595" y="6191249"/>
            <a:ext cx="288099"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3</a:t>
            </a:r>
          </a:p>
        </p:txBody>
      </p:sp>
      <p:sp>
        <p:nvSpPr>
          <p:cNvPr id="231" name="TextBox 230"/>
          <p:cNvSpPr txBox="1"/>
          <p:nvPr/>
        </p:nvSpPr>
        <p:spPr>
          <a:xfrm>
            <a:off x="5597651" y="6440445"/>
            <a:ext cx="378188" cy="324546"/>
          </a:xfrm>
          <a:prstGeom prst="rect">
            <a:avLst/>
          </a:prstGeom>
          <a:noFill/>
        </p:spPr>
        <p:txBody>
          <a:bodyPr wrap="square" lIns="64229" tIns="32115" rIns="64229" bIns="32115">
            <a:spAutoFit/>
          </a:bodyPr>
          <a:lstStyle/>
          <a:p>
            <a:pPr defTabSz="642295">
              <a:defRPr/>
            </a:pPr>
            <a:r>
              <a:rPr lang="en-US" sz="1700" kern="0" dirty="0">
                <a:solidFill>
                  <a:sysClr val="windowText" lastClr="000000"/>
                </a:solidFill>
              </a:rPr>
              <a:t>2</a:t>
            </a:r>
          </a:p>
        </p:txBody>
      </p:sp>
      <p:sp>
        <p:nvSpPr>
          <p:cNvPr id="232" name="Bent-Up Arrow 231"/>
          <p:cNvSpPr/>
          <p:nvPr/>
        </p:nvSpPr>
        <p:spPr bwMode="auto">
          <a:xfrm flipV="1">
            <a:off x="1520595" y="3725559"/>
            <a:ext cx="230032"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3" name="Bent-Up Arrow 232"/>
          <p:cNvSpPr/>
          <p:nvPr/>
        </p:nvSpPr>
        <p:spPr bwMode="auto">
          <a:xfrm flipV="1">
            <a:off x="2082278" y="3725559"/>
            <a:ext cx="230032"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4" name="Bent-Up Arrow 233"/>
          <p:cNvSpPr/>
          <p:nvPr/>
        </p:nvSpPr>
        <p:spPr bwMode="auto">
          <a:xfrm flipV="1">
            <a:off x="2643958" y="3725559"/>
            <a:ext cx="228916"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5" name="Bent-Up Arrow 234"/>
          <p:cNvSpPr/>
          <p:nvPr/>
        </p:nvSpPr>
        <p:spPr bwMode="auto">
          <a:xfrm flipV="1">
            <a:off x="3204521" y="3725559"/>
            <a:ext cx="230032"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6" name="Bent-Up Arrow 235"/>
          <p:cNvSpPr/>
          <p:nvPr/>
        </p:nvSpPr>
        <p:spPr bwMode="auto">
          <a:xfrm flipV="1">
            <a:off x="3766204" y="3725559"/>
            <a:ext cx="230032"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7" name="Bent-Up Arrow 236"/>
          <p:cNvSpPr/>
          <p:nvPr/>
        </p:nvSpPr>
        <p:spPr bwMode="auto">
          <a:xfrm flipV="1">
            <a:off x="4327884" y="3725559"/>
            <a:ext cx="230032"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8" name="Bent-Up Arrow 237"/>
          <p:cNvSpPr/>
          <p:nvPr/>
        </p:nvSpPr>
        <p:spPr bwMode="auto">
          <a:xfrm flipV="1">
            <a:off x="4889567" y="3725559"/>
            <a:ext cx="228916"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sp>
        <p:nvSpPr>
          <p:cNvPr id="239" name="Bent-Up Arrow 238"/>
          <p:cNvSpPr/>
          <p:nvPr/>
        </p:nvSpPr>
        <p:spPr bwMode="auto">
          <a:xfrm flipV="1">
            <a:off x="5450130" y="3725559"/>
            <a:ext cx="230032" cy="374465"/>
          </a:xfrm>
          <a:prstGeom prst="bentUpArrow">
            <a:avLst/>
          </a:prstGeom>
          <a:solidFill>
            <a:srgbClr val="008000"/>
          </a:solidFill>
          <a:ln w="25400" cap="flat" cmpd="sng" algn="ctr">
            <a:solidFill>
              <a:srgbClr val="000000"/>
            </a:solidFill>
            <a:prstDash val="solid"/>
            <a:round/>
            <a:headEnd type="none" w="med" len="med"/>
            <a:tailEnd type="none" w="med" len="med"/>
          </a:ln>
          <a:effectLst/>
        </p:spPr>
        <p:txBody>
          <a:bodyPr lIns="64229" tIns="32115" rIns="64229" bIns="32115"/>
          <a:lstStyle/>
          <a:p>
            <a:pPr defTabSz="642295">
              <a:defRPr/>
            </a:pPr>
            <a:endParaRPr lang="en-US">
              <a:ea typeface="ヒラギノ角ゴ ProN W3" charset="-128"/>
              <a:cs typeface="ヒラギノ角ゴ ProN W3" charset="-128"/>
            </a:endParaRPr>
          </a:p>
        </p:txBody>
      </p:sp>
      <p:cxnSp>
        <p:nvCxnSpPr>
          <p:cNvPr id="240" name="Straight Connector 239"/>
          <p:cNvCxnSpPr/>
          <p:nvPr/>
        </p:nvCxnSpPr>
        <p:spPr>
          <a:xfrm rot="5400000">
            <a:off x="1637089" y="4329486"/>
            <a:ext cx="624866" cy="0"/>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1" name="Straight Connector 240"/>
          <p:cNvCxnSpPr/>
          <p:nvPr/>
        </p:nvCxnSpPr>
        <p:spPr>
          <a:xfrm rot="5400000">
            <a:off x="2004354" y="4512733"/>
            <a:ext cx="991363" cy="0"/>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2" name="Straight Connector 241"/>
          <p:cNvCxnSpPr/>
          <p:nvPr/>
        </p:nvCxnSpPr>
        <p:spPr>
          <a:xfrm rot="5400000">
            <a:off x="2438192" y="4659561"/>
            <a:ext cx="1285018" cy="0"/>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3" name="Straight Connector 242"/>
          <p:cNvCxnSpPr/>
          <p:nvPr/>
        </p:nvCxnSpPr>
        <p:spPr>
          <a:xfrm>
            <a:off x="3631215" y="4017052"/>
            <a:ext cx="0" cy="1610430"/>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4" name="Straight Connector 243"/>
          <p:cNvCxnSpPr/>
          <p:nvPr/>
        </p:nvCxnSpPr>
        <p:spPr>
          <a:xfrm>
            <a:off x="4197363" y="4017053"/>
            <a:ext cx="0" cy="1838186"/>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5" name="Straight Connector 244"/>
          <p:cNvCxnSpPr/>
          <p:nvPr/>
        </p:nvCxnSpPr>
        <p:spPr>
          <a:xfrm flipH="1">
            <a:off x="4747877" y="4017052"/>
            <a:ext cx="1" cy="2151183"/>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6" name="Straight Connector 245"/>
          <p:cNvCxnSpPr/>
          <p:nvPr/>
        </p:nvCxnSpPr>
        <p:spPr>
          <a:xfrm flipH="1">
            <a:off x="5312909" y="4017053"/>
            <a:ext cx="1" cy="2477042"/>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cxnSp>
        <p:nvCxnSpPr>
          <p:cNvPr id="247" name="Straight Connector 246"/>
          <p:cNvCxnSpPr/>
          <p:nvPr/>
        </p:nvCxnSpPr>
        <p:spPr>
          <a:xfrm rot="5400000">
            <a:off x="4536266" y="5359844"/>
            <a:ext cx="2685580" cy="0"/>
          </a:xfrm>
          <a:prstGeom prst="line">
            <a:avLst/>
          </a:prstGeom>
          <a:noFill/>
          <a:ln w="25400" cap="flat" cmpd="sng" algn="ctr">
            <a:solidFill>
              <a:srgbClr val="008000"/>
            </a:solidFill>
            <a:prstDash val="dash"/>
            <a:round/>
            <a:headEnd type="none" w="med" len="med"/>
            <a:tailEnd type="none" w="med" len="med"/>
          </a:ln>
          <a:effectLst>
            <a:outerShdw blurRad="40000" dist="20000" dir="5400000" rotWithShape="0">
              <a:srgbClr val="000000">
                <a:alpha val="38000"/>
              </a:srgbClr>
            </a:outerShdw>
          </a:effectLst>
        </p:spPr>
      </p:cxnSp>
      <p:sp>
        <p:nvSpPr>
          <p:cNvPr id="248" name="Process 247"/>
          <p:cNvSpPr/>
          <p:nvPr/>
        </p:nvSpPr>
        <p:spPr>
          <a:xfrm>
            <a:off x="879825" y="3576457"/>
            <a:ext cx="4961149" cy="339181"/>
          </a:xfrm>
          <a:prstGeom prst="flowChartProcess">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64229" tIns="32115" rIns="64229" bIns="32115" anchor="ctr"/>
          <a:lstStyle/>
          <a:p>
            <a:pPr defTabSz="642295">
              <a:defRPr/>
            </a:pPr>
            <a:r>
              <a:rPr lang="en-US" sz="1700" kern="0" dirty="0">
                <a:solidFill>
                  <a:sysClr val="window" lastClr="FFFFFF"/>
                </a:solidFill>
                <a:latin typeface="Calibri"/>
                <a:ea typeface="ヒラギノ角ゴ ProN W3"/>
                <a:cs typeface="ヒラギノ角ゴ ProN W3"/>
              </a:rPr>
              <a:t>Instrument Development</a:t>
            </a:r>
          </a:p>
        </p:txBody>
      </p:sp>
      <p:grpSp>
        <p:nvGrpSpPr>
          <p:cNvPr id="249" name="Group 248"/>
          <p:cNvGrpSpPr/>
          <p:nvPr/>
        </p:nvGrpSpPr>
        <p:grpSpPr>
          <a:xfrm>
            <a:off x="1959943" y="4419972"/>
            <a:ext cx="4725267" cy="0"/>
            <a:chOff x="1300417" y="4589463"/>
            <a:chExt cx="6717664" cy="0"/>
          </a:xfrm>
        </p:grpSpPr>
        <p:cxnSp>
          <p:nvCxnSpPr>
            <p:cNvPr id="250" name="Straight Connector 249"/>
            <p:cNvCxnSpPr/>
            <p:nvPr/>
          </p:nvCxnSpPr>
          <p:spPr bwMode="auto">
            <a:xfrm>
              <a:off x="6361915" y="45894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51" name="Straight Connector 250"/>
            <p:cNvCxnSpPr/>
            <p:nvPr/>
          </p:nvCxnSpPr>
          <p:spPr bwMode="auto">
            <a:xfrm>
              <a:off x="1300417" y="4589463"/>
              <a:ext cx="5040000"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52" name="Straight Connector 251"/>
            <p:cNvCxnSpPr/>
            <p:nvPr/>
          </p:nvCxnSpPr>
          <p:spPr bwMode="auto">
            <a:xfrm>
              <a:off x="6832343" y="45894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53" name="Group 252"/>
          <p:cNvGrpSpPr/>
          <p:nvPr/>
        </p:nvGrpSpPr>
        <p:grpSpPr>
          <a:xfrm>
            <a:off x="2513840" y="4747771"/>
            <a:ext cx="4174343" cy="0"/>
            <a:chOff x="2087861" y="5046663"/>
            <a:chExt cx="5934444" cy="0"/>
          </a:xfrm>
        </p:grpSpPr>
        <p:cxnSp>
          <p:nvCxnSpPr>
            <p:cNvPr id="254" name="Straight Connector 253"/>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55" name="Straight Connector 254"/>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56" name="Straight Connector 255"/>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57" name="Group 256"/>
          <p:cNvGrpSpPr/>
          <p:nvPr/>
        </p:nvGrpSpPr>
        <p:grpSpPr>
          <a:xfrm>
            <a:off x="1959943" y="4529237"/>
            <a:ext cx="4725267" cy="0"/>
            <a:chOff x="1300417" y="4589463"/>
            <a:chExt cx="6717664" cy="0"/>
          </a:xfrm>
        </p:grpSpPr>
        <p:cxnSp>
          <p:nvCxnSpPr>
            <p:cNvPr id="258" name="Straight Connector 257"/>
            <p:cNvCxnSpPr/>
            <p:nvPr/>
          </p:nvCxnSpPr>
          <p:spPr bwMode="auto">
            <a:xfrm>
              <a:off x="6361915" y="45894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59" name="Straight Connector 258"/>
            <p:cNvCxnSpPr/>
            <p:nvPr/>
          </p:nvCxnSpPr>
          <p:spPr bwMode="auto">
            <a:xfrm>
              <a:off x="1300417" y="4589463"/>
              <a:ext cx="5040000"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60" name="Straight Connector 259"/>
            <p:cNvCxnSpPr/>
            <p:nvPr/>
          </p:nvCxnSpPr>
          <p:spPr bwMode="auto">
            <a:xfrm>
              <a:off x="6832343" y="45894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61" name="Group 260"/>
          <p:cNvGrpSpPr/>
          <p:nvPr/>
        </p:nvGrpSpPr>
        <p:grpSpPr>
          <a:xfrm>
            <a:off x="1959943" y="4638504"/>
            <a:ext cx="4725267" cy="0"/>
            <a:chOff x="1300417" y="4589463"/>
            <a:chExt cx="6717664" cy="0"/>
          </a:xfrm>
        </p:grpSpPr>
        <p:cxnSp>
          <p:nvCxnSpPr>
            <p:cNvPr id="262" name="Straight Connector 261"/>
            <p:cNvCxnSpPr/>
            <p:nvPr/>
          </p:nvCxnSpPr>
          <p:spPr bwMode="auto">
            <a:xfrm>
              <a:off x="6361915" y="45894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63" name="Straight Connector 262"/>
            <p:cNvCxnSpPr/>
            <p:nvPr/>
          </p:nvCxnSpPr>
          <p:spPr bwMode="auto">
            <a:xfrm>
              <a:off x="1300417" y="4589463"/>
              <a:ext cx="5040000"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64" name="Straight Connector 263"/>
            <p:cNvCxnSpPr/>
            <p:nvPr/>
          </p:nvCxnSpPr>
          <p:spPr bwMode="auto">
            <a:xfrm>
              <a:off x="6832343" y="45894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65" name="Group 264"/>
          <p:cNvGrpSpPr/>
          <p:nvPr/>
        </p:nvGrpSpPr>
        <p:grpSpPr>
          <a:xfrm>
            <a:off x="2513840" y="4857038"/>
            <a:ext cx="4174343" cy="0"/>
            <a:chOff x="2087861" y="5046663"/>
            <a:chExt cx="5934444" cy="0"/>
          </a:xfrm>
        </p:grpSpPr>
        <p:cxnSp>
          <p:nvCxnSpPr>
            <p:cNvPr id="266" name="Straight Connector 265"/>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67" name="Straight Connector 266"/>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68" name="Straight Connector 267"/>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69" name="Group 268"/>
          <p:cNvGrpSpPr/>
          <p:nvPr/>
        </p:nvGrpSpPr>
        <p:grpSpPr>
          <a:xfrm>
            <a:off x="2513840" y="4966303"/>
            <a:ext cx="4174343" cy="0"/>
            <a:chOff x="2087861" y="5046663"/>
            <a:chExt cx="5934444" cy="0"/>
          </a:xfrm>
        </p:grpSpPr>
        <p:cxnSp>
          <p:nvCxnSpPr>
            <p:cNvPr id="270" name="Straight Connector 269"/>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71" name="Straight Connector 270"/>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72" name="Straight Connector 271"/>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73" name="Group 272"/>
          <p:cNvGrpSpPr/>
          <p:nvPr/>
        </p:nvGrpSpPr>
        <p:grpSpPr>
          <a:xfrm>
            <a:off x="2513840" y="5075569"/>
            <a:ext cx="4174343" cy="0"/>
            <a:chOff x="2087861" y="5046663"/>
            <a:chExt cx="5934444" cy="0"/>
          </a:xfrm>
        </p:grpSpPr>
        <p:cxnSp>
          <p:nvCxnSpPr>
            <p:cNvPr id="274" name="Straight Connector 273"/>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75" name="Straight Connector 274"/>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76" name="Straight Connector 275"/>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77" name="Group 276"/>
          <p:cNvGrpSpPr/>
          <p:nvPr/>
        </p:nvGrpSpPr>
        <p:grpSpPr>
          <a:xfrm>
            <a:off x="3090066" y="5184836"/>
            <a:ext cx="4174343" cy="0"/>
            <a:chOff x="2087861" y="5046663"/>
            <a:chExt cx="5934444" cy="0"/>
          </a:xfrm>
        </p:grpSpPr>
        <p:cxnSp>
          <p:nvCxnSpPr>
            <p:cNvPr id="278" name="Straight Connector 277"/>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79" name="Straight Connector 278"/>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80" name="Straight Connector 279"/>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81" name="Group 280"/>
          <p:cNvGrpSpPr/>
          <p:nvPr/>
        </p:nvGrpSpPr>
        <p:grpSpPr>
          <a:xfrm>
            <a:off x="3090066" y="5294102"/>
            <a:ext cx="4174343" cy="0"/>
            <a:chOff x="2087861" y="5046663"/>
            <a:chExt cx="5934444" cy="0"/>
          </a:xfrm>
        </p:grpSpPr>
        <p:cxnSp>
          <p:nvCxnSpPr>
            <p:cNvPr id="282" name="Straight Connector 281"/>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83" name="Straight Connector 282"/>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84" name="Straight Connector 283"/>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85" name="Group 284"/>
          <p:cNvGrpSpPr/>
          <p:nvPr/>
        </p:nvGrpSpPr>
        <p:grpSpPr>
          <a:xfrm>
            <a:off x="3643959" y="5403368"/>
            <a:ext cx="4174343" cy="0"/>
            <a:chOff x="2087861" y="5046663"/>
            <a:chExt cx="5934444" cy="0"/>
          </a:xfrm>
        </p:grpSpPr>
        <p:cxnSp>
          <p:nvCxnSpPr>
            <p:cNvPr id="286" name="Straight Connector 285"/>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87" name="Straight Connector 286"/>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88" name="Straight Connector 287"/>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89" name="Group 288"/>
          <p:cNvGrpSpPr/>
          <p:nvPr/>
        </p:nvGrpSpPr>
        <p:grpSpPr>
          <a:xfrm>
            <a:off x="3643959" y="5512635"/>
            <a:ext cx="4174343" cy="0"/>
            <a:chOff x="2087861" y="5046663"/>
            <a:chExt cx="5934444" cy="0"/>
          </a:xfrm>
        </p:grpSpPr>
        <p:cxnSp>
          <p:nvCxnSpPr>
            <p:cNvPr id="290" name="Straight Connector 289"/>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91" name="Straight Connector 290"/>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92" name="Straight Connector 291"/>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93" name="Group 292"/>
          <p:cNvGrpSpPr/>
          <p:nvPr/>
        </p:nvGrpSpPr>
        <p:grpSpPr>
          <a:xfrm>
            <a:off x="3643959" y="5621901"/>
            <a:ext cx="4174343" cy="0"/>
            <a:chOff x="2087861" y="5046663"/>
            <a:chExt cx="5934444" cy="0"/>
          </a:xfrm>
        </p:grpSpPr>
        <p:cxnSp>
          <p:nvCxnSpPr>
            <p:cNvPr id="294" name="Straight Connector 293"/>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95" name="Straight Connector 294"/>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96" name="Straight Connector 295"/>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297" name="Group 296"/>
          <p:cNvGrpSpPr/>
          <p:nvPr/>
        </p:nvGrpSpPr>
        <p:grpSpPr>
          <a:xfrm>
            <a:off x="4212741" y="5731168"/>
            <a:ext cx="4174343" cy="0"/>
            <a:chOff x="2087861" y="5046663"/>
            <a:chExt cx="5934444" cy="0"/>
          </a:xfrm>
        </p:grpSpPr>
        <p:cxnSp>
          <p:nvCxnSpPr>
            <p:cNvPr id="298" name="Straight Connector 297"/>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299" name="Straight Connector 298"/>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00" name="Straight Connector 299"/>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01" name="Group 300"/>
          <p:cNvGrpSpPr/>
          <p:nvPr/>
        </p:nvGrpSpPr>
        <p:grpSpPr>
          <a:xfrm>
            <a:off x="4212741" y="5840434"/>
            <a:ext cx="4174343" cy="0"/>
            <a:chOff x="2087861" y="5046663"/>
            <a:chExt cx="5934444" cy="0"/>
          </a:xfrm>
        </p:grpSpPr>
        <p:cxnSp>
          <p:nvCxnSpPr>
            <p:cNvPr id="302" name="Straight Connector 301"/>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03" name="Straight Connector 302"/>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04" name="Straight Connector 303"/>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05" name="Group 304"/>
          <p:cNvGrpSpPr/>
          <p:nvPr/>
        </p:nvGrpSpPr>
        <p:grpSpPr>
          <a:xfrm>
            <a:off x="4759189" y="5949700"/>
            <a:ext cx="4174343" cy="0"/>
            <a:chOff x="2087861" y="5046663"/>
            <a:chExt cx="5934444" cy="0"/>
          </a:xfrm>
        </p:grpSpPr>
        <p:cxnSp>
          <p:nvCxnSpPr>
            <p:cNvPr id="306" name="Straight Connector 305"/>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07" name="Straight Connector 306"/>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08" name="Straight Connector 307"/>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09" name="Group 308"/>
          <p:cNvGrpSpPr/>
          <p:nvPr/>
        </p:nvGrpSpPr>
        <p:grpSpPr>
          <a:xfrm>
            <a:off x="4759189" y="6058967"/>
            <a:ext cx="4174343" cy="0"/>
            <a:chOff x="2087861" y="5046663"/>
            <a:chExt cx="5934444" cy="0"/>
          </a:xfrm>
        </p:grpSpPr>
        <p:cxnSp>
          <p:nvCxnSpPr>
            <p:cNvPr id="310" name="Straight Connector 309"/>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11" name="Straight Connector 310"/>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12" name="Straight Connector 311"/>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13" name="Group 312"/>
          <p:cNvGrpSpPr/>
          <p:nvPr/>
        </p:nvGrpSpPr>
        <p:grpSpPr>
          <a:xfrm>
            <a:off x="4759189" y="6168233"/>
            <a:ext cx="4174343" cy="0"/>
            <a:chOff x="2087861" y="5046663"/>
            <a:chExt cx="5934444" cy="0"/>
          </a:xfrm>
        </p:grpSpPr>
        <p:cxnSp>
          <p:nvCxnSpPr>
            <p:cNvPr id="314" name="Straight Connector 313"/>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15" name="Straight Connector 314"/>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16" name="Straight Connector 315"/>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17" name="Group 316"/>
          <p:cNvGrpSpPr/>
          <p:nvPr/>
        </p:nvGrpSpPr>
        <p:grpSpPr>
          <a:xfrm>
            <a:off x="5327972" y="6277500"/>
            <a:ext cx="4174343" cy="0"/>
            <a:chOff x="2087861" y="5046663"/>
            <a:chExt cx="5934444" cy="0"/>
          </a:xfrm>
        </p:grpSpPr>
        <p:cxnSp>
          <p:nvCxnSpPr>
            <p:cNvPr id="318" name="Straight Connector 317"/>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19" name="Straight Connector 318"/>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20" name="Straight Connector 319"/>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21" name="Group 320"/>
          <p:cNvGrpSpPr/>
          <p:nvPr/>
        </p:nvGrpSpPr>
        <p:grpSpPr>
          <a:xfrm>
            <a:off x="5327972" y="6386766"/>
            <a:ext cx="4174343" cy="0"/>
            <a:chOff x="2087861" y="5046663"/>
            <a:chExt cx="5934444" cy="0"/>
          </a:xfrm>
        </p:grpSpPr>
        <p:cxnSp>
          <p:nvCxnSpPr>
            <p:cNvPr id="322" name="Straight Connector 321"/>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23" name="Straight Connector 322"/>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24" name="Straight Connector 323"/>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25" name="Group 324"/>
          <p:cNvGrpSpPr/>
          <p:nvPr/>
        </p:nvGrpSpPr>
        <p:grpSpPr>
          <a:xfrm>
            <a:off x="5327972" y="6496032"/>
            <a:ext cx="4174343" cy="0"/>
            <a:chOff x="2087861" y="5046663"/>
            <a:chExt cx="5934444" cy="0"/>
          </a:xfrm>
        </p:grpSpPr>
        <p:cxnSp>
          <p:nvCxnSpPr>
            <p:cNvPr id="326" name="Straight Connector 325"/>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27" name="Straight Connector 326"/>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28" name="Straight Connector 327"/>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29" name="Group 328"/>
          <p:cNvGrpSpPr/>
          <p:nvPr/>
        </p:nvGrpSpPr>
        <p:grpSpPr>
          <a:xfrm>
            <a:off x="5896754" y="6605298"/>
            <a:ext cx="3912061" cy="46921"/>
            <a:chOff x="2087861" y="5046663"/>
            <a:chExt cx="5934444" cy="0"/>
          </a:xfrm>
        </p:grpSpPr>
        <p:cxnSp>
          <p:nvCxnSpPr>
            <p:cNvPr id="330" name="Straight Connector 329"/>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31" name="Straight Connector 330"/>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32" name="Straight Connector 331"/>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grpSp>
        <p:nvGrpSpPr>
          <p:cNvPr id="333" name="Group 332"/>
          <p:cNvGrpSpPr/>
          <p:nvPr/>
        </p:nvGrpSpPr>
        <p:grpSpPr>
          <a:xfrm>
            <a:off x="5896754" y="6714564"/>
            <a:ext cx="3912061" cy="81671"/>
            <a:chOff x="2087861" y="5046663"/>
            <a:chExt cx="5934444" cy="0"/>
          </a:xfrm>
        </p:grpSpPr>
        <p:cxnSp>
          <p:nvCxnSpPr>
            <p:cNvPr id="334" name="Straight Connector 333"/>
            <p:cNvCxnSpPr/>
            <p:nvPr/>
          </p:nvCxnSpPr>
          <p:spPr bwMode="auto">
            <a:xfrm>
              <a:off x="6355555" y="5046663"/>
              <a:ext cx="431799" cy="0"/>
            </a:xfrm>
            <a:prstGeom prst="line">
              <a:avLst/>
            </a:prstGeom>
            <a:noFill/>
            <a:ln w="3810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35" name="Straight Connector 334"/>
            <p:cNvCxnSpPr/>
            <p:nvPr/>
          </p:nvCxnSpPr>
          <p:spPr bwMode="auto">
            <a:xfrm>
              <a:off x="2087861" y="5046663"/>
              <a:ext cx="4247992" cy="0"/>
            </a:xfrm>
            <a:prstGeom prst="line">
              <a:avLst/>
            </a:prstGeom>
            <a:noFill/>
            <a:ln w="38100" cap="flat" cmpd="sng" algn="ctr">
              <a:solidFill>
                <a:sysClr val="windowText" lastClr="000000"/>
              </a:solidFill>
              <a:prstDash val="solid"/>
              <a:round/>
              <a:headEnd type="none" w="med" len="med"/>
              <a:tailEnd type="none" w="med" len="med"/>
            </a:ln>
            <a:effectLst>
              <a:outerShdw blurRad="40000" dist="20000" dir="5400000" rotWithShape="0">
                <a:srgbClr val="000000">
                  <a:alpha val="38000"/>
                </a:srgbClr>
              </a:outerShdw>
            </a:effectLst>
          </p:spPr>
        </p:cxnSp>
        <p:cxnSp>
          <p:nvCxnSpPr>
            <p:cNvPr id="336" name="Straight Connector 335"/>
            <p:cNvCxnSpPr/>
            <p:nvPr/>
          </p:nvCxnSpPr>
          <p:spPr bwMode="auto">
            <a:xfrm>
              <a:off x="6836567" y="5046663"/>
              <a:ext cx="1185738" cy="0"/>
            </a:xfrm>
            <a:prstGeom prst="line">
              <a:avLst/>
            </a:prstGeom>
            <a:noFill/>
            <a:ln w="38100" cap="flat" cmpd="sng" algn="ctr">
              <a:solidFill>
                <a:srgbClr val="FF0000"/>
              </a:solidFill>
              <a:prstDash val="sysDash"/>
              <a:round/>
              <a:headEnd type="none" w="med" len="med"/>
              <a:tailEnd type="none" w="med" len="med"/>
            </a:ln>
            <a:effectLst>
              <a:outerShdw blurRad="40000" dist="20000" dir="5400000" rotWithShape="0">
                <a:srgbClr val="000000">
                  <a:alpha val="38000"/>
                </a:srgbClr>
              </a:outerShdw>
            </a:effectLst>
          </p:spPr>
        </p:cxnSp>
      </p:grpSp>
      <p:sp>
        <p:nvSpPr>
          <p:cNvPr id="337" name="Content Placeholder 2"/>
          <p:cNvSpPr txBox="1">
            <a:spLocks/>
          </p:cNvSpPr>
          <p:nvPr/>
        </p:nvSpPr>
        <p:spPr>
          <a:xfrm>
            <a:off x="534433" y="1760223"/>
            <a:ext cx="9922454" cy="1651637"/>
          </a:xfrm>
          <a:prstGeom prst="rect">
            <a:avLst/>
          </a:prstGeom>
        </p:spPr>
        <p:txBody>
          <a:bodyPr vert="horz" lIns="102481" tIns="51241" rIns="102481" bIns="51241" rtlCol="0">
            <a:normAutofit/>
          </a:bodyPr>
          <a:lstStyle>
            <a:lvl1pPr marL="384308" indent="-384308" algn="l" defTabSz="1024820" rtl="0" eaLnBrk="1" latinLnBrk="0" hangingPunct="1">
              <a:spcBef>
                <a:spcPct val="20000"/>
              </a:spcBef>
              <a:buFont typeface="Arial" panose="020B0604020202020204" pitchFamily="34" charset="0"/>
              <a:buChar char="•"/>
              <a:defRPr sz="3100" kern="1200" baseline="0">
                <a:solidFill>
                  <a:schemeClr val="bg1">
                    <a:lumMod val="50000"/>
                  </a:schemeClr>
                </a:solidFill>
                <a:latin typeface="+mn-lt"/>
                <a:ea typeface="+mn-ea"/>
                <a:cs typeface="+mn-cs"/>
              </a:defRPr>
            </a:lvl1pPr>
            <a:lvl2pPr marL="832665" indent="-320257" algn="l" defTabSz="1024820" rtl="0" eaLnBrk="1" latinLnBrk="0" hangingPunct="1">
              <a:spcBef>
                <a:spcPct val="20000"/>
              </a:spcBef>
              <a:buFont typeface="Arial" panose="020B0604020202020204" pitchFamily="34" charset="0"/>
              <a:buChar char="–"/>
              <a:defRPr sz="2700" kern="1200" baseline="0">
                <a:solidFill>
                  <a:schemeClr val="bg1">
                    <a:lumMod val="50000"/>
                  </a:schemeClr>
                </a:solidFill>
                <a:latin typeface="+mn-lt"/>
                <a:ea typeface="+mn-ea"/>
                <a:cs typeface="+mn-cs"/>
              </a:defRPr>
            </a:lvl2pPr>
            <a:lvl3pPr marL="1281023" indent="-256205" algn="l" defTabSz="1024820" rtl="0" eaLnBrk="1" latinLnBrk="0" hangingPunct="1">
              <a:spcBef>
                <a:spcPct val="20000"/>
              </a:spcBef>
              <a:buFont typeface="Arial" panose="020B0604020202020204" pitchFamily="34" charset="0"/>
              <a:buChar char="•"/>
              <a:defRPr sz="2300" kern="1200" baseline="0">
                <a:solidFill>
                  <a:schemeClr val="bg1">
                    <a:lumMod val="50000"/>
                  </a:schemeClr>
                </a:solidFill>
                <a:latin typeface="+mn-lt"/>
                <a:ea typeface="+mn-ea"/>
                <a:cs typeface="+mn-cs"/>
              </a:defRPr>
            </a:lvl3pPr>
            <a:lvl4pPr marL="1793434" indent="-256205" algn="l" defTabSz="1024820" rtl="0" eaLnBrk="1" latinLnBrk="0" hangingPunct="1">
              <a:spcBef>
                <a:spcPct val="20000"/>
              </a:spcBef>
              <a:buFont typeface="Arial" panose="020B0604020202020204" pitchFamily="34" charset="0"/>
              <a:buChar char="–"/>
              <a:defRPr sz="2100" kern="1200" baseline="0">
                <a:solidFill>
                  <a:schemeClr val="bg1">
                    <a:lumMod val="50000"/>
                  </a:schemeClr>
                </a:solidFill>
                <a:latin typeface="+mn-lt"/>
                <a:ea typeface="+mn-ea"/>
                <a:cs typeface="+mn-cs"/>
              </a:defRPr>
            </a:lvl4pPr>
            <a:lvl5pPr marL="2305844"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8252"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30664"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43075"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55484" indent="-256205" algn="l" defTabSz="102482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r>
              <a:rPr lang="en-US" sz="2700" dirty="0" smtClean="0"/>
              <a:t>Prepare &amp; </a:t>
            </a:r>
            <a:r>
              <a:rPr lang="en-US" sz="2700" dirty="0" err="1" smtClean="0"/>
              <a:t>standardise</a:t>
            </a:r>
            <a:r>
              <a:rPr lang="en-US" sz="2700" dirty="0" smtClean="0"/>
              <a:t> technologies before instruments are built</a:t>
            </a:r>
          </a:p>
        </p:txBody>
      </p:sp>
    </p:spTree>
    <p:extLst>
      <p:ext uri="{BB962C8B-B14F-4D97-AF65-F5344CB8AC3E}">
        <p14:creationId xmlns:p14="http://schemas.microsoft.com/office/powerpoint/2010/main" val="35965372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err="1" smtClean="0">
                <a:latin typeface="+mn-lt"/>
              </a:rPr>
              <a:t>Organisational</a:t>
            </a:r>
            <a:r>
              <a:rPr lang="en-US" sz="3100" dirty="0" smtClean="0">
                <a:latin typeface="+mn-lt"/>
              </a:rPr>
              <a:t> Challenges: Internal Interfaces</a:t>
            </a:r>
            <a:endParaRPr lang="en-US" sz="3100" dirty="0">
              <a:latin typeface="+mn-lt"/>
            </a:endParaRPr>
          </a:p>
        </p:txBody>
      </p:sp>
      <p:sp>
        <p:nvSpPr>
          <p:cNvPr id="6" name="Content Placeholder 2"/>
          <p:cNvSpPr>
            <a:spLocks noGrp="1"/>
          </p:cNvSpPr>
          <p:nvPr>
            <p:ph idx="1"/>
          </p:nvPr>
        </p:nvSpPr>
        <p:spPr>
          <a:xfrm>
            <a:off x="534433" y="1760223"/>
            <a:ext cx="9922454" cy="1651637"/>
          </a:xfrm>
        </p:spPr>
        <p:txBody>
          <a:bodyPr>
            <a:normAutofit/>
          </a:bodyPr>
          <a:lstStyle/>
          <a:p>
            <a:r>
              <a:rPr lang="en-US" sz="2700" dirty="0" smtClean="0"/>
              <a:t>Strong interaction between machine and beam line tech groups</a:t>
            </a:r>
          </a:p>
          <a:p>
            <a:r>
              <a:rPr lang="en-US" sz="2700" dirty="0" smtClean="0"/>
              <a:t>Building overlapping interfaces</a:t>
            </a:r>
          </a:p>
          <a:p>
            <a:pPr marL="0" indent="0">
              <a:buNone/>
            </a:pPr>
            <a:endParaRPr lang="en-US" sz="2700" dirty="0">
              <a:solidFill>
                <a:srgbClr val="7F7F7F"/>
              </a:solidFill>
            </a:endParaRPr>
          </a:p>
        </p:txBody>
      </p:sp>
    </p:spTree>
    <p:extLst>
      <p:ext uri="{BB962C8B-B14F-4D97-AF65-F5344CB8AC3E}">
        <p14:creationId xmlns:p14="http://schemas.microsoft.com/office/powerpoint/2010/main" val="38584553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err="1" smtClean="0">
                <a:latin typeface="+mn-lt"/>
              </a:rPr>
              <a:t>Organisational</a:t>
            </a:r>
            <a:r>
              <a:rPr lang="en-US" sz="3100" dirty="0" smtClean="0">
                <a:latin typeface="+mn-lt"/>
              </a:rPr>
              <a:t> Challenges: Internal Interfaces</a:t>
            </a:r>
            <a:endParaRPr lang="en-US" sz="3100" dirty="0">
              <a:latin typeface="+mn-lt"/>
            </a:endParaRPr>
          </a:p>
        </p:txBody>
      </p:sp>
      <p:sp>
        <p:nvSpPr>
          <p:cNvPr id="6" name="Content Placeholder 2"/>
          <p:cNvSpPr>
            <a:spLocks noGrp="1"/>
          </p:cNvSpPr>
          <p:nvPr>
            <p:ph idx="1"/>
          </p:nvPr>
        </p:nvSpPr>
        <p:spPr>
          <a:xfrm>
            <a:off x="534433" y="1760223"/>
            <a:ext cx="9922454" cy="1075573"/>
          </a:xfrm>
        </p:spPr>
        <p:txBody>
          <a:bodyPr>
            <a:normAutofit/>
          </a:bodyPr>
          <a:lstStyle/>
          <a:p>
            <a:r>
              <a:rPr lang="en-US" sz="2700" dirty="0" smtClean="0"/>
              <a:t>Strong interaction between machine and beam line tech groups</a:t>
            </a:r>
          </a:p>
          <a:p>
            <a:r>
              <a:rPr lang="en-US" sz="2700" dirty="0" smtClean="0"/>
              <a:t>Building overlapping interfaces</a:t>
            </a:r>
          </a:p>
        </p:txBody>
      </p:sp>
      <p:sp>
        <p:nvSpPr>
          <p:cNvPr id="4" name="Rectangle 3"/>
          <p:cNvSpPr/>
          <p:nvPr/>
        </p:nvSpPr>
        <p:spPr>
          <a:xfrm flipH="1">
            <a:off x="5776367" y="5788124"/>
            <a:ext cx="716562" cy="8750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5" name="Rectangle 4"/>
          <p:cNvSpPr/>
          <p:nvPr/>
        </p:nvSpPr>
        <p:spPr>
          <a:xfrm flipH="1">
            <a:off x="2608015" y="5788124"/>
            <a:ext cx="716562" cy="87502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1" name="Straight Connector 10"/>
          <p:cNvCxnSpPr/>
          <p:nvPr/>
        </p:nvCxnSpPr>
        <p:spPr>
          <a:xfrm flipH="1">
            <a:off x="3145611" y="5320760"/>
            <a:ext cx="4104" cy="467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736631" y="5335365"/>
            <a:ext cx="2524" cy="452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52231" y="3987924"/>
            <a:ext cx="0" cy="44147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flipH="1">
            <a:off x="2604687" y="4966281"/>
            <a:ext cx="716562" cy="37936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grpSp>
        <p:nvGrpSpPr>
          <p:cNvPr id="28" name="Group 27"/>
          <p:cNvGrpSpPr/>
          <p:nvPr/>
        </p:nvGrpSpPr>
        <p:grpSpPr>
          <a:xfrm flipH="1">
            <a:off x="2764195" y="4410743"/>
            <a:ext cx="370503" cy="564503"/>
            <a:chOff x="5902325" y="3927475"/>
            <a:chExt cx="234950" cy="368300"/>
          </a:xfrm>
        </p:grpSpPr>
        <p:cxnSp>
          <p:nvCxnSpPr>
            <p:cNvPr id="29" name="Straight Connector 28"/>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flipH="1">
            <a:off x="2752031" y="3411860"/>
            <a:ext cx="3406599" cy="551844"/>
          </a:xfrm>
          <a:prstGeom prst="rect">
            <a:avLst/>
          </a:prstGeom>
          <a:solidFill>
            <a:srgbClr val="BBB38A"/>
          </a:solidFill>
          <a:ln>
            <a:solidFill>
              <a:srgbClr val="BBB38A"/>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35" name="TextBox 34"/>
          <p:cNvSpPr txBox="1"/>
          <p:nvPr/>
        </p:nvSpPr>
        <p:spPr>
          <a:xfrm flipH="1">
            <a:off x="2680023" y="3555876"/>
            <a:ext cx="3633707" cy="305507"/>
          </a:xfrm>
          <a:prstGeom prst="rect">
            <a:avLst/>
          </a:prstGeom>
          <a:noFill/>
          <a:ln>
            <a:noFill/>
          </a:ln>
        </p:spPr>
        <p:txBody>
          <a:bodyPr wrap="square" lIns="89190" tIns="44596" rIns="89190" bIns="44596" rtlCol="0">
            <a:spAutoFit/>
          </a:bodyPr>
          <a:lstStyle/>
          <a:p>
            <a:r>
              <a:rPr lang="en-US" sz="1000" dirty="0" smtClean="0"/>
              <a:t>      </a:t>
            </a:r>
            <a:r>
              <a:rPr lang="en-US" sz="1400" dirty="0" smtClean="0"/>
              <a:t>Instrument </a:t>
            </a:r>
            <a:r>
              <a:rPr lang="en-US" sz="1400" dirty="0"/>
              <a:t>Control, Data Acquisition, GUI</a:t>
            </a:r>
          </a:p>
        </p:txBody>
      </p:sp>
      <p:sp>
        <p:nvSpPr>
          <p:cNvPr id="36" name="TextBox 35"/>
          <p:cNvSpPr txBox="1"/>
          <p:nvPr/>
        </p:nvSpPr>
        <p:spPr>
          <a:xfrm flipH="1">
            <a:off x="2387224" y="6732183"/>
            <a:ext cx="1235868" cy="582506"/>
          </a:xfrm>
          <a:prstGeom prst="rect">
            <a:avLst/>
          </a:prstGeom>
          <a:noFill/>
          <a:ln>
            <a:noFill/>
          </a:ln>
        </p:spPr>
        <p:txBody>
          <a:bodyPr wrap="square" lIns="89190" tIns="44596" rIns="89190" bIns="44596" rtlCol="0">
            <a:spAutoFit/>
          </a:bodyPr>
          <a:lstStyle/>
          <a:p>
            <a:pPr algn="ctr"/>
            <a:r>
              <a:rPr lang="en-US" sz="1600" dirty="0" smtClean="0"/>
              <a:t>Motion</a:t>
            </a:r>
          </a:p>
          <a:p>
            <a:pPr algn="ctr"/>
            <a:r>
              <a:rPr lang="en-US" sz="1600" dirty="0" smtClean="0"/>
              <a:t>Control</a:t>
            </a:r>
            <a:endParaRPr lang="en-US" sz="1600" dirty="0"/>
          </a:p>
        </p:txBody>
      </p:sp>
      <p:sp>
        <p:nvSpPr>
          <p:cNvPr id="37" name="TextBox 36"/>
          <p:cNvSpPr txBox="1"/>
          <p:nvPr/>
        </p:nvSpPr>
        <p:spPr>
          <a:xfrm flipH="1">
            <a:off x="5560343" y="6724228"/>
            <a:ext cx="1262866" cy="582506"/>
          </a:xfrm>
          <a:prstGeom prst="rect">
            <a:avLst/>
          </a:prstGeom>
          <a:noFill/>
          <a:ln>
            <a:noFill/>
          </a:ln>
        </p:spPr>
        <p:txBody>
          <a:bodyPr wrap="square" lIns="89190" tIns="44596" rIns="89190" bIns="44596" rtlCol="0">
            <a:spAutoFit/>
          </a:bodyPr>
          <a:lstStyle/>
          <a:p>
            <a:pPr algn="ctr"/>
            <a:r>
              <a:rPr lang="en-US" sz="1600" dirty="0"/>
              <a:t>Sample </a:t>
            </a:r>
            <a:endParaRPr lang="en-US" sz="1600" dirty="0"/>
          </a:p>
          <a:p>
            <a:pPr algn="ctr"/>
            <a:r>
              <a:rPr lang="en-US" sz="1600" dirty="0"/>
              <a:t>Environment</a:t>
            </a:r>
            <a:endParaRPr lang="en-US" sz="1600" dirty="0"/>
          </a:p>
        </p:txBody>
      </p:sp>
      <p:cxnSp>
        <p:nvCxnSpPr>
          <p:cNvPr id="38" name="Straight Connector 37"/>
          <p:cNvCxnSpPr/>
          <p:nvPr/>
        </p:nvCxnSpPr>
        <p:spPr>
          <a:xfrm flipH="1">
            <a:off x="6346011" y="5333460"/>
            <a:ext cx="4104" cy="467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5937031" y="5348065"/>
            <a:ext cx="2524" cy="452754"/>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flipH="1">
            <a:off x="5805087" y="4978981"/>
            <a:ext cx="716562" cy="37936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grpSp>
        <p:nvGrpSpPr>
          <p:cNvPr id="41" name="Group 40"/>
          <p:cNvGrpSpPr/>
          <p:nvPr/>
        </p:nvGrpSpPr>
        <p:grpSpPr>
          <a:xfrm flipH="1">
            <a:off x="5964595" y="4423443"/>
            <a:ext cx="370503" cy="564503"/>
            <a:chOff x="5902325" y="3927475"/>
            <a:chExt cx="234950" cy="368300"/>
          </a:xfrm>
        </p:grpSpPr>
        <p:cxnSp>
          <p:nvCxnSpPr>
            <p:cNvPr id="42" name="Straight Connector 41"/>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44" name="Straight Connector 43"/>
          <p:cNvCxnSpPr/>
          <p:nvPr/>
        </p:nvCxnSpPr>
        <p:spPr>
          <a:xfrm flipH="1" flipV="1">
            <a:off x="2319983" y="4419972"/>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2319983" y="4635996"/>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455887" y="4059932"/>
            <a:ext cx="6120680" cy="0"/>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455887" y="5500092"/>
            <a:ext cx="6120680" cy="0"/>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flipH="1">
            <a:off x="591791" y="4635996"/>
            <a:ext cx="648072" cy="325272"/>
          </a:xfrm>
          <a:prstGeom prst="rect">
            <a:avLst/>
          </a:prstGeom>
          <a:noFill/>
          <a:ln>
            <a:noFill/>
          </a:ln>
        </p:spPr>
        <p:txBody>
          <a:bodyPr wrap="square" lIns="78285" tIns="39143" rIns="78285" bIns="39143" rtlCol="0">
            <a:spAutoFit/>
          </a:bodyPr>
          <a:lstStyle/>
          <a:p>
            <a:pPr algn="ctr"/>
            <a:r>
              <a:rPr lang="en-US" sz="1600" b="1" dirty="0" smtClean="0">
                <a:solidFill>
                  <a:schemeClr val="tx2">
                    <a:lumMod val="60000"/>
                    <a:lumOff val="40000"/>
                  </a:schemeClr>
                </a:solidFill>
              </a:rPr>
              <a:t>ICS</a:t>
            </a:r>
            <a:endParaRPr lang="en-US" sz="1600" b="1" dirty="0">
              <a:solidFill>
                <a:schemeClr val="tx2">
                  <a:lumMod val="60000"/>
                  <a:lumOff val="40000"/>
                </a:schemeClr>
              </a:solidFill>
            </a:endParaRPr>
          </a:p>
        </p:txBody>
      </p:sp>
      <p:sp>
        <p:nvSpPr>
          <p:cNvPr id="55" name="TextBox 54"/>
          <p:cNvSpPr txBox="1"/>
          <p:nvPr/>
        </p:nvSpPr>
        <p:spPr>
          <a:xfrm flipH="1">
            <a:off x="303758" y="6129544"/>
            <a:ext cx="1242757" cy="571493"/>
          </a:xfrm>
          <a:prstGeom prst="rect">
            <a:avLst/>
          </a:prstGeom>
          <a:noFill/>
          <a:ln>
            <a:noFill/>
          </a:ln>
        </p:spPr>
        <p:txBody>
          <a:bodyPr wrap="square" lIns="78285" tIns="39143" rIns="78285" bIns="39143" rtlCol="0">
            <a:spAutoFit/>
          </a:bodyPr>
          <a:lstStyle/>
          <a:p>
            <a:pPr algn="ctr"/>
            <a:r>
              <a:rPr lang="en-US" sz="1600" b="1" dirty="0" smtClean="0">
                <a:solidFill>
                  <a:schemeClr val="tx1">
                    <a:lumMod val="50000"/>
                    <a:lumOff val="50000"/>
                  </a:schemeClr>
                </a:solidFill>
              </a:rPr>
              <a:t>Technology Groups</a:t>
            </a:r>
            <a:endParaRPr lang="en-US" sz="1600" b="1" dirty="0">
              <a:solidFill>
                <a:schemeClr val="tx1">
                  <a:lumMod val="50000"/>
                  <a:lumOff val="50000"/>
                </a:schemeClr>
              </a:solidFill>
            </a:endParaRPr>
          </a:p>
        </p:txBody>
      </p:sp>
      <p:sp>
        <p:nvSpPr>
          <p:cNvPr id="56" name="TextBox 55"/>
          <p:cNvSpPr txBox="1"/>
          <p:nvPr/>
        </p:nvSpPr>
        <p:spPr>
          <a:xfrm flipH="1">
            <a:off x="303759" y="3411860"/>
            <a:ext cx="1242757" cy="325272"/>
          </a:xfrm>
          <a:prstGeom prst="rect">
            <a:avLst/>
          </a:prstGeom>
          <a:noFill/>
          <a:ln>
            <a:noFill/>
          </a:ln>
        </p:spPr>
        <p:txBody>
          <a:bodyPr wrap="square" lIns="78285" tIns="39143" rIns="78285" bIns="39143" rtlCol="0">
            <a:spAutoFit/>
          </a:bodyPr>
          <a:lstStyle/>
          <a:p>
            <a:pPr algn="ctr"/>
            <a:r>
              <a:rPr lang="en-US" sz="1600" b="1" dirty="0" smtClean="0">
                <a:solidFill>
                  <a:schemeClr val="tx1">
                    <a:lumMod val="50000"/>
                    <a:lumOff val="50000"/>
                  </a:schemeClr>
                </a:solidFill>
              </a:rPr>
              <a:t>DMSC</a:t>
            </a:r>
            <a:endParaRPr lang="en-US" sz="1600" b="1" dirty="0">
              <a:solidFill>
                <a:schemeClr val="tx1">
                  <a:lumMod val="50000"/>
                  <a:lumOff val="50000"/>
                </a:schemeClr>
              </a:solidFill>
            </a:endParaRPr>
          </a:p>
        </p:txBody>
      </p:sp>
    </p:spTree>
    <p:extLst>
      <p:ext uri="{BB962C8B-B14F-4D97-AF65-F5344CB8AC3E}">
        <p14:creationId xmlns:p14="http://schemas.microsoft.com/office/powerpoint/2010/main" val="23293933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err="1" smtClean="0">
                <a:latin typeface="+mn-lt"/>
              </a:rPr>
              <a:t>Organisational</a:t>
            </a:r>
            <a:r>
              <a:rPr lang="en-US" sz="3100" dirty="0" smtClean="0">
                <a:latin typeface="+mn-lt"/>
              </a:rPr>
              <a:t> Challenges: Internal Interfaces</a:t>
            </a:r>
            <a:endParaRPr lang="en-US" sz="3100" dirty="0">
              <a:latin typeface="+mn-lt"/>
            </a:endParaRPr>
          </a:p>
        </p:txBody>
      </p:sp>
      <p:sp>
        <p:nvSpPr>
          <p:cNvPr id="6" name="Content Placeholder 2"/>
          <p:cNvSpPr>
            <a:spLocks noGrp="1"/>
          </p:cNvSpPr>
          <p:nvPr>
            <p:ph idx="1"/>
          </p:nvPr>
        </p:nvSpPr>
        <p:spPr>
          <a:xfrm>
            <a:off x="534433" y="1760223"/>
            <a:ext cx="9922454" cy="1075573"/>
          </a:xfrm>
        </p:spPr>
        <p:txBody>
          <a:bodyPr>
            <a:normAutofit/>
          </a:bodyPr>
          <a:lstStyle/>
          <a:p>
            <a:r>
              <a:rPr lang="en-US" sz="2700" dirty="0" smtClean="0"/>
              <a:t>Strong interaction between machine and beam line tech groups</a:t>
            </a:r>
          </a:p>
          <a:p>
            <a:r>
              <a:rPr lang="en-US" sz="2700" dirty="0" smtClean="0"/>
              <a:t>Building overlapping interfaces</a:t>
            </a:r>
          </a:p>
        </p:txBody>
      </p:sp>
      <p:sp>
        <p:nvSpPr>
          <p:cNvPr id="4" name="Rectangle 3"/>
          <p:cNvSpPr/>
          <p:nvPr/>
        </p:nvSpPr>
        <p:spPr>
          <a:xfrm flipH="1">
            <a:off x="5776367" y="5788124"/>
            <a:ext cx="716562" cy="875024"/>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5" name="Rectangle 4"/>
          <p:cNvSpPr/>
          <p:nvPr/>
        </p:nvSpPr>
        <p:spPr>
          <a:xfrm flipH="1">
            <a:off x="2608015" y="5788124"/>
            <a:ext cx="716562" cy="875024"/>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1" name="Straight Connector 10"/>
          <p:cNvCxnSpPr/>
          <p:nvPr/>
        </p:nvCxnSpPr>
        <p:spPr>
          <a:xfrm flipH="1">
            <a:off x="3145611" y="5320760"/>
            <a:ext cx="4104" cy="467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736631" y="5335365"/>
            <a:ext cx="2524" cy="4527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52231" y="3987924"/>
            <a:ext cx="0" cy="44147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flipH="1">
            <a:off x="2604687" y="4966281"/>
            <a:ext cx="716562" cy="37936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grpSp>
        <p:nvGrpSpPr>
          <p:cNvPr id="28" name="Group 27"/>
          <p:cNvGrpSpPr/>
          <p:nvPr/>
        </p:nvGrpSpPr>
        <p:grpSpPr>
          <a:xfrm flipH="1">
            <a:off x="2764195" y="4410743"/>
            <a:ext cx="370503" cy="564503"/>
            <a:chOff x="5902325" y="3927475"/>
            <a:chExt cx="234950" cy="368300"/>
          </a:xfrm>
        </p:grpSpPr>
        <p:cxnSp>
          <p:nvCxnSpPr>
            <p:cNvPr id="29" name="Straight Connector 28"/>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flipH="1">
            <a:off x="2752031" y="3411860"/>
            <a:ext cx="3406599" cy="551844"/>
          </a:xfrm>
          <a:prstGeom prst="rect">
            <a:avLst/>
          </a:prstGeom>
          <a:solidFill>
            <a:srgbClr val="BBB38A"/>
          </a:solidFill>
          <a:ln>
            <a:solidFill>
              <a:srgbClr val="BBB38A"/>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35" name="TextBox 34"/>
          <p:cNvSpPr txBox="1"/>
          <p:nvPr/>
        </p:nvSpPr>
        <p:spPr>
          <a:xfrm flipH="1">
            <a:off x="2680023" y="3555876"/>
            <a:ext cx="3633707" cy="305507"/>
          </a:xfrm>
          <a:prstGeom prst="rect">
            <a:avLst/>
          </a:prstGeom>
          <a:noFill/>
          <a:ln>
            <a:noFill/>
          </a:ln>
        </p:spPr>
        <p:txBody>
          <a:bodyPr wrap="square" lIns="89190" tIns="44596" rIns="89190" bIns="44596" rtlCol="0">
            <a:spAutoFit/>
          </a:bodyPr>
          <a:lstStyle/>
          <a:p>
            <a:r>
              <a:rPr lang="en-US" sz="1000" dirty="0" smtClean="0"/>
              <a:t>      </a:t>
            </a:r>
            <a:r>
              <a:rPr lang="en-US" sz="1400" dirty="0" smtClean="0"/>
              <a:t>Instrument </a:t>
            </a:r>
            <a:r>
              <a:rPr lang="en-US" sz="1400" dirty="0"/>
              <a:t>Control, Data Acquisition, GUI</a:t>
            </a:r>
          </a:p>
        </p:txBody>
      </p:sp>
      <p:sp>
        <p:nvSpPr>
          <p:cNvPr id="36" name="TextBox 35"/>
          <p:cNvSpPr txBox="1"/>
          <p:nvPr/>
        </p:nvSpPr>
        <p:spPr>
          <a:xfrm flipH="1">
            <a:off x="2387224" y="6732183"/>
            <a:ext cx="1235868" cy="582506"/>
          </a:xfrm>
          <a:prstGeom prst="rect">
            <a:avLst/>
          </a:prstGeom>
          <a:noFill/>
          <a:ln>
            <a:noFill/>
          </a:ln>
        </p:spPr>
        <p:txBody>
          <a:bodyPr wrap="square" lIns="89190" tIns="44596" rIns="89190" bIns="44596" rtlCol="0">
            <a:spAutoFit/>
          </a:bodyPr>
          <a:lstStyle/>
          <a:p>
            <a:pPr algn="ctr"/>
            <a:r>
              <a:rPr lang="en-US" sz="1600" dirty="0" smtClean="0"/>
              <a:t>Motion</a:t>
            </a:r>
          </a:p>
          <a:p>
            <a:pPr algn="ctr"/>
            <a:r>
              <a:rPr lang="en-US" sz="1600" dirty="0" smtClean="0"/>
              <a:t>Control</a:t>
            </a:r>
            <a:endParaRPr lang="en-US" sz="1600" dirty="0"/>
          </a:p>
        </p:txBody>
      </p:sp>
      <p:sp>
        <p:nvSpPr>
          <p:cNvPr id="37" name="TextBox 36"/>
          <p:cNvSpPr txBox="1"/>
          <p:nvPr/>
        </p:nvSpPr>
        <p:spPr>
          <a:xfrm flipH="1">
            <a:off x="5560343" y="6724228"/>
            <a:ext cx="1262866" cy="582506"/>
          </a:xfrm>
          <a:prstGeom prst="rect">
            <a:avLst/>
          </a:prstGeom>
          <a:noFill/>
          <a:ln>
            <a:noFill/>
          </a:ln>
        </p:spPr>
        <p:txBody>
          <a:bodyPr wrap="square" lIns="89190" tIns="44596" rIns="89190" bIns="44596" rtlCol="0">
            <a:spAutoFit/>
          </a:bodyPr>
          <a:lstStyle/>
          <a:p>
            <a:pPr algn="ctr"/>
            <a:r>
              <a:rPr lang="en-US" sz="1600" dirty="0"/>
              <a:t>Sample </a:t>
            </a:r>
            <a:endParaRPr lang="en-US" sz="1600" dirty="0"/>
          </a:p>
          <a:p>
            <a:pPr algn="ctr"/>
            <a:r>
              <a:rPr lang="en-US" sz="1600" dirty="0"/>
              <a:t>Environment</a:t>
            </a:r>
            <a:endParaRPr lang="en-US" sz="1600" dirty="0"/>
          </a:p>
        </p:txBody>
      </p:sp>
      <p:cxnSp>
        <p:nvCxnSpPr>
          <p:cNvPr id="38" name="Straight Connector 37"/>
          <p:cNvCxnSpPr/>
          <p:nvPr/>
        </p:nvCxnSpPr>
        <p:spPr>
          <a:xfrm flipH="1">
            <a:off x="6346011" y="5333460"/>
            <a:ext cx="4104" cy="467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5937031" y="5348065"/>
            <a:ext cx="2524" cy="452754"/>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flipH="1">
            <a:off x="5805087" y="4978981"/>
            <a:ext cx="716562" cy="37936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grpSp>
        <p:nvGrpSpPr>
          <p:cNvPr id="41" name="Group 40"/>
          <p:cNvGrpSpPr/>
          <p:nvPr/>
        </p:nvGrpSpPr>
        <p:grpSpPr>
          <a:xfrm flipH="1">
            <a:off x="5964595" y="4423443"/>
            <a:ext cx="370503" cy="564503"/>
            <a:chOff x="5902325" y="3927475"/>
            <a:chExt cx="234950" cy="368300"/>
          </a:xfrm>
        </p:grpSpPr>
        <p:cxnSp>
          <p:nvCxnSpPr>
            <p:cNvPr id="42" name="Straight Connector 41"/>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44" name="Straight Connector 43"/>
          <p:cNvCxnSpPr/>
          <p:nvPr/>
        </p:nvCxnSpPr>
        <p:spPr>
          <a:xfrm flipH="1" flipV="1">
            <a:off x="2319983" y="4419972"/>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flipV="1">
            <a:off x="2319983" y="4635996"/>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455887" y="4059932"/>
            <a:ext cx="6120680" cy="0"/>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1455887" y="5500092"/>
            <a:ext cx="6120680" cy="0"/>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flipH="1">
            <a:off x="591791" y="4635996"/>
            <a:ext cx="648072" cy="325272"/>
          </a:xfrm>
          <a:prstGeom prst="rect">
            <a:avLst/>
          </a:prstGeom>
          <a:noFill/>
          <a:ln>
            <a:noFill/>
          </a:ln>
        </p:spPr>
        <p:txBody>
          <a:bodyPr wrap="square" lIns="78285" tIns="39143" rIns="78285" bIns="39143" rtlCol="0">
            <a:spAutoFit/>
          </a:bodyPr>
          <a:lstStyle/>
          <a:p>
            <a:pPr algn="ctr"/>
            <a:r>
              <a:rPr lang="en-US" sz="1600" b="1" dirty="0" smtClean="0">
                <a:solidFill>
                  <a:schemeClr val="tx2">
                    <a:lumMod val="60000"/>
                    <a:lumOff val="40000"/>
                  </a:schemeClr>
                </a:solidFill>
              </a:rPr>
              <a:t>ICS</a:t>
            </a:r>
            <a:endParaRPr lang="en-US" sz="1600" b="1" dirty="0">
              <a:solidFill>
                <a:schemeClr val="tx2">
                  <a:lumMod val="60000"/>
                  <a:lumOff val="40000"/>
                </a:schemeClr>
              </a:solidFill>
            </a:endParaRPr>
          </a:p>
        </p:txBody>
      </p:sp>
      <p:sp>
        <p:nvSpPr>
          <p:cNvPr id="55" name="TextBox 54"/>
          <p:cNvSpPr txBox="1"/>
          <p:nvPr/>
        </p:nvSpPr>
        <p:spPr>
          <a:xfrm flipH="1">
            <a:off x="303758" y="6129544"/>
            <a:ext cx="1242757" cy="571493"/>
          </a:xfrm>
          <a:prstGeom prst="rect">
            <a:avLst/>
          </a:prstGeom>
          <a:noFill/>
          <a:ln>
            <a:noFill/>
          </a:ln>
        </p:spPr>
        <p:txBody>
          <a:bodyPr wrap="square" lIns="78285" tIns="39143" rIns="78285" bIns="39143" rtlCol="0">
            <a:spAutoFit/>
          </a:bodyPr>
          <a:lstStyle/>
          <a:p>
            <a:pPr algn="ctr"/>
            <a:r>
              <a:rPr lang="en-US" sz="1600" b="1" dirty="0" smtClean="0">
                <a:solidFill>
                  <a:schemeClr val="tx1">
                    <a:lumMod val="50000"/>
                    <a:lumOff val="50000"/>
                  </a:schemeClr>
                </a:solidFill>
              </a:rPr>
              <a:t>Technology Groups</a:t>
            </a:r>
            <a:endParaRPr lang="en-US" sz="1600" b="1" dirty="0">
              <a:solidFill>
                <a:schemeClr val="tx1">
                  <a:lumMod val="50000"/>
                  <a:lumOff val="50000"/>
                </a:schemeClr>
              </a:solidFill>
            </a:endParaRPr>
          </a:p>
        </p:txBody>
      </p:sp>
      <p:sp>
        <p:nvSpPr>
          <p:cNvPr id="56" name="TextBox 55"/>
          <p:cNvSpPr txBox="1"/>
          <p:nvPr/>
        </p:nvSpPr>
        <p:spPr>
          <a:xfrm flipH="1">
            <a:off x="303759" y="3411860"/>
            <a:ext cx="1242757" cy="325272"/>
          </a:xfrm>
          <a:prstGeom prst="rect">
            <a:avLst/>
          </a:prstGeom>
          <a:noFill/>
          <a:ln>
            <a:noFill/>
          </a:ln>
        </p:spPr>
        <p:txBody>
          <a:bodyPr wrap="square" lIns="78285" tIns="39143" rIns="78285" bIns="39143" rtlCol="0">
            <a:spAutoFit/>
          </a:bodyPr>
          <a:lstStyle/>
          <a:p>
            <a:pPr algn="ctr"/>
            <a:r>
              <a:rPr lang="en-US" sz="1600" b="1" dirty="0" smtClean="0">
                <a:solidFill>
                  <a:schemeClr val="tx1">
                    <a:lumMod val="50000"/>
                    <a:lumOff val="50000"/>
                  </a:schemeClr>
                </a:solidFill>
              </a:rPr>
              <a:t>DMSC</a:t>
            </a:r>
            <a:endParaRPr lang="en-US" sz="1600" b="1" dirty="0">
              <a:solidFill>
                <a:schemeClr val="tx1">
                  <a:lumMod val="50000"/>
                  <a:lumOff val="50000"/>
                </a:schemeClr>
              </a:solidFill>
            </a:endParaRPr>
          </a:p>
        </p:txBody>
      </p:sp>
      <p:pic>
        <p:nvPicPr>
          <p:cNvPr id="57" name="Picture 56" descr="Torsten.jpg"/>
          <p:cNvPicPr>
            <a:picLocks noChangeAspect="1"/>
          </p:cNvPicPr>
          <p:nvPr/>
        </p:nvPicPr>
        <p:blipFill rotWithShape="1">
          <a:blip r:embed="rId2">
            <a:extLst>
              <a:ext uri="{28A0092B-C50C-407E-A947-70E740481C1C}">
                <a14:useLocalDpi xmlns:a14="http://schemas.microsoft.com/office/drawing/2010/main" val="0"/>
              </a:ext>
            </a:extLst>
          </a:blip>
          <a:srcRect l="19729" t="14967" r="20969" b="30013"/>
          <a:stretch/>
        </p:blipFill>
        <p:spPr>
          <a:xfrm>
            <a:off x="2319983" y="4780012"/>
            <a:ext cx="1224136" cy="1514325"/>
          </a:xfrm>
          <a:prstGeom prst="rect">
            <a:avLst/>
          </a:prstGeom>
        </p:spPr>
      </p:pic>
      <p:pic>
        <p:nvPicPr>
          <p:cNvPr id="3" name="Picture 2" descr="AndersP.JPG"/>
          <p:cNvPicPr>
            <a:picLocks noChangeAspect="1"/>
          </p:cNvPicPr>
          <p:nvPr/>
        </p:nvPicPr>
        <p:blipFill rotWithShape="1">
          <a:blip r:embed="rId3">
            <a:extLst>
              <a:ext uri="{28A0092B-C50C-407E-A947-70E740481C1C}">
                <a14:useLocalDpi xmlns:a14="http://schemas.microsoft.com/office/drawing/2010/main" val="0"/>
              </a:ext>
            </a:extLst>
          </a:blip>
          <a:srcRect l="10623" t="1542" r="14127" b="12363"/>
          <a:stretch/>
        </p:blipFill>
        <p:spPr>
          <a:xfrm>
            <a:off x="5560343" y="4780012"/>
            <a:ext cx="1224136" cy="1509502"/>
          </a:xfrm>
          <a:prstGeom prst="rect">
            <a:avLst/>
          </a:prstGeom>
        </p:spPr>
      </p:pic>
      <p:sp>
        <p:nvSpPr>
          <p:cNvPr id="32" name="TextBox 31"/>
          <p:cNvSpPr txBox="1"/>
          <p:nvPr/>
        </p:nvSpPr>
        <p:spPr>
          <a:xfrm flipH="1">
            <a:off x="3400103" y="6076156"/>
            <a:ext cx="1368152" cy="571493"/>
          </a:xfrm>
          <a:prstGeom prst="rect">
            <a:avLst/>
          </a:prstGeom>
          <a:noFill/>
          <a:ln>
            <a:noFill/>
          </a:ln>
        </p:spPr>
        <p:txBody>
          <a:bodyPr wrap="square" lIns="78285" tIns="39143" rIns="78285" bIns="39143" rtlCol="0">
            <a:spAutoFit/>
          </a:bodyPr>
          <a:lstStyle/>
          <a:p>
            <a:pPr algn="ctr"/>
            <a:r>
              <a:rPr lang="en-US" sz="1600" b="1" dirty="0" err="1" smtClean="0">
                <a:solidFill>
                  <a:schemeClr val="tx1">
                    <a:lumMod val="50000"/>
                    <a:lumOff val="50000"/>
                  </a:schemeClr>
                </a:solidFill>
              </a:rPr>
              <a:t>Torsten</a:t>
            </a:r>
            <a:endParaRPr lang="en-US" sz="1600" b="1" dirty="0" smtClean="0">
              <a:solidFill>
                <a:schemeClr val="tx1">
                  <a:lumMod val="50000"/>
                  <a:lumOff val="50000"/>
                </a:schemeClr>
              </a:solidFill>
            </a:endParaRPr>
          </a:p>
          <a:p>
            <a:pPr algn="ctr"/>
            <a:r>
              <a:rPr lang="en-US" sz="1600" b="1" dirty="0" err="1" smtClean="0">
                <a:solidFill>
                  <a:schemeClr val="tx1">
                    <a:lumMod val="50000"/>
                    <a:lumOff val="50000"/>
                  </a:schemeClr>
                </a:solidFill>
              </a:rPr>
              <a:t>B</a:t>
            </a:r>
            <a:r>
              <a:rPr lang="en-US" sz="1600" b="1" dirty="0" err="1" smtClean="0">
                <a:solidFill>
                  <a:schemeClr val="tx1">
                    <a:lumMod val="50000"/>
                    <a:lumOff val="50000"/>
                  </a:schemeClr>
                </a:solidFill>
              </a:rPr>
              <a:t>ögershausen</a:t>
            </a:r>
            <a:endParaRPr lang="en-US" sz="1600" b="1" dirty="0">
              <a:solidFill>
                <a:schemeClr val="tx1">
                  <a:lumMod val="50000"/>
                  <a:lumOff val="50000"/>
                </a:schemeClr>
              </a:solidFill>
            </a:endParaRPr>
          </a:p>
        </p:txBody>
      </p:sp>
      <p:sp>
        <p:nvSpPr>
          <p:cNvPr id="33" name="TextBox 32"/>
          <p:cNvSpPr txBox="1"/>
          <p:nvPr/>
        </p:nvSpPr>
        <p:spPr>
          <a:xfrm flipH="1">
            <a:off x="6712471" y="6076156"/>
            <a:ext cx="1368152" cy="571493"/>
          </a:xfrm>
          <a:prstGeom prst="rect">
            <a:avLst/>
          </a:prstGeom>
          <a:noFill/>
          <a:ln>
            <a:noFill/>
          </a:ln>
        </p:spPr>
        <p:txBody>
          <a:bodyPr wrap="square" lIns="78285" tIns="39143" rIns="78285" bIns="39143" rtlCol="0">
            <a:spAutoFit/>
          </a:bodyPr>
          <a:lstStyle/>
          <a:p>
            <a:pPr algn="ctr"/>
            <a:r>
              <a:rPr lang="en-US" sz="1600" b="1" dirty="0" smtClean="0">
                <a:solidFill>
                  <a:schemeClr val="tx1">
                    <a:lumMod val="50000"/>
                    <a:lumOff val="50000"/>
                  </a:schemeClr>
                </a:solidFill>
              </a:rPr>
              <a:t>Anders</a:t>
            </a:r>
          </a:p>
          <a:p>
            <a:pPr algn="ctr"/>
            <a:r>
              <a:rPr lang="en-US" sz="1600" b="1" dirty="0" err="1" smtClean="0">
                <a:solidFill>
                  <a:schemeClr val="tx1">
                    <a:lumMod val="50000"/>
                    <a:lumOff val="50000"/>
                  </a:schemeClr>
                </a:solidFill>
              </a:rPr>
              <a:t>Petersson</a:t>
            </a:r>
            <a:endParaRPr lang="en-US" sz="1600" b="1" dirty="0">
              <a:solidFill>
                <a:schemeClr val="tx1">
                  <a:lumMod val="50000"/>
                  <a:lumOff val="50000"/>
                </a:schemeClr>
              </a:solidFill>
            </a:endParaRPr>
          </a:p>
        </p:txBody>
      </p:sp>
      <p:sp>
        <p:nvSpPr>
          <p:cNvPr id="47" name="TextBox 46"/>
          <p:cNvSpPr txBox="1"/>
          <p:nvPr/>
        </p:nvSpPr>
        <p:spPr>
          <a:xfrm flipH="1">
            <a:off x="7576567" y="4419972"/>
            <a:ext cx="1368152" cy="571493"/>
          </a:xfrm>
          <a:prstGeom prst="rect">
            <a:avLst/>
          </a:prstGeom>
          <a:noFill/>
          <a:ln>
            <a:noFill/>
          </a:ln>
        </p:spPr>
        <p:txBody>
          <a:bodyPr wrap="square" lIns="78285" tIns="39143" rIns="78285" bIns="39143" rtlCol="0">
            <a:spAutoFit/>
          </a:bodyPr>
          <a:lstStyle/>
          <a:p>
            <a:pPr algn="ctr"/>
            <a:r>
              <a:rPr lang="en-US" sz="1600" b="1" dirty="0" err="1" smtClean="0">
                <a:solidFill>
                  <a:schemeClr val="tx1">
                    <a:lumMod val="50000"/>
                    <a:lumOff val="50000"/>
                  </a:schemeClr>
                </a:solidFill>
              </a:rPr>
              <a:t>Timo</a:t>
            </a:r>
            <a:r>
              <a:rPr lang="en-US" sz="1600" b="1" dirty="0" smtClean="0">
                <a:solidFill>
                  <a:schemeClr val="tx1">
                    <a:lumMod val="50000"/>
                    <a:lumOff val="50000"/>
                  </a:schemeClr>
                </a:solidFill>
              </a:rPr>
              <a:t> </a:t>
            </a:r>
            <a:r>
              <a:rPr lang="en-US" sz="1600" b="1" dirty="0" err="1" smtClean="0">
                <a:solidFill>
                  <a:schemeClr val="tx1">
                    <a:lumMod val="50000"/>
                    <a:lumOff val="50000"/>
                  </a:schemeClr>
                </a:solidFill>
              </a:rPr>
              <a:t>Korhonen</a:t>
            </a:r>
            <a:endParaRPr lang="en-US" sz="1600" b="1" dirty="0">
              <a:solidFill>
                <a:schemeClr val="tx1">
                  <a:lumMod val="50000"/>
                  <a:lumOff val="50000"/>
                </a:schemeClr>
              </a:solidFill>
            </a:endParaRPr>
          </a:p>
        </p:txBody>
      </p:sp>
      <p:sp>
        <p:nvSpPr>
          <p:cNvPr id="48" name="TextBox 47"/>
          <p:cNvSpPr txBox="1"/>
          <p:nvPr/>
        </p:nvSpPr>
        <p:spPr>
          <a:xfrm flipH="1">
            <a:off x="7648575" y="3339852"/>
            <a:ext cx="1080120" cy="571493"/>
          </a:xfrm>
          <a:prstGeom prst="rect">
            <a:avLst/>
          </a:prstGeom>
          <a:noFill/>
          <a:ln>
            <a:noFill/>
          </a:ln>
        </p:spPr>
        <p:txBody>
          <a:bodyPr wrap="square" lIns="78285" tIns="39143" rIns="78285" bIns="39143" rtlCol="0">
            <a:spAutoFit/>
          </a:bodyPr>
          <a:lstStyle/>
          <a:p>
            <a:pPr algn="ctr"/>
            <a:r>
              <a:rPr lang="en-US" sz="1600" b="1" dirty="0" smtClean="0">
                <a:solidFill>
                  <a:schemeClr val="tx1">
                    <a:lumMod val="50000"/>
                    <a:lumOff val="50000"/>
                  </a:schemeClr>
                </a:solidFill>
              </a:rPr>
              <a:t>Mark Hagen</a:t>
            </a:r>
            <a:endParaRPr lang="en-US" sz="1600" b="1" dirty="0">
              <a:solidFill>
                <a:schemeClr val="tx1">
                  <a:lumMod val="50000"/>
                  <a:lumOff val="50000"/>
                </a:schemeClr>
              </a:solidFill>
            </a:endParaRPr>
          </a:p>
        </p:txBody>
      </p:sp>
    </p:spTree>
    <p:extLst>
      <p:ext uri="{BB962C8B-B14F-4D97-AF65-F5344CB8AC3E}">
        <p14:creationId xmlns:p14="http://schemas.microsoft.com/office/powerpoint/2010/main" val="27529747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200" dirty="0">
                <a:latin typeface="+mn-lt"/>
              </a:rPr>
              <a:t>Outline</a:t>
            </a:r>
          </a:p>
        </p:txBody>
      </p:sp>
      <p:sp>
        <p:nvSpPr>
          <p:cNvPr id="6" name="Content Placeholder 2"/>
          <p:cNvSpPr>
            <a:spLocks noGrp="1"/>
          </p:cNvSpPr>
          <p:nvPr>
            <p:ph idx="1"/>
          </p:nvPr>
        </p:nvSpPr>
        <p:spPr>
          <a:xfrm>
            <a:off x="534433" y="1760223"/>
            <a:ext cx="9619775" cy="5540069"/>
          </a:xfrm>
        </p:spPr>
        <p:txBody>
          <a:bodyPr>
            <a:normAutofit/>
          </a:bodyPr>
          <a:lstStyle/>
          <a:p>
            <a:r>
              <a:rPr lang="en-US" sz="2700" dirty="0"/>
              <a:t>Neutron Production &amp; Instruments at </a:t>
            </a:r>
            <a:r>
              <a:rPr lang="en-US" sz="2700" dirty="0" smtClean="0"/>
              <a:t>ESS</a:t>
            </a:r>
          </a:p>
          <a:p>
            <a:endParaRPr lang="en-US" sz="2700" dirty="0"/>
          </a:p>
          <a:p>
            <a:r>
              <a:rPr lang="en-US" sz="2700" dirty="0"/>
              <a:t>Modular </a:t>
            </a:r>
            <a:r>
              <a:rPr lang="en-US" sz="2700" dirty="0"/>
              <a:t>Instrument Control Concept</a:t>
            </a:r>
          </a:p>
          <a:p>
            <a:r>
              <a:rPr lang="en-US" sz="2700" dirty="0"/>
              <a:t>Timing </a:t>
            </a:r>
            <a:r>
              <a:rPr lang="en-US" sz="2700" dirty="0" smtClean="0"/>
              <a:t>System for </a:t>
            </a:r>
            <a:r>
              <a:rPr lang="en-US" sz="2700" dirty="0" err="1" smtClean="0"/>
              <a:t>Synchronisation</a:t>
            </a:r>
            <a:r>
              <a:rPr lang="en-US" sz="2700" dirty="0" smtClean="0"/>
              <a:t> and Time Stamping</a:t>
            </a:r>
            <a:endParaRPr lang="en-US" sz="2700" dirty="0"/>
          </a:p>
          <a:p>
            <a:r>
              <a:rPr lang="en-US" sz="2700" dirty="0" smtClean="0"/>
              <a:t>Requirements Motion Control</a:t>
            </a:r>
          </a:p>
          <a:p>
            <a:endParaRPr lang="en-US" sz="2700" dirty="0"/>
          </a:p>
          <a:p>
            <a:r>
              <a:rPr lang="en-US" sz="2700" dirty="0" err="1" smtClean="0"/>
              <a:t>Organisational</a:t>
            </a:r>
            <a:r>
              <a:rPr lang="en-US" sz="2700" dirty="0" smtClean="0"/>
              <a:t> Challenges</a:t>
            </a:r>
            <a:endParaRPr lang="en-US" sz="2700" dirty="0"/>
          </a:p>
          <a:p>
            <a:r>
              <a:rPr lang="en-US" sz="2700" dirty="0" smtClean="0"/>
              <a:t>Internal and external (in-kind) Interfaces</a:t>
            </a:r>
          </a:p>
          <a:p>
            <a:r>
              <a:rPr lang="en-US" sz="2700" dirty="0" smtClean="0"/>
              <a:t>Status Motion Control</a:t>
            </a:r>
          </a:p>
          <a:p>
            <a:endParaRPr lang="en-US" sz="2700" dirty="0"/>
          </a:p>
          <a:p>
            <a:r>
              <a:rPr lang="en-US" sz="2700" dirty="0" err="1" smtClean="0"/>
              <a:t>Achnowledgements</a:t>
            </a:r>
            <a:endParaRPr lang="en-US" sz="2700" dirty="0"/>
          </a:p>
          <a:p>
            <a:pPr marL="0" indent="0">
              <a:buNone/>
            </a:pPr>
            <a:endParaRPr lang="en-US" sz="2700" dirty="0">
              <a:solidFill>
                <a:srgbClr val="7F7F7F"/>
              </a:solidFill>
            </a:endParaRPr>
          </a:p>
          <a:p>
            <a:pPr marL="0" indent="0">
              <a:buNone/>
            </a:pPr>
            <a:endParaRPr lang="en-US" sz="2700" dirty="0">
              <a:solidFill>
                <a:srgbClr val="7F7F7F"/>
              </a:solidFill>
            </a:endParaRPr>
          </a:p>
        </p:txBody>
      </p:sp>
    </p:spTree>
    <p:extLst>
      <p:ext uri="{BB962C8B-B14F-4D97-AF65-F5344CB8AC3E}">
        <p14:creationId xmlns:p14="http://schemas.microsoft.com/office/powerpoint/2010/main" val="32055240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err="1" smtClean="0">
                <a:latin typeface="+mn-lt"/>
              </a:rPr>
              <a:t>Organisational</a:t>
            </a:r>
            <a:r>
              <a:rPr lang="en-US" sz="3100" dirty="0" smtClean="0">
                <a:latin typeface="+mn-lt"/>
              </a:rPr>
              <a:t> Challenges: External</a:t>
            </a:r>
            <a:endParaRPr lang="en-US" sz="3100" dirty="0">
              <a:latin typeface="+mn-lt"/>
            </a:endParaRPr>
          </a:p>
        </p:txBody>
      </p:sp>
      <p:sp>
        <p:nvSpPr>
          <p:cNvPr id="6" name="Content Placeholder 2"/>
          <p:cNvSpPr>
            <a:spLocks noGrp="1"/>
          </p:cNvSpPr>
          <p:nvPr>
            <p:ph idx="1"/>
          </p:nvPr>
        </p:nvSpPr>
        <p:spPr>
          <a:xfrm>
            <a:off x="2536007" y="2043708"/>
            <a:ext cx="7776864" cy="3096344"/>
          </a:xfrm>
        </p:spPr>
        <p:txBody>
          <a:bodyPr>
            <a:normAutofit/>
          </a:bodyPr>
          <a:lstStyle/>
          <a:p>
            <a:r>
              <a:rPr lang="en-US" sz="2700" dirty="0" smtClean="0"/>
              <a:t>17 European </a:t>
            </a:r>
            <a:r>
              <a:rPr lang="en-US" sz="2700" dirty="0"/>
              <a:t>p</a:t>
            </a:r>
            <a:r>
              <a:rPr lang="en-US" sz="2700" dirty="0" smtClean="0"/>
              <a:t>artner countries</a:t>
            </a:r>
          </a:p>
          <a:p>
            <a:r>
              <a:rPr lang="en-US" sz="2700" dirty="0" smtClean="0"/>
              <a:t>70 % of Neutron Instrumentation is in-kind</a:t>
            </a:r>
            <a:endParaRPr lang="en-US" sz="2700" dirty="0"/>
          </a:p>
          <a:p>
            <a:r>
              <a:rPr lang="en-US" sz="2700" dirty="0" smtClean="0"/>
              <a:t>Ranges from whole instruments to single modules</a:t>
            </a:r>
          </a:p>
          <a:p>
            <a:r>
              <a:rPr lang="en-US" sz="2700" dirty="0" smtClean="0"/>
              <a:t>Strong </a:t>
            </a:r>
            <a:r>
              <a:rPr lang="en-US" sz="2700" dirty="0" err="1" smtClean="0"/>
              <a:t>standardisation</a:t>
            </a:r>
            <a:r>
              <a:rPr lang="en-US" sz="2700" dirty="0" smtClean="0"/>
              <a:t> necessary (hardware list)</a:t>
            </a:r>
          </a:p>
          <a:p>
            <a:pPr marL="0" indent="0">
              <a:buNone/>
            </a:pPr>
            <a:r>
              <a:rPr lang="en-US" sz="2700" dirty="0" smtClean="0"/>
              <a:t>     + good definition of functionality and interfaces</a:t>
            </a:r>
          </a:p>
          <a:p>
            <a:r>
              <a:rPr lang="en-US" sz="2700" dirty="0" smtClean="0"/>
              <a:t>Support of partners in testing their modules</a:t>
            </a:r>
          </a:p>
          <a:p>
            <a:endParaRPr lang="en-US" sz="2700" dirty="0" smtClean="0"/>
          </a:p>
          <a:p>
            <a:pPr marL="0" indent="0">
              <a:buNone/>
            </a:pPr>
            <a:endParaRPr lang="en-US" sz="2700" dirty="0">
              <a:solidFill>
                <a:srgbClr val="7F7F7F"/>
              </a:solidFill>
            </a:endParaRPr>
          </a:p>
        </p:txBody>
      </p:sp>
      <p:grpSp>
        <p:nvGrpSpPr>
          <p:cNvPr id="3" name="Group 2"/>
          <p:cNvGrpSpPr/>
          <p:nvPr/>
        </p:nvGrpSpPr>
        <p:grpSpPr>
          <a:xfrm>
            <a:off x="375767" y="2547764"/>
            <a:ext cx="5586030" cy="4549388"/>
            <a:chOff x="335881" y="2226691"/>
            <a:chExt cx="6077059" cy="5162924"/>
          </a:xfrm>
        </p:grpSpPr>
        <p:pic>
          <p:nvPicPr>
            <p:cNvPr id="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81" y="310180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81" y="222669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920" y="397691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8"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81" y="397691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9"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959" y="5727129"/>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0" name="Picture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3959" y="660223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1"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920" y="485202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2"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6077" y="660223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3" name="Picture 1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881" y="660223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4" name="Picture 1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2038" y="660223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5" name="Picture 1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881" y="4852020"/>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6" name="Picture 1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62846" y="6639521"/>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7" name="Picture 1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881" y="5727129"/>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8" name="Picture 1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87998" y="5727129"/>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9" name="Picture 1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920" y="5727129"/>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0" name="Picture 1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998" y="660223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21" name="Picture 20"/>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19920" y="6602238"/>
              <a:ext cx="750094" cy="750094"/>
            </a:xfrm>
            <a:prstGeom prst="rect">
              <a:avLst/>
            </a:prstGeom>
            <a:noFill/>
            <a:ln>
              <a:noFill/>
            </a:ln>
            <a:effectLst>
              <a:outerShdw blurRad="177800" dist="114300" dir="2700000" algn="ctr" rotWithShape="0">
                <a:schemeClr val="bg2">
                  <a:alpha val="40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spTree>
    <p:extLst>
      <p:ext uri="{BB962C8B-B14F-4D97-AF65-F5344CB8AC3E}">
        <p14:creationId xmlns:p14="http://schemas.microsoft.com/office/powerpoint/2010/main" val="38584553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94" tIns="41797" rIns="83594" bIns="41797">
            <a:normAutofit/>
          </a:bodyPr>
          <a:lstStyle/>
          <a:p>
            <a:r>
              <a:rPr lang="en-US" sz="3100" dirty="0" smtClean="0">
                <a:latin typeface="+mn-lt"/>
              </a:rPr>
              <a:t>Motion Control: Status</a:t>
            </a:r>
            <a:endParaRPr lang="en-US" sz="3100" dirty="0">
              <a:latin typeface="+mn-lt"/>
            </a:endParaRPr>
          </a:p>
        </p:txBody>
      </p:sp>
      <p:sp>
        <p:nvSpPr>
          <p:cNvPr id="6" name="Content Placeholder 2"/>
          <p:cNvSpPr>
            <a:spLocks noGrp="1"/>
          </p:cNvSpPr>
          <p:nvPr>
            <p:ph idx="1"/>
          </p:nvPr>
        </p:nvSpPr>
        <p:spPr>
          <a:xfrm>
            <a:off x="303759" y="1755677"/>
            <a:ext cx="10154203" cy="2592288"/>
          </a:xfrm>
        </p:spPr>
        <p:txBody>
          <a:bodyPr>
            <a:normAutofit/>
          </a:bodyPr>
          <a:lstStyle/>
          <a:p>
            <a:r>
              <a:rPr lang="en-US" sz="2700" dirty="0" smtClean="0"/>
              <a:t>Started with Delta Tau </a:t>
            </a:r>
            <a:r>
              <a:rPr lang="en-US" sz="2700" dirty="0" err="1" smtClean="0"/>
              <a:t>Geobrick</a:t>
            </a:r>
            <a:r>
              <a:rPr lang="en-US" sz="2700" dirty="0" smtClean="0"/>
              <a:t> for Test Stands and Demonstrators</a:t>
            </a:r>
            <a:endParaRPr lang="en-US" sz="2700" dirty="0"/>
          </a:p>
          <a:p>
            <a:r>
              <a:rPr lang="en-US" sz="2700" dirty="0" smtClean="0">
                <a:solidFill>
                  <a:srgbClr val="7F7F7F"/>
                </a:solidFill>
              </a:rPr>
              <a:t>Market survey / Requirements </a:t>
            </a:r>
            <a:r>
              <a:rPr lang="en-US" sz="2700" dirty="0">
                <a:solidFill>
                  <a:srgbClr val="7F7F7F"/>
                </a:solidFill>
              </a:rPr>
              <a:t>catalog</a:t>
            </a:r>
          </a:p>
          <a:p>
            <a:r>
              <a:rPr lang="en-US" sz="2700" dirty="0">
                <a:solidFill>
                  <a:srgbClr val="7F7F7F"/>
                </a:solidFill>
              </a:rPr>
              <a:t>First steps in practical evaluation (Delta </a:t>
            </a:r>
            <a:r>
              <a:rPr lang="en-US" sz="2700" dirty="0" smtClean="0">
                <a:solidFill>
                  <a:srgbClr val="7F7F7F"/>
                </a:solidFill>
              </a:rPr>
              <a:t>Tau </a:t>
            </a:r>
            <a:r>
              <a:rPr lang="en-US" sz="2700" dirty="0" err="1" smtClean="0">
                <a:solidFill>
                  <a:srgbClr val="7F7F7F"/>
                </a:solidFill>
              </a:rPr>
              <a:t>Powerbrick</a:t>
            </a:r>
            <a:r>
              <a:rPr lang="en-US" sz="2700" dirty="0" smtClean="0">
                <a:solidFill>
                  <a:srgbClr val="7F7F7F"/>
                </a:solidFill>
              </a:rPr>
              <a:t>, </a:t>
            </a:r>
            <a:r>
              <a:rPr lang="en-US" sz="2700" dirty="0" err="1">
                <a:solidFill>
                  <a:srgbClr val="7F7F7F"/>
                </a:solidFill>
              </a:rPr>
              <a:t>Beckhoff</a:t>
            </a:r>
            <a:r>
              <a:rPr lang="en-US" sz="2700" dirty="0">
                <a:solidFill>
                  <a:srgbClr val="7F7F7F"/>
                </a:solidFill>
              </a:rPr>
              <a:t>)</a:t>
            </a:r>
          </a:p>
          <a:p>
            <a:r>
              <a:rPr lang="en-US" sz="2700" dirty="0">
                <a:solidFill>
                  <a:srgbClr val="7F7F7F"/>
                </a:solidFill>
              </a:rPr>
              <a:t>Integration of a </a:t>
            </a:r>
            <a:r>
              <a:rPr lang="en-US" sz="2700" dirty="0" err="1">
                <a:solidFill>
                  <a:srgbClr val="7F7F7F"/>
                </a:solidFill>
              </a:rPr>
              <a:t>Beckhoff</a:t>
            </a:r>
            <a:r>
              <a:rPr lang="en-US" sz="2700" dirty="0">
                <a:solidFill>
                  <a:srgbClr val="7F7F7F"/>
                </a:solidFill>
              </a:rPr>
              <a:t> ETHERCAT system into </a:t>
            </a:r>
            <a:r>
              <a:rPr lang="en-US" sz="2700" dirty="0" smtClean="0">
                <a:solidFill>
                  <a:srgbClr val="7F7F7F"/>
                </a:solidFill>
              </a:rPr>
              <a:t>EPICS (</a:t>
            </a:r>
            <a:r>
              <a:rPr lang="en-US" sz="2700" dirty="0" err="1" smtClean="0">
                <a:solidFill>
                  <a:srgbClr val="7F7F7F"/>
                </a:solidFill>
              </a:rPr>
              <a:t>TwinCat</a:t>
            </a:r>
            <a:r>
              <a:rPr lang="en-US" sz="2700" dirty="0" smtClean="0">
                <a:solidFill>
                  <a:srgbClr val="7F7F7F"/>
                </a:solidFill>
              </a:rPr>
              <a:t>)</a:t>
            </a:r>
            <a:endParaRPr lang="en-US" sz="2700" dirty="0">
              <a:solidFill>
                <a:srgbClr val="7F7F7F"/>
              </a:solidFill>
            </a:endParaRPr>
          </a:p>
          <a:p>
            <a:r>
              <a:rPr lang="en-US" sz="2700" dirty="0">
                <a:solidFill>
                  <a:srgbClr val="7F7F7F"/>
                </a:solidFill>
              </a:rPr>
              <a:t>First application as chopper control demonstrator</a:t>
            </a:r>
          </a:p>
          <a:p>
            <a:endParaRPr lang="en-US" sz="2400" dirty="0">
              <a:solidFill>
                <a:srgbClr val="7F7F7F"/>
              </a:solidFill>
            </a:endParaRPr>
          </a:p>
          <a:p>
            <a:pPr marL="0" indent="0">
              <a:buNone/>
            </a:pPr>
            <a:endParaRPr lang="en-US" sz="2400" dirty="0">
              <a:solidFill>
                <a:srgbClr val="7F7F7F"/>
              </a:solidFill>
            </a:endParaRPr>
          </a:p>
        </p:txBody>
      </p:sp>
      <p:pic>
        <p:nvPicPr>
          <p:cNvPr id="8" name="Picture 7" descr="stats.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1751" y="4419972"/>
            <a:ext cx="5386999" cy="2851517"/>
          </a:xfrm>
          <a:prstGeom prst="rect">
            <a:avLst/>
          </a:prstGeom>
        </p:spPr>
      </p:pic>
      <p:pic>
        <p:nvPicPr>
          <p:cNvPr id="9" name="Content Placeholder 4" descr="DSC04473.JPG"/>
          <p:cNvPicPr>
            <a:picLocks noChangeAspect="1"/>
          </p:cNvPicPr>
          <p:nvPr/>
        </p:nvPicPr>
        <p:blipFill rotWithShape="1">
          <a:blip r:embed="rId3" cstate="print">
            <a:extLst>
              <a:ext uri="{28A0092B-C50C-407E-A947-70E740481C1C}">
                <a14:useLocalDpi xmlns:a14="http://schemas.microsoft.com/office/drawing/2010/main"/>
              </a:ext>
            </a:extLst>
          </a:blip>
          <a:srcRect l="5653" r="9179"/>
          <a:stretch/>
        </p:blipFill>
        <p:spPr>
          <a:xfrm>
            <a:off x="5922000" y="4419972"/>
            <a:ext cx="4348800" cy="2808312"/>
          </a:xfrm>
          <a:prstGeom prst="rect">
            <a:avLst/>
          </a:prstGeom>
        </p:spPr>
      </p:pic>
    </p:spTree>
    <p:extLst>
      <p:ext uri="{BB962C8B-B14F-4D97-AF65-F5344CB8AC3E}">
        <p14:creationId xmlns:p14="http://schemas.microsoft.com/office/powerpoint/2010/main" val="19908571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6" tIns="41793" rIns="83586" bIns="41793">
            <a:normAutofit/>
          </a:bodyPr>
          <a:lstStyle/>
          <a:p>
            <a:r>
              <a:rPr lang="en-US" sz="3100" dirty="0" smtClean="0">
                <a:latin typeface="+mn-lt"/>
              </a:rPr>
              <a:t>Motion Control: A path to an ESS Standard</a:t>
            </a:r>
            <a:endParaRPr lang="en-US" sz="3100" dirty="0">
              <a:latin typeface="+mn-lt"/>
            </a:endParaRPr>
          </a:p>
        </p:txBody>
      </p:sp>
      <p:sp>
        <p:nvSpPr>
          <p:cNvPr id="5" name="Slide Number Placeholder 4"/>
          <p:cNvSpPr>
            <a:spLocks noGrp="1"/>
          </p:cNvSpPr>
          <p:nvPr>
            <p:ph type="sldNum" sz="quarter" idx="12"/>
          </p:nvPr>
        </p:nvSpPr>
        <p:spPr/>
        <p:txBody>
          <a:bodyPr/>
          <a:lstStyle/>
          <a:p>
            <a:fld id="{038C62C7-F79B-CD4A-A5DF-5683BBEC4A65}" type="slidenum">
              <a:rPr lang="sv-SE" smtClean="0"/>
              <a:t>22</a:t>
            </a:fld>
            <a:endParaRPr lang="sv-SE" dirty="0"/>
          </a:p>
        </p:txBody>
      </p:sp>
      <p:sp>
        <p:nvSpPr>
          <p:cNvPr id="9" name="Content Placeholder 2"/>
          <p:cNvSpPr>
            <a:spLocks noGrp="1"/>
          </p:cNvSpPr>
          <p:nvPr>
            <p:ph idx="1"/>
          </p:nvPr>
        </p:nvSpPr>
        <p:spPr>
          <a:xfrm>
            <a:off x="251336" y="1791682"/>
            <a:ext cx="7533975" cy="5752121"/>
          </a:xfrm>
        </p:spPr>
        <p:txBody>
          <a:bodyPr>
            <a:normAutofit/>
          </a:bodyPr>
          <a:lstStyle/>
          <a:p>
            <a:pPr marL="445923" indent="-445923">
              <a:buFont typeface="+mj-lt"/>
              <a:buAutoNum type="arabicPeriod"/>
            </a:pPr>
            <a:r>
              <a:rPr lang="en-US" sz="2700" dirty="0">
                <a:solidFill>
                  <a:schemeClr val="tx2">
                    <a:lumMod val="60000"/>
                    <a:lumOff val="40000"/>
                  </a:schemeClr>
                </a:solidFill>
              </a:rPr>
              <a:t>Hardware </a:t>
            </a:r>
            <a:r>
              <a:rPr lang="en-US" sz="2700" dirty="0" err="1">
                <a:solidFill>
                  <a:schemeClr val="tx2">
                    <a:lumMod val="60000"/>
                    <a:lumOff val="40000"/>
                  </a:schemeClr>
                </a:solidFill>
              </a:rPr>
              <a:t>Harmonisation</a:t>
            </a:r>
            <a:r>
              <a:rPr lang="en-US" sz="2700" dirty="0">
                <a:solidFill>
                  <a:schemeClr val="tx2">
                    <a:lumMod val="60000"/>
                    <a:lumOff val="40000"/>
                  </a:schemeClr>
                </a:solidFill>
              </a:rPr>
              <a:t> Work Group @ESS</a:t>
            </a:r>
          </a:p>
          <a:p>
            <a:pPr marL="445923" indent="-445923">
              <a:buFont typeface="+mj-lt"/>
              <a:buAutoNum type="arabicPeriod"/>
            </a:pPr>
            <a:r>
              <a:rPr lang="en-US" sz="2700" dirty="0">
                <a:solidFill>
                  <a:srgbClr val="558ED5"/>
                </a:solidFill>
              </a:rPr>
              <a:t>Collecting use cases from stake holders</a:t>
            </a:r>
          </a:p>
          <a:p>
            <a:pPr marL="445923" indent="-445923">
              <a:buFont typeface="+mj-lt"/>
              <a:buAutoNum type="arabicPeriod"/>
            </a:pPr>
            <a:r>
              <a:rPr lang="en-US" sz="2700" dirty="0">
                <a:solidFill>
                  <a:schemeClr val="tx2">
                    <a:lumMod val="60000"/>
                    <a:lumOff val="40000"/>
                  </a:schemeClr>
                </a:solidFill>
              </a:rPr>
              <a:t>Refine requirements catalog</a:t>
            </a:r>
          </a:p>
          <a:p>
            <a:pPr marL="445923" indent="-445923">
              <a:buFont typeface="+mj-lt"/>
              <a:buAutoNum type="arabicPeriod"/>
            </a:pPr>
            <a:r>
              <a:rPr lang="en-US" sz="2700" dirty="0">
                <a:solidFill>
                  <a:srgbClr val="7F7F7F"/>
                </a:solidFill>
              </a:rPr>
              <a:t>Select candidates for practical evaluation </a:t>
            </a:r>
          </a:p>
          <a:p>
            <a:pPr marL="445923" indent="-445923">
              <a:buFont typeface="+mj-lt"/>
              <a:buAutoNum type="arabicPeriod"/>
            </a:pPr>
            <a:r>
              <a:rPr lang="en-US" sz="2700" dirty="0">
                <a:solidFill>
                  <a:srgbClr val="7F7F7F"/>
                </a:solidFill>
              </a:rPr>
              <a:t>Coordinate evaluation/selection with stake holders and collaborators</a:t>
            </a:r>
          </a:p>
          <a:p>
            <a:pPr marL="445923" indent="-445923">
              <a:buFont typeface="+mj-lt"/>
              <a:buAutoNum type="arabicPeriod"/>
            </a:pPr>
            <a:r>
              <a:rPr lang="en-US" sz="2700" dirty="0">
                <a:solidFill>
                  <a:schemeClr val="tx1">
                    <a:lumMod val="50000"/>
                    <a:lumOff val="50000"/>
                  </a:schemeClr>
                </a:solidFill>
              </a:rPr>
              <a:t>Workshop in 2015 (2</a:t>
            </a:r>
            <a:r>
              <a:rPr lang="en-US" sz="2700" baseline="30000" dirty="0">
                <a:solidFill>
                  <a:schemeClr val="tx1">
                    <a:lumMod val="50000"/>
                    <a:lumOff val="50000"/>
                  </a:schemeClr>
                </a:solidFill>
              </a:rPr>
              <a:t>nd</a:t>
            </a:r>
            <a:r>
              <a:rPr lang="en-US" sz="2700" dirty="0">
                <a:solidFill>
                  <a:schemeClr val="tx1">
                    <a:lumMod val="50000"/>
                    <a:lumOff val="50000"/>
                  </a:schemeClr>
                </a:solidFill>
              </a:rPr>
              <a:t> half)  &gt;&gt; common decision on MCU standard</a:t>
            </a:r>
          </a:p>
          <a:p>
            <a:pPr marL="445923" indent="-445923">
              <a:buFont typeface="+mj-lt"/>
              <a:buAutoNum type="arabicPeriod"/>
            </a:pPr>
            <a:r>
              <a:rPr lang="en-US" sz="2700" dirty="0">
                <a:solidFill>
                  <a:srgbClr val="7F7F7F"/>
                </a:solidFill>
              </a:rPr>
              <a:t>Issue Standard Document Motor/Encoder</a:t>
            </a:r>
          </a:p>
          <a:p>
            <a:pPr marL="445923" indent="-445923">
              <a:buFont typeface="+mj-lt"/>
              <a:buAutoNum type="arabicPeriod"/>
            </a:pPr>
            <a:r>
              <a:rPr lang="en-US" sz="2700" dirty="0">
                <a:solidFill>
                  <a:srgbClr val="7F7F7F"/>
                </a:solidFill>
              </a:rPr>
              <a:t>Issue Standard Document Motion Control Unit</a:t>
            </a:r>
          </a:p>
          <a:p>
            <a:pPr marL="445923" indent="-445923">
              <a:buFont typeface="+mj-lt"/>
              <a:buAutoNum type="arabicPeriod"/>
            </a:pPr>
            <a:r>
              <a:rPr lang="en-US" sz="2700" dirty="0">
                <a:solidFill>
                  <a:srgbClr val="7F7F7F"/>
                </a:solidFill>
              </a:rPr>
              <a:t>Framework agreement with supplier (incl. possible deliveries to in-kind partners)</a:t>
            </a:r>
          </a:p>
          <a:p>
            <a:pPr marL="445923" indent="-445923">
              <a:buFont typeface="+mj-lt"/>
              <a:buAutoNum type="arabicPeriod"/>
            </a:pPr>
            <a:endParaRPr lang="en-US" sz="2400" dirty="0">
              <a:solidFill>
                <a:srgbClr val="7F7F7F"/>
              </a:solidFill>
            </a:endParaRPr>
          </a:p>
        </p:txBody>
      </p:sp>
      <p:pic>
        <p:nvPicPr>
          <p:cNvPr id="10" name="Picture 9" descr="Untit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649" y="3692694"/>
            <a:ext cx="2522953" cy="3296647"/>
          </a:xfrm>
          <a:prstGeom prst="rect">
            <a:avLst/>
          </a:prstGeom>
        </p:spPr>
      </p:pic>
      <p:pic>
        <p:nvPicPr>
          <p:cNvPr id="6" name="Content Placeholder 4"/>
          <p:cNvPicPr>
            <a:picLocks noChangeAspect="1"/>
          </p:cNvPicPr>
          <p:nvPr/>
        </p:nvPicPr>
        <p:blipFill>
          <a:blip r:embed="rId3" cstate="screen">
            <a:extLst>
              <a:ext uri="{28A0092B-C50C-407E-A947-70E740481C1C}">
                <a14:useLocalDpi xmlns:a14="http://schemas.microsoft.com/office/drawing/2010/main"/>
              </a:ext>
            </a:extLst>
          </a:blip>
          <a:srcRect t="-1387" b="-2927"/>
          <a:stretch>
            <a:fillRect/>
          </a:stretch>
        </p:blipFill>
        <p:spPr bwMode="auto">
          <a:xfrm>
            <a:off x="6438555" y="2662977"/>
            <a:ext cx="2861843" cy="637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6495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8C62C7-F79B-CD4A-A5DF-5683BBEC4A65}" type="slidenum">
              <a:rPr lang="sv-SE" smtClean="0"/>
              <a:t>23</a:t>
            </a:fld>
            <a:endParaRPr lang="sv-SE" dirty="0"/>
          </a:p>
        </p:txBody>
      </p:sp>
      <p:sp>
        <p:nvSpPr>
          <p:cNvPr id="4" name="Title 1"/>
          <p:cNvSpPr>
            <a:spLocks noGrp="1"/>
          </p:cNvSpPr>
          <p:nvPr>
            <p:ph type="title"/>
          </p:nvPr>
        </p:nvSpPr>
        <p:spPr>
          <a:xfrm>
            <a:off x="534434" y="302103"/>
            <a:ext cx="8345105" cy="1257300"/>
          </a:xfrm>
        </p:spPr>
        <p:txBody>
          <a:bodyPr lIns="83586" tIns="41793" rIns="83586" bIns="41793">
            <a:normAutofit/>
          </a:bodyPr>
          <a:lstStyle/>
          <a:p>
            <a:r>
              <a:rPr lang="en-US" sz="3100" dirty="0" smtClean="0">
                <a:latin typeface="+mn-lt"/>
              </a:rPr>
              <a:t>Thanks to</a:t>
            </a:r>
            <a:endParaRPr lang="en-US" sz="3100" dirty="0">
              <a:latin typeface="+mn-lt"/>
            </a:endParaRPr>
          </a:p>
        </p:txBody>
      </p:sp>
      <p:sp>
        <p:nvSpPr>
          <p:cNvPr id="7" name="Content Placeholder 2"/>
          <p:cNvSpPr>
            <a:spLocks noGrp="1"/>
          </p:cNvSpPr>
          <p:nvPr>
            <p:ph idx="1"/>
          </p:nvPr>
        </p:nvSpPr>
        <p:spPr>
          <a:xfrm>
            <a:off x="534433" y="1760223"/>
            <a:ext cx="9619775" cy="4978559"/>
          </a:xfrm>
        </p:spPr>
        <p:txBody>
          <a:bodyPr>
            <a:normAutofit lnSpcReduction="10000"/>
          </a:bodyPr>
          <a:lstStyle/>
          <a:p>
            <a:r>
              <a:rPr lang="en-US" sz="2700" dirty="0"/>
              <a:t>Motion Control &amp; Automation Group</a:t>
            </a:r>
          </a:p>
          <a:p>
            <a:pPr marL="0" indent="0">
              <a:buNone/>
            </a:pPr>
            <a:r>
              <a:rPr lang="en-US" sz="2300" dirty="0"/>
              <a:t>(Anders </a:t>
            </a:r>
            <a:r>
              <a:rPr lang="en-US" sz="2300" dirty="0" err="1"/>
              <a:t>Sandström</a:t>
            </a:r>
            <a:r>
              <a:rPr lang="en-US" sz="2300" dirty="0"/>
              <a:t>, Paul Barron, </a:t>
            </a:r>
            <a:r>
              <a:rPr lang="en-US" sz="2300" dirty="0" err="1"/>
              <a:t>Torsten</a:t>
            </a:r>
            <a:r>
              <a:rPr lang="en-US" sz="2300" dirty="0"/>
              <a:t> </a:t>
            </a:r>
            <a:r>
              <a:rPr lang="en-US" sz="2300" dirty="0" err="1"/>
              <a:t>Bögershausen</a:t>
            </a:r>
            <a:r>
              <a:rPr lang="en-US" sz="2300" dirty="0"/>
              <a:t>, Markus Larsson)</a:t>
            </a:r>
          </a:p>
          <a:p>
            <a:pPr marL="0" indent="0">
              <a:buNone/>
            </a:pPr>
            <a:endParaRPr lang="en-US" sz="2300" dirty="0"/>
          </a:p>
          <a:p>
            <a:r>
              <a:rPr lang="en-US" sz="2700" dirty="0"/>
              <a:t>Sample Environments Group</a:t>
            </a:r>
          </a:p>
          <a:p>
            <a:pPr marL="0" indent="0">
              <a:buNone/>
            </a:pPr>
            <a:r>
              <a:rPr lang="en-US" sz="2300" dirty="0"/>
              <a:t>(Anders </a:t>
            </a:r>
            <a:r>
              <a:rPr lang="en-US" sz="2300" dirty="0" err="1"/>
              <a:t>Petersson</a:t>
            </a:r>
            <a:r>
              <a:rPr lang="en-US" sz="2300" dirty="0"/>
              <a:t>)</a:t>
            </a:r>
          </a:p>
          <a:p>
            <a:pPr marL="0" indent="0">
              <a:buNone/>
            </a:pPr>
            <a:endParaRPr lang="en-US" sz="2700" dirty="0"/>
          </a:p>
          <a:p>
            <a:r>
              <a:rPr lang="en-US" sz="2700" dirty="0"/>
              <a:t>Integrated </a:t>
            </a:r>
            <a:r>
              <a:rPr lang="en-US" sz="2700" dirty="0"/>
              <a:t>Control Systems Division, Detector Group, Chopper </a:t>
            </a:r>
            <a:r>
              <a:rPr lang="en-US" sz="2700" dirty="0"/>
              <a:t>Group, </a:t>
            </a:r>
            <a:r>
              <a:rPr lang="en-US" sz="2700" dirty="0"/>
              <a:t>DMSC</a:t>
            </a:r>
          </a:p>
          <a:p>
            <a:endParaRPr lang="en-US" sz="2700" dirty="0"/>
          </a:p>
          <a:p>
            <a:r>
              <a:rPr lang="en-US" sz="2700" dirty="0"/>
              <a:t>Other colleagues on various institutes and facilities</a:t>
            </a:r>
          </a:p>
          <a:p>
            <a:pPr marL="0" indent="0">
              <a:buNone/>
            </a:pPr>
            <a:r>
              <a:rPr lang="en-US" sz="2300" dirty="0">
                <a:solidFill>
                  <a:prstClr val="white">
                    <a:lumMod val="50000"/>
                  </a:prstClr>
                </a:solidFill>
              </a:rPr>
              <a:t>(among others: Mark </a:t>
            </a:r>
            <a:r>
              <a:rPr lang="en-US" sz="2300" dirty="0" err="1">
                <a:solidFill>
                  <a:prstClr val="white">
                    <a:lumMod val="50000"/>
                  </a:prstClr>
                </a:solidFill>
              </a:rPr>
              <a:t>Könnecke</a:t>
            </a:r>
            <a:r>
              <a:rPr lang="en-US" sz="2300" dirty="0">
                <a:solidFill>
                  <a:prstClr val="white">
                    <a:lumMod val="50000"/>
                  </a:prstClr>
                </a:solidFill>
              </a:rPr>
              <a:t>-PSI, Steve Cox-ISIS, Brian Nutter-Diamond)</a:t>
            </a:r>
            <a:endParaRPr lang="en-US" sz="2700" dirty="0">
              <a:solidFill>
                <a:srgbClr val="7F7F7F"/>
              </a:solidFill>
            </a:endParaRPr>
          </a:p>
        </p:txBody>
      </p:sp>
    </p:spTree>
    <p:extLst>
      <p:ext uri="{BB962C8B-B14F-4D97-AF65-F5344CB8AC3E}">
        <p14:creationId xmlns:p14="http://schemas.microsoft.com/office/powerpoint/2010/main" val="28947076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200" dirty="0">
                <a:latin typeface="+mn-lt"/>
              </a:rPr>
              <a:t>Thanks to</a:t>
            </a:r>
            <a:endParaRPr lang="en-US" sz="3200" dirty="0">
              <a:latin typeface="+mn-lt"/>
            </a:endParaRPr>
          </a:p>
        </p:txBody>
      </p:sp>
      <p:sp>
        <p:nvSpPr>
          <p:cNvPr id="5" name="Slide Number Placeholder 4"/>
          <p:cNvSpPr>
            <a:spLocks noGrp="1"/>
          </p:cNvSpPr>
          <p:nvPr>
            <p:ph type="sldNum" sz="quarter" idx="12"/>
          </p:nvPr>
        </p:nvSpPr>
        <p:spPr/>
        <p:txBody>
          <a:bodyPr/>
          <a:lstStyle/>
          <a:p>
            <a:fld id="{038C62C7-F79B-CD4A-A5DF-5683BBEC4A65}" type="slidenum">
              <a:rPr lang="sv-SE" smtClean="0"/>
              <a:t>24</a:t>
            </a:fld>
            <a:endParaRPr lang="sv-SE" dirty="0"/>
          </a:p>
        </p:txBody>
      </p:sp>
      <p:sp>
        <p:nvSpPr>
          <p:cNvPr id="3" name="Content Placeholder 2"/>
          <p:cNvSpPr>
            <a:spLocks noGrp="1"/>
          </p:cNvSpPr>
          <p:nvPr>
            <p:ph idx="1"/>
          </p:nvPr>
        </p:nvSpPr>
        <p:spPr/>
        <p:txBody>
          <a:bodyPr anchor="ctr" anchorCtr="0"/>
          <a:lstStyle/>
          <a:p>
            <a:pPr marL="0" indent="0" algn="ctr">
              <a:buNone/>
            </a:pPr>
            <a:r>
              <a:rPr lang="en-US" dirty="0" smtClean="0"/>
              <a:t>… and </a:t>
            </a:r>
            <a:r>
              <a:rPr lang="en-US" dirty="0" smtClean="0"/>
              <a:t>you</a:t>
            </a:r>
            <a:r>
              <a:rPr lang="en-US" dirty="0" smtClean="0"/>
              <a:t>!</a:t>
            </a:r>
            <a:endParaRPr lang="en-US" dirty="0"/>
          </a:p>
        </p:txBody>
      </p:sp>
    </p:spTree>
    <p:extLst>
      <p:ext uri="{BB962C8B-B14F-4D97-AF65-F5344CB8AC3E}">
        <p14:creationId xmlns:p14="http://schemas.microsoft.com/office/powerpoint/2010/main" val="21326821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6590" y="2343472"/>
            <a:ext cx="7827983" cy="1617028"/>
          </a:xfrm>
        </p:spPr>
        <p:txBody>
          <a:bodyPr>
            <a:normAutofit/>
          </a:bodyPr>
          <a:lstStyle/>
          <a:p>
            <a:pPr algn="ctr"/>
            <a:r>
              <a:rPr lang="en-GB" sz="4400" dirty="0"/>
              <a:t>ESS Instrument Control    </a:t>
            </a:r>
            <a:br>
              <a:rPr lang="en-GB" sz="4400" dirty="0"/>
            </a:br>
            <a:r>
              <a:rPr lang="en-GB" sz="4400" dirty="0"/>
              <a:t> </a:t>
            </a:r>
            <a:r>
              <a:rPr lang="en-GB" dirty="0" smtClean="0"/>
              <a:t>- Details for Motion Control-</a:t>
            </a:r>
            <a:endParaRPr lang="en-GB" dirty="0"/>
          </a:p>
        </p:txBody>
      </p:sp>
      <p:sp>
        <p:nvSpPr>
          <p:cNvPr id="3" name="Subtitle 2"/>
          <p:cNvSpPr>
            <a:spLocks noGrp="1"/>
          </p:cNvSpPr>
          <p:nvPr>
            <p:ph type="subTitle" idx="1"/>
          </p:nvPr>
        </p:nvSpPr>
        <p:spPr/>
        <p:txBody>
          <a:bodyPr>
            <a:noAutofit/>
          </a:bodyPr>
          <a:lstStyle/>
          <a:p>
            <a:r>
              <a:rPr lang="en-GB" sz="2300">
                <a:solidFill>
                  <a:schemeClr val="bg1"/>
                </a:solidFill>
              </a:rPr>
              <a:t>Thomas Gahl</a:t>
            </a:r>
          </a:p>
          <a:p>
            <a:r>
              <a:rPr lang="en-GB" sz="2300">
                <a:solidFill>
                  <a:schemeClr val="bg1"/>
                </a:solidFill>
              </a:rPr>
              <a:t>Group Leader Motion Control &amp; Automation</a:t>
            </a:r>
          </a:p>
        </p:txBody>
      </p:sp>
      <p:sp>
        <p:nvSpPr>
          <p:cNvPr id="4" name="Rectangle 3"/>
          <p:cNvSpPr/>
          <p:nvPr/>
        </p:nvSpPr>
        <p:spPr>
          <a:xfrm>
            <a:off x="2672160" y="6544207"/>
            <a:ext cx="5344320" cy="666730"/>
          </a:xfrm>
          <a:prstGeom prst="rect">
            <a:avLst/>
          </a:prstGeom>
        </p:spPr>
        <p:txBody>
          <a:bodyPr lIns="102481" tIns="51241" rIns="102481" bIns="51241">
            <a:spAutoFit/>
          </a:bodyPr>
          <a:lstStyle/>
          <a:p>
            <a:pPr algn="ctr">
              <a:lnSpc>
                <a:spcPct val="120000"/>
              </a:lnSpc>
            </a:pPr>
            <a:r>
              <a:rPr lang="en-GB" sz="1800" dirty="0">
                <a:solidFill>
                  <a:srgbClr val="FFFFFF"/>
                </a:solidFill>
                <a:hlinkClick r:id="rId2"/>
              </a:rPr>
              <a:t>www.europeanspallationsource.se</a:t>
            </a:r>
            <a:endParaRPr lang="en-GB" sz="1800" dirty="0">
              <a:solidFill>
                <a:srgbClr val="FFFFFF"/>
              </a:solidFill>
            </a:endParaRPr>
          </a:p>
          <a:p>
            <a:pPr algn="ctr"/>
            <a:r>
              <a:rPr lang="en-GB" sz="1500" dirty="0">
                <a:solidFill>
                  <a:srgbClr val="FFFFFF"/>
                </a:solidFill>
              </a:rPr>
              <a:t>September 16, 2014</a:t>
            </a:r>
          </a:p>
        </p:txBody>
      </p:sp>
    </p:spTree>
    <p:extLst>
      <p:ext uri="{BB962C8B-B14F-4D97-AF65-F5344CB8AC3E}">
        <p14:creationId xmlns:p14="http://schemas.microsoft.com/office/powerpoint/2010/main" val="29528658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err="1">
                <a:latin typeface="+mn-lt"/>
              </a:rPr>
              <a:t>Synchronising</a:t>
            </a:r>
            <a:r>
              <a:rPr lang="en-US" sz="3100" dirty="0">
                <a:latin typeface="+mn-lt"/>
              </a:rPr>
              <a:t> Motion </a:t>
            </a:r>
            <a:r>
              <a:rPr lang="en-US" sz="3100" dirty="0">
                <a:latin typeface="+mn-lt"/>
              </a:rPr>
              <a:t>Control </a:t>
            </a:r>
            <a:r>
              <a:rPr lang="en-US" sz="2400" dirty="0">
                <a:latin typeface="+mn-lt"/>
              </a:rPr>
              <a:t>(multiple axes)</a:t>
            </a:r>
            <a:endParaRPr lang="en-US" sz="2400" dirty="0">
              <a:latin typeface="+mn-lt"/>
            </a:endParaRPr>
          </a:p>
        </p:txBody>
      </p:sp>
      <p:sp>
        <p:nvSpPr>
          <p:cNvPr id="90" name="Content Placeholder 2"/>
          <p:cNvSpPr>
            <a:spLocks noGrp="1"/>
          </p:cNvSpPr>
          <p:nvPr>
            <p:ph idx="1"/>
          </p:nvPr>
        </p:nvSpPr>
        <p:spPr>
          <a:xfrm>
            <a:off x="125665" y="1870889"/>
            <a:ext cx="10268966" cy="1584176"/>
          </a:xfrm>
        </p:spPr>
        <p:txBody>
          <a:bodyPr>
            <a:noAutofit/>
          </a:bodyPr>
          <a:lstStyle/>
          <a:p>
            <a:r>
              <a:rPr lang="en-US" sz="2400" dirty="0"/>
              <a:t>14 Hz pulse (to </a:t>
            </a:r>
            <a:r>
              <a:rPr lang="en-US" sz="2400" dirty="0" err="1"/>
              <a:t>synchronise</a:t>
            </a:r>
            <a:r>
              <a:rPr lang="en-US" sz="2400" dirty="0"/>
              <a:t> movements with neutron pulse)</a:t>
            </a:r>
          </a:p>
          <a:p>
            <a:r>
              <a:rPr lang="en-US" sz="2400" dirty="0">
                <a:solidFill>
                  <a:srgbClr val="7F7F7F"/>
                </a:solidFill>
              </a:rPr>
              <a:t>10 kHz as </a:t>
            </a:r>
            <a:r>
              <a:rPr lang="en-US" sz="2400" dirty="0" err="1">
                <a:solidFill>
                  <a:srgbClr val="7F7F7F"/>
                </a:solidFill>
              </a:rPr>
              <a:t>masterclock</a:t>
            </a:r>
            <a:r>
              <a:rPr lang="en-US" sz="2400" dirty="0">
                <a:solidFill>
                  <a:srgbClr val="7F7F7F"/>
                </a:solidFill>
              </a:rPr>
              <a:t> (to </a:t>
            </a:r>
            <a:r>
              <a:rPr lang="en-US" sz="2400" dirty="0" err="1">
                <a:solidFill>
                  <a:srgbClr val="7F7F7F"/>
                </a:solidFill>
              </a:rPr>
              <a:t>synchronise</a:t>
            </a:r>
            <a:r>
              <a:rPr lang="en-US" sz="2400" dirty="0">
                <a:solidFill>
                  <a:srgbClr val="7F7F7F"/>
                </a:solidFill>
              </a:rPr>
              <a:t> multi-axes systems) </a:t>
            </a:r>
          </a:p>
          <a:p>
            <a:r>
              <a:rPr lang="en-US" sz="2400" dirty="0">
                <a:solidFill>
                  <a:srgbClr val="7F7F7F"/>
                </a:solidFill>
              </a:rPr>
              <a:t>≈1 Hz or slower pulse + reading of the appropriated absolute time over EPICS (to </a:t>
            </a:r>
            <a:r>
              <a:rPr lang="en-US" sz="2400" dirty="0" err="1">
                <a:solidFill>
                  <a:srgbClr val="7F7F7F"/>
                </a:solidFill>
              </a:rPr>
              <a:t>synchronise</a:t>
            </a:r>
            <a:r>
              <a:rPr lang="en-US" sz="2400" dirty="0">
                <a:solidFill>
                  <a:srgbClr val="7F7F7F"/>
                </a:solidFill>
              </a:rPr>
              <a:t> internal </a:t>
            </a:r>
            <a:r>
              <a:rPr lang="en-US" sz="2400" dirty="0">
                <a:solidFill>
                  <a:srgbClr val="7F7F7F"/>
                </a:solidFill>
              </a:rPr>
              <a:t>timer)</a:t>
            </a:r>
            <a:endParaRPr lang="en-US" sz="2400" dirty="0">
              <a:solidFill>
                <a:srgbClr val="7F7F7F"/>
              </a:solidFill>
            </a:endParaRPr>
          </a:p>
        </p:txBody>
      </p:sp>
      <p:cxnSp>
        <p:nvCxnSpPr>
          <p:cNvPr id="91" name="Straight Connector 90"/>
          <p:cNvCxnSpPr/>
          <p:nvPr/>
        </p:nvCxnSpPr>
        <p:spPr>
          <a:xfrm>
            <a:off x="1355006" y="5746145"/>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1590712"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590716" y="543856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117141"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117142" y="5746145"/>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170748" y="5746145"/>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417028" y="5746145"/>
            <a:ext cx="169644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3644316"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644320" y="543856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170745"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775393" y="543856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301817"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6301824" y="5746145"/>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7890598"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890603" y="543856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417028"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5775386" y="543856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97020" y="5350105"/>
            <a:ext cx="1123922" cy="442053"/>
          </a:xfrm>
          <a:prstGeom prst="rect">
            <a:avLst/>
          </a:prstGeom>
          <a:noFill/>
          <a:ln>
            <a:solidFill>
              <a:schemeClr val="tx1"/>
            </a:solidFill>
          </a:ln>
        </p:spPr>
        <p:txBody>
          <a:bodyPr wrap="square" lIns="102481" tIns="51241" rIns="102481" bIns="51241" rtlCol="0">
            <a:spAutoFit/>
          </a:bodyPr>
          <a:lstStyle/>
          <a:p>
            <a:r>
              <a:rPr lang="en-US" sz="1100" dirty="0"/>
              <a:t>Master Pulse, 14 Hz</a:t>
            </a:r>
          </a:p>
        </p:txBody>
      </p:sp>
      <p:cxnSp>
        <p:nvCxnSpPr>
          <p:cNvPr id="147" name="Straight Connector 146"/>
          <p:cNvCxnSpPr/>
          <p:nvPr/>
        </p:nvCxnSpPr>
        <p:spPr>
          <a:xfrm flipH="1">
            <a:off x="1384697" y="3848737"/>
            <a:ext cx="18188" cy="312436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1384697" y="6973095"/>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flipV="1">
            <a:off x="1583294" y="3820800"/>
            <a:ext cx="20004" cy="314880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flipH="1" flipV="1">
            <a:off x="3644531" y="3820798"/>
            <a:ext cx="1871" cy="3145315"/>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H="1" flipV="1">
            <a:off x="5782259" y="3820797"/>
            <a:ext cx="14662" cy="3141824"/>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7891697" y="3848736"/>
            <a:ext cx="6023" cy="3110391"/>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251" name="TextBox 250"/>
          <p:cNvSpPr txBox="1"/>
          <p:nvPr/>
        </p:nvSpPr>
        <p:spPr>
          <a:xfrm>
            <a:off x="121143" y="3960229"/>
            <a:ext cx="1094234" cy="442053"/>
          </a:xfrm>
          <a:prstGeom prst="rect">
            <a:avLst/>
          </a:prstGeom>
          <a:noFill/>
          <a:ln>
            <a:solidFill>
              <a:schemeClr val="tx1"/>
            </a:solidFill>
          </a:ln>
        </p:spPr>
        <p:txBody>
          <a:bodyPr wrap="square" lIns="102481" tIns="51241" rIns="102481" bIns="51241" rtlCol="0">
            <a:spAutoFit/>
          </a:bodyPr>
          <a:lstStyle/>
          <a:p>
            <a:r>
              <a:rPr lang="en-US" sz="1100" dirty="0"/>
              <a:t>Master CLOCK 88 </a:t>
            </a:r>
            <a:r>
              <a:rPr lang="en-US" sz="1100" dirty="0" err="1"/>
              <a:t>Mhz</a:t>
            </a:r>
            <a:endParaRPr lang="en-US" sz="1100" dirty="0"/>
          </a:p>
        </p:txBody>
      </p:sp>
      <p:cxnSp>
        <p:nvCxnSpPr>
          <p:cNvPr id="256" name="Straight Connector 255"/>
          <p:cNvCxnSpPr/>
          <p:nvPr/>
        </p:nvCxnSpPr>
        <p:spPr>
          <a:xfrm>
            <a:off x="163623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172040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180457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188874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a:off x="168091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a:off x="176508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a:off x="184925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193343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197158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205576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213993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222410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201626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210044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218461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226878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231540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239958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248375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56792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36008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244426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252843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261260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265076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273493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281910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8" name="Straight Connector 287"/>
          <p:cNvCxnSpPr/>
          <p:nvPr/>
        </p:nvCxnSpPr>
        <p:spPr>
          <a:xfrm>
            <a:off x="290327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a:off x="269544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a:off x="277961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286378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a:off x="294795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a:off x="299829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308246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316663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325080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304297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12714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321131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a:off x="329548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a:off x="333364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a:off x="341781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a:off x="350199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a:off x="358616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337832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a:off x="346249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354667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a:off x="363084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a:off x="374056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a:off x="382473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a:off x="390890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a:off x="399307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a:off x="378524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386941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95358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403775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a:off x="407591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416008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a:off x="424425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a:off x="432842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a:off x="412059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a:off x="420476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a:off x="428893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a:off x="437310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441973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a:off x="450390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458807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467224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a:off x="446441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454858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463275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471693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a:off x="475508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483925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492343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500760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479976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a:off x="488394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496811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505228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510261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518679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527096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535513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514729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a:off x="523147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531564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39981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543797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552214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560631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569048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548265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556682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565099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573516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587457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595874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604292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612709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591925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600342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608760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617177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620992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629410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637827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a:off x="646244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a:off x="625461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a:off x="633878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a:off x="642295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a:off x="650712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655374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663792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672209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680626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659843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68260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a:off x="676677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685094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6889103"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697327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705744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714161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693378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701795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10212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718630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236635"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732080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7404978"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748915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7281316"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736548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744965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753383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757198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7656160"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774033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782450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7616669"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7700841"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7785012"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786918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7949268"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a:off x="8033440"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a:off x="8117611"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820178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799394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8078121"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8162292"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a:off x="824646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a:off x="8284623"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a:off x="8368793"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8452965"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853713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832930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a:off x="8413475"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a:off x="8497646"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a:off x="8581818"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a:off x="8628442"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a:off x="8712613"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a:off x="8796785"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888095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a:off x="8673123"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a:off x="8757296"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a:off x="8841466"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p:nvCxnSpPr>
        <p:spPr>
          <a:xfrm>
            <a:off x="8925638"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9" name="Straight Connector 428"/>
          <p:cNvCxnSpPr/>
          <p:nvPr/>
        </p:nvCxnSpPr>
        <p:spPr>
          <a:xfrm>
            <a:off x="8963795"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a:xfrm>
            <a:off x="904796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a:xfrm>
            <a:off x="9132139"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9216311"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a:off x="9008476"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p:nvCxnSpPr>
        <p:spPr>
          <a:xfrm>
            <a:off x="9092648"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p:nvCxnSpPr>
        <p:spPr>
          <a:xfrm>
            <a:off x="9176820"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a:off x="9260992"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a:off x="931132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a:off x="9395499"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9479671"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a:off x="956384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p:nvCxnSpPr>
        <p:spPr>
          <a:xfrm>
            <a:off x="935600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a:off x="9440178"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a:off x="9524351"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a:off x="9608523"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a:off x="9646680"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a:off x="973085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a:off x="981502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a:off x="9899196"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9" name="Straight Connector 448"/>
          <p:cNvCxnSpPr/>
          <p:nvPr/>
        </p:nvCxnSpPr>
        <p:spPr>
          <a:xfrm>
            <a:off x="9691361"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a:off x="9775534"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1" name="Straight Connector 450"/>
          <p:cNvCxnSpPr/>
          <p:nvPr/>
        </p:nvCxnSpPr>
        <p:spPr>
          <a:xfrm>
            <a:off x="9859706"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a:off x="9943877" y="41197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a:off x="5822617"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a:off x="3696024" y="411864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455" name="TextBox 454"/>
          <p:cNvSpPr txBox="1"/>
          <p:nvPr/>
        </p:nvSpPr>
        <p:spPr>
          <a:xfrm>
            <a:off x="121143" y="4539983"/>
            <a:ext cx="1094234" cy="442037"/>
          </a:xfrm>
          <a:prstGeom prst="rect">
            <a:avLst/>
          </a:prstGeom>
          <a:noFill/>
          <a:ln>
            <a:solidFill>
              <a:schemeClr val="tx1"/>
            </a:solidFill>
          </a:ln>
        </p:spPr>
        <p:txBody>
          <a:bodyPr wrap="square" lIns="102481" tIns="51241" rIns="102481" bIns="51241" rtlCol="0">
            <a:spAutoFit/>
          </a:bodyPr>
          <a:lstStyle/>
          <a:p>
            <a:r>
              <a:rPr lang="en-US" sz="1100" dirty="0"/>
              <a:t>Custom CLOCK </a:t>
            </a:r>
            <a:r>
              <a:rPr lang="en-US" sz="1100" dirty="0"/>
              <a:t>i.e. 10 </a:t>
            </a:r>
            <a:r>
              <a:rPr lang="en-US" sz="1100" dirty="0" err="1"/>
              <a:t>khz</a:t>
            </a:r>
            <a:endParaRPr lang="en-US" sz="1100" dirty="0"/>
          </a:p>
        </p:txBody>
      </p:sp>
      <p:cxnSp>
        <p:nvCxnSpPr>
          <p:cNvPr id="456" name="Straight Connector 455"/>
          <p:cNvCxnSpPr/>
          <p:nvPr/>
        </p:nvCxnSpPr>
        <p:spPr>
          <a:xfrm>
            <a:off x="163623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a:off x="172040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a:off x="180457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188874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a:off x="197158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205576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213993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a:off x="222410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231540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239958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248375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256792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0" name="Straight Connector 479"/>
          <p:cNvCxnSpPr/>
          <p:nvPr/>
        </p:nvCxnSpPr>
        <p:spPr>
          <a:xfrm>
            <a:off x="265076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a:off x="273493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a:off x="281910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a:off x="290327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a:off x="299829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9" name="Straight Connector 488"/>
          <p:cNvCxnSpPr/>
          <p:nvPr/>
        </p:nvCxnSpPr>
        <p:spPr>
          <a:xfrm>
            <a:off x="308246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0" name="Straight Connector 489"/>
          <p:cNvCxnSpPr/>
          <p:nvPr/>
        </p:nvCxnSpPr>
        <p:spPr>
          <a:xfrm>
            <a:off x="316663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1" name="Straight Connector 490"/>
          <p:cNvCxnSpPr/>
          <p:nvPr/>
        </p:nvCxnSpPr>
        <p:spPr>
          <a:xfrm>
            <a:off x="325080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6" name="Straight Connector 495"/>
          <p:cNvCxnSpPr/>
          <p:nvPr/>
        </p:nvCxnSpPr>
        <p:spPr>
          <a:xfrm>
            <a:off x="333364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7" name="Straight Connector 496"/>
          <p:cNvCxnSpPr/>
          <p:nvPr/>
        </p:nvCxnSpPr>
        <p:spPr>
          <a:xfrm>
            <a:off x="341781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8" name="Straight Connector 497"/>
          <p:cNvCxnSpPr/>
          <p:nvPr/>
        </p:nvCxnSpPr>
        <p:spPr>
          <a:xfrm>
            <a:off x="350199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a:off x="358616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9" name="Straight Connector 648"/>
          <p:cNvCxnSpPr/>
          <p:nvPr/>
        </p:nvCxnSpPr>
        <p:spPr>
          <a:xfrm>
            <a:off x="369602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6" name="Straight Connector 675"/>
          <p:cNvCxnSpPr/>
          <p:nvPr/>
        </p:nvCxnSpPr>
        <p:spPr>
          <a:xfrm>
            <a:off x="378509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7" name="Straight Connector 676"/>
          <p:cNvCxnSpPr/>
          <p:nvPr/>
        </p:nvCxnSpPr>
        <p:spPr>
          <a:xfrm>
            <a:off x="386926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8" name="Straight Connector 677"/>
          <p:cNvCxnSpPr/>
          <p:nvPr/>
        </p:nvCxnSpPr>
        <p:spPr>
          <a:xfrm>
            <a:off x="395343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9" name="Straight Connector 678"/>
          <p:cNvCxnSpPr/>
          <p:nvPr/>
        </p:nvCxnSpPr>
        <p:spPr>
          <a:xfrm>
            <a:off x="403761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0" name="Straight Connector 679"/>
          <p:cNvCxnSpPr/>
          <p:nvPr/>
        </p:nvCxnSpPr>
        <p:spPr>
          <a:xfrm>
            <a:off x="412044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1" name="Straight Connector 680"/>
          <p:cNvCxnSpPr/>
          <p:nvPr/>
        </p:nvCxnSpPr>
        <p:spPr>
          <a:xfrm>
            <a:off x="420462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2" name="Straight Connector 681"/>
          <p:cNvCxnSpPr/>
          <p:nvPr/>
        </p:nvCxnSpPr>
        <p:spPr>
          <a:xfrm>
            <a:off x="428879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3" name="Straight Connector 682"/>
          <p:cNvCxnSpPr/>
          <p:nvPr/>
        </p:nvCxnSpPr>
        <p:spPr>
          <a:xfrm>
            <a:off x="437296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4" name="Straight Connector 683"/>
          <p:cNvCxnSpPr/>
          <p:nvPr/>
        </p:nvCxnSpPr>
        <p:spPr>
          <a:xfrm>
            <a:off x="446426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5" name="Straight Connector 684"/>
          <p:cNvCxnSpPr/>
          <p:nvPr/>
        </p:nvCxnSpPr>
        <p:spPr>
          <a:xfrm>
            <a:off x="454844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6" name="Straight Connector 685"/>
          <p:cNvCxnSpPr/>
          <p:nvPr/>
        </p:nvCxnSpPr>
        <p:spPr>
          <a:xfrm>
            <a:off x="463261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7" name="Straight Connector 686"/>
          <p:cNvCxnSpPr/>
          <p:nvPr/>
        </p:nvCxnSpPr>
        <p:spPr>
          <a:xfrm>
            <a:off x="471678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8" name="Straight Connector 687"/>
          <p:cNvCxnSpPr/>
          <p:nvPr/>
        </p:nvCxnSpPr>
        <p:spPr>
          <a:xfrm>
            <a:off x="479962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89" name="Straight Connector 688"/>
          <p:cNvCxnSpPr/>
          <p:nvPr/>
        </p:nvCxnSpPr>
        <p:spPr>
          <a:xfrm>
            <a:off x="488379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0" name="Straight Connector 689"/>
          <p:cNvCxnSpPr/>
          <p:nvPr/>
        </p:nvCxnSpPr>
        <p:spPr>
          <a:xfrm>
            <a:off x="496796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1" name="Straight Connector 690"/>
          <p:cNvCxnSpPr/>
          <p:nvPr/>
        </p:nvCxnSpPr>
        <p:spPr>
          <a:xfrm>
            <a:off x="505214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2" name="Straight Connector 691"/>
          <p:cNvCxnSpPr/>
          <p:nvPr/>
        </p:nvCxnSpPr>
        <p:spPr>
          <a:xfrm>
            <a:off x="514715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3" name="Straight Connector 692"/>
          <p:cNvCxnSpPr/>
          <p:nvPr/>
        </p:nvCxnSpPr>
        <p:spPr>
          <a:xfrm>
            <a:off x="523132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4" name="Straight Connector 693"/>
          <p:cNvCxnSpPr/>
          <p:nvPr/>
        </p:nvCxnSpPr>
        <p:spPr>
          <a:xfrm>
            <a:off x="531549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5" name="Straight Connector 694"/>
          <p:cNvCxnSpPr/>
          <p:nvPr/>
        </p:nvCxnSpPr>
        <p:spPr>
          <a:xfrm>
            <a:off x="539967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6" name="Straight Connector 695"/>
          <p:cNvCxnSpPr/>
          <p:nvPr/>
        </p:nvCxnSpPr>
        <p:spPr>
          <a:xfrm>
            <a:off x="548250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7" name="Straight Connector 696"/>
          <p:cNvCxnSpPr/>
          <p:nvPr/>
        </p:nvCxnSpPr>
        <p:spPr>
          <a:xfrm>
            <a:off x="556668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8" name="Straight Connector 697"/>
          <p:cNvCxnSpPr/>
          <p:nvPr/>
        </p:nvCxnSpPr>
        <p:spPr>
          <a:xfrm>
            <a:off x="565085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99" name="Straight Connector 698"/>
          <p:cNvCxnSpPr/>
          <p:nvPr/>
        </p:nvCxnSpPr>
        <p:spPr>
          <a:xfrm>
            <a:off x="573502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1" name="Straight Connector 700"/>
          <p:cNvCxnSpPr/>
          <p:nvPr/>
        </p:nvCxnSpPr>
        <p:spPr>
          <a:xfrm>
            <a:off x="584859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2" name="Straight Connector 701"/>
          <p:cNvCxnSpPr/>
          <p:nvPr/>
        </p:nvCxnSpPr>
        <p:spPr>
          <a:xfrm>
            <a:off x="593276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3" name="Straight Connector 702"/>
          <p:cNvCxnSpPr/>
          <p:nvPr/>
        </p:nvCxnSpPr>
        <p:spPr>
          <a:xfrm>
            <a:off x="601694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4" name="Straight Connector 703"/>
          <p:cNvCxnSpPr/>
          <p:nvPr/>
        </p:nvCxnSpPr>
        <p:spPr>
          <a:xfrm>
            <a:off x="610111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5" name="Straight Connector 704"/>
          <p:cNvCxnSpPr/>
          <p:nvPr/>
        </p:nvCxnSpPr>
        <p:spPr>
          <a:xfrm>
            <a:off x="618394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6" name="Straight Connector 705"/>
          <p:cNvCxnSpPr/>
          <p:nvPr/>
        </p:nvCxnSpPr>
        <p:spPr>
          <a:xfrm>
            <a:off x="626812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7" name="Straight Connector 706"/>
          <p:cNvCxnSpPr/>
          <p:nvPr/>
        </p:nvCxnSpPr>
        <p:spPr>
          <a:xfrm>
            <a:off x="635229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8" name="Straight Connector 707"/>
          <p:cNvCxnSpPr/>
          <p:nvPr/>
        </p:nvCxnSpPr>
        <p:spPr>
          <a:xfrm>
            <a:off x="643646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09" name="Straight Connector 708"/>
          <p:cNvCxnSpPr/>
          <p:nvPr/>
        </p:nvCxnSpPr>
        <p:spPr>
          <a:xfrm>
            <a:off x="652777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0" name="Straight Connector 709"/>
          <p:cNvCxnSpPr/>
          <p:nvPr/>
        </p:nvCxnSpPr>
        <p:spPr>
          <a:xfrm>
            <a:off x="661194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1" name="Straight Connector 710"/>
          <p:cNvCxnSpPr/>
          <p:nvPr/>
        </p:nvCxnSpPr>
        <p:spPr>
          <a:xfrm>
            <a:off x="669611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2" name="Straight Connector 711"/>
          <p:cNvCxnSpPr/>
          <p:nvPr/>
        </p:nvCxnSpPr>
        <p:spPr>
          <a:xfrm>
            <a:off x="678028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3" name="Straight Connector 712"/>
          <p:cNvCxnSpPr/>
          <p:nvPr/>
        </p:nvCxnSpPr>
        <p:spPr>
          <a:xfrm>
            <a:off x="686312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4" name="Straight Connector 713"/>
          <p:cNvCxnSpPr/>
          <p:nvPr/>
        </p:nvCxnSpPr>
        <p:spPr>
          <a:xfrm>
            <a:off x="694729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5" name="Straight Connector 714"/>
          <p:cNvCxnSpPr/>
          <p:nvPr/>
        </p:nvCxnSpPr>
        <p:spPr>
          <a:xfrm>
            <a:off x="703146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6" name="Straight Connector 715"/>
          <p:cNvCxnSpPr/>
          <p:nvPr/>
        </p:nvCxnSpPr>
        <p:spPr>
          <a:xfrm>
            <a:off x="711563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7" name="Straight Connector 716"/>
          <p:cNvCxnSpPr/>
          <p:nvPr/>
        </p:nvCxnSpPr>
        <p:spPr>
          <a:xfrm>
            <a:off x="721065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8" name="Straight Connector 717"/>
          <p:cNvCxnSpPr/>
          <p:nvPr/>
        </p:nvCxnSpPr>
        <p:spPr>
          <a:xfrm>
            <a:off x="729482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19" name="Straight Connector 718"/>
          <p:cNvCxnSpPr/>
          <p:nvPr/>
        </p:nvCxnSpPr>
        <p:spPr>
          <a:xfrm>
            <a:off x="737899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0" name="Straight Connector 719"/>
          <p:cNvCxnSpPr/>
          <p:nvPr/>
        </p:nvCxnSpPr>
        <p:spPr>
          <a:xfrm>
            <a:off x="746317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1" name="Straight Connector 720"/>
          <p:cNvCxnSpPr/>
          <p:nvPr/>
        </p:nvCxnSpPr>
        <p:spPr>
          <a:xfrm>
            <a:off x="754600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2" name="Straight Connector 721"/>
          <p:cNvCxnSpPr/>
          <p:nvPr/>
        </p:nvCxnSpPr>
        <p:spPr>
          <a:xfrm>
            <a:off x="763018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3" name="Straight Connector 722"/>
          <p:cNvCxnSpPr/>
          <p:nvPr/>
        </p:nvCxnSpPr>
        <p:spPr>
          <a:xfrm>
            <a:off x="771435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4" name="Straight Connector 723"/>
          <p:cNvCxnSpPr/>
          <p:nvPr/>
        </p:nvCxnSpPr>
        <p:spPr>
          <a:xfrm>
            <a:off x="779852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5" name="Straight Connector 724"/>
          <p:cNvCxnSpPr/>
          <p:nvPr/>
        </p:nvCxnSpPr>
        <p:spPr>
          <a:xfrm>
            <a:off x="790838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6" name="Straight Connector 725"/>
          <p:cNvCxnSpPr/>
          <p:nvPr/>
        </p:nvCxnSpPr>
        <p:spPr>
          <a:xfrm>
            <a:off x="7997458"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7" name="Straight Connector 726"/>
          <p:cNvCxnSpPr/>
          <p:nvPr/>
        </p:nvCxnSpPr>
        <p:spPr>
          <a:xfrm>
            <a:off x="808163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8" name="Straight Connector 727"/>
          <p:cNvCxnSpPr/>
          <p:nvPr/>
        </p:nvCxnSpPr>
        <p:spPr>
          <a:xfrm>
            <a:off x="816580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29" name="Straight Connector 728"/>
          <p:cNvCxnSpPr/>
          <p:nvPr/>
        </p:nvCxnSpPr>
        <p:spPr>
          <a:xfrm>
            <a:off x="824997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0" name="Straight Connector 729"/>
          <p:cNvCxnSpPr/>
          <p:nvPr/>
        </p:nvCxnSpPr>
        <p:spPr>
          <a:xfrm>
            <a:off x="833281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1" name="Straight Connector 730"/>
          <p:cNvCxnSpPr/>
          <p:nvPr/>
        </p:nvCxnSpPr>
        <p:spPr>
          <a:xfrm>
            <a:off x="8416983"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2" name="Straight Connector 731"/>
          <p:cNvCxnSpPr/>
          <p:nvPr/>
        </p:nvCxnSpPr>
        <p:spPr>
          <a:xfrm>
            <a:off x="850115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3" name="Straight Connector 732"/>
          <p:cNvCxnSpPr/>
          <p:nvPr/>
        </p:nvCxnSpPr>
        <p:spPr>
          <a:xfrm>
            <a:off x="858532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4" name="Straight Connector 733"/>
          <p:cNvCxnSpPr/>
          <p:nvPr/>
        </p:nvCxnSpPr>
        <p:spPr>
          <a:xfrm>
            <a:off x="867663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5" name="Straight Connector 734"/>
          <p:cNvCxnSpPr/>
          <p:nvPr/>
        </p:nvCxnSpPr>
        <p:spPr>
          <a:xfrm>
            <a:off x="876080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6" name="Straight Connector 735"/>
          <p:cNvCxnSpPr/>
          <p:nvPr/>
        </p:nvCxnSpPr>
        <p:spPr>
          <a:xfrm>
            <a:off x="884497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7" name="Straight Connector 736"/>
          <p:cNvCxnSpPr/>
          <p:nvPr/>
        </p:nvCxnSpPr>
        <p:spPr>
          <a:xfrm>
            <a:off x="892914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8" name="Straight Connector 737"/>
          <p:cNvCxnSpPr/>
          <p:nvPr/>
        </p:nvCxnSpPr>
        <p:spPr>
          <a:xfrm>
            <a:off x="9011985"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39" name="Straight Connector 738"/>
          <p:cNvCxnSpPr/>
          <p:nvPr/>
        </p:nvCxnSpPr>
        <p:spPr>
          <a:xfrm>
            <a:off x="909615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0" name="Straight Connector 739"/>
          <p:cNvCxnSpPr/>
          <p:nvPr/>
        </p:nvCxnSpPr>
        <p:spPr>
          <a:xfrm>
            <a:off x="918032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1" name="Straight Connector 740"/>
          <p:cNvCxnSpPr/>
          <p:nvPr/>
        </p:nvCxnSpPr>
        <p:spPr>
          <a:xfrm>
            <a:off x="9264500"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2" name="Straight Connector 741"/>
          <p:cNvCxnSpPr/>
          <p:nvPr/>
        </p:nvCxnSpPr>
        <p:spPr>
          <a:xfrm>
            <a:off x="9359517"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3" name="Straight Connector 742"/>
          <p:cNvCxnSpPr/>
          <p:nvPr/>
        </p:nvCxnSpPr>
        <p:spPr>
          <a:xfrm>
            <a:off x="9443689"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4" name="Straight Connector 743"/>
          <p:cNvCxnSpPr/>
          <p:nvPr/>
        </p:nvCxnSpPr>
        <p:spPr>
          <a:xfrm>
            <a:off x="952786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5" name="Straight Connector 744"/>
          <p:cNvCxnSpPr/>
          <p:nvPr/>
        </p:nvCxnSpPr>
        <p:spPr>
          <a:xfrm>
            <a:off x="961203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6" name="Straight Connector 745"/>
          <p:cNvCxnSpPr/>
          <p:nvPr/>
        </p:nvCxnSpPr>
        <p:spPr>
          <a:xfrm>
            <a:off x="9694871"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7" name="Straight Connector 746"/>
          <p:cNvCxnSpPr/>
          <p:nvPr/>
        </p:nvCxnSpPr>
        <p:spPr>
          <a:xfrm>
            <a:off x="9779042"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8" name="Straight Connector 747"/>
          <p:cNvCxnSpPr/>
          <p:nvPr/>
        </p:nvCxnSpPr>
        <p:spPr>
          <a:xfrm>
            <a:off x="9863214"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749" name="Straight Connector 748"/>
          <p:cNvCxnSpPr/>
          <p:nvPr/>
        </p:nvCxnSpPr>
        <p:spPr>
          <a:xfrm>
            <a:off x="9947386" y="46983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751" name="Slide Number Placeholder 4"/>
          <p:cNvSpPr txBox="1">
            <a:spLocks/>
          </p:cNvSpPr>
          <p:nvPr/>
        </p:nvSpPr>
        <p:spPr>
          <a:xfrm>
            <a:off x="8450263" y="7017846"/>
            <a:ext cx="2149829" cy="401638"/>
          </a:xfrm>
          <a:prstGeom prst="rect">
            <a:avLst/>
          </a:prstGeom>
        </p:spPr>
        <p:txBody>
          <a:bodyPr vert="horz" lIns="102481" tIns="51241" rIns="102481" bIns="51241" rtlCol="0" anchor="ctr"/>
          <a:lstStyle>
            <a:defPPr>
              <a:defRPr lang="sv-SE"/>
            </a:defPPr>
            <a:lvl1pPr marL="0" algn="r" defTabSz="914303" rtl="0" eaLnBrk="1" latinLnBrk="0" hangingPunct="1">
              <a:defRPr sz="1200" kern="1200">
                <a:solidFill>
                  <a:schemeClr val="tx1">
                    <a:tint val="75000"/>
                  </a:schemeClr>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8" algn="l" defTabSz="914303" rtl="0" eaLnBrk="1" latinLnBrk="0" hangingPunct="1">
              <a:defRPr sz="1800" kern="1200">
                <a:solidFill>
                  <a:schemeClr val="tx1"/>
                </a:solidFill>
                <a:latin typeface="+mn-lt"/>
                <a:ea typeface="+mn-ea"/>
                <a:cs typeface="+mn-cs"/>
              </a:defRPr>
            </a:lvl7pPr>
            <a:lvl8pPr marL="3200060" algn="l" defTabSz="914303" rtl="0" eaLnBrk="1" latinLnBrk="0" hangingPunct="1">
              <a:defRPr sz="1800" kern="1200">
                <a:solidFill>
                  <a:schemeClr val="tx1"/>
                </a:solidFill>
                <a:latin typeface="+mn-lt"/>
                <a:ea typeface="+mn-ea"/>
                <a:cs typeface="+mn-cs"/>
              </a:defRPr>
            </a:lvl8pPr>
            <a:lvl9pPr marL="3657210" algn="l" defTabSz="914303" rtl="0" eaLnBrk="1" latinLnBrk="0" hangingPunct="1">
              <a:defRPr sz="1800" kern="1200">
                <a:solidFill>
                  <a:schemeClr val="tx1"/>
                </a:solidFill>
                <a:latin typeface="+mn-lt"/>
                <a:ea typeface="+mn-ea"/>
                <a:cs typeface="+mn-cs"/>
              </a:defRPr>
            </a:lvl9pPr>
          </a:lstStyle>
          <a:p>
            <a:r>
              <a:rPr lang="sv-SE" smtClean="0"/>
              <a:t>t</a:t>
            </a:r>
            <a:endParaRPr lang="sv-SE" dirty="0"/>
          </a:p>
        </p:txBody>
      </p:sp>
      <p:cxnSp>
        <p:nvCxnSpPr>
          <p:cNvPr id="460" name="Straight Connector 459"/>
          <p:cNvCxnSpPr/>
          <p:nvPr/>
        </p:nvCxnSpPr>
        <p:spPr>
          <a:xfrm>
            <a:off x="1355006" y="6500524"/>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flipV="1">
            <a:off x="1590712" y="619294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a:off x="1590716" y="6192941"/>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2117141" y="619294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a:off x="2117147" y="6500524"/>
            <a:ext cx="7999951" cy="9496"/>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493" name="TextBox 492"/>
          <p:cNvSpPr txBox="1"/>
          <p:nvPr/>
        </p:nvSpPr>
        <p:spPr>
          <a:xfrm>
            <a:off x="97020" y="6104485"/>
            <a:ext cx="1123922" cy="442053"/>
          </a:xfrm>
          <a:prstGeom prst="rect">
            <a:avLst/>
          </a:prstGeom>
          <a:noFill/>
          <a:ln>
            <a:solidFill>
              <a:schemeClr val="tx1"/>
            </a:solidFill>
          </a:ln>
        </p:spPr>
        <p:txBody>
          <a:bodyPr wrap="square" lIns="102481" tIns="51241" rIns="102481" bIns="51241" rtlCol="0">
            <a:spAutoFit/>
          </a:bodyPr>
          <a:lstStyle/>
          <a:p>
            <a:r>
              <a:rPr lang="en-US" sz="1100" dirty="0"/>
              <a:t>Master Pulse, 1 Hz</a:t>
            </a:r>
          </a:p>
        </p:txBody>
      </p:sp>
    </p:spTree>
    <p:extLst>
      <p:ext uri="{BB962C8B-B14F-4D97-AF65-F5344CB8AC3E}">
        <p14:creationId xmlns:p14="http://schemas.microsoft.com/office/powerpoint/2010/main" val="27564136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7622" tIns="48812" rIns="97622" bIns="48812">
            <a:normAutofit/>
          </a:bodyPr>
          <a:lstStyle/>
          <a:p>
            <a:r>
              <a:rPr lang="en-US" sz="3200" dirty="0">
                <a:latin typeface="+mn-lt"/>
              </a:rPr>
              <a:t>Chopper Control Demo</a:t>
            </a:r>
            <a:endParaRPr lang="en-US" sz="3200" dirty="0">
              <a:latin typeface="+mn-lt"/>
            </a:endParaRPr>
          </a:p>
        </p:txBody>
      </p:sp>
      <p:sp>
        <p:nvSpPr>
          <p:cNvPr id="7" name="Content Placeholder 2"/>
          <p:cNvSpPr txBox="1">
            <a:spLocks/>
          </p:cNvSpPr>
          <p:nvPr/>
        </p:nvSpPr>
        <p:spPr>
          <a:xfrm>
            <a:off x="251328" y="1791680"/>
            <a:ext cx="9974959" cy="1663385"/>
          </a:xfrm>
          <a:prstGeom prst="rect">
            <a:avLst/>
          </a:prstGeom>
        </p:spPr>
        <p:txBody>
          <a:bodyPr vert="horz" lIns="104163" tIns="52081" rIns="104163" bIns="52081" rtlCol="0">
            <a:noAutofit/>
          </a:bodyPr>
          <a:lstStyle>
            <a:lvl1pPr marL="342848" indent="-342848" algn="l" defTabSz="914263"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38" indent="-285707" algn="l" defTabSz="914263"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28" indent="-228566" algn="l" defTabSz="914263"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9960" indent="-228566" algn="l" defTabSz="914263"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091"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4"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5"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6"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a:t>Development of a motion control for a ¼ scale chopper model and integration in an EPICS environment; interfaces and functionality according to ESS standards </a:t>
            </a:r>
          </a:p>
          <a:p>
            <a:r>
              <a:rPr lang="x-none" sz="2100" dirty="0"/>
              <a:t>Demonstration model at IKON7 and DENIM conference in Munich, Germany</a:t>
            </a:r>
            <a:endParaRPr lang="en-US" sz="2100" dirty="0"/>
          </a:p>
        </p:txBody>
      </p:sp>
      <p:pic>
        <p:nvPicPr>
          <p:cNvPr id="8" name="Picture 7" descr="servic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5664" y="4692283"/>
            <a:ext cx="5386999" cy="2851517"/>
          </a:xfrm>
          <a:prstGeom prst="rect">
            <a:avLst/>
          </a:prstGeom>
        </p:spPr>
      </p:pic>
      <p:pic>
        <p:nvPicPr>
          <p:cNvPr id="3" name="Picture 2" descr="controll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40758" y="4009526"/>
            <a:ext cx="5386998" cy="2851517"/>
          </a:xfrm>
          <a:prstGeom prst="rect">
            <a:avLst/>
          </a:prstGeom>
        </p:spPr>
      </p:pic>
      <p:pic>
        <p:nvPicPr>
          <p:cNvPr id="4" name="Picture 3" descr="stats.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5851" y="3375856"/>
            <a:ext cx="5386999" cy="2851517"/>
          </a:xfrm>
          <a:prstGeom prst="rect">
            <a:avLst/>
          </a:prstGeom>
        </p:spPr>
      </p:pic>
      <p:sp>
        <p:nvSpPr>
          <p:cNvPr id="9" name="Content Placeholder 2"/>
          <p:cNvSpPr txBox="1">
            <a:spLocks/>
          </p:cNvSpPr>
          <p:nvPr/>
        </p:nvSpPr>
        <p:spPr>
          <a:xfrm>
            <a:off x="5596835" y="6940252"/>
            <a:ext cx="3535218" cy="396044"/>
          </a:xfrm>
          <a:prstGeom prst="rect">
            <a:avLst/>
          </a:prstGeom>
        </p:spPr>
        <p:txBody>
          <a:bodyPr vert="horz" lIns="104163" tIns="52081" rIns="104163" bIns="52081" rtlCol="0">
            <a:noAutofit/>
          </a:bodyPr>
          <a:lstStyle>
            <a:lvl1pPr marL="342848" indent="-342848" algn="l" defTabSz="914263"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38" indent="-285707" algn="l" defTabSz="914263"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28" indent="-228566" algn="l" defTabSz="914263"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599960" indent="-228566" algn="l" defTabSz="914263"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091"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2"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4"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5"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16" indent="-228566" algn="l" defTabSz="9142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Screenshots of User Interfaces</a:t>
            </a:r>
          </a:p>
        </p:txBody>
      </p:sp>
    </p:spTree>
    <p:extLst>
      <p:ext uri="{BB962C8B-B14F-4D97-AF65-F5344CB8AC3E}">
        <p14:creationId xmlns:p14="http://schemas.microsoft.com/office/powerpoint/2010/main" val="25452035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4470.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sv-SE" smtClean="0"/>
              <a:t>28</a:t>
            </a:fld>
            <a:endParaRPr lang="sv-SE"/>
          </a:p>
        </p:txBody>
      </p:sp>
    </p:spTree>
    <p:extLst>
      <p:ext uri="{BB962C8B-B14F-4D97-AF65-F5344CB8AC3E}">
        <p14:creationId xmlns:p14="http://schemas.microsoft.com/office/powerpoint/2010/main" val="307338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pic>
        <p:nvPicPr>
          <p:cNvPr id="5" name="Content Placeholder 4" descr="DSC04469.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Slide Number Placeholder 3"/>
          <p:cNvSpPr>
            <a:spLocks noGrp="1"/>
          </p:cNvSpPr>
          <p:nvPr>
            <p:ph type="sldNum" sz="quarter" idx="12"/>
          </p:nvPr>
        </p:nvSpPr>
        <p:spPr/>
        <p:txBody>
          <a:bodyPr/>
          <a:lstStyle/>
          <a:p>
            <a:fld id="{551115BC-487E-4422-894C-CB7CD3E79223}" type="slidenum">
              <a:rPr lang="sv-SE" smtClean="0"/>
              <a:t>29</a:t>
            </a:fld>
            <a:endParaRPr lang="sv-SE"/>
          </a:p>
        </p:txBody>
      </p:sp>
    </p:spTree>
    <p:extLst>
      <p:ext uri="{BB962C8B-B14F-4D97-AF65-F5344CB8AC3E}">
        <p14:creationId xmlns:p14="http://schemas.microsoft.com/office/powerpoint/2010/main" val="7331764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200" dirty="0">
                <a:latin typeface="+mn-lt"/>
              </a:rPr>
              <a:t>Neutron Instrumentation</a:t>
            </a:r>
            <a:endParaRPr lang="en-US" sz="3200" dirty="0">
              <a:latin typeface="+mn-lt"/>
            </a:endParaRPr>
          </a:p>
        </p:txBody>
      </p:sp>
      <p:pic>
        <p:nvPicPr>
          <p:cNvPr id="7" name="Picture 6" descr="instrument_layout_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971700"/>
            <a:ext cx="6276977" cy="4624040"/>
          </a:xfrm>
          <a:prstGeom prst="rect">
            <a:avLst/>
          </a:prstGeom>
        </p:spPr>
      </p:pic>
      <p:sp>
        <p:nvSpPr>
          <p:cNvPr id="9" name="Content Placeholder 2"/>
          <p:cNvSpPr>
            <a:spLocks noGrp="1"/>
          </p:cNvSpPr>
          <p:nvPr>
            <p:ph idx="1"/>
          </p:nvPr>
        </p:nvSpPr>
        <p:spPr>
          <a:xfrm>
            <a:off x="6496447" y="2259732"/>
            <a:ext cx="3960440" cy="4248472"/>
          </a:xfrm>
        </p:spPr>
        <p:txBody>
          <a:bodyPr>
            <a:normAutofit fontScale="92500"/>
          </a:bodyPr>
          <a:lstStyle/>
          <a:p>
            <a:r>
              <a:rPr lang="en-US" sz="2700" dirty="0"/>
              <a:t>Target produces fast neutrons (several </a:t>
            </a:r>
            <a:r>
              <a:rPr lang="en-US" sz="2700" dirty="0" err="1" smtClean="0"/>
              <a:t>GeV</a:t>
            </a:r>
            <a:r>
              <a:rPr lang="en-US" sz="2700" dirty="0" smtClean="0"/>
              <a:t>, like IFMIF facility)</a:t>
            </a:r>
            <a:endParaRPr lang="en-US" sz="2700" dirty="0"/>
          </a:p>
          <a:p>
            <a:r>
              <a:rPr lang="en-US" sz="2700" dirty="0"/>
              <a:t>2 Moderators, slowing down the neutrons </a:t>
            </a:r>
            <a:r>
              <a:rPr lang="en-US" sz="2700" dirty="0" smtClean="0"/>
              <a:t>into </a:t>
            </a:r>
            <a:r>
              <a:rPr lang="en-US" sz="2700" dirty="0" err="1" smtClean="0"/>
              <a:t>meV</a:t>
            </a:r>
            <a:r>
              <a:rPr lang="en-US" sz="2700" dirty="0" smtClean="0"/>
              <a:t> and </a:t>
            </a:r>
            <a:r>
              <a:rPr lang="en-US" sz="2700" dirty="0" err="1" smtClean="0"/>
              <a:t>eV</a:t>
            </a:r>
            <a:r>
              <a:rPr lang="en-US" sz="2700" dirty="0" smtClean="0"/>
              <a:t> range</a:t>
            </a:r>
            <a:endParaRPr lang="en-US" sz="2700" dirty="0"/>
          </a:p>
          <a:p>
            <a:r>
              <a:rPr lang="en-US" sz="2700" dirty="0"/>
              <a:t>Neutron Instruments = Neutron Beam Lines</a:t>
            </a:r>
          </a:p>
          <a:p>
            <a:r>
              <a:rPr lang="en-US" sz="2700" dirty="0"/>
              <a:t>4 Groups of Instruments (different lengths)</a:t>
            </a:r>
            <a:endParaRPr lang="en-US" sz="2700" dirty="0"/>
          </a:p>
          <a:p>
            <a:pPr marL="0" indent="0">
              <a:buNone/>
            </a:pPr>
            <a:endParaRPr lang="en-US" sz="2700" dirty="0">
              <a:solidFill>
                <a:srgbClr val="7F7F7F"/>
              </a:solidFill>
            </a:endParaRPr>
          </a:p>
          <a:p>
            <a:pPr marL="0" indent="0">
              <a:buNone/>
            </a:pPr>
            <a:endParaRPr lang="en-US" sz="2700" dirty="0">
              <a:solidFill>
                <a:srgbClr val="7F7F7F"/>
              </a:solidFill>
            </a:endParaRPr>
          </a:p>
        </p:txBody>
      </p:sp>
      <p:cxnSp>
        <p:nvCxnSpPr>
          <p:cNvPr id="10" name="Straight Arrow Connector 9"/>
          <p:cNvCxnSpPr/>
          <p:nvPr/>
        </p:nvCxnSpPr>
        <p:spPr>
          <a:xfrm flipV="1">
            <a:off x="5345336" y="3736975"/>
            <a:ext cx="455389" cy="251128"/>
          </a:xfrm>
          <a:prstGeom prst="straightConnector1">
            <a:avLst/>
          </a:prstGeom>
          <a:ln w="22225">
            <a:solidFill>
              <a:srgbClr val="EA5E00"/>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flipH="1">
            <a:off x="5560343" y="3915916"/>
            <a:ext cx="420859" cy="336296"/>
          </a:xfrm>
          <a:prstGeom prst="rect">
            <a:avLst/>
          </a:prstGeom>
          <a:noFill/>
          <a:ln>
            <a:noFill/>
          </a:ln>
        </p:spPr>
        <p:txBody>
          <a:bodyPr wrap="square" lIns="89190" tIns="44596" rIns="89190" bIns="44596" rtlCol="0">
            <a:spAutoFit/>
          </a:bodyPr>
          <a:lstStyle/>
          <a:p>
            <a:r>
              <a:rPr lang="en-US" sz="1600" dirty="0">
                <a:solidFill>
                  <a:srgbClr val="EA5E00"/>
                </a:solidFill>
              </a:rPr>
              <a:t>p</a:t>
            </a:r>
            <a:endParaRPr lang="en-US" sz="1600" dirty="0">
              <a:solidFill>
                <a:srgbClr val="EA5E00"/>
              </a:solidFill>
            </a:endParaRPr>
          </a:p>
        </p:txBody>
      </p:sp>
    </p:spTree>
    <p:extLst>
      <p:ext uri="{BB962C8B-B14F-4D97-AF65-F5344CB8AC3E}">
        <p14:creationId xmlns:p14="http://schemas.microsoft.com/office/powerpoint/2010/main" val="10837312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6590" y="2343472"/>
            <a:ext cx="7827983" cy="1617028"/>
          </a:xfrm>
        </p:spPr>
        <p:txBody>
          <a:bodyPr>
            <a:normAutofit/>
          </a:bodyPr>
          <a:lstStyle/>
          <a:p>
            <a:pPr algn="ctr"/>
            <a:r>
              <a:rPr lang="en-GB" sz="4400" dirty="0"/>
              <a:t>ESS Instrument Control    </a:t>
            </a:r>
            <a:br>
              <a:rPr lang="en-GB" sz="4400" dirty="0"/>
            </a:br>
            <a:r>
              <a:rPr lang="en-GB" sz="4400" dirty="0"/>
              <a:t> </a:t>
            </a:r>
            <a:r>
              <a:rPr lang="en-GB" dirty="0" smtClean="0"/>
              <a:t>- </a:t>
            </a:r>
            <a:r>
              <a:rPr lang="en-GB" dirty="0" smtClean="0"/>
              <a:t>Use </a:t>
            </a:r>
            <a:r>
              <a:rPr lang="en-GB" dirty="0" smtClean="0"/>
              <a:t>cases-</a:t>
            </a:r>
            <a:endParaRPr lang="en-GB" dirty="0"/>
          </a:p>
        </p:txBody>
      </p:sp>
      <p:sp>
        <p:nvSpPr>
          <p:cNvPr id="3" name="Subtitle 2"/>
          <p:cNvSpPr>
            <a:spLocks noGrp="1"/>
          </p:cNvSpPr>
          <p:nvPr>
            <p:ph type="subTitle" idx="1"/>
          </p:nvPr>
        </p:nvSpPr>
        <p:spPr/>
        <p:txBody>
          <a:bodyPr>
            <a:noAutofit/>
          </a:bodyPr>
          <a:lstStyle/>
          <a:p>
            <a:r>
              <a:rPr lang="en-GB" sz="2300" dirty="0">
                <a:solidFill>
                  <a:schemeClr val="bg1"/>
                </a:solidFill>
              </a:rPr>
              <a:t>Thomas Gahl</a:t>
            </a:r>
          </a:p>
          <a:p>
            <a:r>
              <a:rPr lang="en-GB" sz="2300" dirty="0">
                <a:solidFill>
                  <a:schemeClr val="bg1"/>
                </a:solidFill>
              </a:rPr>
              <a:t>Group Leader Motion Control &amp; Automation</a:t>
            </a:r>
          </a:p>
        </p:txBody>
      </p:sp>
      <p:sp>
        <p:nvSpPr>
          <p:cNvPr id="4" name="Rectangle 3"/>
          <p:cNvSpPr/>
          <p:nvPr/>
        </p:nvSpPr>
        <p:spPr>
          <a:xfrm>
            <a:off x="2672160" y="6544207"/>
            <a:ext cx="5344320" cy="666730"/>
          </a:xfrm>
          <a:prstGeom prst="rect">
            <a:avLst/>
          </a:prstGeom>
        </p:spPr>
        <p:txBody>
          <a:bodyPr lIns="102481" tIns="51241" rIns="102481" bIns="51241">
            <a:spAutoFit/>
          </a:bodyPr>
          <a:lstStyle/>
          <a:p>
            <a:pPr algn="ctr">
              <a:lnSpc>
                <a:spcPct val="120000"/>
              </a:lnSpc>
            </a:pPr>
            <a:r>
              <a:rPr lang="en-GB" sz="1800" dirty="0">
                <a:solidFill>
                  <a:srgbClr val="FFFFFF"/>
                </a:solidFill>
                <a:hlinkClick r:id="rId2"/>
              </a:rPr>
              <a:t>www.europeanspallationsource.se</a:t>
            </a:r>
            <a:endParaRPr lang="en-GB" sz="1800" dirty="0">
              <a:solidFill>
                <a:srgbClr val="FFFFFF"/>
              </a:solidFill>
            </a:endParaRPr>
          </a:p>
          <a:p>
            <a:pPr algn="ctr"/>
            <a:r>
              <a:rPr lang="en-GB" sz="1500" dirty="0">
                <a:solidFill>
                  <a:srgbClr val="FFFFFF"/>
                </a:solidFill>
              </a:rPr>
              <a:t>September 16, 2014</a:t>
            </a:r>
          </a:p>
        </p:txBody>
      </p:sp>
    </p:spTree>
    <p:extLst>
      <p:ext uri="{BB962C8B-B14F-4D97-AF65-F5344CB8AC3E}">
        <p14:creationId xmlns:p14="http://schemas.microsoft.com/office/powerpoint/2010/main" val="25465793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Taking data </a:t>
            </a:r>
            <a:r>
              <a:rPr lang="en-US" sz="3100" dirty="0">
                <a:latin typeface="+mn-lt"/>
              </a:rPr>
              <a:t>on the </a:t>
            </a:r>
            <a:r>
              <a:rPr lang="en-US" sz="3100" dirty="0">
                <a:latin typeface="+mn-lt"/>
              </a:rPr>
              <a:t>fly</a:t>
            </a:r>
            <a:endParaRPr lang="en-US" sz="3100" dirty="0">
              <a:latin typeface="+mn-lt"/>
            </a:endParaRPr>
          </a:p>
        </p:txBody>
      </p:sp>
      <p:cxnSp>
        <p:nvCxnSpPr>
          <p:cNvPr id="19" name="Straight Arrow Connector 18"/>
          <p:cNvCxnSpPr/>
          <p:nvPr/>
        </p:nvCxnSpPr>
        <p:spPr>
          <a:xfrm flipH="1" flipV="1">
            <a:off x="2939651"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043911"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148171"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276137"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7373586"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8477847"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9582107" y="34384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704534" y="3186517"/>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72" name="TextBox 71"/>
          <p:cNvSpPr txBox="1"/>
          <p:nvPr/>
        </p:nvSpPr>
        <p:spPr>
          <a:xfrm>
            <a:off x="2609345" y="3176176"/>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cxnSp>
        <p:nvCxnSpPr>
          <p:cNvPr id="87" name="Straight Arrow Connector 86"/>
          <p:cNvCxnSpPr/>
          <p:nvPr/>
        </p:nvCxnSpPr>
        <p:spPr>
          <a:xfrm flipH="1" flipV="1">
            <a:off x="2002283" y="3451564"/>
            <a:ext cx="3653" cy="345722"/>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195" name="TextBox 194"/>
          <p:cNvSpPr txBox="1"/>
          <p:nvPr/>
        </p:nvSpPr>
        <p:spPr>
          <a:xfrm>
            <a:off x="172068" y="3014403"/>
            <a:ext cx="1010062" cy="620337"/>
          </a:xfrm>
          <a:prstGeom prst="rect">
            <a:avLst/>
          </a:prstGeom>
          <a:noFill/>
          <a:ln>
            <a:solidFill>
              <a:schemeClr val="tx1"/>
            </a:solidFill>
          </a:ln>
        </p:spPr>
        <p:txBody>
          <a:bodyPr wrap="square" lIns="102481" tIns="51241" rIns="102481" bIns="51241" rtlCol="0">
            <a:spAutoFit/>
          </a:bodyPr>
          <a:lstStyle/>
          <a:p>
            <a:r>
              <a:rPr lang="en-US" sz="1100" dirty="0"/>
              <a:t>Motion Control (positions)</a:t>
            </a:r>
          </a:p>
        </p:txBody>
      </p:sp>
      <p:sp>
        <p:nvSpPr>
          <p:cNvPr id="344" name="TextBox 343"/>
          <p:cNvSpPr txBox="1"/>
          <p:nvPr/>
        </p:nvSpPr>
        <p:spPr>
          <a:xfrm>
            <a:off x="3871952" y="3158577"/>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345" name="TextBox 344"/>
          <p:cNvSpPr txBox="1"/>
          <p:nvPr/>
        </p:nvSpPr>
        <p:spPr>
          <a:xfrm>
            <a:off x="4776763" y="3148236"/>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sp>
        <p:nvSpPr>
          <p:cNvPr id="346" name="TextBox 345"/>
          <p:cNvSpPr txBox="1"/>
          <p:nvPr/>
        </p:nvSpPr>
        <p:spPr>
          <a:xfrm>
            <a:off x="6069061" y="3158577"/>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347" name="TextBox 346"/>
          <p:cNvSpPr txBox="1"/>
          <p:nvPr/>
        </p:nvSpPr>
        <p:spPr>
          <a:xfrm>
            <a:off x="6973871" y="3148236"/>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sp>
        <p:nvSpPr>
          <p:cNvPr id="349" name="TextBox 348"/>
          <p:cNvSpPr txBox="1"/>
          <p:nvPr/>
        </p:nvSpPr>
        <p:spPr>
          <a:xfrm>
            <a:off x="9141292" y="3169191"/>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grpSp>
        <p:nvGrpSpPr>
          <p:cNvPr id="197" name="Group 196"/>
          <p:cNvGrpSpPr/>
          <p:nvPr/>
        </p:nvGrpSpPr>
        <p:grpSpPr>
          <a:xfrm>
            <a:off x="1370950" y="2743867"/>
            <a:ext cx="8614680" cy="3739451"/>
            <a:chOff x="1183696" y="1670050"/>
            <a:chExt cx="7369754" cy="4870419"/>
          </a:xfrm>
        </p:grpSpPr>
        <p:cxnSp>
          <p:nvCxnSpPr>
            <p:cNvPr id="198" name="Straight Connector 197"/>
            <p:cNvCxnSpPr/>
            <p:nvPr/>
          </p:nvCxnSpPr>
          <p:spPr>
            <a:xfrm flipH="1">
              <a:off x="1183696" y="1670050"/>
              <a:ext cx="3754" cy="48704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a:off x="8545931" y="1701800"/>
              <a:ext cx="7519" cy="4838669"/>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H="1" flipV="1">
              <a:off x="1377950" y="1701800"/>
              <a:ext cx="7394" cy="483866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flipV="1">
              <a:off x="3153482" y="1708150"/>
              <a:ext cx="2468"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flipV="1">
              <a:off x="4958299" y="1708150"/>
              <a:ext cx="7401"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flipH="1" flipV="1">
              <a:off x="6775450" y="1708150"/>
              <a:ext cx="304"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grpSp>
      <p:cxnSp>
        <p:nvCxnSpPr>
          <p:cNvPr id="204" name="Straight Arrow Connector 203"/>
          <p:cNvCxnSpPr/>
          <p:nvPr/>
        </p:nvCxnSpPr>
        <p:spPr>
          <a:xfrm>
            <a:off x="1370953" y="64833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5" name="Slide Number Placeholder 4"/>
          <p:cNvSpPr>
            <a:spLocks noGrp="1"/>
          </p:cNvSpPr>
          <p:nvPr>
            <p:ph type="sldNum" sz="quarter" idx="12"/>
          </p:nvPr>
        </p:nvSpPr>
        <p:spPr>
          <a:xfrm>
            <a:off x="8400449" y="6139008"/>
            <a:ext cx="2149829" cy="401638"/>
          </a:xfrm>
        </p:spPr>
        <p:txBody>
          <a:bodyPr/>
          <a:lstStyle/>
          <a:p>
            <a:r>
              <a:rPr lang="sv-SE" dirty="0"/>
              <a:t>t</a:t>
            </a:r>
          </a:p>
        </p:txBody>
      </p:sp>
      <p:cxnSp>
        <p:nvCxnSpPr>
          <p:cNvPr id="206" name="Straight Connector 205"/>
          <p:cNvCxnSpPr/>
          <p:nvPr/>
        </p:nvCxnSpPr>
        <p:spPr>
          <a:xfrm>
            <a:off x="1373874" y="6006600"/>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1609581"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1609584"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2136010"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2136011" y="6006600"/>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4189615" y="6006600"/>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8435900" y="6006600"/>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1373101" y="4894420"/>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V="1">
            <a:off x="3663184"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3663186"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4189613"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5794259"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6320685"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6320694" y="6006600"/>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7909466"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7909472"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8435895"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5794256"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224" name="TextBox 223"/>
          <p:cNvSpPr txBox="1"/>
          <p:nvPr/>
        </p:nvSpPr>
        <p:spPr>
          <a:xfrm>
            <a:off x="1715155"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225" name="TextBox 224"/>
          <p:cNvSpPr txBox="1"/>
          <p:nvPr/>
        </p:nvSpPr>
        <p:spPr>
          <a:xfrm>
            <a:off x="3819451"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226" name="Straight Arrow Connector 225"/>
          <p:cNvCxnSpPr/>
          <p:nvPr/>
        </p:nvCxnSpPr>
        <p:spPr>
          <a:xfrm flipH="1" flipV="1">
            <a:off x="1830276"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35" name="Straight Arrow Connector 334"/>
          <p:cNvCxnSpPr/>
          <p:nvPr/>
        </p:nvCxnSpPr>
        <p:spPr>
          <a:xfrm flipH="1" flipV="1">
            <a:off x="1966889"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flipH="1" flipV="1">
            <a:off x="2037712"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p:nvPr/>
        </p:nvCxnSpPr>
        <p:spPr>
          <a:xfrm flipH="1" flipV="1">
            <a:off x="2102441"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38" name="Straight Arrow Connector 337"/>
          <p:cNvCxnSpPr/>
          <p:nvPr/>
        </p:nvCxnSpPr>
        <p:spPr>
          <a:xfrm flipH="1" flipV="1">
            <a:off x="2666378"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339" name="TextBox 338"/>
          <p:cNvSpPr txBox="1"/>
          <p:nvPr/>
        </p:nvSpPr>
        <p:spPr>
          <a:xfrm>
            <a:off x="5923748"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sp>
        <p:nvSpPr>
          <p:cNvPr id="340" name="TextBox 339"/>
          <p:cNvSpPr txBox="1"/>
          <p:nvPr/>
        </p:nvSpPr>
        <p:spPr>
          <a:xfrm>
            <a:off x="8028044"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sp>
        <p:nvSpPr>
          <p:cNvPr id="341" name="TextBox 340"/>
          <p:cNvSpPr txBox="1"/>
          <p:nvPr/>
        </p:nvSpPr>
        <p:spPr>
          <a:xfrm>
            <a:off x="115889" y="5372934"/>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342" name="Straight Arrow Connector 341"/>
          <p:cNvCxnSpPr/>
          <p:nvPr/>
        </p:nvCxnSpPr>
        <p:spPr>
          <a:xfrm flipH="1" flipV="1">
            <a:off x="2724437"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43" name="Straight Arrow Connector 342"/>
          <p:cNvCxnSpPr/>
          <p:nvPr/>
        </p:nvCxnSpPr>
        <p:spPr>
          <a:xfrm flipH="1" flipV="1">
            <a:off x="2808609"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50" name="Straight Arrow Connector 349"/>
          <p:cNvCxnSpPr/>
          <p:nvPr/>
        </p:nvCxnSpPr>
        <p:spPr>
          <a:xfrm flipH="1" flipV="1">
            <a:off x="3229468"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51" name="Straight Arrow Connector 350"/>
          <p:cNvCxnSpPr/>
          <p:nvPr/>
        </p:nvCxnSpPr>
        <p:spPr>
          <a:xfrm flipH="1" flipV="1">
            <a:off x="3145295"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52" name="Group 351"/>
          <p:cNvGrpSpPr/>
          <p:nvPr/>
        </p:nvGrpSpPr>
        <p:grpSpPr>
          <a:xfrm>
            <a:off x="2969531" y="4197593"/>
            <a:ext cx="493632" cy="361027"/>
            <a:chOff x="2549426" y="4187180"/>
            <a:chExt cx="422296" cy="328206"/>
          </a:xfrm>
          <a:solidFill>
            <a:schemeClr val="bg1"/>
          </a:solidFill>
        </p:grpSpPr>
        <p:sp>
          <p:nvSpPr>
            <p:cNvPr id="353" name="TextBox 35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54" name="Straight Connector 35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5" name="Group 354"/>
          <p:cNvGrpSpPr/>
          <p:nvPr/>
        </p:nvGrpSpPr>
        <p:grpSpPr>
          <a:xfrm>
            <a:off x="2887881" y="4232518"/>
            <a:ext cx="493632" cy="361027"/>
            <a:chOff x="2549426" y="4187180"/>
            <a:chExt cx="422296" cy="328206"/>
          </a:xfrm>
          <a:solidFill>
            <a:schemeClr val="bg1"/>
          </a:solidFill>
        </p:grpSpPr>
        <p:sp>
          <p:nvSpPr>
            <p:cNvPr id="356" name="TextBox 35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57" name="Straight Connector 35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8" name="Group 357"/>
          <p:cNvGrpSpPr/>
          <p:nvPr/>
        </p:nvGrpSpPr>
        <p:grpSpPr>
          <a:xfrm>
            <a:off x="2546438" y="4176639"/>
            <a:ext cx="493632" cy="361027"/>
            <a:chOff x="2549426" y="4187180"/>
            <a:chExt cx="422296" cy="328206"/>
          </a:xfrm>
          <a:solidFill>
            <a:schemeClr val="bg1"/>
          </a:solidFill>
        </p:grpSpPr>
        <p:sp>
          <p:nvSpPr>
            <p:cNvPr id="359" name="TextBox 35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60" name="Straight Connector 35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1" name="Group 360"/>
          <p:cNvGrpSpPr/>
          <p:nvPr/>
        </p:nvGrpSpPr>
        <p:grpSpPr>
          <a:xfrm>
            <a:off x="2461077" y="4218549"/>
            <a:ext cx="493632" cy="361027"/>
            <a:chOff x="2549426" y="4187180"/>
            <a:chExt cx="422296" cy="328206"/>
          </a:xfrm>
          <a:solidFill>
            <a:schemeClr val="bg1"/>
          </a:solidFill>
        </p:grpSpPr>
        <p:sp>
          <p:nvSpPr>
            <p:cNvPr id="362" name="TextBox 36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63" name="Straight Connector 36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4" name="Group 363"/>
          <p:cNvGrpSpPr/>
          <p:nvPr/>
        </p:nvGrpSpPr>
        <p:grpSpPr>
          <a:xfrm>
            <a:off x="2409119" y="4260459"/>
            <a:ext cx="493632" cy="361027"/>
            <a:chOff x="2549426" y="4187180"/>
            <a:chExt cx="422296" cy="328206"/>
          </a:xfrm>
          <a:solidFill>
            <a:schemeClr val="bg1"/>
          </a:solidFill>
        </p:grpSpPr>
        <p:sp>
          <p:nvSpPr>
            <p:cNvPr id="365" name="TextBox 36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66" name="Straight Connector 36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7" name="Group 366"/>
          <p:cNvGrpSpPr/>
          <p:nvPr/>
        </p:nvGrpSpPr>
        <p:grpSpPr>
          <a:xfrm>
            <a:off x="1845605" y="4192982"/>
            <a:ext cx="493632" cy="361027"/>
            <a:chOff x="2549426" y="4187180"/>
            <a:chExt cx="422296" cy="328206"/>
          </a:xfrm>
          <a:solidFill>
            <a:schemeClr val="bg1"/>
          </a:solidFill>
        </p:grpSpPr>
        <p:sp>
          <p:nvSpPr>
            <p:cNvPr id="368" name="TextBox 36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69" name="Straight Connector 36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0" name="Group 369"/>
          <p:cNvGrpSpPr/>
          <p:nvPr/>
        </p:nvGrpSpPr>
        <p:grpSpPr>
          <a:xfrm>
            <a:off x="1774481" y="4236011"/>
            <a:ext cx="493632" cy="361027"/>
            <a:chOff x="2549426" y="4187180"/>
            <a:chExt cx="422296" cy="328206"/>
          </a:xfrm>
          <a:solidFill>
            <a:schemeClr val="bg1"/>
          </a:solidFill>
        </p:grpSpPr>
        <p:sp>
          <p:nvSpPr>
            <p:cNvPr id="371" name="TextBox 37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72" name="Straight Connector 37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3" name="Group 372"/>
          <p:cNvGrpSpPr/>
          <p:nvPr/>
        </p:nvGrpSpPr>
        <p:grpSpPr>
          <a:xfrm>
            <a:off x="1703964" y="4281413"/>
            <a:ext cx="493632" cy="361027"/>
            <a:chOff x="2549426" y="4187180"/>
            <a:chExt cx="422296" cy="328206"/>
          </a:xfrm>
          <a:solidFill>
            <a:schemeClr val="bg1"/>
          </a:solidFill>
        </p:grpSpPr>
        <p:sp>
          <p:nvSpPr>
            <p:cNvPr id="374" name="TextBox 37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75" name="Straight Connector 37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6" name="Group 375"/>
          <p:cNvGrpSpPr/>
          <p:nvPr/>
        </p:nvGrpSpPr>
        <p:grpSpPr>
          <a:xfrm>
            <a:off x="1505212" y="4194102"/>
            <a:ext cx="545856" cy="356945"/>
            <a:chOff x="1296715" y="4184005"/>
            <a:chExt cx="466973" cy="324495"/>
          </a:xfrm>
          <a:solidFill>
            <a:schemeClr val="bg1"/>
          </a:solidFill>
        </p:grpSpPr>
        <p:cxnSp>
          <p:nvCxnSpPr>
            <p:cNvPr id="377" name="Straight Connector 376"/>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78" name="TextBox 377"/>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sp>
        <p:nvSpPr>
          <p:cNvPr id="379" name="TextBox 378"/>
          <p:cNvSpPr txBox="1"/>
          <p:nvPr/>
        </p:nvSpPr>
        <p:spPr>
          <a:xfrm>
            <a:off x="38360" y="4204716"/>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cxnSp>
        <p:nvCxnSpPr>
          <p:cNvPr id="380" name="Straight Arrow Connector 379"/>
          <p:cNvCxnSpPr/>
          <p:nvPr/>
        </p:nvCxnSpPr>
        <p:spPr>
          <a:xfrm flipH="1" flipV="1">
            <a:off x="4066973"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1" name="Straight Arrow Connector 380"/>
          <p:cNvCxnSpPr/>
          <p:nvPr/>
        </p:nvCxnSpPr>
        <p:spPr>
          <a:xfrm flipH="1" flipV="1">
            <a:off x="4203585"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2" name="Straight Arrow Connector 381"/>
          <p:cNvCxnSpPr/>
          <p:nvPr/>
        </p:nvCxnSpPr>
        <p:spPr>
          <a:xfrm flipH="1" flipV="1">
            <a:off x="4274407"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3" name="Straight Arrow Connector 382"/>
          <p:cNvCxnSpPr/>
          <p:nvPr/>
        </p:nvCxnSpPr>
        <p:spPr>
          <a:xfrm flipH="1" flipV="1">
            <a:off x="4339137"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4" name="Straight Arrow Connector 383"/>
          <p:cNvCxnSpPr/>
          <p:nvPr/>
        </p:nvCxnSpPr>
        <p:spPr>
          <a:xfrm flipH="1" flipV="1">
            <a:off x="4903073"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5" name="Straight Arrow Connector 384"/>
          <p:cNvCxnSpPr/>
          <p:nvPr/>
        </p:nvCxnSpPr>
        <p:spPr>
          <a:xfrm flipH="1" flipV="1">
            <a:off x="4961133"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6" name="Straight Arrow Connector 385"/>
          <p:cNvCxnSpPr/>
          <p:nvPr/>
        </p:nvCxnSpPr>
        <p:spPr>
          <a:xfrm flipH="1" flipV="1">
            <a:off x="5045305"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7" name="Straight Arrow Connector 386"/>
          <p:cNvCxnSpPr/>
          <p:nvPr/>
        </p:nvCxnSpPr>
        <p:spPr>
          <a:xfrm flipH="1" flipV="1">
            <a:off x="5466164"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flipH="1" flipV="1">
            <a:off x="5381992"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89" name="Group 388"/>
          <p:cNvGrpSpPr/>
          <p:nvPr/>
        </p:nvGrpSpPr>
        <p:grpSpPr>
          <a:xfrm>
            <a:off x="5206226" y="4178967"/>
            <a:ext cx="493632" cy="361027"/>
            <a:chOff x="2549426" y="4187180"/>
            <a:chExt cx="422296" cy="328206"/>
          </a:xfrm>
          <a:solidFill>
            <a:schemeClr val="bg1"/>
          </a:solidFill>
        </p:grpSpPr>
        <p:sp>
          <p:nvSpPr>
            <p:cNvPr id="390" name="TextBox 38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91" name="Straight Connector 39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2" name="Group 391"/>
          <p:cNvGrpSpPr/>
          <p:nvPr/>
        </p:nvGrpSpPr>
        <p:grpSpPr>
          <a:xfrm>
            <a:off x="5124576" y="4213892"/>
            <a:ext cx="493632" cy="361027"/>
            <a:chOff x="2549426" y="4187180"/>
            <a:chExt cx="422296" cy="328206"/>
          </a:xfrm>
          <a:solidFill>
            <a:schemeClr val="bg1"/>
          </a:solidFill>
        </p:grpSpPr>
        <p:sp>
          <p:nvSpPr>
            <p:cNvPr id="393" name="TextBox 39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94" name="Straight Connector 39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5" name="Group 394"/>
          <p:cNvGrpSpPr/>
          <p:nvPr/>
        </p:nvGrpSpPr>
        <p:grpSpPr>
          <a:xfrm>
            <a:off x="4783134" y="4158012"/>
            <a:ext cx="493632" cy="361027"/>
            <a:chOff x="2549426" y="4187180"/>
            <a:chExt cx="422296" cy="328206"/>
          </a:xfrm>
          <a:solidFill>
            <a:schemeClr val="bg1"/>
          </a:solidFill>
        </p:grpSpPr>
        <p:sp>
          <p:nvSpPr>
            <p:cNvPr id="396" name="TextBox 39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97" name="Straight Connector 39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8" name="Group 397"/>
          <p:cNvGrpSpPr/>
          <p:nvPr/>
        </p:nvGrpSpPr>
        <p:grpSpPr>
          <a:xfrm>
            <a:off x="4697773" y="4199922"/>
            <a:ext cx="493632" cy="361027"/>
            <a:chOff x="2549426" y="4187180"/>
            <a:chExt cx="422296" cy="328206"/>
          </a:xfrm>
          <a:solidFill>
            <a:schemeClr val="bg1"/>
          </a:solidFill>
        </p:grpSpPr>
        <p:sp>
          <p:nvSpPr>
            <p:cNvPr id="399" name="TextBox 39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00" name="Straight Connector 39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1" name="Group 400"/>
          <p:cNvGrpSpPr/>
          <p:nvPr/>
        </p:nvGrpSpPr>
        <p:grpSpPr>
          <a:xfrm>
            <a:off x="4645815" y="4241832"/>
            <a:ext cx="493632" cy="361027"/>
            <a:chOff x="2549426" y="4187180"/>
            <a:chExt cx="422296" cy="328206"/>
          </a:xfrm>
          <a:solidFill>
            <a:schemeClr val="bg1"/>
          </a:solidFill>
        </p:grpSpPr>
        <p:sp>
          <p:nvSpPr>
            <p:cNvPr id="402" name="TextBox 40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03" name="Straight Connector 40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4" name="Group 403"/>
          <p:cNvGrpSpPr/>
          <p:nvPr/>
        </p:nvGrpSpPr>
        <p:grpSpPr>
          <a:xfrm>
            <a:off x="4082301" y="4174356"/>
            <a:ext cx="493632" cy="361027"/>
            <a:chOff x="2549426" y="4187180"/>
            <a:chExt cx="422296" cy="328206"/>
          </a:xfrm>
          <a:solidFill>
            <a:schemeClr val="bg1"/>
          </a:solidFill>
        </p:grpSpPr>
        <p:sp>
          <p:nvSpPr>
            <p:cNvPr id="405" name="TextBox 40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06" name="Straight Connector 40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7" name="Group 406"/>
          <p:cNvGrpSpPr/>
          <p:nvPr/>
        </p:nvGrpSpPr>
        <p:grpSpPr>
          <a:xfrm>
            <a:off x="4011175" y="4217386"/>
            <a:ext cx="493632" cy="361027"/>
            <a:chOff x="2549426" y="4187180"/>
            <a:chExt cx="422296" cy="328206"/>
          </a:xfrm>
          <a:solidFill>
            <a:schemeClr val="bg1"/>
          </a:solidFill>
        </p:grpSpPr>
        <p:sp>
          <p:nvSpPr>
            <p:cNvPr id="408" name="TextBox 40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09" name="Straight Connector 40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0" name="Group 409"/>
          <p:cNvGrpSpPr/>
          <p:nvPr/>
        </p:nvGrpSpPr>
        <p:grpSpPr>
          <a:xfrm>
            <a:off x="3940662" y="4262787"/>
            <a:ext cx="493632" cy="361027"/>
            <a:chOff x="2549426" y="4187180"/>
            <a:chExt cx="422296" cy="328206"/>
          </a:xfrm>
          <a:solidFill>
            <a:schemeClr val="bg1"/>
          </a:solidFill>
        </p:grpSpPr>
        <p:sp>
          <p:nvSpPr>
            <p:cNvPr id="411" name="TextBox 41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12" name="Straight Connector 41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3" name="Group 412"/>
          <p:cNvGrpSpPr/>
          <p:nvPr/>
        </p:nvGrpSpPr>
        <p:grpSpPr>
          <a:xfrm>
            <a:off x="3734501" y="4155683"/>
            <a:ext cx="545856" cy="376735"/>
            <a:chOff x="1290382" y="4166014"/>
            <a:chExt cx="466973" cy="342486"/>
          </a:xfrm>
          <a:solidFill>
            <a:schemeClr val="bg1"/>
          </a:solidFill>
        </p:grpSpPr>
        <p:cxnSp>
          <p:nvCxnSpPr>
            <p:cNvPr id="414" name="Straight Connector 413"/>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15" name="TextBox 414"/>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416" name="Straight Arrow Connector 415"/>
          <p:cNvCxnSpPr/>
          <p:nvPr/>
        </p:nvCxnSpPr>
        <p:spPr>
          <a:xfrm flipH="1" flipV="1">
            <a:off x="5999378" y="453409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17" name="Straight Arrow Connector 416"/>
          <p:cNvCxnSpPr/>
          <p:nvPr/>
        </p:nvCxnSpPr>
        <p:spPr>
          <a:xfrm flipH="1" flipV="1">
            <a:off x="6324033"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18" name="Straight Arrow Connector 417"/>
          <p:cNvCxnSpPr/>
          <p:nvPr/>
        </p:nvCxnSpPr>
        <p:spPr>
          <a:xfrm flipH="1" flipV="1">
            <a:off x="6394854" y="452943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19" name="Straight Arrow Connector 418"/>
          <p:cNvCxnSpPr/>
          <p:nvPr/>
        </p:nvCxnSpPr>
        <p:spPr>
          <a:xfrm flipH="1" flipV="1">
            <a:off x="6459583" y="452943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0" name="Straight Arrow Connector 419"/>
          <p:cNvCxnSpPr/>
          <p:nvPr/>
        </p:nvCxnSpPr>
        <p:spPr>
          <a:xfrm flipH="1" flipV="1">
            <a:off x="702352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1" name="Straight Arrow Connector 420"/>
          <p:cNvCxnSpPr/>
          <p:nvPr/>
        </p:nvCxnSpPr>
        <p:spPr>
          <a:xfrm flipH="1" flipV="1">
            <a:off x="7081579"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2" name="Straight Arrow Connector 421"/>
          <p:cNvCxnSpPr/>
          <p:nvPr/>
        </p:nvCxnSpPr>
        <p:spPr>
          <a:xfrm flipH="1" flipV="1">
            <a:off x="716575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3" name="Straight Arrow Connector 422"/>
          <p:cNvCxnSpPr/>
          <p:nvPr/>
        </p:nvCxnSpPr>
        <p:spPr>
          <a:xfrm flipH="1" flipV="1">
            <a:off x="758661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4" name="Straight Arrow Connector 423"/>
          <p:cNvCxnSpPr/>
          <p:nvPr/>
        </p:nvCxnSpPr>
        <p:spPr>
          <a:xfrm flipH="1" flipV="1">
            <a:off x="7502439"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425" name="Group 424"/>
          <p:cNvGrpSpPr/>
          <p:nvPr/>
        </p:nvGrpSpPr>
        <p:grpSpPr>
          <a:xfrm>
            <a:off x="7326672" y="4174312"/>
            <a:ext cx="493632" cy="361027"/>
            <a:chOff x="2549426" y="4187180"/>
            <a:chExt cx="422296" cy="328206"/>
          </a:xfrm>
          <a:solidFill>
            <a:schemeClr val="bg1"/>
          </a:solidFill>
        </p:grpSpPr>
        <p:sp>
          <p:nvSpPr>
            <p:cNvPr id="426" name="TextBox 42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27" name="Straight Connector 42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28" name="Group 427"/>
          <p:cNvGrpSpPr/>
          <p:nvPr/>
        </p:nvGrpSpPr>
        <p:grpSpPr>
          <a:xfrm>
            <a:off x="7245023" y="4209236"/>
            <a:ext cx="493632" cy="361027"/>
            <a:chOff x="2549426" y="4187180"/>
            <a:chExt cx="422296" cy="328206"/>
          </a:xfrm>
          <a:solidFill>
            <a:schemeClr val="bg1"/>
          </a:solidFill>
        </p:grpSpPr>
        <p:sp>
          <p:nvSpPr>
            <p:cNvPr id="429" name="TextBox 42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30" name="Straight Connector 42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1" name="Group 430"/>
          <p:cNvGrpSpPr/>
          <p:nvPr/>
        </p:nvGrpSpPr>
        <p:grpSpPr>
          <a:xfrm>
            <a:off x="6903580" y="4153357"/>
            <a:ext cx="493632" cy="361027"/>
            <a:chOff x="2549426" y="4187180"/>
            <a:chExt cx="422296" cy="328206"/>
          </a:xfrm>
          <a:solidFill>
            <a:schemeClr val="bg1"/>
          </a:solidFill>
        </p:grpSpPr>
        <p:sp>
          <p:nvSpPr>
            <p:cNvPr id="432" name="TextBox 43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33" name="Straight Connector 43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4" name="Group 433"/>
          <p:cNvGrpSpPr/>
          <p:nvPr/>
        </p:nvGrpSpPr>
        <p:grpSpPr>
          <a:xfrm>
            <a:off x="6818219" y="4195266"/>
            <a:ext cx="493632" cy="361027"/>
            <a:chOff x="2549426" y="4187180"/>
            <a:chExt cx="422296" cy="328206"/>
          </a:xfrm>
          <a:solidFill>
            <a:schemeClr val="bg1"/>
          </a:solidFill>
        </p:grpSpPr>
        <p:sp>
          <p:nvSpPr>
            <p:cNvPr id="435" name="TextBox 43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36" name="Straight Connector 43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7" name="Group 436"/>
          <p:cNvGrpSpPr/>
          <p:nvPr/>
        </p:nvGrpSpPr>
        <p:grpSpPr>
          <a:xfrm>
            <a:off x="6766261" y="4237177"/>
            <a:ext cx="493632" cy="361027"/>
            <a:chOff x="2549426" y="4187180"/>
            <a:chExt cx="422296" cy="328206"/>
          </a:xfrm>
          <a:solidFill>
            <a:schemeClr val="bg1"/>
          </a:solidFill>
        </p:grpSpPr>
        <p:sp>
          <p:nvSpPr>
            <p:cNvPr id="438" name="TextBox 43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39" name="Straight Connector 43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0" name="Group 439"/>
          <p:cNvGrpSpPr/>
          <p:nvPr/>
        </p:nvGrpSpPr>
        <p:grpSpPr>
          <a:xfrm>
            <a:off x="6202747" y="4169699"/>
            <a:ext cx="493632" cy="361027"/>
            <a:chOff x="2549426" y="4187180"/>
            <a:chExt cx="422296" cy="328206"/>
          </a:xfrm>
          <a:solidFill>
            <a:schemeClr val="bg1"/>
          </a:solidFill>
        </p:grpSpPr>
        <p:sp>
          <p:nvSpPr>
            <p:cNvPr id="441" name="TextBox 44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42" name="Straight Connector 44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3" name="Group 442"/>
          <p:cNvGrpSpPr/>
          <p:nvPr/>
        </p:nvGrpSpPr>
        <p:grpSpPr>
          <a:xfrm>
            <a:off x="6131623" y="4212728"/>
            <a:ext cx="493632" cy="361027"/>
            <a:chOff x="2549426" y="4187180"/>
            <a:chExt cx="422296" cy="328206"/>
          </a:xfrm>
          <a:solidFill>
            <a:schemeClr val="bg1"/>
          </a:solidFill>
        </p:grpSpPr>
        <p:sp>
          <p:nvSpPr>
            <p:cNvPr id="444" name="TextBox 44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45" name="Straight Connector 44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6" name="Group 445"/>
          <p:cNvGrpSpPr/>
          <p:nvPr/>
        </p:nvGrpSpPr>
        <p:grpSpPr>
          <a:xfrm>
            <a:off x="6061108" y="4258131"/>
            <a:ext cx="493632" cy="361027"/>
            <a:chOff x="2549426" y="4187180"/>
            <a:chExt cx="422296" cy="328206"/>
          </a:xfrm>
          <a:solidFill>
            <a:schemeClr val="bg1"/>
          </a:solidFill>
        </p:grpSpPr>
        <p:sp>
          <p:nvSpPr>
            <p:cNvPr id="447" name="TextBox 44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48" name="Straight Connector 44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9" name="Group 448"/>
          <p:cNvGrpSpPr/>
          <p:nvPr/>
        </p:nvGrpSpPr>
        <p:grpSpPr>
          <a:xfrm>
            <a:off x="5862349" y="4170819"/>
            <a:ext cx="545856" cy="366259"/>
            <a:chOff x="1296715" y="4184005"/>
            <a:chExt cx="466973" cy="332962"/>
          </a:xfrm>
          <a:solidFill>
            <a:schemeClr val="bg1"/>
          </a:solidFill>
        </p:grpSpPr>
        <p:cxnSp>
          <p:nvCxnSpPr>
            <p:cNvPr id="450" name="Straight Connector 449"/>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51" name="TextBox 450"/>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452" name="Straight Arrow Connector 451"/>
          <p:cNvCxnSpPr/>
          <p:nvPr/>
        </p:nvCxnSpPr>
        <p:spPr>
          <a:xfrm flipH="1" flipV="1">
            <a:off x="8278100"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3" name="Straight Arrow Connector 452"/>
          <p:cNvCxnSpPr/>
          <p:nvPr/>
        </p:nvCxnSpPr>
        <p:spPr>
          <a:xfrm flipH="1" flipV="1">
            <a:off x="8414713"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4" name="Straight Arrow Connector 453"/>
          <p:cNvCxnSpPr/>
          <p:nvPr/>
        </p:nvCxnSpPr>
        <p:spPr>
          <a:xfrm flipH="1" flipV="1">
            <a:off x="8485535"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5" name="Straight Arrow Connector 454"/>
          <p:cNvCxnSpPr/>
          <p:nvPr/>
        </p:nvCxnSpPr>
        <p:spPr>
          <a:xfrm flipH="1" flipV="1">
            <a:off x="8550263"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6" name="Straight Arrow Connector 455"/>
          <p:cNvCxnSpPr/>
          <p:nvPr/>
        </p:nvCxnSpPr>
        <p:spPr>
          <a:xfrm flipH="1" flipV="1">
            <a:off x="9114200"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7" name="Straight Arrow Connector 456"/>
          <p:cNvCxnSpPr/>
          <p:nvPr/>
        </p:nvCxnSpPr>
        <p:spPr>
          <a:xfrm flipH="1" flipV="1">
            <a:off x="9172259"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8" name="Straight Arrow Connector 457"/>
          <p:cNvCxnSpPr/>
          <p:nvPr/>
        </p:nvCxnSpPr>
        <p:spPr>
          <a:xfrm flipH="1" flipV="1">
            <a:off x="9256431"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9" name="Straight Arrow Connector 458"/>
          <p:cNvCxnSpPr/>
          <p:nvPr/>
        </p:nvCxnSpPr>
        <p:spPr>
          <a:xfrm flipH="1" flipV="1">
            <a:off x="9677290"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60" name="Straight Arrow Connector 459"/>
          <p:cNvCxnSpPr/>
          <p:nvPr/>
        </p:nvCxnSpPr>
        <p:spPr>
          <a:xfrm flipH="1" flipV="1">
            <a:off x="9593119"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461" name="Group 460"/>
          <p:cNvGrpSpPr/>
          <p:nvPr/>
        </p:nvGrpSpPr>
        <p:grpSpPr>
          <a:xfrm>
            <a:off x="9417353" y="4174311"/>
            <a:ext cx="493632" cy="361027"/>
            <a:chOff x="2549426" y="4187180"/>
            <a:chExt cx="422296" cy="328206"/>
          </a:xfrm>
          <a:solidFill>
            <a:schemeClr val="bg1"/>
          </a:solidFill>
        </p:grpSpPr>
        <p:sp>
          <p:nvSpPr>
            <p:cNvPr id="462" name="TextBox 46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63" name="Straight Connector 46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4" name="Group 463"/>
          <p:cNvGrpSpPr/>
          <p:nvPr/>
        </p:nvGrpSpPr>
        <p:grpSpPr>
          <a:xfrm>
            <a:off x="9335703" y="4209235"/>
            <a:ext cx="493632" cy="361027"/>
            <a:chOff x="2549426" y="4187180"/>
            <a:chExt cx="422296" cy="328206"/>
          </a:xfrm>
          <a:solidFill>
            <a:schemeClr val="bg1"/>
          </a:solidFill>
        </p:grpSpPr>
        <p:sp>
          <p:nvSpPr>
            <p:cNvPr id="465" name="TextBox 46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66" name="Straight Connector 46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7" name="Group 466"/>
          <p:cNvGrpSpPr/>
          <p:nvPr/>
        </p:nvGrpSpPr>
        <p:grpSpPr>
          <a:xfrm>
            <a:off x="8994261" y="4153356"/>
            <a:ext cx="493632" cy="361027"/>
            <a:chOff x="2549426" y="4187180"/>
            <a:chExt cx="422296" cy="328206"/>
          </a:xfrm>
          <a:solidFill>
            <a:schemeClr val="bg1"/>
          </a:solidFill>
        </p:grpSpPr>
        <p:sp>
          <p:nvSpPr>
            <p:cNvPr id="468" name="TextBox 46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69" name="Straight Connector 46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0" name="Group 469"/>
          <p:cNvGrpSpPr/>
          <p:nvPr/>
        </p:nvGrpSpPr>
        <p:grpSpPr>
          <a:xfrm>
            <a:off x="8908901" y="4195263"/>
            <a:ext cx="493632" cy="361027"/>
            <a:chOff x="2549426" y="4187180"/>
            <a:chExt cx="422296" cy="328206"/>
          </a:xfrm>
          <a:solidFill>
            <a:schemeClr val="bg1"/>
          </a:solidFill>
        </p:grpSpPr>
        <p:sp>
          <p:nvSpPr>
            <p:cNvPr id="471" name="TextBox 47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72" name="Straight Connector 47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3" name="Group 472"/>
          <p:cNvGrpSpPr/>
          <p:nvPr/>
        </p:nvGrpSpPr>
        <p:grpSpPr>
          <a:xfrm>
            <a:off x="8856942" y="4237176"/>
            <a:ext cx="493632" cy="361027"/>
            <a:chOff x="2549426" y="4187180"/>
            <a:chExt cx="422296" cy="328206"/>
          </a:xfrm>
          <a:solidFill>
            <a:schemeClr val="bg1"/>
          </a:solidFill>
        </p:grpSpPr>
        <p:sp>
          <p:nvSpPr>
            <p:cNvPr id="474" name="TextBox 47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75" name="Straight Connector 47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6" name="Group 475"/>
          <p:cNvGrpSpPr/>
          <p:nvPr/>
        </p:nvGrpSpPr>
        <p:grpSpPr>
          <a:xfrm>
            <a:off x="8293428" y="4169698"/>
            <a:ext cx="493632" cy="361027"/>
            <a:chOff x="2549426" y="4187180"/>
            <a:chExt cx="422296" cy="328206"/>
          </a:xfrm>
          <a:solidFill>
            <a:schemeClr val="bg1"/>
          </a:solidFill>
        </p:grpSpPr>
        <p:sp>
          <p:nvSpPr>
            <p:cNvPr id="477" name="TextBox 47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78" name="Straight Connector 47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9" name="Group 478"/>
          <p:cNvGrpSpPr/>
          <p:nvPr/>
        </p:nvGrpSpPr>
        <p:grpSpPr>
          <a:xfrm>
            <a:off x="8222304" y="4212727"/>
            <a:ext cx="493632" cy="361027"/>
            <a:chOff x="2549426" y="4187180"/>
            <a:chExt cx="422296" cy="328206"/>
          </a:xfrm>
          <a:solidFill>
            <a:schemeClr val="bg1"/>
          </a:solidFill>
        </p:grpSpPr>
        <p:sp>
          <p:nvSpPr>
            <p:cNvPr id="480" name="TextBox 47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81" name="Straight Connector 48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2" name="Group 481"/>
          <p:cNvGrpSpPr/>
          <p:nvPr/>
        </p:nvGrpSpPr>
        <p:grpSpPr>
          <a:xfrm>
            <a:off x="8151789" y="4258130"/>
            <a:ext cx="493632" cy="361027"/>
            <a:chOff x="2549426" y="4187180"/>
            <a:chExt cx="422296" cy="328206"/>
          </a:xfrm>
          <a:solidFill>
            <a:schemeClr val="bg1"/>
          </a:solidFill>
        </p:grpSpPr>
        <p:sp>
          <p:nvSpPr>
            <p:cNvPr id="483" name="TextBox 48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84" name="Straight Connector 48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5" name="Group 484"/>
          <p:cNvGrpSpPr/>
          <p:nvPr/>
        </p:nvGrpSpPr>
        <p:grpSpPr>
          <a:xfrm>
            <a:off x="7953031" y="4170821"/>
            <a:ext cx="545856" cy="356945"/>
            <a:chOff x="1296715" y="4184005"/>
            <a:chExt cx="466973" cy="324495"/>
          </a:xfrm>
          <a:solidFill>
            <a:schemeClr val="bg1"/>
          </a:solidFill>
        </p:grpSpPr>
        <p:cxnSp>
          <p:nvCxnSpPr>
            <p:cNvPr id="486" name="Straight Connector 485"/>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87" name="TextBox 486"/>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cxnSp>
        <p:nvCxnSpPr>
          <p:cNvPr id="488" name="Straight Connector 487"/>
          <p:cNvCxnSpPr/>
          <p:nvPr/>
        </p:nvCxnSpPr>
        <p:spPr>
          <a:xfrm>
            <a:off x="1373101" y="3776820"/>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489" name="TextBox 488"/>
          <p:cNvSpPr txBox="1"/>
          <p:nvPr/>
        </p:nvSpPr>
        <p:spPr>
          <a:xfrm>
            <a:off x="108443" y="2279383"/>
            <a:ext cx="1094234" cy="442037"/>
          </a:xfrm>
          <a:prstGeom prst="rect">
            <a:avLst/>
          </a:prstGeom>
          <a:noFill/>
          <a:ln>
            <a:solidFill>
              <a:schemeClr val="tx1"/>
            </a:solidFill>
          </a:ln>
        </p:spPr>
        <p:txBody>
          <a:bodyPr wrap="square" lIns="102481" tIns="51241" rIns="102481" bIns="51241" rtlCol="0">
            <a:spAutoFit/>
          </a:bodyPr>
          <a:lstStyle/>
          <a:p>
            <a:r>
              <a:rPr lang="en-US" sz="1100" dirty="0"/>
              <a:t>Custom CLOCK </a:t>
            </a:r>
            <a:r>
              <a:rPr lang="en-US" sz="1100" dirty="0"/>
              <a:t>i.e. 10 </a:t>
            </a:r>
            <a:r>
              <a:rPr lang="en-US" sz="1100" dirty="0" err="1"/>
              <a:t>khz</a:t>
            </a:r>
            <a:endParaRPr lang="en-US" sz="1100" dirty="0"/>
          </a:p>
        </p:txBody>
      </p:sp>
      <p:cxnSp>
        <p:nvCxnSpPr>
          <p:cNvPr id="490" name="Straight Connector 489"/>
          <p:cNvCxnSpPr/>
          <p:nvPr/>
        </p:nvCxnSpPr>
        <p:spPr>
          <a:xfrm>
            <a:off x="162353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1" name="Straight Connector 490"/>
          <p:cNvCxnSpPr/>
          <p:nvPr/>
        </p:nvCxnSpPr>
        <p:spPr>
          <a:xfrm>
            <a:off x="170770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2" name="Straight Connector 491"/>
          <p:cNvCxnSpPr/>
          <p:nvPr/>
        </p:nvCxnSpPr>
        <p:spPr>
          <a:xfrm>
            <a:off x="179187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3" name="Straight Connector 492"/>
          <p:cNvCxnSpPr/>
          <p:nvPr/>
        </p:nvCxnSpPr>
        <p:spPr>
          <a:xfrm>
            <a:off x="187604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4" name="Straight Connector 493"/>
          <p:cNvCxnSpPr/>
          <p:nvPr/>
        </p:nvCxnSpPr>
        <p:spPr>
          <a:xfrm>
            <a:off x="195888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204306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6" name="Straight Connector 495"/>
          <p:cNvCxnSpPr/>
          <p:nvPr/>
        </p:nvCxnSpPr>
        <p:spPr>
          <a:xfrm>
            <a:off x="212723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7" name="Straight Connector 496"/>
          <p:cNvCxnSpPr/>
          <p:nvPr/>
        </p:nvCxnSpPr>
        <p:spPr>
          <a:xfrm>
            <a:off x="221140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8" name="Straight Connector 497"/>
          <p:cNvCxnSpPr/>
          <p:nvPr/>
        </p:nvCxnSpPr>
        <p:spPr>
          <a:xfrm>
            <a:off x="230270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a:off x="238688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0" name="Straight Connector 499"/>
          <p:cNvCxnSpPr/>
          <p:nvPr/>
        </p:nvCxnSpPr>
        <p:spPr>
          <a:xfrm>
            <a:off x="247105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255522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2" name="Straight Connector 501"/>
          <p:cNvCxnSpPr/>
          <p:nvPr/>
        </p:nvCxnSpPr>
        <p:spPr>
          <a:xfrm>
            <a:off x="263806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2223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80640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289057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298559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306976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315393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323810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332094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1" name="Straight Connector 510"/>
          <p:cNvCxnSpPr/>
          <p:nvPr/>
        </p:nvCxnSpPr>
        <p:spPr>
          <a:xfrm>
            <a:off x="340511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2" name="Straight Connector 511"/>
          <p:cNvCxnSpPr/>
          <p:nvPr/>
        </p:nvCxnSpPr>
        <p:spPr>
          <a:xfrm>
            <a:off x="348929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3" name="Straight Connector 512"/>
          <p:cNvCxnSpPr/>
          <p:nvPr/>
        </p:nvCxnSpPr>
        <p:spPr>
          <a:xfrm>
            <a:off x="357346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a:xfrm>
            <a:off x="368332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5" name="Straight Connector 514"/>
          <p:cNvCxnSpPr/>
          <p:nvPr/>
        </p:nvCxnSpPr>
        <p:spPr>
          <a:xfrm>
            <a:off x="377239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6" name="Straight Connector 515"/>
          <p:cNvCxnSpPr/>
          <p:nvPr/>
        </p:nvCxnSpPr>
        <p:spPr>
          <a:xfrm>
            <a:off x="385656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7" name="Straight Connector 516"/>
          <p:cNvCxnSpPr/>
          <p:nvPr/>
        </p:nvCxnSpPr>
        <p:spPr>
          <a:xfrm>
            <a:off x="394073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8" name="Straight Connector 517"/>
          <p:cNvCxnSpPr/>
          <p:nvPr/>
        </p:nvCxnSpPr>
        <p:spPr>
          <a:xfrm>
            <a:off x="402491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410774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0" name="Straight Connector 519"/>
          <p:cNvCxnSpPr/>
          <p:nvPr/>
        </p:nvCxnSpPr>
        <p:spPr>
          <a:xfrm>
            <a:off x="419192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1" name="Straight Connector 520"/>
          <p:cNvCxnSpPr/>
          <p:nvPr/>
        </p:nvCxnSpPr>
        <p:spPr>
          <a:xfrm>
            <a:off x="427609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2" name="Straight Connector 521"/>
          <p:cNvCxnSpPr/>
          <p:nvPr/>
        </p:nvCxnSpPr>
        <p:spPr>
          <a:xfrm>
            <a:off x="436026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a:off x="445156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4" name="Straight Connector 523"/>
          <p:cNvCxnSpPr/>
          <p:nvPr/>
        </p:nvCxnSpPr>
        <p:spPr>
          <a:xfrm>
            <a:off x="453574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5" name="Straight Connector 524"/>
          <p:cNvCxnSpPr/>
          <p:nvPr/>
        </p:nvCxnSpPr>
        <p:spPr>
          <a:xfrm>
            <a:off x="461991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a:off x="470408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7" name="Straight Connector 526"/>
          <p:cNvCxnSpPr/>
          <p:nvPr/>
        </p:nvCxnSpPr>
        <p:spPr>
          <a:xfrm>
            <a:off x="478692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a:off x="487109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a:off x="495526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0" name="Straight Connector 529"/>
          <p:cNvCxnSpPr/>
          <p:nvPr/>
        </p:nvCxnSpPr>
        <p:spPr>
          <a:xfrm>
            <a:off x="503943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1" name="Straight Connector 530"/>
          <p:cNvCxnSpPr/>
          <p:nvPr/>
        </p:nvCxnSpPr>
        <p:spPr>
          <a:xfrm>
            <a:off x="513445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2" name="Straight Connector 531"/>
          <p:cNvCxnSpPr/>
          <p:nvPr/>
        </p:nvCxnSpPr>
        <p:spPr>
          <a:xfrm>
            <a:off x="521862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3" name="Straight Connector 532"/>
          <p:cNvCxnSpPr/>
          <p:nvPr/>
        </p:nvCxnSpPr>
        <p:spPr>
          <a:xfrm>
            <a:off x="530279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4" name="Straight Connector 533"/>
          <p:cNvCxnSpPr/>
          <p:nvPr/>
        </p:nvCxnSpPr>
        <p:spPr>
          <a:xfrm>
            <a:off x="538697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5" name="Straight Connector 534"/>
          <p:cNvCxnSpPr/>
          <p:nvPr/>
        </p:nvCxnSpPr>
        <p:spPr>
          <a:xfrm>
            <a:off x="546980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555397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563815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572232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583589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592006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600424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608841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617124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4" name="Straight Connector 543"/>
          <p:cNvCxnSpPr/>
          <p:nvPr/>
        </p:nvCxnSpPr>
        <p:spPr>
          <a:xfrm>
            <a:off x="625542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5" name="Straight Connector 544"/>
          <p:cNvCxnSpPr/>
          <p:nvPr/>
        </p:nvCxnSpPr>
        <p:spPr>
          <a:xfrm>
            <a:off x="633959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6" name="Straight Connector 545"/>
          <p:cNvCxnSpPr/>
          <p:nvPr/>
        </p:nvCxnSpPr>
        <p:spPr>
          <a:xfrm>
            <a:off x="642376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a:off x="651507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a:xfrm>
            <a:off x="659924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a:off x="668341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0" name="Straight Connector 549"/>
          <p:cNvCxnSpPr/>
          <p:nvPr/>
        </p:nvCxnSpPr>
        <p:spPr>
          <a:xfrm>
            <a:off x="676758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1" name="Straight Connector 550"/>
          <p:cNvCxnSpPr/>
          <p:nvPr/>
        </p:nvCxnSpPr>
        <p:spPr>
          <a:xfrm>
            <a:off x="685042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2" name="Straight Connector 551"/>
          <p:cNvCxnSpPr/>
          <p:nvPr/>
        </p:nvCxnSpPr>
        <p:spPr>
          <a:xfrm>
            <a:off x="693459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p:nvCxnSpPr>
        <p:spPr>
          <a:xfrm>
            <a:off x="7018768"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4" name="Straight Connector 553"/>
          <p:cNvCxnSpPr/>
          <p:nvPr/>
        </p:nvCxnSpPr>
        <p:spPr>
          <a:xfrm>
            <a:off x="710293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p:nvCxnSpPr>
        <p:spPr>
          <a:xfrm>
            <a:off x="719795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6" name="Straight Connector 555"/>
          <p:cNvCxnSpPr/>
          <p:nvPr/>
        </p:nvCxnSpPr>
        <p:spPr>
          <a:xfrm>
            <a:off x="728212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7" name="Straight Connector 556"/>
          <p:cNvCxnSpPr/>
          <p:nvPr/>
        </p:nvCxnSpPr>
        <p:spPr>
          <a:xfrm>
            <a:off x="736629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8" name="Straight Connector 557"/>
          <p:cNvCxnSpPr/>
          <p:nvPr/>
        </p:nvCxnSpPr>
        <p:spPr>
          <a:xfrm>
            <a:off x="745047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9" name="Straight Connector 558"/>
          <p:cNvCxnSpPr/>
          <p:nvPr/>
        </p:nvCxnSpPr>
        <p:spPr>
          <a:xfrm>
            <a:off x="753330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a:xfrm>
            <a:off x="761748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1" name="Straight Connector 560"/>
          <p:cNvCxnSpPr/>
          <p:nvPr/>
        </p:nvCxnSpPr>
        <p:spPr>
          <a:xfrm>
            <a:off x="770165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2" name="Straight Connector 561"/>
          <p:cNvCxnSpPr/>
          <p:nvPr/>
        </p:nvCxnSpPr>
        <p:spPr>
          <a:xfrm>
            <a:off x="778582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3" name="Straight Connector 562"/>
          <p:cNvCxnSpPr/>
          <p:nvPr/>
        </p:nvCxnSpPr>
        <p:spPr>
          <a:xfrm>
            <a:off x="789568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4" name="Straight Connector 563"/>
          <p:cNvCxnSpPr/>
          <p:nvPr/>
        </p:nvCxnSpPr>
        <p:spPr>
          <a:xfrm>
            <a:off x="798475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p:nvCxnSpPr>
        <p:spPr>
          <a:xfrm>
            <a:off x="806893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a:off x="815310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7" name="Straight Connector 566"/>
          <p:cNvCxnSpPr/>
          <p:nvPr/>
        </p:nvCxnSpPr>
        <p:spPr>
          <a:xfrm>
            <a:off x="823727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8" name="Straight Connector 567"/>
          <p:cNvCxnSpPr/>
          <p:nvPr/>
        </p:nvCxnSpPr>
        <p:spPr>
          <a:xfrm>
            <a:off x="832011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840428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848845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857262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866393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874810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83227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891644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8999285"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7" name="Straight Connector 576"/>
          <p:cNvCxnSpPr/>
          <p:nvPr/>
        </p:nvCxnSpPr>
        <p:spPr>
          <a:xfrm>
            <a:off x="9083457"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a:xfrm>
            <a:off x="9167629"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9" name="Straight Connector 578"/>
          <p:cNvCxnSpPr/>
          <p:nvPr/>
        </p:nvCxnSpPr>
        <p:spPr>
          <a:xfrm>
            <a:off x="925180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0" name="Straight Connector 579"/>
          <p:cNvCxnSpPr/>
          <p:nvPr/>
        </p:nvCxnSpPr>
        <p:spPr>
          <a:xfrm>
            <a:off x="934681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1" name="Straight Connector 580"/>
          <p:cNvCxnSpPr/>
          <p:nvPr/>
        </p:nvCxnSpPr>
        <p:spPr>
          <a:xfrm>
            <a:off x="9430990"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2" name="Straight Connector 581"/>
          <p:cNvCxnSpPr/>
          <p:nvPr/>
        </p:nvCxnSpPr>
        <p:spPr>
          <a:xfrm>
            <a:off x="951516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3" name="Straight Connector 582"/>
          <p:cNvCxnSpPr/>
          <p:nvPr/>
        </p:nvCxnSpPr>
        <p:spPr>
          <a:xfrm>
            <a:off x="9599333"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a:off x="9682171"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5" name="Straight Connector 584"/>
          <p:cNvCxnSpPr/>
          <p:nvPr/>
        </p:nvCxnSpPr>
        <p:spPr>
          <a:xfrm>
            <a:off x="9766342"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6" name="Straight Connector 585"/>
          <p:cNvCxnSpPr/>
          <p:nvPr/>
        </p:nvCxnSpPr>
        <p:spPr>
          <a:xfrm>
            <a:off x="9850514"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a:off x="9934686" y="243779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pic>
        <p:nvPicPr>
          <p:cNvPr id="297" name="Picture 296" descr="New Picture (2)"/>
          <p:cNvPicPr/>
          <p:nvPr/>
        </p:nvPicPr>
        <p:blipFill>
          <a:blip r:embed="rId3">
            <a:extLst>
              <a:ext uri="{28A0092B-C50C-407E-A947-70E740481C1C}">
                <a14:useLocalDpi xmlns:a14="http://schemas.microsoft.com/office/drawing/2010/main" val="0"/>
              </a:ext>
            </a:extLst>
          </a:blip>
          <a:srcRect/>
          <a:stretch>
            <a:fillRect/>
          </a:stretch>
        </p:blipFill>
        <p:spPr bwMode="auto">
          <a:xfrm>
            <a:off x="8296648" y="1755677"/>
            <a:ext cx="1981201" cy="1732915"/>
          </a:xfrm>
          <a:prstGeom prst="rect">
            <a:avLst/>
          </a:prstGeom>
          <a:noFill/>
          <a:ln>
            <a:noFill/>
          </a:ln>
        </p:spPr>
      </p:pic>
    </p:spTree>
    <p:extLst>
      <p:ext uri="{BB962C8B-B14F-4D97-AF65-F5344CB8AC3E}">
        <p14:creationId xmlns:p14="http://schemas.microsoft.com/office/powerpoint/2010/main" val="1573298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Stroboscopic </a:t>
            </a:r>
            <a:r>
              <a:rPr lang="en-US" sz="3100" dirty="0">
                <a:latin typeface="+mn-lt"/>
              </a:rPr>
              <a:t>Mode </a:t>
            </a:r>
            <a:r>
              <a:rPr lang="en-US" sz="2400" dirty="0">
                <a:latin typeface="+mn-lt"/>
              </a:rPr>
              <a:t>(Sample Environment)</a:t>
            </a:r>
            <a:endParaRPr lang="en-US" sz="2400" dirty="0">
              <a:latin typeface="+mn-lt"/>
            </a:endParaRPr>
          </a:p>
        </p:txBody>
      </p:sp>
      <p:sp>
        <p:nvSpPr>
          <p:cNvPr id="26" name="Arc 25"/>
          <p:cNvSpPr/>
          <p:nvPr/>
        </p:nvSpPr>
        <p:spPr>
          <a:xfrm flipV="1">
            <a:off x="1629134" y="3124643"/>
            <a:ext cx="2062282" cy="724791"/>
          </a:xfrm>
          <a:prstGeom prst="arc">
            <a:avLst>
              <a:gd name="adj1" fmla="val 21576517"/>
              <a:gd name="adj2" fmla="val 10883909"/>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sp>
        <p:nvSpPr>
          <p:cNvPr id="27" name="Arc 26"/>
          <p:cNvSpPr/>
          <p:nvPr/>
        </p:nvSpPr>
        <p:spPr>
          <a:xfrm>
            <a:off x="3697368" y="3119984"/>
            <a:ext cx="2125710" cy="718633"/>
          </a:xfrm>
          <a:prstGeom prst="arc">
            <a:avLst>
              <a:gd name="adj1" fmla="val 21573624"/>
              <a:gd name="adj2" fmla="val 10785738"/>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cxnSp>
        <p:nvCxnSpPr>
          <p:cNvPr id="28" name="Straight Connector 27"/>
          <p:cNvCxnSpPr/>
          <p:nvPr/>
        </p:nvCxnSpPr>
        <p:spPr>
          <a:xfrm>
            <a:off x="1393427" y="3483957"/>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12990" y="3274407"/>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828936" y="3114817"/>
            <a:ext cx="0" cy="359319"/>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33" name="Arc 32"/>
          <p:cNvSpPr/>
          <p:nvPr/>
        </p:nvSpPr>
        <p:spPr>
          <a:xfrm flipV="1">
            <a:off x="5813183" y="3114818"/>
            <a:ext cx="2109908" cy="758726"/>
          </a:xfrm>
          <a:prstGeom prst="arc">
            <a:avLst>
              <a:gd name="adj1" fmla="val 36327"/>
              <a:gd name="adj2" fmla="val 10835164"/>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sp>
        <p:nvSpPr>
          <p:cNvPr id="34" name="Arc 33"/>
          <p:cNvSpPr/>
          <p:nvPr/>
        </p:nvSpPr>
        <p:spPr>
          <a:xfrm>
            <a:off x="7928039" y="3150254"/>
            <a:ext cx="2067695" cy="717805"/>
          </a:xfrm>
          <a:prstGeom prst="arc">
            <a:avLst>
              <a:gd name="adj1" fmla="val 21465130"/>
              <a:gd name="adj2" fmla="val 10895217"/>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cxnSp>
        <p:nvCxnSpPr>
          <p:cNvPr id="116" name="Straight Connector 115"/>
          <p:cNvCxnSpPr/>
          <p:nvPr/>
        </p:nvCxnSpPr>
        <p:spPr>
          <a:xfrm>
            <a:off x="1987217" y="3194024"/>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2154925" y="3170728"/>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2323911" y="3139292"/>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2492252" y="3128815"/>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2660592" y="3114815"/>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2997282" y="3142782"/>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3165625" y="3181199"/>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331418" y="3230099"/>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498425" y="3296452"/>
            <a:ext cx="3886" cy="186330"/>
          </a:xfrm>
          <a:prstGeom prst="line">
            <a:avLst/>
          </a:prstGeom>
          <a:ln w="9525" cmpd="sng"/>
        </p:spPr>
        <p:style>
          <a:lnRef idx="2">
            <a:schemeClr val="accent1"/>
          </a:lnRef>
          <a:fillRef idx="0">
            <a:schemeClr val="accent1"/>
          </a:fillRef>
          <a:effectRef idx="1">
            <a:schemeClr val="accent1"/>
          </a:effectRef>
          <a:fontRef idx="minor">
            <a:schemeClr val="tx1"/>
          </a:fontRef>
        </p:style>
      </p:cxnSp>
      <p:grpSp>
        <p:nvGrpSpPr>
          <p:cNvPr id="163" name="Group 162"/>
          <p:cNvGrpSpPr/>
          <p:nvPr/>
        </p:nvGrpSpPr>
        <p:grpSpPr>
          <a:xfrm>
            <a:off x="3238226" y="2948156"/>
            <a:ext cx="493632" cy="361027"/>
            <a:chOff x="2549426" y="4187180"/>
            <a:chExt cx="422296" cy="328206"/>
          </a:xfrm>
          <a:solidFill>
            <a:schemeClr val="bg1"/>
          </a:solidFill>
        </p:grpSpPr>
        <p:sp>
          <p:nvSpPr>
            <p:cNvPr id="164" name="TextBox 16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5" name="Straight Connector 16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6" name="Group 165"/>
          <p:cNvGrpSpPr/>
          <p:nvPr/>
        </p:nvGrpSpPr>
        <p:grpSpPr>
          <a:xfrm>
            <a:off x="3071216" y="2906246"/>
            <a:ext cx="493632" cy="361027"/>
            <a:chOff x="2549426" y="4187180"/>
            <a:chExt cx="422296" cy="328206"/>
          </a:xfrm>
          <a:solidFill>
            <a:schemeClr val="bg1"/>
          </a:solidFill>
        </p:grpSpPr>
        <p:sp>
          <p:nvSpPr>
            <p:cNvPr id="167" name="TextBox 16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8" name="Straight Connector 16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p:nvPr/>
        </p:nvGrpSpPr>
        <p:grpSpPr>
          <a:xfrm>
            <a:off x="2913108" y="2877186"/>
            <a:ext cx="493632" cy="361027"/>
            <a:chOff x="2549426" y="4187180"/>
            <a:chExt cx="422296" cy="328206"/>
          </a:xfrm>
          <a:solidFill>
            <a:schemeClr val="bg1"/>
          </a:solidFill>
        </p:grpSpPr>
        <p:sp>
          <p:nvSpPr>
            <p:cNvPr id="170" name="TextBox 16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1" name="Straight Connector 17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2740908" y="2843381"/>
            <a:ext cx="493632" cy="361027"/>
            <a:chOff x="2549426" y="4187180"/>
            <a:chExt cx="422296" cy="328206"/>
          </a:xfrm>
          <a:solidFill>
            <a:schemeClr val="bg1"/>
          </a:solidFill>
        </p:grpSpPr>
        <p:sp>
          <p:nvSpPr>
            <p:cNvPr id="173" name="TextBox 1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4" name="Straight Connector 1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5" name="Group 174"/>
          <p:cNvGrpSpPr/>
          <p:nvPr/>
        </p:nvGrpSpPr>
        <p:grpSpPr>
          <a:xfrm>
            <a:off x="2562763" y="2801471"/>
            <a:ext cx="493632" cy="361027"/>
            <a:chOff x="2549426" y="4187180"/>
            <a:chExt cx="422296" cy="328206"/>
          </a:xfrm>
          <a:solidFill>
            <a:schemeClr val="bg1"/>
          </a:solidFill>
        </p:grpSpPr>
        <p:sp>
          <p:nvSpPr>
            <p:cNvPr id="176" name="TextBox 1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7" name="Straight Connector 1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a:off x="2236775" y="2793367"/>
            <a:ext cx="493632" cy="361027"/>
            <a:chOff x="2549426" y="4187180"/>
            <a:chExt cx="422296" cy="328206"/>
          </a:xfrm>
          <a:solidFill>
            <a:schemeClr val="bg1"/>
          </a:solidFill>
        </p:grpSpPr>
        <p:sp>
          <p:nvSpPr>
            <p:cNvPr id="179" name="TextBox 1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0" name="Straight Connector 1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180"/>
          <p:cNvGrpSpPr/>
          <p:nvPr/>
        </p:nvGrpSpPr>
        <p:grpSpPr>
          <a:xfrm>
            <a:off x="2069156" y="2832904"/>
            <a:ext cx="493632" cy="361027"/>
            <a:chOff x="2549426" y="4187180"/>
            <a:chExt cx="422296" cy="328206"/>
          </a:xfrm>
          <a:solidFill>
            <a:schemeClr val="bg1"/>
          </a:solidFill>
        </p:grpSpPr>
        <p:sp>
          <p:nvSpPr>
            <p:cNvPr id="182" name="TextBox 1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3" name="Straight Connector 1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1902147" y="2857352"/>
            <a:ext cx="493632" cy="388966"/>
            <a:chOff x="2558951" y="4161780"/>
            <a:chExt cx="422296" cy="353606"/>
          </a:xfrm>
          <a:solidFill>
            <a:schemeClr val="bg1"/>
          </a:solidFill>
        </p:grpSpPr>
        <p:sp>
          <p:nvSpPr>
            <p:cNvPr id="185" name="TextBox 184"/>
            <p:cNvSpPr txBox="1"/>
            <p:nvPr/>
          </p:nvSpPr>
          <p:spPr>
            <a:xfrm>
              <a:off x="2558951" y="4161780"/>
              <a:ext cx="422296" cy="246222"/>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6" name="Straight Connector 1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7" name="Group 186"/>
          <p:cNvGrpSpPr/>
          <p:nvPr/>
        </p:nvGrpSpPr>
        <p:grpSpPr>
          <a:xfrm>
            <a:off x="1503269" y="2967447"/>
            <a:ext cx="545856" cy="356945"/>
            <a:chOff x="1296715" y="4184005"/>
            <a:chExt cx="466973" cy="324495"/>
          </a:xfrm>
          <a:solidFill>
            <a:schemeClr val="bg1"/>
          </a:solidFill>
        </p:grpSpPr>
        <p:cxnSp>
          <p:nvCxnSpPr>
            <p:cNvPr id="188" name="Straight Connector 187"/>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+068</a:t>
              </a:r>
            </a:p>
          </p:txBody>
        </p:sp>
      </p:grpSp>
      <p:sp>
        <p:nvSpPr>
          <p:cNvPr id="194" name="TextBox 193"/>
          <p:cNvSpPr txBox="1"/>
          <p:nvPr/>
        </p:nvSpPr>
        <p:spPr>
          <a:xfrm>
            <a:off x="128015" y="2879564"/>
            <a:ext cx="1094234" cy="611314"/>
          </a:xfrm>
          <a:prstGeom prst="rect">
            <a:avLst/>
          </a:prstGeom>
          <a:noFill/>
          <a:ln>
            <a:solidFill>
              <a:schemeClr val="tx1"/>
            </a:solidFill>
          </a:ln>
        </p:spPr>
        <p:txBody>
          <a:bodyPr wrap="square" lIns="102481" tIns="51241" rIns="102481" bIns="51241" rtlCol="0">
            <a:spAutoFit/>
          </a:bodyPr>
          <a:lstStyle/>
          <a:p>
            <a:r>
              <a:rPr lang="en-US" sz="1100" dirty="0"/>
              <a:t>Tensile load frame</a:t>
            </a:r>
          </a:p>
          <a:p>
            <a:r>
              <a:rPr lang="en-US" sz="1100" dirty="0"/>
              <a:t> </a:t>
            </a:r>
            <a:r>
              <a:rPr lang="en-US" sz="1100" dirty="0"/>
              <a:t>(force, torque)</a:t>
            </a:r>
          </a:p>
        </p:txBody>
      </p:sp>
      <p:cxnSp>
        <p:nvCxnSpPr>
          <p:cNvPr id="190" name="Straight Connector 189"/>
          <p:cNvCxnSpPr/>
          <p:nvPr/>
        </p:nvCxnSpPr>
        <p:spPr>
          <a:xfrm>
            <a:off x="6009271" y="3274407"/>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7025214" y="3114817"/>
            <a:ext cx="0" cy="3593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183496" y="3194024"/>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6351205" y="3170728"/>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a:off x="6520191" y="3139292"/>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a:off x="6688531" y="3128815"/>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6856870" y="3114815"/>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flipH="1">
            <a:off x="7193561" y="3142782"/>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a:off x="7361904" y="3181199"/>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7527697" y="3230099"/>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7694706" y="3296452"/>
            <a:ext cx="3886" cy="18633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10800000">
            <a:off x="5590552" y="3482691"/>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4572237" y="3492518"/>
            <a:ext cx="2372" cy="34294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10800000">
            <a:off x="5416327" y="3483869"/>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0800000">
            <a:off x="5247985" y="3483873"/>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10800000" flipH="1">
            <a:off x="5074196" y="3483869"/>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0800000" flipH="1">
            <a:off x="4907182" y="3483872"/>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10800000">
            <a:off x="4742952" y="3483866"/>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10800000" flipH="1">
            <a:off x="4402440" y="3483867"/>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rot="10800000" flipH="1">
            <a:off x="4235427" y="3483868"/>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10800000">
            <a:off x="4069579" y="3483869"/>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flipV="1">
            <a:off x="3901236" y="3483874"/>
            <a:ext cx="2964" cy="19792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0800000">
            <a:off x="9811574" y="3501318"/>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8793260" y="3511143"/>
            <a:ext cx="2372" cy="34294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0800000">
            <a:off x="9637348" y="3502496"/>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10800000">
            <a:off x="9469007" y="3502499"/>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10800000" flipH="1">
            <a:off x="9295218" y="3502493"/>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10800000" flipH="1">
            <a:off x="9128203" y="3502496"/>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10800000">
            <a:off x="8963973" y="3502496"/>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10800000" flipH="1">
            <a:off x="8623462" y="3502494"/>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0800000" flipH="1">
            <a:off x="8456450" y="350249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0800000">
            <a:off x="8290602" y="3502497"/>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flipV="1">
            <a:off x="8122258" y="3502498"/>
            <a:ext cx="2964" cy="197921"/>
          </a:xfrm>
          <a:prstGeom prst="line">
            <a:avLst/>
          </a:prstGeom>
          <a:ln w="9525" cmpd="sng"/>
        </p:spPr>
        <p:style>
          <a:lnRef idx="2">
            <a:schemeClr val="accent1"/>
          </a:lnRef>
          <a:fillRef idx="0">
            <a:schemeClr val="accent1"/>
          </a:fillRef>
          <a:effectRef idx="1">
            <a:schemeClr val="accent1"/>
          </a:effectRef>
          <a:fontRef idx="minor">
            <a:schemeClr val="tx1"/>
          </a:fontRef>
        </p:style>
      </p:cxnSp>
      <p:grpSp>
        <p:nvGrpSpPr>
          <p:cNvPr id="335" name="Group 334"/>
          <p:cNvGrpSpPr/>
          <p:nvPr/>
        </p:nvGrpSpPr>
        <p:grpSpPr>
          <a:xfrm>
            <a:off x="1370950" y="2743867"/>
            <a:ext cx="8614680" cy="3739451"/>
            <a:chOff x="1183696" y="1670050"/>
            <a:chExt cx="7369754" cy="4870419"/>
          </a:xfrm>
        </p:grpSpPr>
        <p:cxnSp>
          <p:nvCxnSpPr>
            <p:cNvPr id="336" name="Straight Connector 335"/>
            <p:cNvCxnSpPr/>
            <p:nvPr/>
          </p:nvCxnSpPr>
          <p:spPr>
            <a:xfrm flipH="1">
              <a:off x="1183696" y="1670050"/>
              <a:ext cx="3754" cy="48704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flipH="1">
              <a:off x="8545931" y="1701800"/>
              <a:ext cx="7519" cy="4838669"/>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38" name="Straight Arrow Connector 337"/>
            <p:cNvCxnSpPr/>
            <p:nvPr/>
          </p:nvCxnSpPr>
          <p:spPr>
            <a:xfrm flipH="1" flipV="1">
              <a:off x="1377950" y="1701800"/>
              <a:ext cx="7394" cy="483866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339" name="Straight Arrow Connector 338"/>
            <p:cNvCxnSpPr/>
            <p:nvPr/>
          </p:nvCxnSpPr>
          <p:spPr>
            <a:xfrm flipV="1">
              <a:off x="3153482" y="1708150"/>
              <a:ext cx="2468"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340" name="Straight Arrow Connector 339"/>
            <p:cNvCxnSpPr/>
            <p:nvPr/>
          </p:nvCxnSpPr>
          <p:spPr>
            <a:xfrm flipV="1">
              <a:off x="4958299" y="1708150"/>
              <a:ext cx="7401"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341" name="Straight Arrow Connector 340"/>
            <p:cNvCxnSpPr/>
            <p:nvPr/>
          </p:nvCxnSpPr>
          <p:spPr>
            <a:xfrm flipH="1" flipV="1">
              <a:off x="6775450" y="1708150"/>
              <a:ext cx="304"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grpSp>
      <p:cxnSp>
        <p:nvCxnSpPr>
          <p:cNvPr id="342" name="Straight Arrow Connector 341"/>
          <p:cNvCxnSpPr/>
          <p:nvPr/>
        </p:nvCxnSpPr>
        <p:spPr>
          <a:xfrm>
            <a:off x="1370953" y="64833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3" name="Slide Number Placeholder 4"/>
          <p:cNvSpPr>
            <a:spLocks noGrp="1"/>
          </p:cNvSpPr>
          <p:nvPr>
            <p:ph type="sldNum" sz="quarter" idx="12"/>
          </p:nvPr>
        </p:nvSpPr>
        <p:spPr>
          <a:xfrm>
            <a:off x="8400449" y="6139008"/>
            <a:ext cx="2149829" cy="401638"/>
          </a:xfrm>
        </p:spPr>
        <p:txBody>
          <a:bodyPr/>
          <a:lstStyle/>
          <a:p>
            <a:r>
              <a:rPr lang="sv-SE" dirty="0"/>
              <a:t>t</a:t>
            </a:r>
          </a:p>
        </p:txBody>
      </p:sp>
      <p:cxnSp>
        <p:nvCxnSpPr>
          <p:cNvPr id="512" name="Straight Connector 511"/>
          <p:cNvCxnSpPr/>
          <p:nvPr/>
        </p:nvCxnSpPr>
        <p:spPr>
          <a:xfrm>
            <a:off x="1373874" y="6006600"/>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3" name="Straight Connector 512"/>
          <p:cNvCxnSpPr/>
          <p:nvPr/>
        </p:nvCxnSpPr>
        <p:spPr>
          <a:xfrm flipV="1">
            <a:off x="1609581"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a:xfrm>
            <a:off x="1609584"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5" name="Straight Connector 514"/>
          <p:cNvCxnSpPr/>
          <p:nvPr/>
        </p:nvCxnSpPr>
        <p:spPr>
          <a:xfrm>
            <a:off x="2136010"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6" name="Straight Connector 515"/>
          <p:cNvCxnSpPr/>
          <p:nvPr/>
        </p:nvCxnSpPr>
        <p:spPr>
          <a:xfrm>
            <a:off x="2136011" y="6006600"/>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7" name="Straight Connector 516"/>
          <p:cNvCxnSpPr/>
          <p:nvPr/>
        </p:nvCxnSpPr>
        <p:spPr>
          <a:xfrm>
            <a:off x="4189615" y="6006600"/>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8" name="Straight Connector 517"/>
          <p:cNvCxnSpPr/>
          <p:nvPr/>
        </p:nvCxnSpPr>
        <p:spPr>
          <a:xfrm>
            <a:off x="8435900" y="6006600"/>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1373101" y="4894420"/>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0" name="Straight Connector 519"/>
          <p:cNvCxnSpPr/>
          <p:nvPr/>
        </p:nvCxnSpPr>
        <p:spPr>
          <a:xfrm flipV="1">
            <a:off x="3663184"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1" name="Straight Connector 520"/>
          <p:cNvCxnSpPr/>
          <p:nvPr/>
        </p:nvCxnSpPr>
        <p:spPr>
          <a:xfrm>
            <a:off x="3663186"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2" name="Straight Connector 521"/>
          <p:cNvCxnSpPr/>
          <p:nvPr/>
        </p:nvCxnSpPr>
        <p:spPr>
          <a:xfrm>
            <a:off x="4189613"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a:off x="5794259"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4" name="Straight Connector 523"/>
          <p:cNvCxnSpPr/>
          <p:nvPr/>
        </p:nvCxnSpPr>
        <p:spPr>
          <a:xfrm>
            <a:off x="6320685"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5" name="Straight Connector 524"/>
          <p:cNvCxnSpPr/>
          <p:nvPr/>
        </p:nvCxnSpPr>
        <p:spPr>
          <a:xfrm>
            <a:off x="6320694" y="6006600"/>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flipV="1">
            <a:off x="7909466"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7" name="Straight Connector 526"/>
          <p:cNvCxnSpPr/>
          <p:nvPr/>
        </p:nvCxnSpPr>
        <p:spPr>
          <a:xfrm>
            <a:off x="7909472"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a:off x="8435895"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a:off x="5794256"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530" name="TextBox 529"/>
          <p:cNvSpPr txBox="1"/>
          <p:nvPr/>
        </p:nvSpPr>
        <p:spPr>
          <a:xfrm>
            <a:off x="1715155"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531" name="TextBox 530"/>
          <p:cNvSpPr txBox="1"/>
          <p:nvPr/>
        </p:nvSpPr>
        <p:spPr>
          <a:xfrm>
            <a:off x="3819451"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532" name="Straight Arrow Connector 531"/>
          <p:cNvCxnSpPr/>
          <p:nvPr/>
        </p:nvCxnSpPr>
        <p:spPr>
          <a:xfrm flipH="1" flipV="1">
            <a:off x="1830276"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33" name="Straight Arrow Connector 532"/>
          <p:cNvCxnSpPr/>
          <p:nvPr/>
        </p:nvCxnSpPr>
        <p:spPr>
          <a:xfrm flipH="1" flipV="1">
            <a:off x="1966889"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34" name="Straight Arrow Connector 533"/>
          <p:cNvCxnSpPr/>
          <p:nvPr/>
        </p:nvCxnSpPr>
        <p:spPr>
          <a:xfrm flipH="1" flipV="1">
            <a:off x="2037712"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35" name="Straight Arrow Connector 534"/>
          <p:cNvCxnSpPr/>
          <p:nvPr/>
        </p:nvCxnSpPr>
        <p:spPr>
          <a:xfrm flipH="1" flipV="1">
            <a:off x="2102441"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36" name="Straight Arrow Connector 535"/>
          <p:cNvCxnSpPr/>
          <p:nvPr/>
        </p:nvCxnSpPr>
        <p:spPr>
          <a:xfrm flipH="1" flipV="1">
            <a:off x="2666378"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537" name="TextBox 536"/>
          <p:cNvSpPr txBox="1"/>
          <p:nvPr/>
        </p:nvSpPr>
        <p:spPr>
          <a:xfrm>
            <a:off x="5923748"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sp>
        <p:nvSpPr>
          <p:cNvPr id="538" name="TextBox 537"/>
          <p:cNvSpPr txBox="1"/>
          <p:nvPr/>
        </p:nvSpPr>
        <p:spPr>
          <a:xfrm>
            <a:off x="8028044"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sp>
        <p:nvSpPr>
          <p:cNvPr id="539" name="TextBox 538"/>
          <p:cNvSpPr txBox="1"/>
          <p:nvPr/>
        </p:nvSpPr>
        <p:spPr>
          <a:xfrm>
            <a:off x="115889" y="5372934"/>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540" name="Straight Arrow Connector 539"/>
          <p:cNvCxnSpPr/>
          <p:nvPr/>
        </p:nvCxnSpPr>
        <p:spPr>
          <a:xfrm flipH="1" flipV="1">
            <a:off x="2724437"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41" name="Straight Arrow Connector 540"/>
          <p:cNvCxnSpPr/>
          <p:nvPr/>
        </p:nvCxnSpPr>
        <p:spPr>
          <a:xfrm flipH="1" flipV="1">
            <a:off x="2808609"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42" name="Straight Arrow Connector 541"/>
          <p:cNvCxnSpPr/>
          <p:nvPr/>
        </p:nvCxnSpPr>
        <p:spPr>
          <a:xfrm flipH="1" flipV="1">
            <a:off x="3229468"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43" name="Straight Arrow Connector 542"/>
          <p:cNvCxnSpPr/>
          <p:nvPr/>
        </p:nvCxnSpPr>
        <p:spPr>
          <a:xfrm flipH="1" flipV="1">
            <a:off x="3145295"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2969531" y="4197593"/>
            <a:ext cx="493632" cy="361027"/>
            <a:chOff x="2549426" y="4187180"/>
            <a:chExt cx="422296" cy="328206"/>
          </a:xfrm>
          <a:solidFill>
            <a:schemeClr val="bg1"/>
          </a:solidFill>
        </p:grpSpPr>
        <p:sp>
          <p:nvSpPr>
            <p:cNvPr id="545" name="TextBox 54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46" name="Straight Connector 54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7" name="Group 546"/>
          <p:cNvGrpSpPr/>
          <p:nvPr/>
        </p:nvGrpSpPr>
        <p:grpSpPr>
          <a:xfrm>
            <a:off x="2887881" y="4232518"/>
            <a:ext cx="493632" cy="361027"/>
            <a:chOff x="2549426" y="4187180"/>
            <a:chExt cx="422296" cy="328206"/>
          </a:xfrm>
          <a:solidFill>
            <a:schemeClr val="bg1"/>
          </a:solidFill>
        </p:grpSpPr>
        <p:sp>
          <p:nvSpPr>
            <p:cNvPr id="548" name="TextBox 54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49" name="Straight Connector 54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0" name="Group 549"/>
          <p:cNvGrpSpPr/>
          <p:nvPr/>
        </p:nvGrpSpPr>
        <p:grpSpPr>
          <a:xfrm>
            <a:off x="2546438" y="4176639"/>
            <a:ext cx="493632" cy="361027"/>
            <a:chOff x="2549426" y="4187180"/>
            <a:chExt cx="422296" cy="328206"/>
          </a:xfrm>
          <a:solidFill>
            <a:schemeClr val="bg1"/>
          </a:solidFill>
        </p:grpSpPr>
        <p:sp>
          <p:nvSpPr>
            <p:cNvPr id="551" name="TextBox 55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52" name="Straight Connector 55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3" name="Group 552"/>
          <p:cNvGrpSpPr/>
          <p:nvPr/>
        </p:nvGrpSpPr>
        <p:grpSpPr>
          <a:xfrm>
            <a:off x="2461077" y="4218549"/>
            <a:ext cx="493632" cy="361027"/>
            <a:chOff x="2549426" y="4187180"/>
            <a:chExt cx="422296" cy="328206"/>
          </a:xfrm>
          <a:solidFill>
            <a:schemeClr val="bg1"/>
          </a:solidFill>
        </p:grpSpPr>
        <p:sp>
          <p:nvSpPr>
            <p:cNvPr id="554" name="TextBox 55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55" name="Straight Connector 55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6" name="Group 555"/>
          <p:cNvGrpSpPr/>
          <p:nvPr/>
        </p:nvGrpSpPr>
        <p:grpSpPr>
          <a:xfrm>
            <a:off x="2409119" y="4260459"/>
            <a:ext cx="493632" cy="361027"/>
            <a:chOff x="2549426" y="4187180"/>
            <a:chExt cx="422296" cy="328206"/>
          </a:xfrm>
          <a:solidFill>
            <a:schemeClr val="bg1"/>
          </a:solidFill>
        </p:grpSpPr>
        <p:sp>
          <p:nvSpPr>
            <p:cNvPr id="557" name="TextBox 55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58" name="Straight Connector 55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9" name="Group 558"/>
          <p:cNvGrpSpPr/>
          <p:nvPr/>
        </p:nvGrpSpPr>
        <p:grpSpPr>
          <a:xfrm>
            <a:off x="1845605" y="4192982"/>
            <a:ext cx="493632" cy="361027"/>
            <a:chOff x="2549426" y="4187180"/>
            <a:chExt cx="422296" cy="328206"/>
          </a:xfrm>
          <a:solidFill>
            <a:schemeClr val="bg1"/>
          </a:solidFill>
        </p:grpSpPr>
        <p:sp>
          <p:nvSpPr>
            <p:cNvPr id="560" name="TextBox 55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61" name="Straight Connector 56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2" name="Group 561"/>
          <p:cNvGrpSpPr/>
          <p:nvPr/>
        </p:nvGrpSpPr>
        <p:grpSpPr>
          <a:xfrm>
            <a:off x="1774481" y="4236011"/>
            <a:ext cx="493632" cy="361027"/>
            <a:chOff x="2549426" y="4187180"/>
            <a:chExt cx="422296" cy="328206"/>
          </a:xfrm>
          <a:solidFill>
            <a:schemeClr val="bg1"/>
          </a:solidFill>
        </p:grpSpPr>
        <p:sp>
          <p:nvSpPr>
            <p:cNvPr id="563" name="TextBox 56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64" name="Straight Connector 56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5" name="Group 564"/>
          <p:cNvGrpSpPr/>
          <p:nvPr/>
        </p:nvGrpSpPr>
        <p:grpSpPr>
          <a:xfrm>
            <a:off x="1703964" y="4281413"/>
            <a:ext cx="493632" cy="361027"/>
            <a:chOff x="2549426" y="4187180"/>
            <a:chExt cx="422296" cy="328206"/>
          </a:xfrm>
          <a:solidFill>
            <a:schemeClr val="bg1"/>
          </a:solidFill>
        </p:grpSpPr>
        <p:sp>
          <p:nvSpPr>
            <p:cNvPr id="566" name="TextBox 56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67" name="Straight Connector 56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8" name="Group 567"/>
          <p:cNvGrpSpPr/>
          <p:nvPr/>
        </p:nvGrpSpPr>
        <p:grpSpPr>
          <a:xfrm>
            <a:off x="1505212" y="4194102"/>
            <a:ext cx="545856" cy="356945"/>
            <a:chOff x="1296715" y="4184005"/>
            <a:chExt cx="466973" cy="324495"/>
          </a:xfrm>
          <a:solidFill>
            <a:schemeClr val="bg1"/>
          </a:solidFill>
        </p:grpSpPr>
        <p:cxnSp>
          <p:nvCxnSpPr>
            <p:cNvPr id="569" name="Straight Connector 568"/>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70" name="TextBox 569"/>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sp>
        <p:nvSpPr>
          <p:cNvPr id="571" name="TextBox 570"/>
          <p:cNvSpPr txBox="1"/>
          <p:nvPr/>
        </p:nvSpPr>
        <p:spPr>
          <a:xfrm>
            <a:off x="38360" y="4204716"/>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cxnSp>
        <p:nvCxnSpPr>
          <p:cNvPr id="572" name="Straight Arrow Connector 571"/>
          <p:cNvCxnSpPr/>
          <p:nvPr/>
        </p:nvCxnSpPr>
        <p:spPr>
          <a:xfrm flipH="1" flipV="1">
            <a:off x="4066973"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3" name="Straight Arrow Connector 572"/>
          <p:cNvCxnSpPr/>
          <p:nvPr/>
        </p:nvCxnSpPr>
        <p:spPr>
          <a:xfrm flipH="1" flipV="1">
            <a:off x="4203585"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4" name="Straight Arrow Connector 573"/>
          <p:cNvCxnSpPr/>
          <p:nvPr/>
        </p:nvCxnSpPr>
        <p:spPr>
          <a:xfrm flipH="1" flipV="1">
            <a:off x="4274407"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5" name="Straight Arrow Connector 574"/>
          <p:cNvCxnSpPr/>
          <p:nvPr/>
        </p:nvCxnSpPr>
        <p:spPr>
          <a:xfrm flipH="1" flipV="1">
            <a:off x="4339137"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6" name="Straight Arrow Connector 575"/>
          <p:cNvCxnSpPr/>
          <p:nvPr/>
        </p:nvCxnSpPr>
        <p:spPr>
          <a:xfrm flipH="1" flipV="1">
            <a:off x="4903073"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7" name="Straight Arrow Connector 576"/>
          <p:cNvCxnSpPr/>
          <p:nvPr/>
        </p:nvCxnSpPr>
        <p:spPr>
          <a:xfrm flipH="1" flipV="1">
            <a:off x="4961133"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8" name="Straight Arrow Connector 577"/>
          <p:cNvCxnSpPr/>
          <p:nvPr/>
        </p:nvCxnSpPr>
        <p:spPr>
          <a:xfrm flipH="1" flipV="1">
            <a:off x="5045305"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9" name="Straight Arrow Connector 578"/>
          <p:cNvCxnSpPr/>
          <p:nvPr/>
        </p:nvCxnSpPr>
        <p:spPr>
          <a:xfrm flipH="1" flipV="1">
            <a:off x="5466164"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80" name="Straight Arrow Connector 579"/>
          <p:cNvCxnSpPr/>
          <p:nvPr/>
        </p:nvCxnSpPr>
        <p:spPr>
          <a:xfrm flipH="1" flipV="1">
            <a:off x="5381992"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81" name="Group 580"/>
          <p:cNvGrpSpPr/>
          <p:nvPr/>
        </p:nvGrpSpPr>
        <p:grpSpPr>
          <a:xfrm>
            <a:off x="5206226" y="4178967"/>
            <a:ext cx="493632" cy="361027"/>
            <a:chOff x="2549426" y="4187180"/>
            <a:chExt cx="422296" cy="328206"/>
          </a:xfrm>
          <a:solidFill>
            <a:schemeClr val="bg1"/>
          </a:solidFill>
        </p:grpSpPr>
        <p:sp>
          <p:nvSpPr>
            <p:cNvPr id="582" name="TextBox 5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83" name="Straight Connector 5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4" name="Group 583"/>
          <p:cNvGrpSpPr/>
          <p:nvPr/>
        </p:nvGrpSpPr>
        <p:grpSpPr>
          <a:xfrm>
            <a:off x="5124576" y="4213892"/>
            <a:ext cx="493632" cy="361027"/>
            <a:chOff x="2549426" y="4187180"/>
            <a:chExt cx="422296" cy="328206"/>
          </a:xfrm>
          <a:solidFill>
            <a:schemeClr val="bg1"/>
          </a:solidFill>
        </p:grpSpPr>
        <p:sp>
          <p:nvSpPr>
            <p:cNvPr id="585" name="TextBox 5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86" name="Straight Connector 5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7" name="Group 586"/>
          <p:cNvGrpSpPr/>
          <p:nvPr/>
        </p:nvGrpSpPr>
        <p:grpSpPr>
          <a:xfrm>
            <a:off x="4783134" y="4158012"/>
            <a:ext cx="493632" cy="361027"/>
            <a:chOff x="2549426" y="4187180"/>
            <a:chExt cx="422296" cy="328206"/>
          </a:xfrm>
          <a:solidFill>
            <a:schemeClr val="bg1"/>
          </a:solidFill>
        </p:grpSpPr>
        <p:sp>
          <p:nvSpPr>
            <p:cNvPr id="588" name="TextBox 58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89" name="Straight Connector 58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0" name="Group 589"/>
          <p:cNvGrpSpPr/>
          <p:nvPr/>
        </p:nvGrpSpPr>
        <p:grpSpPr>
          <a:xfrm>
            <a:off x="4697773" y="4199922"/>
            <a:ext cx="493632" cy="361027"/>
            <a:chOff x="2549426" y="4187180"/>
            <a:chExt cx="422296" cy="328206"/>
          </a:xfrm>
          <a:solidFill>
            <a:schemeClr val="bg1"/>
          </a:solidFill>
        </p:grpSpPr>
        <p:sp>
          <p:nvSpPr>
            <p:cNvPr id="591" name="TextBox 59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92" name="Straight Connector 59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3" name="Group 592"/>
          <p:cNvGrpSpPr/>
          <p:nvPr/>
        </p:nvGrpSpPr>
        <p:grpSpPr>
          <a:xfrm>
            <a:off x="4645815" y="4241832"/>
            <a:ext cx="493632" cy="361027"/>
            <a:chOff x="2549426" y="4187180"/>
            <a:chExt cx="422296" cy="328206"/>
          </a:xfrm>
          <a:solidFill>
            <a:schemeClr val="bg1"/>
          </a:solidFill>
        </p:grpSpPr>
        <p:sp>
          <p:nvSpPr>
            <p:cNvPr id="594" name="TextBox 59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95" name="Straight Connector 59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6" name="Group 595"/>
          <p:cNvGrpSpPr/>
          <p:nvPr/>
        </p:nvGrpSpPr>
        <p:grpSpPr>
          <a:xfrm>
            <a:off x="4082301" y="4174356"/>
            <a:ext cx="493632" cy="361027"/>
            <a:chOff x="2549426" y="4187180"/>
            <a:chExt cx="422296" cy="328206"/>
          </a:xfrm>
          <a:solidFill>
            <a:schemeClr val="bg1"/>
          </a:solidFill>
        </p:grpSpPr>
        <p:sp>
          <p:nvSpPr>
            <p:cNvPr id="597" name="TextBox 59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98" name="Straight Connector 59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9" name="Group 598"/>
          <p:cNvGrpSpPr/>
          <p:nvPr/>
        </p:nvGrpSpPr>
        <p:grpSpPr>
          <a:xfrm>
            <a:off x="4011175" y="4217386"/>
            <a:ext cx="493632" cy="361027"/>
            <a:chOff x="2549426" y="4187180"/>
            <a:chExt cx="422296" cy="328206"/>
          </a:xfrm>
          <a:solidFill>
            <a:schemeClr val="bg1"/>
          </a:solidFill>
        </p:grpSpPr>
        <p:sp>
          <p:nvSpPr>
            <p:cNvPr id="600" name="TextBox 59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01" name="Straight Connector 60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02" name="Group 601"/>
          <p:cNvGrpSpPr/>
          <p:nvPr/>
        </p:nvGrpSpPr>
        <p:grpSpPr>
          <a:xfrm>
            <a:off x="3940662" y="4262787"/>
            <a:ext cx="493632" cy="361027"/>
            <a:chOff x="2549426" y="4187180"/>
            <a:chExt cx="422296" cy="328206"/>
          </a:xfrm>
          <a:solidFill>
            <a:schemeClr val="bg1"/>
          </a:solidFill>
        </p:grpSpPr>
        <p:sp>
          <p:nvSpPr>
            <p:cNvPr id="603" name="TextBox 60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04" name="Straight Connector 60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05" name="Group 604"/>
          <p:cNvGrpSpPr/>
          <p:nvPr/>
        </p:nvGrpSpPr>
        <p:grpSpPr>
          <a:xfrm>
            <a:off x="3734501" y="4155683"/>
            <a:ext cx="545856" cy="376735"/>
            <a:chOff x="1290382" y="4166014"/>
            <a:chExt cx="466973" cy="342486"/>
          </a:xfrm>
          <a:solidFill>
            <a:schemeClr val="bg1"/>
          </a:solidFill>
        </p:grpSpPr>
        <p:cxnSp>
          <p:nvCxnSpPr>
            <p:cNvPr id="606" name="Straight Connector 605"/>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07" name="TextBox 606"/>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608" name="Straight Arrow Connector 607"/>
          <p:cNvCxnSpPr/>
          <p:nvPr/>
        </p:nvCxnSpPr>
        <p:spPr>
          <a:xfrm flipH="1" flipV="1">
            <a:off x="5999378" y="453409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09" name="Straight Arrow Connector 608"/>
          <p:cNvCxnSpPr/>
          <p:nvPr/>
        </p:nvCxnSpPr>
        <p:spPr>
          <a:xfrm flipH="1" flipV="1">
            <a:off x="6324033"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0" name="Straight Arrow Connector 609"/>
          <p:cNvCxnSpPr/>
          <p:nvPr/>
        </p:nvCxnSpPr>
        <p:spPr>
          <a:xfrm flipH="1" flipV="1">
            <a:off x="6394854" y="452943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1" name="Straight Arrow Connector 610"/>
          <p:cNvCxnSpPr/>
          <p:nvPr/>
        </p:nvCxnSpPr>
        <p:spPr>
          <a:xfrm flipH="1" flipV="1">
            <a:off x="6459583" y="452943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2" name="Straight Arrow Connector 611"/>
          <p:cNvCxnSpPr/>
          <p:nvPr/>
        </p:nvCxnSpPr>
        <p:spPr>
          <a:xfrm flipH="1" flipV="1">
            <a:off x="702352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3" name="Straight Arrow Connector 612"/>
          <p:cNvCxnSpPr/>
          <p:nvPr/>
        </p:nvCxnSpPr>
        <p:spPr>
          <a:xfrm flipH="1" flipV="1">
            <a:off x="7081579"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4" name="Straight Arrow Connector 613"/>
          <p:cNvCxnSpPr/>
          <p:nvPr/>
        </p:nvCxnSpPr>
        <p:spPr>
          <a:xfrm flipH="1" flipV="1">
            <a:off x="716575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5" name="Straight Arrow Connector 614"/>
          <p:cNvCxnSpPr/>
          <p:nvPr/>
        </p:nvCxnSpPr>
        <p:spPr>
          <a:xfrm flipH="1" flipV="1">
            <a:off x="758661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16" name="Straight Arrow Connector 615"/>
          <p:cNvCxnSpPr/>
          <p:nvPr/>
        </p:nvCxnSpPr>
        <p:spPr>
          <a:xfrm flipH="1" flipV="1">
            <a:off x="7502439"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617" name="Group 616"/>
          <p:cNvGrpSpPr/>
          <p:nvPr/>
        </p:nvGrpSpPr>
        <p:grpSpPr>
          <a:xfrm>
            <a:off x="7326672" y="4174312"/>
            <a:ext cx="493632" cy="361027"/>
            <a:chOff x="2549426" y="4187180"/>
            <a:chExt cx="422296" cy="328206"/>
          </a:xfrm>
          <a:solidFill>
            <a:schemeClr val="bg1"/>
          </a:solidFill>
        </p:grpSpPr>
        <p:sp>
          <p:nvSpPr>
            <p:cNvPr id="618" name="TextBox 6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19" name="Straight Connector 6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0" name="Group 619"/>
          <p:cNvGrpSpPr/>
          <p:nvPr/>
        </p:nvGrpSpPr>
        <p:grpSpPr>
          <a:xfrm>
            <a:off x="7245023" y="4209236"/>
            <a:ext cx="493632" cy="361027"/>
            <a:chOff x="2549426" y="4187180"/>
            <a:chExt cx="422296" cy="328206"/>
          </a:xfrm>
          <a:solidFill>
            <a:schemeClr val="bg1"/>
          </a:solidFill>
        </p:grpSpPr>
        <p:sp>
          <p:nvSpPr>
            <p:cNvPr id="621" name="TextBox 6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22" name="Straight Connector 6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3" name="Group 622"/>
          <p:cNvGrpSpPr/>
          <p:nvPr/>
        </p:nvGrpSpPr>
        <p:grpSpPr>
          <a:xfrm>
            <a:off x="6903580" y="4153357"/>
            <a:ext cx="493632" cy="361027"/>
            <a:chOff x="2549426" y="4187180"/>
            <a:chExt cx="422296" cy="328206"/>
          </a:xfrm>
          <a:solidFill>
            <a:schemeClr val="bg1"/>
          </a:solidFill>
        </p:grpSpPr>
        <p:sp>
          <p:nvSpPr>
            <p:cNvPr id="624" name="TextBox 62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25" name="Straight Connector 62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6" name="Group 625"/>
          <p:cNvGrpSpPr/>
          <p:nvPr/>
        </p:nvGrpSpPr>
        <p:grpSpPr>
          <a:xfrm>
            <a:off x="6818219" y="4195266"/>
            <a:ext cx="493632" cy="361027"/>
            <a:chOff x="2549426" y="4187180"/>
            <a:chExt cx="422296" cy="328206"/>
          </a:xfrm>
          <a:solidFill>
            <a:schemeClr val="bg1"/>
          </a:solidFill>
        </p:grpSpPr>
        <p:sp>
          <p:nvSpPr>
            <p:cNvPr id="627" name="TextBox 62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28" name="Straight Connector 62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29" name="Group 628"/>
          <p:cNvGrpSpPr/>
          <p:nvPr/>
        </p:nvGrpSpPr>
        <p:grpSpPr>
          <a:xfrm>
            <a:off x="6766261" y="4237177"/>
            <a:ext cx="493632" cy="361027"/>
            <a:chOff x="2549426" y="4187180"/>
            <a:chExt cx="422296" cy="328206"/>
          </a:xfrm>
          <a:solidFill>
            <a:schemeClr val="bg1"/>
          </a:solidFill>
        </p:grpSpPr>
        <p:sp>
          <p:nvSpPr>
            <p:cNvPr id="630" name="TextBox 62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31" name="Straight Connector 63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2" name="Group 631"/>
          <p:cNvGrpSpPr/>
          <p:nvPr/>
        </p:nvGrpSpPr>
        <p:grpSpPr>
          <a:xfrm>
            <a:off x="6202747" y="4169699"/>
            <a:ext cx="493632" cy="361027"/>
            <a:chOff x="2549426" y="4187180"/>
            <a:chExt cx="422296" cy="328206"/>
          </a:xfrm>
          <a:solidFill>
            <a:schemeClr val="bg1"/>
          </a:solidFill>
        </p:grpSpPr>
        <p:sp>
          <p:nvSpPr>
            <p:cNvPr id="633" name="TextBox 63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34" name="Straight Connector 63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5" name="Group 634"/>
          <p:cNvGrpSpPr/>
          <p:nvPr/>
        </p:nvGrpSpPr>
        <p:grpSpPr>
          <a:xfrm>
            <a:off x="6131623" y="4212728"/>
            <a:ext cx="493632" cy="361027"/>
            <a:chOff x="2549426" y="4187180"/>
            <a:chExt cx="422296" cy="328206"/>
          </a:xfrm>
          <a:solidFill>
            <a:schemeClr val="bg1"/>
          </a:solidFill>
        </p:grpSpPr>
        <p:sp>
          <p:nvSpPr>
            <p:cNvPr id="636" name="TextBox 63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37" name="Straight Connector 63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8" name="Group 637"/>
          <p:cNvGrpSpPr/>
          <p:nvPr/>
        </p:nvGrpSpPr>
        <p:grpSpPr>
          <a:xfrm>
            <a:off x="6061108" y="4258131"/>
            <a:ext cx="493632" cy="361027"/>
            <a:chOff x="2549426" y="4187180"/>
            <a:chExt cx="422296" cy="328206"/>
          </a:xfrm>
          <a:solidFill>
            <a:schemeClr val="bg1"/>
          </a:solidFill>
        </p:grpSpPr>
        <p:sp>
          <p:nvSpPr>
            <p:cNvPr id="639" name="TextBox 63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40" name="Straight Connector 63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41" name="Group 640"/>
          <p:cNvGrpSpPr/>
          <p:nvPr/>
        </p:nvGrpSpPr>
        <p:grpSpPr>
          <a:xfrm>
            <a:off x="5862349" y="4170819"/>
            <a:ext cx="545856" cy="366259"/>
            <a:chOff x="1296715" y="4184005"/>
            <a:chExt cx="466973" cy="332962"/>
          </a:xfrm>
          <a:solidFill>
            <a:schemeClr val="bg1"/>
          </a:solidFill>
        </p:grpSpPr>
        <p:cxnSp>
          <p:nvCxnSpPr>
            <p:cNvPr id="642" name="Straight Connector 641"/>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43" name="TextBox 642"/>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644" name="Straight Arrow Connector 643"/>
          <p:cNvCxnSpPr/>
          <p:nvPr/>
        </p:nvCxnSpPr>
        <p:spPr>
          <a:xfrm flipH="1" flipV="1">
            <a:off x="8278100"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45" name="Straight Arrow Connector 644"/>
          <p:cNvCxnSpPr/>
          <p:nvPr/>
        </p:nvCxnSpPr>
        <p:spPr>
          <a:xfrm flipH="1" flipV="1">
            <a:off x="8414713"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46" name="Straight Arrow Connector 645"/>
          <p:cNvCxnSpPr/>
          <p:nvPr/>
        </p:nvCxnSpPr>
        <p:spPr>
          <a:xfrm flipH="1" flipV="1">
            <a:off x="8485535"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47" name="Straight Arrow Connector 646"/>
          <p:cNvCxnSpPr/>
          <p:nvPr/>
        </p:nvCxnSpPr>
        <p:spPr>
          <a:xfrm flipH="1" flipV="1">
            <a:off x="8550263"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48" name="Straight Arrow Connector 647"/>
          <p:cNvCxnSpPr/>
          <p:nvPr/>
        </p:nvCxnSpPr>
        <p:spPr>
          <a:xfrm flipH="1" flipV="1">
            <a:off x="9114200"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49" name="Straight Arrow Connector 648"/>
          <p:cNvCxnSpPr/>
          <p:nvPr/>
        </p:nvCxnSpPr>
        <p:spPr>
          <a:xfrm flipH="1" flipV="1">
            <a:off x="9172259"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50" name="Straight Arrow Connector 649"/>
          <p:cNvCxnSpPr/>
          <p:nvPr/>
        </p:nvCxnSpPr>
        <p:spPr>
          <a:xfrm flipH="1" flipV="1">
            <a:off x="9256431"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51" name="Straight Arrow Connector 650"/>
          <p:cNvCxnSpPr/>
          <p:nvPr/>
        </p:nvCxnSpPr>
        <p:spPr>
          <a:xfrm flipH="1" flipV="1">
            <a:off x="9677290"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652" name="Straight Arrow Connector 651"/>
          <p:cNvCxnSpPr/>
          <p:nvPr/>
        </p:nvCxnSpPr>
        <p:spPr>
          <a:xfrm flipH="1" flipV="1">
            <a:off x="9593119"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653" name="Group 652"/>
          <p:cNvGrpSpPr/>
          <p:nvPr/>
        </p:nvGrpSpPr>
        <p:grpSpPr>
          <a:xfrm>
            <a:off x="9417353" y="4174311"/>
            <a:ext cx="493632" cy="361027"/>
            <a:chOff x="2549426" y="4187180"/>
            <a:chExt cx="422296" cy="328206"/>
          </a:xfrm>
          <a:solidFill>
            <a:schemeClr val="bg1"/>
          </a:solidFill>
        </p:grpSpPr>
        <p:sp>
          <p:nvSpPr>
            <p:cNvPr id="654" name="TextBox 65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55" name="Straight Connector 65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6" name="Group 655"/>
          <p:cNvGrpSpPr/>
          <p:nvPr/>
        </p:nvGrpSpPr>
        <p:grpSpPr>
          <a:xfrm>
            <a:off x="9335703" y="4209235"/>
            <a:ext cx="493632" cy="361027"/>
            <a:chOff x="2549426" y="4187180"/>
            <a:chExt cx="422296" cy="328206"/>
          </a:xfrm>
          <a:solidFill>
            <a:schemeClr val="bg1"/>
          </a:solidFill>
        </p:grpSpPr>
        <p:sp>
          <p:nvSpPr>
            <p:cNvPr id="657" name="TextBox 65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58" name="Straight Connector 65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9" name="Group 658"/>
          <p:cNvGrpSpPr/>
          <p:nvPr/>
        </p:nvGrpSpPr>
        <p:grpSpPr>
          <a:xfrm>
            <a:off x="8994261" y="4153356"/>
            <a:ext cx="493632" cy="361027"/>
            <a:chOff x="2549426" y="4187180"/>
            <a:chExt cx="422296" cy="328206"/>
          </a:xfrm>
          <a:solidFill>
            <a:schemeClr val="bg1"/>
          </a:solidFill>
        </p:grpSpPr>
        <p:sp>
          <p:nvSpPr>
            <p:cNvPr id="660" name="TextBox 65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61" name="Straight Connector 66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62" name="Group 661"/>
          <p:cNvGrpSpPr/>
          <p:nvPr/>
        </p:nvGrpSpPr>
        <p:grpSpPr>
          <a:xfrm>
            <a:off x="8908901" y="4195263"/>
            <a:ext cx="493632" cy="361027"/>
            <a:chOff x="2549426" y="4187180"/>
            <a:chExt cx="422296" cy="328206"/>
          </a:xfrm>
          <a:solidFill>
            <a:schemeClr val="bg1"/>
          </a:solidFill>
        </p:grpSpPr>
        <p:sp>
          <p:nvSpPr>
            <p:cNvPr id="663" name="TextBox 66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64" name="Straight Connector 66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65" name="Group 664"/>
          <p:cNvGrpSpPr/>
          <p:nvPr/>
        </p:nvGrpSpPr>
        <p:grpSpPr>
          <a:xfrm>
            <a:off x="8856942" y="4237176"/>
            <a:ext cx="493632" cy="361027"/>
            <a:chOff x="2549426" y="4187180"/>
            <a:chExt cx="422296" cy="328206"/>
          </a:xfrm>
          <a:solidFill>
            <a:schemeClr val="bg1"/>
          </a:solidFill>
        </p:grpSpPr>
        <p:sp>
          <p:nvSpPr>
            <p:cNvPr id="666" name="TextBox 66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67" name="Straight Connector 66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68" name="Group 667"/>
          <p:cNvGrpSpPr/>
          <p:nvPr/>
        </p:nvGrpSpPr>
        <p:grpSpPr>
          <a:xfrm>
            <a:off x="8293428" y="4169698"/>
            <a:ext cx="493632" cy="361027"/>
            <a:chOff x="2549426" y="4187180"/>
            <a:chExt cx="422296" cy="328206"/>
          </a:xfrm>
          <a:solidFill>
            <a:schemeClr val="bg1"/>
          </a:solidFill>
        </p:grpSpPr>
        <p:sp>
          <p:nvSpPr>
            <p:cNvPr id="669" name="TextBox 66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70" name="Straight Connector 66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71" name="Group 670"/>
          <p:cNvGrpSpPr/>
          <p:nvPr/>
        </p:nvGrpSpPr>
        <p:grpSpPr>
          <a:xfrm>
            <a:off x="8222304" y="4212727"/>
            <a:ext cx="493632" cy="361027"/>
            <a:chOff x="2549426" y="4187180"/>
            <a:chExt cx="422296" cy="328206"/>
          </a:xfrm>
          <a:solidFill>
            <a:schemeClr val="bg1"/>
          </a:solidFill>
        </p:grpSpPr>
        <p:sp>
          <p:nvSpPr>
            <p:cNvPr id="672" name="TextBox 67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73" name="Straight Connector 67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74" name="Group 673"/>
          <p:cNvGrpSpPr/>
          <p:nvPr/>
        </p:nvGrpSpPr>
        <p:grpSpPr>
          <a:xfrm>
            <a:off x="8151789" y="4258130"/>
            <a:ext cx="493632" cy="361027"/>
            <a:chOff x="2549426" y="4187180"/>
            <a:chExt cx="422296" cy="328206"/>
          </a:xfrm>
          <a:solidFill>
            <a:schemeClr val="bg1"/>
          </a:solidFill>
        </p:grpSpPr>
        <p:sp>
          <p:nvSpPr>
            <p:cNvPr id="675" name="TextBox 67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676" name="Straight Connector 67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77" name="Group 676"/>
          <p:cNvGrpSpPr/>
          <p:nvPr/>
        </p:nvGrpSpPr>
        <p:grpSpPr>
          <a:xfrm>
            <a:off x="7953031" y="4170821"/>
            <a:ext cx="545856" cy="356945"/>
            <a:chOff x="1296715" y="4184005"/>
            <a:chExt cx="466973" cy="324495"/>
          </a:xfrm>
          <a:solidFill>
            <a:schemeClr val="bg1"/>
          </a:solidFill>
        </p:grpSpPr>
        <p:cxnSp>
          <p:nvCxnSpPr>
            <p:cNvPr id="678" name="Straight Connector 677"/>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679" name="TextBox 678"/>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spTree>
    <p:extLst>
      <p:ext uri="{BB962C8B-B14F-4D97-AF65-F5344CB8AC3E}">
        <p14:creationId xmlns:p14="http://schemas.microsoft.com/office/powerpoint/2010/main" val="1573298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Flexible Chopper Veto</a:t>
            </a:r>
          </a:p>
        </p:txBody>
      </p:sp>
      <p:sp>
        <p:nvSpPr>
          <p:cNvPr id="5" name="Slide Number Placeholder 4"/>
          <p:cNvSpPr>
            <a:spLocks noGrp="1"/>
          </p:cNvSpPr>
          <p:nvPr>
            <p:ph type="sldNum" sz="quarter" idx="12"/>
          </p:nvPr>
        </p:nvSpPr>
        <p:spPr>
          <a:xfrm>
            <a:off x="8400449" y="6139008"/>
            <a:ext cx="2149829" cy="401638"/>
          </a:xfrm>
        </p:spPr>
        <p:txBody>
          <a:bodyPr/>
          <a:lstStyle/>
          <a:p>
            <a:r>
              <a:rPr lang="sv-SE" dirty="0"/>
              <a:t>t</a:t>
            </a:r>
          </a:p>
        </p:txBody>
      </p:sp>
      <p:cxnSp>
        <p:nvCxnSpPr>
          <p:cNvPr id="10" name="Straight Connector 9"/>
          <p:cNvCxnSpPr/>
          <p:nvPr/>
        </p:nvCxnSpPr>
        <p:spPr>
          <a:xfrm>
            <a:off x="1373874" y="6006600"/>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09581"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09584"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36010"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36011" y="6006600"/>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89615" y="6006600"/>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435900" y="6006600"/>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70953" y="64833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373101" y="4894420"/>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663184"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63186"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89613"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794259"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320685"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20694" y="6006600"/>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909466"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909472" y="5699016"/>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435895"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94256" y="569901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65572" y="3378848"/>
            <a:ext cx="948444"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314014"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14019" y="307126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40442"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840445" y="3378848"/>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894050" y="3378848"/>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140331" y="3378848"/>
            <a:ext cx="831132"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67618"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67622" y="307126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894047"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498693" y="307126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025119"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025126" y="3378848"/>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613900"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613903" y="307126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140330"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498690" y="307126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715155"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70" name="TextBox 69"/>
          <p:cNvSpPr txBox="1"/>
          <p:nvPr/>
        </p:nvSpPr>
        <p:spPr>
          <a:xfrm>
            <a:off x="3819451"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74" name="Straight Connector 73"/>
          <p:cNvCxnSpPr/>
          <p:nvPr/>
        </p:nvCxnSpPr>
        <p:spPr>
          <a:xfrm flipH="1" flipV="1">
            <a:off x="2570698" y="2948293"/>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1830276"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1966889"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2037712"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2102441" y="455272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2666378"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923748"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sp>
        <p:nvSpPr>
          <p:cNvPr id="85" name="TextBox 84"/>
          <p:cNvSpPr txBox="1"/>
          <p:nvPr/>
        </p:nvSpPr>
        <p:spPr>
          <a:xfrm>
            <a:off x="8028044" y="5214516"/>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grpSp>
        <p:nvGrpSpPr>
          <p:cNvPr id="3" name="Group 2"/>
          <p:cNvGrpSpPr/>
          <p:nvPr/>
        </p:nvGrpSpPr>
        <p:grpSpPr>
          <a:xfrm>
            <a:off x="1370950" y="2743867"/>
            <a:ext cx="8614680" cy="3739451"/>
            <a:chOff x="1183696" y="1670050"/>
            <a:chExt cx="7369754" cy="4870419"/>
          </a:xfrm>
        </p:grpSpPr>
        <p:cxnSp>
          <p:nvCxnSpPr>
            <p:cNvPr id="7" name="Straight Connector 6"/>
            <p:cNvCxnSpPr/>
            <p:nvPr/>
          </p:nvCxnSpPr>
          <p:spPr>
            <a:xfrm flipH="1">
              <a:off x="1183696" y="1670050"/>
              <a:ext cx="3754" cy="48704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8545931" y="1701800"/>
              <a:ext cx="7519" cy="4838669"/>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1377950" y="1701800"/>
              <a:ext cx="7394" cy="483866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3153482" y="1708150"/>
              <a:ext cx="2468"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4958299" y="1708150"/>
              <a:ext cx="7401"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flipV="1">
              <a:off x="6775450" y="1708150"/>
              <a:ext cx="304" cy="483231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grpSp>
      <p:sp>
        <p:nvSpPr>
          <p:cNvPr id="88" name="TextBox 87"/>
          <p:cNvSpPr txBox="1"/>
          <p:nvPr/>
        </p:nvSpPr>
        <p:spPr>
          <a:xfrm>
            <a:off x="115889" y="5372934"/>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93" name="Straight Connector 92"/>
          <p:cNvCxnSpPr/>
          <p:nvPr/>
        </p:nvCxnSpPr>
        <p:spPr>
          <a:xfrm flipH="1" flipV="1">
            <a:off x="2570698" y="3070532"/>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291300" y="2668755"/>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104" name="Straight Arrow Connector 103"/>
          <p:cNvCxnSpPr/>
          <p:nvPr/>
        </p:nvCxnSpPr>
        <p:spPr>
          <a:xfrm flipH="1" flipV="1">
            <a:off x="2724437"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H="1" flipV="1">
            <a:off x="2808609"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3229468"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3145295" y="455173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2969531" y="4197593"/>
            <a:ext cx="493632" cy="361027"/>
            <a:chOff x="2549426" y="4187180"/>
            <a:chExt cx="422296" cy="328206"/>
          </a:xfrm>
          <a:solidFill>
            <a:schemeClr val="bg1"/>
          </a:solidFill>
        </p:grpSpPr>
        <p:sp>
          <p:nvSpPr>
            <p:cNvPr id="82" name="TextBox 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0" name="Straight Connector 13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887881" y="4232518"/>
            <a:ext cx="493632" cy="361027"/>
            <a:chOff x="2549426" y="4187180"/>
            <a:chExt cx="422296" cy="328206"/>
          </a:xfrm>
          <a:solidFill>
            <a:schemeClr val="bg1"/>
          </a:solidFill>
        </p:grpSpPr>
        <p:sp>
          <p:nvSpPr>
            <p:cNvPr id="143" name="TextBox 1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4" name="Straight Connector 1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546438" y="4176639"/>
            <a:ext cx="493632" cy="361027"/>
            <a:chOff x="2549426" y="4187180"/>
            <a:chExt cx="422296" cy="328206"/>
          </a:xfrm>
          <a:solidFill>
            <a:schemeClr val="bg1"/>
          </a:solidFill>
        </p:grpSpPr>
        <p:sp>
          <p:nvSpPr>
            <p:cNvPr id="146" name="TextBox 1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7" name="Straight Connector 1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2461077" y="4218549"/>
            <a:ext cx="493632" cy="361027"/>
            <a:chOff x="2549426" y="4187180"/>
            <a:chExt cx="422296" cy="328206"/>
          </a:xfrm>
          <a:solidFill>
            <a:schemeClr val="bg1"/>
          </a:solidFill>
        </p:grpSpPr>
        <p:sp>
          <p:nvSpPr>
            <p:cNvPr id="149" name="TextBox 1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0" name="Straight Connector 1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2409119" y="4260459"/>
            <a:ext cx="493632" cy="361027"/>
            <a:chOff x="2549426" y="4187180"/>
            <a:chExt cx="422296" cy="328206"/>
          </a:xfrm>
          <a:solidFill>
            <a:schemeClr val="bg1"/>
          </a:solidFill>
        </p:grpSpPr>
        <p:sp>
          <p:nvSpPr>
            <p:cNvPr id="152" name="TextBox 1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3" name="Straight Connector 1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1845605" y="4192982"/>
            <a:ext cx="493632" cy="361027"/>
            <a:chOff x="2549426" y="4187180"/>
            <a:chExt cx="422296" cy="328206"/>
          </a:xfrm>
          <a:solidFill>
            <a:schemeClr val="bg1"/>
          </a:solidFill>
        </p:grpSpPr>
        <p:sp>
          <p:nvSpPr>
            <p:cNvPr id="155" name="TextBox 1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6" name="Straight Connector 1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7" name="Group 156"/>
          <p:cNvGrpSpPr/>
          <p:nvPr/>
        </p:nvGrpSpPr>
        <p:grpSpPr>
          <a:xfrm>
            <a:off x="1774481" y="4236011"/>
            <a:ext cx="493632" cy="361027"/>
            <a:chOff x="2549426" y="4187180"/>
            <a:chExt cx="422296" cy="328206"/>
          </a:xfrm>
          <a:solidFill>
            <a:schemeClr val="bg1"/>
          </a:solidFill>
        </p:grpSpPr>
        <p:sp>
          <p:nvSpPr>
            <p:cNvPr id="158" name="TextBox 1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9" name="Straight Connector 1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1703964" y="4281413"/>
            <a:ext cx="493632" cy="361027"/>
            <a:chOff x="2549426" y="4187180"/>
            <a:chExt cx="422296" cy="328206"/>
          </a:xfrm>
          <a:solidFill>
            <a:schemeClr val="bg1"/>
          </a:solidFill>
        </p:grpSpPr>
        <p:sp>
          <p:nvSpPr>
            <p:cNvPr id="161" name="TextBox 16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2" name="Straight Connector 16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1505212" y="4194102"/>
            <a:ext cx="545856" cy="356945"/>
            <a:chOff x="1296715" y="4184005"/>
            <a:chExt cx="466973" cy="324495"/>
          </a:xfrm>
          <a:solidFill>
            <a:schemeClr val="bg1"/>
          </a:solidFill>
        </p:grpSpPr>
        <p:cxnSp>
          <p:nvCxnSpPr>
            <p:cNvPr id="81" name="Straight Connector 8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sp>
        <p:nvSpPr>
          <p:cNvPr id="192" name="TextBox 191"/>
          <p:cNvSpPr txBox="1"/>
          <p:nvPr/>
        </p:nvSpPr>
        <p:spPr>
          <a:xfrm>
            <a:off x="92739" y="2906380"/>
            <a:ext cx="1010062" cy="442053"/>
          </a:xfrm>
          <a:prstGeom prst="rect">
            <a:avLst/>
          </a:prstGeom>
          <a:noFill/>
          <a:ln>
            <a:solidFill>
              <a:schemeClr val="tx1"/>
            </a:solidFill>
          </a:ln>
        </p:spPr>
        <p:txBody>
          <a:bodyPr wrap="square" lIns="102481" tIns="51241" rIns="102481" bIns="51241" rtlCol="0">
            <a:spAutoFit/>
          </a:bodyPr>
          <a:lstStyle/>
          <a:p>
            <a:r>
              <a:rPr lang="en-US" sz="1100" dirty="0"/>
              <a:t>Chopper (TDC signal)</a:t>
            </a:r>
          </a:p>
        </p:txBody>
      </p:sp>
      <p:sp>
        <p:nvSpPr>
          <p:cNvPr id="193" name="TextBox 192"/>
          <p:cNvSpPr txBox="1"/>
          <p:nvPr/>
        </p:nvSpPr>
        <p:spPr>
          <a:xfrm>
            <a:off x="38360" y="4204716"/>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cxnSp>
        <p:nvCxnSpPr>
          <p:cNvPr id="227" name="Straight Arrow Connector 226"/>
          <p:cNvCxnSpPr/>
          <p:nvPr/>
        </p:nvCxnSpPr>
        <p:spPr>
          <a:xfrm flipH="1" flipV="1">
            <a:off x="4066973"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H="1" flipV="1">
            <a:off x="4203585"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H="1" flipV="1">
            <a:off x="4274407"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H="1" flipV="1">
            <a:off x="4339137" y="45340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03073"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H="1" flipV="1">
            <a:off x="4961133"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flipH="1" flipV="1">
            <a:off x="5045305"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p:nvPr/>
        </p:nvCxnSpPr>
        <p:spPr>
          <a:xfrm flipH="1" flipV="1">
            <a:off x="5466164"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H="1" flipV="1">
            <a:off x="5381992" y="453310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36" name="Group 235"/>
          <p:cNvGrpSpPr/>
          <p:nvPr/>
        </p:nvGrpSpPr>
        <p:grpSpPr>
          <a:xfrm>
            <a:off x="5206226" y="4178967"/>
            <a:ext cx="493632" cy="361027"/>
            <a:chOff x="2549426" y="4187180"/>
            <a:chExt cx="422296" cy="328206"/>
          </a:xfrm>
          <a:solidFill>
            <a:schemeClr val="bg1"/>
          </a:solidFill>
        </p:grpSpPr>
        <p:sp>
          <p:nvSpPr>
            <p:cNvPr id="237" name="TextBox 23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38" name="Straight Connector 23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9" name="Group 238"/>
          <p:cNvGrpSpPr/>
          <p:nvPr/>
        </p:nvGrpSpPr>
        <p:grpSpPr>
          <a:xfrm>
            <a:off x="5124576" y="4213892"/>
            <a:ext cx="493632" cy="361027"/>
            <a:chOff x="2549426" y="4187180"/>
            <a:chExt cx="422296" cy="328206"/>
          </a:xfrm>
          <a:solidFill>
            <a:schemeClr val="bg1"/>
          </a:solidFill>
        </p:grpSpPr>
        <p:sp>
          <p:nvSpPr>
            <p:cNvPr id="240" name="TextBox 23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1" name="Straight Connector 24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4783134" y="4158012"/>
            <a:ext cx="493632" cy="361027"/>
            <a:chOff x="2549426" y="4187180"/>
            <a:chExt cx="422296" cy="328206"/>
          </a:xfrm>
          <a:solidFill>
            <a:schemeClr val="bg1"/>
          </a:solidFill>
        </p:grpSpPr>
        <p:sp>
          <p:nvSpPr>
            <p:cNvPr id="243" name="TextBox 2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4" name="Straight Connector 2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697773" y="4199922"/>
            <a:ext cx="493632" cy="361027"/>
            <a:chOff x="2549426" y="4187180"/>
            <a:chExt cx="422296" cy="328206"/>
          </a:xfrm>
          <a:solidFill>
            <a:schemeClr val="bg1"/>
          </a:solidFill>
        </p:grpSpPr>
        <p:sp>
          <p:nvSpPr>
            <p:cNvPr id="246" name="TextBox 2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7" name="Straight Connector 2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4645815" y="4241832"/>
            <a:ext cx="493632" cy="361027"/>
            <a:chOff x="2549426" y="4187180"/>
            <a:chExt cx="422296" cy="328206"/>
          </a:xfrm>
          <a:solidFill>
            <a:schemeClr val="bg1"/>
          </a:solidFill>
        </p:grpSpPr>
        <p:sp>
          <p:nvSpPr>
            <p:cNvPr id="249" name="TextBox 2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0" name="Straight Connector 2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4082301" y="4174356"/>
            <a:ext cx="493632" cy="361027"/>
            <a:chOff x="2549426" y="4187180"/>
            <a:chExt cx="422296" cy="328206"/>
          </a:xfrm>
          <a:solidFill>
            <a:schemeClr val="bg1"/>
          </a:solidFill>
        </p:grpSpPr>
        <p:sp>
          <p:nvSpPr>
            <p:cNvPr id="252" name="TextBox 2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3" name="Straight Connector 2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a:off x="4011175" y="4217386"/>
            <a:ext cx="493632" cy="361027"/>
            <a:chOff x="2549426" y="4187180"/>
            <a:chExt cx="422296" cy="328206"/>
          </a:xfrm>
          <a:solidFill>
            <a:schemeClr val="bg1"/>
          </a:solidFill>
        </p:grpSpPr>
        <p:sp>
          <p:nvSpPr>
            <p:cNvPr id="255" name="TextBox 2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6" name="Straight Connector 2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7" name="Group 256"/>
          <p:cNvGrpSpPr/>
          <p:nvPr/>
        </p:nvGrpSpPr>
        <p:grpSpPr>
          <a:xfrm>
            <a:off x="3940662" y="4262787"/>
            <a:ext cx="493632" cy="361027"/>
            <a:chOff x="2549426" y="4187180"/>
            <a:chExt cx="422296" cy="328206"/>
          </a:xfrm>
          <a:solidFill>
            <a:schemeClr val="bg1"/>
          </a:solidFill>
        </p:grpSpPr>
        <p:sp>
          <p:nvSpPr>
            <p:cNvPr id="258" name="TextBox 2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9" name="Straight Connector 2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3734501" y="4155683"/>
            <a:ext cx="545856" cy="376735"/>
            <a:chOff x="1290382" y="4166014"/>
            <a:chExt cx="466973" cy="342486"/>
          </a:xfrm>
          <a:solidFill>
            <a:schemeClr val="bg1"/>
          </a:solidFill>
        </p:grpSpPr>
        <p:cxnSp>
          <p:nvCxnSpPr>
            <p:cNvPr id="261" name="Straight Connector 26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62" name="TextBox 261"/>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263" name="Straight Arrow Connector 262"/>
          <p:cNvCxnSpPr/>
          <p:nvPr/>
        </p:nvCxnSpPr>
        <p:spPr>
          <a:xfrm flipH="1" flipV="1">
            <a:off x="5999378" y="453409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flipH="1" flipV="1">
            <a:off x="6324033"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flipH="1" flipV="1">
            <a:off x="6394854" y="452943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flipH="1" flipV="1">
            <a:off x="6459583" y="452943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flipH="1" flipV="1">
            <a:off x="702352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p:nvPr/>
        </p:nvCxnSpPr>
        <p:spPr>
          <a:xfrm flipH="1" flipV="1">
            <a:off x="7081579"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flipH="1" flipV="1">
            <a:off x="716575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H="1" flipV="1">
            <a:off x="7586610"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H="1" flipV="1">
            <a:off x="7502439" y="452845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72" name="Group 271"/>
          <p:cNvGrpSpPr/>
          <p:nvPr/>
        </p:nvGrpSpPr>
        <p:grpSpPr>
          <a:xfrm>
            <a:off x="7326672" y="4174312"/>
            <a:ext cx="493632" cy="361027"/>
            <a:chOff x="2549426" y="4187180"/>
            <a:chExt cx="422296" cy="328206"/>
          </a:xfrm>
          <a:solidFill>
            <a:schemeClr val="bg1"/>
          </a:solidFill>
        </p:grpSpPr>
        <p:sp>
          <p:nvSpPr>
            <p:cNvPr id="273" name="TextBox 2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4" name="Straight Connector 2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7245023" y="4209236"/>
            <a:ext cx="493632" cy="361027"/>
            <a:chOff x="2549426" y="4187180"/>
            <a:chExt cx="422296" cy="328206"/>
          </a:xfrm>
          <a:solidFill>
            <a:schemeClr val="bg1"/>
          </a:solidFill>
        </p:grpSpPr>
        <p:sp>
          <p:nvSpPr>
            <p:cNvPr id="276" name="TextBox 2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7" name="Straight Connector 2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6903580" y="4153357"/>
            <a:ext cx="493632" cy="361027"/>
            <a:chOff x="2549426" y="4187180"/>
            <a:chExt cx="422296" cy="328206"/>
          </a:xfrm>
          <a:solidFill>
            <a:schemeClr val="bg1"/>
          </a:solidFill>
        </p:grpSpPr>
        <p:sp>
          <p:nvSpPr>
            <p:cNvPr id="279" name="TextBox 2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0" name="Straight Connector 2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p:cNvGrpSpPr/>
          <p:nvPr/>
        </p:nvGrpSpPr>
        <p:grpSpPr>
          <a:xfrm>
            <a:off x="6818219" y="4195266"/>
            <a:ext cx="493632" cy="361027"/>
            <a:chOff x="2549426" y="4187180"/>
            <a:chExt cx="422296" cy="328206"/>
          </a:xfrm>
          <a:solidFill>
            <a:schemeClr val="bg1"/>
          </a:solidFill>
        </p:grpSpPr>
        <p:sp>
          <p:nvSpPr>
            <p:cNvPr id="282" name="TextBox 2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3" name="Straight Connector 2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6766261" y="4237177"/>
            <a:ext cx="493632" cy="361027"/>
            <a:chOff x="2549426" y="4187180"/>
            <a:chExt cx="422296" cy="328206"/>
          </a:xfrm>
          <a:solidFill>
            <a:schemeClr val="bg1"/>
          </a:solidFill>
        </p:grpSpPr>
        <p:sp>
          <p:nvSpPr>
            <p:cNvPr id="285" name="TextBox 2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6" name="Straight Connector 2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7" name="Group 286"/>
          <p:cNvGrpSpPr/>
          <p:nvPr/>
        </p:nvGrpSpPr>
        <p:grpSpPr>
          <a:xfrm>
            <a:off x="6202747" y="4169699"/>
            <a:ext cx="493632" cy="361027"/>
            <a:chOff x="2549426" y="4187180"/>
            <a:chExt cx="422296" cy="328206"/>
          </a:xfrm>
          <a:solidFill>
            <a:schemeClr val="bg1"/>
          </a:solidFill>
        </p:grpSpPr>
        <p:sp>
          <p:nvSpPr>
            <p:cNvPr id="288" name="TextBox 28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9" name="Straight Connector 28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0" name="Group 289"/>
          <p:cNvGrpSpPr/>
          <p:nvPr/>
        </p:nvGrpSpPr>
        <p:grpSpPr>
          <a:xfrm>
            <a:off x="6131623" y="4212728"/>
            <a:ext cx="493632" cy="361027"/>
            <a:chOff x="2549426" y="4187180"/>
            <a:chExt cx="422296" cy="328206"/>
          </a:xfrm>
          <a:solidFill>
            <a:schemeClr val="bg1"/>
          </a:solidFill>
        </p:grpSpPr>
        <p:sp>
          <p:nvSpPr>
            <p:cNvPr id="291" name="TextBox 29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2" name="Straight Connector 29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6061108" y="4258131"/>
            <a:ext cx="493632" cy="361027"/>
            <a:chOff x="2549426" y="4187180"/>
            <a:chExt cx="422296" cy="328206"/>
          </a:xfrm>
          <a:solidFill>
            <a:schemeClr val="bg1"/>
          </a:solidFill>
        </p:grpSpPr>
        <p:sp>
          <p:nvSpPr>
            <p:cNvPr id="294" name="TextBox 29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5" name="Straight Connector 29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5862349" y="4170819"/>
            <a:ext cx="545856" cy="366259"/>
            <a:chOff x="1296715" y="4184005"/>
            <a:chExt cx="466973" cy="332962"/>
          </a:xfrm>
          <a:solidFill>
            <a:schemeClr val="bg1"/>
          </a:solidFill>
        </p:grpSpPr>
        <p:cxnSp>
          <p:nvCxnSpPr>
            <p:cNvPr id="297" name="Straight Connector 296"/>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299" name="Straight Arrow Connector 298"/>
          <p:cNvCxnSpPr/>
          <p:nvPr/>
        </p:nvCxnSpPr>
        <p:spPr>
          <a:xfrm flipH="1" flipV="1">
            <a:off x="8278100"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p:nvPr/>
        </p:nvCxnSpPr>
        <p:spPr>
          <a:xfrm flipH="1" flipV="1">
            <a:off x="8414713"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flipH="1" flipV="1">
            <a:off x="8485535"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flipH="1" flipV="1">
            <a:off x="8550263" y="452943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flipH="1" flipV="1">
            <a:off x="9114200"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flipH="1" flipV="1">
            <a:off x="9172259"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flipH="1" flipV="1">
            <a:off x="9256431"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p:nvPr/>
        </p:nvCxnSpPr>
        <p:spPr>
          <a:xfrm flipH="1" flipV="1">
            <a:off x="9677290"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7" name="Straight Arrow Connector 306"/>
          <p:cNvCxnSpPr/>
          <p:nvPr/>
        </p:nvCxnSpPr>
        <p:spPr>
          <a:xfrm flipH="1" flipV="1">
            <a:off x="9593119" y="452844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a:off x="9417353" y="4174311"/>
            <a:ext cx="493632" cy="361027"/>
            <a:chOff x="2549426" y="4187180"/>
            <a:chExt cx="422296" cy="328206"/>
          </a:xfrm>
          <a:solidFill>
            <a:schemeClr val="bg1"/>
          </a:solidFill>
        </p:grpSpPr>
        <p:sp>
          <p:nvSpPr>
            <p:cNvPr id="309" name="TextBox 30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0" name="Straight Connector 30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1" name="Group 310"/>
          <p:cNvGrpSpPr/>
          <p:nvPr/>
        </p:nvGrpSpPr>
        <p:grpSpPr>
          <a:xfrm>
            <a:off x="9335703" y="4209235"/>
            <a:ext cx="493632" cy="361027"/>
            <a:chOff x="2549426" y="4187180"/>
            <a:chExt cx="422296" cy="328206"/>
          </a:xfrm>
          <a:solidFill>
            <a:schemeClr val="bg1"/>
          </a:solidFill>
        </p:grpSpPr>
        <p:sp>
          <p:nvSpPr>
            <p:cNvPr id="312" name="TextBox 31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3" name="Straight Connector 31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p:cNvGrpSpPr/>
          <p:nvPr/>
        </p:nvGrpSpPr>
        <p:grpSpPr>
          <a:xfrm>
            <a:off x="8994261" y="4153356"/>
            <a:ext cx="493632" cy="361027"/>
            <a:chOff x="2549426" y="4187180"/>
            <a:chExt cx="422296" cy="328206"/>
          </a:xfrm>
          <a:solidFill>
            <a:schemeClr val="bg1"/>
          </a:solidFill>
        </p:grpSpPr>
        <p:sp>
          <p:nvSpPr>
            <p:cNvPr id="315" name="TextBox 31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6" name="Straight Connector 31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p:nvPr/>
        </p:nvGrpSpPr>
        <p:grpSpPr>
          <a:xfrm>
            <a:off x="8908901" y="4195263"/>
            <a:ext cx="493632" cy="361027"/>
            <a:chOff x="2549426" y="4187180"/>
            <a:chExt cx="422296" cy="328206"/>
          </a:xfrm>
          <a:solidFill>
            <a:schemeClr val="bg1"/>
          </a:solidFill>
        </p:grpSpPr>
        <p:sp>
          <p:nvSpPr>
            <p:cNvPr id="318" name="TextBox 3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9" name="Straight Connector 3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0" name="Group 319"/>
          <p:cNvGrpSpPr/>
          <p:nvPr/>
        </p:nvGrpSpPr>
        <p:grpSpPr>
          <a:xfrm>
            <a:off x="8856942" y="4237176"/>
            <a:ext cx="493632" cy="361027"/>
            <a:chOff x="2549426" y="4187180"/>
            <a:chExt cx="422296" cy="328206"/>
          </a:xfrm>
          <a:solidFill>
            <a:schemeClr val="bg1"/>
          </a:solidFill>
        </p:grpSpPr>
        <p:sp>
          <p:nvSpPr>
            <p:cNvPr id="321" name="TextBox 3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2" name="Straight Connector 3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8293428" y="4169698"/>
            <a:ext cx="493632" cy="361027"/>
            <a:chOff x="2549426" y="4187180"/>
            <a:chExt cx="422296" cy="328206"/>
          </a:xfrm>
          <a:solidFill>
            <a:schemeClr val="bg1"/>
          </a:solidFill>
        </p:grpSpPr>
        <p:sp>
          <p:nvSpPr>
            <p:cNvPr id="324" name="TextBox 32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5" name="Straight Connector 32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a:off x="8222304" y="4212727"/>
            <a:ext cx="493632" cy="361027"/>
            <a:chOff x="2549426" y="4187180"/>
            <a:chExt cx="422296" cy="328206"/>
          </a:xfrm>
          <a:solidFill>
            <a:schemeClr val="bg1"/>
          </a:solidFill>
        </p:grpSpPr>
        <p:sp>
          <p:nvSpPr>
            <p:cNvPr id="327" name="TextBox 32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8" name="Straight Connector 32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p:nvPr/>
        </p:nvGrpSpPr>
        <p:grpSpPr>
          <a:xfrm>
            <a:off x="8151789" y="4258130"/>
            <a:ext cx="493632" cy="361027"/>
            <a:chOff x="2549426" y="4187180"/>
            <a:chExt cx="422296" cy="328206"/>
          </a:xfrm>
          <a:solidFill>
            <a:schemeClr val="bg1"/>
          </a:solidFill>
        </p:grpSpPr>
        <p:sp>
          <p:nvSpPr>
            <p:cNvPr id="330" name="TextBox 32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31" name="Straight Connector 33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p:cNvGrpSpPr/>
          <p:nvPr/>
        </p:nvGrpSpPr>
        <p:grpSpPr>
          <a:xfrm>
            <a:off x="7953031" y="4170821"/>
            <a:ext cx="545856" cy="356945"/>
            <a:chOff x="1296715" y="4184005"/>
            <a:chExt cx="466973" cy="324495"/>
          </a:xfrm>
          <a:solidFill>
            <a:schemeClr val="bg1"/>
          </a:solidFill>
        </p:grpSpPr>
        <p:cxnSp>
          <p:nvCxnSpPr>
            <p:cNvPr id="333" name="Straight Connector 332"/>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34" name="TextBox 333"/>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cxnSp>
        <p:nvCxnSpPr>
          <p:cNvPr id="335" name="Straight Connector 334"/>
          <p:cNvCxnSpPr/>
          <p:nvPr/>
        </p:nvCxnSpPr>
        <p:spPr>
          <a:xfrm flipH="1" flipV="1">
            <a:off x="4626777" y="296575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flipV="1">
            <a:off x="4626776" y="308799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7" name="TextBox 336"/>
          <p:cNvSpPr txBox="1"/>
          <p:nvPr/>
        </p:nvSpPr>
        <p:spPr>
          <a:xfrm>
            <a:off x="4347378" y="2686218"/>
            <a:ext cx="553249" cy="272776"/>
          </a:xfrm>
          <a:prstGeom prst="rect">
            <a:avLst/>
          </a:prstGeom>
          <a:noFill/>
          <a:ln>
            <a:solidFill>
              <a:schemeClr val="tx1"/>
            </a:solidFill>
          </a:ln>
        </p:spPr>
        <p:txBody>
          <a:bodyPr wrap="square" lIns="102481" tIns="51241" rIns="102481" bIns="51241" rtlCol="0">
            <a:spAutoFit/>
          </a:bodyPr>
          <a:lstStyle/>
          <a:p>
            <a:r>
              <a:rPr lang="en-US" sz="1100" dirty="0"/>
              <a:t>+</a:t>
            </a:r>
            <a:r>
              <a:rPr lang="en-US" sz="1100" dirty="0"/>
              <a:t>495</a:t>
            </a:r>
            <a:endParaRPr lang="en-US" sz="1100" dirty="0"/>
          </a:p>
        </p:txBody>
      </p:sp>
      <p:cxnSp>
        <p:nvCxnSpPr>
          <p:cNvPr id="338" name="Straight Connector 337"/>
          <p:cNvCxnSpPr/>
          <p:nvPr/>
        </p:nvCxnSpPr>
        <p:spPr>
          <a:xfrm flipH="1" flipV="1">
            <a:off x="6768214" y="296575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flipV="1">
            <a:off x="6768215" y="308799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6488817" y="2686218"/>
            <a:ext cx="553249" cy="272776"/>
          </a:xfrm>
          <a:prstGeom prst="rect">
            <a:avLst/>
          </a:prstGeom>
          <a:noFill/>
          <a:ln>
            <a:solidFill>
              <a:schemeClr val="tx1"/>
            </a:solidFill>
          </a:ln>
        </p:spPr>
        <p:txBody>
          <a:bodyPr wrap="square" lIns="102481" tIns="51241" rIns="102481" bIns="51241" rtlCol="0">
            <a:spAutoFit/>
          </a:bodyPr>
          <a:lstStyle/>
          <a:p>
            <a:r>
              <a:rPr lang="en-US" sz="1100" dirty="0"/>
              <a:t>+510</a:t>
            </a:r>
            <a:endParaRPr lang="en-US" sz="1100" dirty="0"/>
          </a:p>
        </p:txBody>
      </p:sp>
      <p:cxnSp>
        <p:nvCxnSpPr>
          <p:cNvPr id="341" name="Straight Connector 340"/>
          <p:cNvCxnSpPr/>
          <p:nvPr/>
        </p:nvCxnSpPr>
        <p:spPr>
          <a:xfrm flipH="1" flipV="1">
            <a:off x="8888501" y="2965863"/>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flipV="1">
            <a:off x="8888500" y="3088102"/>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3" name="TextBox 342"/>
          <p:cNvSpPr txBox="1"/>
          <p:nvPr/>
        </p:nvSpPr>
        <p:spPr>
          <a:xfrm>
            <a:off x="8609103" y="2686324"/>
            <a:ext cx="553249" cy="272776"/>
          </a:xfrm>
          <a:prstGeom prst="rect">
            <a:avLst/>
          </a:prstGeom>
          <a:noFill/>
          <a:ln>
            <a:solidFill>
              <a:schemeClr val="tx1"/>
            </a:solidFill>
          </a:ln>
        </p:spPr>
        <p:txBody>
          <a:bodyPr wrap="square" lIns="102481" tIns="51241" rIns="102481" bIns="51241" rtlCol="0">
            <a:spAutoFit/>
          </a:bodyPr>
          <a:lstStyle/>
          <a:p>
            <a:r>
              <a:rPr lang="en-US" sz="1100" dirty="0"/>
              <a:t>+510</a:t>
            </a:r>
            <a:endParaRPr lang="en-US" sz="1100" dirty="0"/>
          </a:p>
        </p:txBody>
      </p:sp>
      <p:cxnSp>
        <p:nvCxnSpPr>
          <p:cNvPr id="6" name="Straight Connector 5"/>
          <p:cNvCxnSpPr/>
          <p:nvPr/>
        </p:nvCxnSpPr>
        <p:spPr>
          <a:xfrm flipV="1">
            <a:off x="1571491" y="3562672"/>
            <a:ext cx="992057" cy="655"/>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0" name="TextBox 349"/>
          <p:cNvSpPr txBox="1"/>
          <p:nvPr/>
        </p:nvSpPr>
        <p:spPr>
          <a:xfrm>
            <a:off x="2612722" y="3437458"/>
            <a:ext cx="553249" cy="272776"/>
          </a:xfrm>
          <a:prstGeom prst="rect">
            <a:avLst/>
          </a:prstGeom>
          <a:noFill/>
          <a:ln>
            <a:solidFill>
              <a:schemeClr val="tx1"/>
            </a:solidFill>
          </a:ln>
        </p:spPr>
        <p:txBody>
          <a:bodyPr wrap="square" lIns="102481" tIns="51241" rIns="102481" bIns="51241" rtlCol="0">
            <a:spAutoFit/>
          </a:bodyPr>
          <a:lstStyle/>
          <a:p>
            <a:r>
              <a:rPr lang="en-US" sz="1100" dirty="0"/>
              <a:t>+500</a:t>
            </a:r>
          </a:p>
        </p:txBody>
      </p:sp>
      <p:sp>
        <p:nvSpPr>
          <p:cNvPr id="351" name="TextBox 350"/>
          <p:cNvSpPr txBox="1"/>
          <p:nvPr/>
        </p:nvSpPr>
        <p:spPr>
          <a:xfrm>
            <a:off x="87565" y="3437458"/>
            <a:ext cx="1094234" cy="272776"/>
          </a:xfrm>
          <a:prstGeom prst="rect">
            <a:avLst/>
          </a:prstGeom>
          <a:noFill/>
          <a:ln>
            <a:solidFill>
              <a:schemeClr val="tx1"/>
            </a:solidFill>
          </a:ln>
        </p:spPr>
        <p:txBody>
          <a:bodyPr wrap="square" lIns="102481" tIns="51241" rIns="102481" bIns="51241" rtlCol="0">
            <a:spAutoFit/>
          </a:bodyPr>
          <a:lstStyle/>
          <a:p>
            <a:r>
              <a:rPr lang="en-US" sz="1100" dirty="0"/>
              <a:t>Nominal Value</a:t>
            </a:r>
          </a:p>
        </p:txBody>
      </p:sp>
      <p:cxnSp>
        <p:nvCxnSpPr>
          <p:cNvPr id="352" name="Straight Connector 351"/>
          <p:cNvCxnSpPr/>
          <p:nvPr/>
        </p:nvCxnSpPr>
        <p:spPr>
          <a:xfrm flipV="1">
            <a:off x="3664683" y="3562672"/>
            <a:ext cx="992057" cy="655"/>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3" name="TextBox 352"/>
          <p:cNvSpPr txBox="1"/>
          <p:nvPr/>
        </p:nvSpPr>
        <p:spPr>
          <a:xfrm>
            <a:off x="4705915" y="3437458"/>
            <a:ext cx="553249" cy="272776"/>
          </a:xfrm>
          <a:prstGeom prst="rect">
            <a:avLst/>
          </a:prstGeom>
          <a:noFill/>
          <a:ln>
            <a:solidFill>
              <a:schemeClr val="tx1"/>
            </a:solidFill>
          </a:ln>
        </p:spPr>
        <p:txBody>
          <a:bodyPr wrap="square" lIns="102481" tIns="51241" rIns="102481" bIns="51241" rtlCol="0">
            <a:spAutoFit/>
          </a:bodyPr>
          <a:lstStyle/>
          <a:p>
            <a:r>
              <a:rPr lang="en-US" sz="1100" dirty="0"/>
              <a:t>+500</a:t>
            </a:r>
          </a:p>
        </p:txBody>
      </p:sp>
      <p:cxnSp>
        <p:nvCxnSpPr>
          <p:cNvPr id="354" name="Straight Connector 353"/>
          <p:cNvCxnSpPr/>
          <p:nvPr/>
        </p:nvCxnSpPr>
        <p:spPr>
          <a:xfrm flipV="1">
            <a:off x="5743029" y="3562672"/>
            <a:ext cx="992057" cy="655"/>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5" name="TextBox 354"/>
          <p:cNvSpPr txBox="1"/>
          <p:nvPr/>
        </p:nvSpPr>
        <p:spPr>
          <a:xfrm>
            <a:off x="6784260" y="3437458"/>
            <a:ext cx="553249" cy="272776"/>
          </a:xfrm>
          <a:prstGeom prst="rect">
            <a:avLst/>
          </a:prstGeom>
          <a:noFill/>
          <a:ln>
            <a:solidFill>
              <a:schemeClr val="tx1"/>
            </a:solidFill>
          </a:ln>
        </p:spPr>
        <p:txBody>
          <a:bodyPr wrap="square" lIns="102481" tIns="51241" rIns="102481" bIns="51241" rtlCol="0">
            <a:spAutoFit/>
          </a:bodyPr>
          <a:lstStyle/>
          <a:p>
            <a:r>
              <a:rPr lang="en-US" sz="1100" dirty="0"/>
              <a:t>+500</a:t>
            </a:r>
          </a:p>
        </p:txBody>
      </p:sp>
      <p:cxnSp>
        <p:nvCxnSpPr>
          <p:cNvPr id="356" name="Straight Connector 355"/>
          <p:cNvCxnSpPr/>
          <p:nvPr/>
        </p:nvCxnSpPr>
        <p:spPr>
          <a:xfrm flipV="1">
            <a:off x="7873334" y="3562672"/>
            <a:ext cx="992057" cy="655"/>
          </a:xfrm>
          <a:prstGeom prst="line">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7" name="TextBox 356"/>
          <p:cNvSpPr txBox="1"/>
          <p:nvPr/>
        </p:nvSpPr>
        <p:spPr>
          <a:xfrm>
            <a:off x="8914565" y="3437458"/>
            <a:ext cx="553249" cy="272776"/>
          </a:xfrm>
          <a:prstGeom prst="rect">
            <a:avLst/>
          </a:prstGeom>
          <a:noFill/>
          <a:ln>
            <a:solidFill>
              <a:schemeClr val="tx1"/>
            </a:solidFill>
          </a:ln>
        </p:spPr>
        <p:txBody>
          <a:bodyPr wrap="square" lIns="102481" tIns="51241" rIns="102481" bIns="51241" rtlCol="0">
            <a:spAutoFit/>
          </a:bodyPr>
          <a:lstStyle/>
          <a:p>
            <a:r>
              <a:rPr lang="en-US" sz="1100" dirty="0"/>
              <a:t>+500</a:t>
            </a:r>
          </a:p>
        </p:txBody>
      </p:sp>
      <p:pic>
        <p:nvPicPr>
          <p:cNvPr id="221" name="Picture 220" descr="IMGP04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40664" y="1827685"/>
            <a:ext cx="1656184" cy="19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298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Diagnostics </a:t>
            </a:r>
            <a:r>
              <a:rPr lang="en-US" sz="2400" dirty="0">
                <a:latin typeface="+mn-lt"/>
              </a:rPr>
              <a:t>(Chopper Systems and Beam Transport)</a:t>
            </a:r>
            <a:endParaRPr lang="en-US" sz="2400" dirty="0">
              <a:latin typeface="+mn-lt"/>
            </a:endParaRPr>
          </a:p>
        </p:txBody>
      </p:sp>
      <p:sp>
        <p:nvSpPr>
          <p:cNvPr id="5" name="Slide Number Placeholder 4"/>
          <p:cNvSpPr>
            <a:spLocks noGrp="1"/>
          </p:cNvSpPr>
          <p:nvPr>
            <p:ph type="sldNum" sz="quarter" idx="12"/>
          </p:nvPr>
        </p:nvSpPr>
        <p:spPr>
          <a:xfrm>
            <a:off x="8413148" y="6850207"/>
            <a:ext cx="2149829" cy="401638"/>
          </a:xfrm>
        </p:spPr>
        <p:txBody>
          <a:bodyPr/>
          <a:lstStyle/>
          <a:p>
            <a:r>
              <a:rPr lang="sv-SE" dirty="0"/>
              <a:t>t</a:t>
            </a:r>
          </a:p>
        </p:txBody>
      </p:sp>
      <p:cxnSp>
        <p:nvCxnSpPr>
          <p:cNvPr id="7" name="Straight Connector 6"/>
          <p:cNvCxnSpPr/>
          <p:nvPr/>
        </p:nvCxnSpPr>
        <p:spPr>
          <a:xfrm flipH="1">
            <a:off x="1383652" y="1837057"/>
            <a:ext cx="4388" cy="535746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85799" y="7066612"/>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21505"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21508" y="6759028"/>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47933"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47935" y="7066612"/>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9989546" y="1871981"/>
            <a:ext cx="8789" cy="532253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201539" y="7066612"/>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447824" y="7066612"/>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83654" y="71945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675108"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75109" y="6759028"/>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201537"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806182" y="6759028"/>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332609"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32617" y="7066612"/>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921390"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921395" y="6759028"/>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447820"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06179" y="675903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403671" y="4184027"/>
            <a:ext cx="948444"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352114"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52119" y="387644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78543"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878545" y="4184027"/>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932149" y="4184027"/>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178431" y="4184027"/>
            <a:ext cx="831132"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405718"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405721" y="387644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932147"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36793" y="387644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063219"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063227" y="4184027"/>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652000"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652003" y="387644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178430"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536789" y="38764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1610718" y="1871979"/>
            <a:ext cx="8643" cy="5322536"/>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719656" y="6288498"/>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70" name="TextBox 69"/>
          <p:cNvSpPr txBox="1"/>
          <p:nvPr/>
        </p:nvSpPr>
        <p:spPr>
          <a:xfrm>
            <a:off x="3823952" y="6288498"/>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71" name="Straight Arrow Connector 70"/>
          <p:cNvCxnSpPr/>
          <p:nvPr/>
        </p:nvCxnSpPr>
        <p:spPr>
          <a:xfrm flipV="1">
            <a:off x="3686183" y="1878965"/>
            <a:ext cx="288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2608799" y="3753472"/>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928249" y="6288498"/>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cxnSp>
        <p:nvCxnSpPr>
          <p:cNvPr id="84" name="Straight Arrow Connector 83"/>
          <p:cNvCxnSpPr/>
          <p:nvPr/>
        </p:nvCxnSpPr>
        <p:spPr>
          <a:xfrm flipV="1">
            <a:off x="5795875" y="1878965"/>
            <a:ext cx="8651"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032546" y="6288498"/>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cxnSp>
        <p:nvCxnSpPr>
          <p:cNvPr id="86" name="Straight Arrow Connector 85"/>
          <p:cNvCxnSpPr/>
          <p:nvPr/>
        </p:nvCxnSpPr>
        <p:spPr>
          <a:xfrm flipH="1" flipV="1">
            <a:off x="7919988" y="1878965"/>
            <a:ext cx="35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112965" y="6511743"/>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93" name="Straight Connector 92"/>
          <p:cNvCxnSpPr/>
          <p:nvPr/>
        </p:nvCxnSpPr>
        <p:spPr>
          <a:xfrm flipH="1" flipV="1">
            <a:off x="2608798" y="3875712"/>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329400" y="3473935"/>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sp>
        <p:nvSpPr>
          <p:cNvPr id="192" name="TextBox 191"/>
          <p:cNvSpPr txBox="1"/>
          <p:nvPr/>
        </p:nvSpPr>
        <p:spPr>
          <a:xfrm>
            <a:off x="130839" y="3711560"/>
            <a:ext cx="1010062" cy="442053"/>
          </a:xfrm>
          <a:prstGeom prst="rect">
            <a:avLst/>
          </a:prstGeom>
          <a:noFill/>
          <a:ln>
            <a:solidFill>
              <a:schemeClr val="tx1"/>
            </a:solidFill>
          </a:ln>
        </p:spPr>
        <p:txBody>
          <a:bodyPr wrap="square" lIns="102481" tIns="51241" rIns="102481" bIns="51241" rtlCol="0">
            <a:spAutoFit/>
          </a:bodyPr>
          <a:lstStyle/>
          <a:p>
            <a:r>
              <a:rPr lang="en-US" sz="1100" dirty="0"/>
              <a:t>Chopper 2 (TDC signal)</a:t>
            </a:r>
          </a:p>
        </p:txBody>
      </p:sp>
      <p:cxnSp>
        <p:nvCxnSpPr>
          <p:cNvPr id="335" name="Straight Connector 334"/>
          <p:cNvCxnSpPr/>
          <p:nvPr/>
        </p:nvCxnSpPr>
        <p:spPr>
          <a:xfrm flipH="1" flipV="1">
            <a:off x="4664877" y="3770935"/>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flipV="1">
            <a:off x="4664876" y="3893173"/>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7" name="TextBox 336"/>
          <p:cNvSpPr txBox="1"/>
          <p:nvPr/>
        </p:nvSpPr>
        <p:spPr>
          <a:xfrm>
            <a:off x="4385478" y="3491399"/>
            <a:ext cx="553249" cy="272776"/>
          </a:xfrm>
          <a:prstGeom prst="rect">
            <a:avLst/>
          </a:prstGeom>
          <a:noFill/>
          <a:ln>
            <a:solidFill>
              <a:schemeClr val="tx1"/>
            </a:solidFill>
          </a:ln>
        </p:spPr>
        <p:txBody>
          <a:bodyPr wrap="square" lIns="102481" tIns="51241" rIns="102481" bIns="51241" rtlCol="0">
            <a:spAutoFit/>
          </a:bodyPr>
          <a:lstStyle/>
          <a:p>
            <a:r>
              <a:rPr lang="en-US" sz="1100" dirty="0"/>
              <a:t>+497</a:t>
            </a:r>
          </a:p>
        </p:txBody>
      </p:sp>
      <p:cxnSp>
        <p:nvCxnSpPr>
          <p:cNvPr id="338" name="Straight Connector 337"/>
          <p:cNvCxnSpPr/>
          <p:nvPr/>
        </p:nvCxnSpPr>
        <p:spPr>
          <a:xfrm flipH="1" flipV="1">
            <a:off x="6806314" y="3770935"/>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flipV="1">
            <a:off x="6806315" y="3893173"/>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6526918" y="3491399"/>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341" name="Straight Connector 340"/>
          <p:cNvCxnSpPr/>
          <p:nvPr/>
        </p:nvCxnSpPr>
        <p:spPr>
          <a:xfrm flipH="1" flipV="1">
            <a:off x="8926601" y="3771042"/>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flipV="1">
            <a:off x="8926600" y="3893282"/>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3" name="TextBox 342"/>
          <p:cNvSpPr txBox="1"/>
          <p:nvPr/>
        </p:nvSpPr>
        <p:spPr>
          <a:xfrm>
            <a:off x="8647203" y="3491504"/>
            <a:ext cx="553249" cy="272776"/>
          </a:xfrm>
          <a:prstGeom prst="rect">
            <a:avLst/>
          </a:prstGeom>
          <a:noFill/>
          <a:ln>
            <a:solidFill>
              <a:schemeClr val="tx1"/>
            </a:solidFill>
          </a:ln>
        </p:spPr>
        <p:txBody>
          <a:bodyPr wrap="square" lIns="102481" tIns="51241" rIns="102481" bIns="51241" rtlCol="0">
            <a:spAutoFit/>
          </a:bodyPr>
          <a:lstStyle/>
          <a:p>
            <a:r>
              <a:rPr lang="en-US" sz="1100" dirty="0"/>
              <a:t>+495</a:t>
            </a:r>
          </a:p>
        </p:txBody>
      </p:sp>
      <p:cxnSp>
        <p:nvCxnSpPr>
          <p:cNvPr id="350" name="Straight Connector 349"/>
          <p:cNvCxnSpPr/>
          <p:nvPr/>
        </p:nvCxnSpPr>
        <p:spPr>
          <a:xfrm>
            <a:off x="1390186" y="6064253"/>
            <a:ext cx="548406" cy="826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flipV="1">
            <a:off x="1938590"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1938593" y="576493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2465019"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2465022" y="6072517"/>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4518625" y="6072517"/>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flipV="1">
            <a:off x="8764907" y="6064253"/>
            <a:ext cx="1220725" cy="826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flipV="1">
            <a:off x="3992193"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a:off x="3992196" y="576493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a:off x="4518624"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a:off x="6123270" y="576493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6649695"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a:off x="6649702" y="6072517"/>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flipV="1">
            <a:off x="8238477"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8238480" y="5764934"/>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8764906"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a:off x="6123265" y="576493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flipH="1" flipV="1">
            <a:off x="2195276" y="5641963"/>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H="1" flipV="1">
            <a:off x="2195273" y="5764201"/>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9" name="TextBox 368"/>
          <p:cNvSpPr txBox="1"/>
          <p:nvPr/>
        </p:nvSpPr>
        <p:spPr>
          <a:xfrm>
            <a:off x="1923299" y="5348456"/>
            <a:ext cx="553249" cy="272776"/>
          </a:xfrm>
          <a:prstGeom prst="rect">
            <a:avLst/>
          </a:prstGeom>
          <a:noFill/>
          <a:ln>
            <a:solidFill>
              <a:schemeClr val="tx1"/>
            </a:solidFill>
          </a:ln>
        </p:spPr>
        <p:txBody>
          <a:bodyPr wrap="square" lIns="102481" tIns="51241" rIns="102481" bIns="51241" rtlCol="0">
            <a:spAutoFit/>
          </a:bodyPr>
          <a:lstStyle/>
          <a:p>
            <a:r>
              <a:rPr lang="en-US" sz="1100" dirty="0"/>
              <a:t>+331</a:t>
            </a:r>
          </a:p>
        </p:txBody>
      </p:sp>
      <p:sp>
        <p:nvSpPr>
          <p:cNvPr id="370" name="TextBox 369"/>
          <p:cNvSpPr txBox="1"/>
          <p:nvPr/>
        </p:nvSpPr>
        <p:spPr>
          <a:xfrm>
            <a:off x="112964" y="5626163"/>
            <a:ext cx="1010062" cy="442053"/>
          </a:xfrm>
          <a:prstGeom prst="rect">
            <a:avLst/>
          </a:prstGeom>
          <a:noFill/>
          <a:ln>
            <a:solidFill>
              <a:schemeClr val="tx1"/>
            </a:solidFill>
          </a:ln>
        </p:spPr>
        <p:txBody>
          <a:bodyPr wrap="square" lIns="102481" tIns="51241" rIns="102481" bIns="51241" rtlCol="0">
            <a:spAutoFit/>
          </a:bodyPr>
          <a:lstStyle/>
          <a:p>
            <a:r>
              <a:rPr lang="en-US" sz="1100" dirty="0"/>
              <a:t>Chopper 1 (TDC signal)</a:t>
            </a:r>
          </a:p>
        </p:txBody>
      </p:sp>
      <p:cxnSp>
        <p:nvCxnSpPr>
          <p:cNvPr id="371" name="Straight Connector 370"/>
          <p:cNvCxnSpPr/>
          <p:nvPr/>
        </p:nvCxnSpPr>
        <p:spPr>
          <a:xfrm flipH="1" flipV="1">
            <a:off x="4251353" y="565942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H="1" flipV="1">
            <a:off x="4251352" y="5781664"/>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3" name="TextBox 372"/>
          <p:cNvSpPr txBox="1"/>
          <p:nvPr/>
        </p:nvSpPr>
        <p:spPr>
          <a:xfrm>
            <a:off x="3979377" y="5365918"/>
            <a:ext cx="553249" cy="272776"/>
          </a:xfrm>
          <a:prstGeom prst="rect">
            <a:avLst/>
          </a:prstGeom>
          <a:noFill/>
          <a:ln>
            <a:solidFill>
              <a:schemeClr val="tx1"/>
            </a:solidFill>
          </a:ln>
        </p:spPr>
        <p:txBody>
          <a:bodyPr wrap="square" lIns="102481" tIns="51241" rIns="102481" bIns="51241" rtlCol="0">
            <a:spAutoFit/>
          </a:bodyPr>
          <a:lstStyle/>
          <a:p>
            <a:r>
              <a:rPr lang="en-US" sz="1100" dirty="0"/>
              <a:t>+333</a:t>
            </a:r>
          </a:p>
        </p:txBody>
      </p:sp>
      <p:cxnSp>
        <p:nvCxnSpPr>
          <p:cNvPr id="374" name="Straight Connector 373"/>
          <p:cNvCxnSpPr/>
          <p:nvPr/>
        </p:nvCxnSpPr>
        <p:spPr>
          <a:xfrm flipH="1" flipV="1">
            <a:off x="6392792" y="565942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flipH="1" flipV="1">
            <a:off x="6392791" y="5781664"/>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6" name="TextBox 375"/>
          <p:cNvSpPr txBox="1"/>
          <p:nvPr/>
        </p:nvSpPr>
        <p:spPr>
          <a:xfrm>
            <a:off x="6120814" y="5365918"/>
            <a:ext cx="553249" cy="272776"/>
          </a:xfrm>
          <a:prstGeom prst="rect">
            <a:avLst/>
          </a:prstGeom>
          <a:noFill/>
          <a:ln>
            <a:solidFill>
              <a:schemeClr val="tx1"/>
            </a:solidFill>
          </a:ln>
        </p:spPr>
        <p:txBody>
          <a:bodyPr wrap="square" lIns="102481" tIns="51241" rIns="102481" bIns="51241" rtlCol="0">
            <a:spAutoFit/>
          </a:bodyPr>
          <a:lstStyle/>
          <a:p>
            <a:r>
              <a:rPr lang="en-US" sz="1100" dirty="0"/>
              <a:t>+330</a:t>
            </a:r>
          </a:p>
        </p:txBody>
      </p:sp>
      <p:cxnSp>
        <p:nvCxnSpPr>
          <p:cNvPr id="377" name="Straight Connector 376"/>
          <p:cNvCxnSpPr/>
          <p:nvPr/>
        </p:nvCxnSpPr>
        <p:spPr>
          <a:xfrm flipH="1" flipV="1">
            <a:off x="8513077" y="5659533"/>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flipH="1" flipV="1">
            <a:off x="8513074" y="5781770"/>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9" name="TextBox 378"/>
          <p:cNvSpPr txBox="1"/>
          <p:nvPr/>
        </p:nvSpPr>
        <p:spPr>
          <a:xfrm>
            <a:off x="8241100" y="5366025"/>
            <a:ext cx="553249" cy="272776"/>
          </a:xfrm>
          <a:prstGeom prst="rect">
            <a:avLst/>
          </a:prstGeom>
          <a:noFill/>
          <a:ln>
            <a:solidFill>
              <a:schemeClr val="tx1"/>
            </a:solidFill>
          </a:ln>
        </p:spPr>
        <p:txBody>
          <a:bodyPr wrap="square" lIns="102481" tIns="51241" rIns="102481" bIns="51241" rtlCol="0">
            <a:spAutoFit/>
          </a:bodyPr>
          <a:lstStyle/>
          <a:p>
            <a:r>
              <a:rPr lang="en-US" sz="1100" dirty="0"/>
              <a:t>+332</a:t>
            </a:r>
          </a:p>
        </p:txBody>
      </p:sp>
      <p:cxnSp>
        <p:nvCxnSpPr>
          <p:cNvPr id="380" name="Straight Connector 379"/>
          <p:cNvCxnSpPr/>
          <p:nvPr/>
        </p:nvCxnSpPr>
        <p:spPr>
          <a:xfrm>
            <a:off x="1373101" y="5251289"/>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81" name="Straight Arrow Connector 380"/>
          <p:cNvCxnSpPr/>
          <p:nvPr/>
        </p:nvCxnSpPr>
        <p:spPr>
          <a:xfrm flipH="1" flipV="1">
            <a:off x="2067801" y="49165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2" name="Straight Arrow Connector 381"/>
          <p:cNvCxnSpPr/>
          <p:nvPr/>
        </p:nvCxnSpPr>
        <p:spPr>
          <a:xfrm flipH="1" flipV="1">
            <a:off x="2204416" y="4915585"/>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3" name="Straight Arrow Connector 382"/>
          <p:cNvCxnSpPr/>
          <p:nvPr/>
        </p:nvCxnSpPr>
        <p:spPr>
          <a:xfrm flipH="1" flipV="1">
            <a:off x="2275238" y="49165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84" name="Straight Arrow Connector 383"/>
          <p:cNvCxnSpPr/>
          <p:nvPr/>
        </p:nvCxnSpPr>
        <p:spPr>
          <a:xfrm flipH="1" flipV="1">
            <a:off x="2339965" y="49165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405" name="Group 404"/>
          <p:cNvGrpSpPr/>
          <p:nvPr/>
        </p:nvGrpSpPr>
        <p:grpSpPr>
          <a:xfrm>
            <a:off x="2083131" y="4556838"/>
            <a:ext cx="493632" cy="361027"/>
            <a:chOff x="2549426" y="4187180"/>
            <a:chExt cx="422296" cy="328206"/>
          </a:xfrm>
          <a:solidFill>
            <a:schemeClr val="bg1"/>
          </a:solidFill>
        </p:grpSpPr>
        <p:sp>
          <p:nvSpPr>
            <p:cNvPr id="406" name="TextBox 40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07" name="Straight Connector 40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8" name="Group 407"/>
          <p:cNvGrpSpPr/>
          <p:nvPr/>
        </p:nvGrpSpPr>
        <p:grpSpPr>
          <a:xfrm>
            <a:off x="2012007" y="4599867"/>
            <a:ext cx="493632" cy="361027"/>
            <a:chOff x="2549426" y="4187180"/>
            <a:chExt cx="422296" cy="328206"/>
          </a:xfrm>
          <a:solidFill>
            <a:schemeClr val="bg1"/>
          </a:solidFill>
        </p:grpSpPr>
        <p:sp>
          <p:nvSpPr>
            <p:cNvPr id="409" name="TextBox 40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10" name="Straight Connector 40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1" name="Group 410"/>
          <p:cNvGrpSpPr/>
          <p:nvPr/>
        </p:nvGrpSpPr>
        <p:grpSpPr>
          <a:xfrm>
            <a:off x="1941491" y="4645269"/>
            <a:ext cx="493632" cy="361027"/>
            <a:chOff x="2549426" y="4187180"/>
            <a:chExt cx="422296" cy="328206"/>
          </a:xfrm>
          <a:solidFill>
            <a:schemeClr val="bg1"/>
          </a:solidFill>
        </p:grpSpPr>
        <p:sp>
          <p:nvSpPr>
            <p:cNvPr id="412" name="TextBox 41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13" name="Straight Connector 41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14" name="Group 413"/>
          <p:cNvGrpSpPr/>
          <p:nvPr/>
        </p:nvGrpSpPr>
        <p:grpSpPr>
          <a:xfrm>
            <a:off x="1742736" y="4557958"/>
            <a:ext cx="545856" cy="356945"/>
            <a:chOff x="1296715" y="4184005"/>
            <a:chExt cx="466973" cy="324495"/>
          </a:xfrm>
          <a:solidFill>
            <a:schemeClr val="bg1"/>
          </a:solidFill>
        </p:grpSpPr>
        <p:cxnSp>
          <p:nvCxnSpPr>
            <p:cNvPr id="415" name="Straight Connector 414"/>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16" name="TextBox 415"/>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+275</a:t>
              </a:r>
            </a:p>
          </p:txBody>
        </p:sp>
      </p:grpSp>
      <p:sp>
        <p:nvSpPr>
          <p:cNvPr id="417" name="TextBox 416"/>
          <p:cNvSpPr txBox="1"/>
          <p:nvPr/>
        </p:nvSpPr>
        <p:spPr>
          <a:xfrm>
            <a:off x="30938" y="4645408"/>
            <a:ext cx="1262578" cy="442053"/>
          </a:xfrm>
          <a:prstGeom prst="rect">
            <a:avLst/>
          </a:prstGeom>
          <a:noFill/>
          <a:ln>
            <a:solidFill>
              <a:schemeClr val="tx1"/>
            </a:solidFill>
          </a:ln>
        </p:spPr>
        <p:txBody>
          <a:bodyPr wrap="square" lIns="102481" tIns="51241" rIns="102481" bIns="51241" rtlCol="0">
            <a:spAutoFit/>
          </a:bodyPr>
          <a:lstStyle/>
          <a:p>
            <a:r>
              <a:rPr lang="en-US" sz="1100" dirty="0"/>
              <a:t>Monitor 1 (neutron events)</a:t>
            </a:r>
          </a:p>
        </p:txBody>
      </p:sp>
      <p:cxnSp>
        <p:nvCxnSpPr>
          <p:cNvPr id="418" name="Straight Arrow Connector 417"/>
          <p:cNvCxnSpPr/>
          <p:nvPr/>
        </p:nvCxnSpPr>
        <p:spPr>
          <a:xfrm flipH="1" flipV="1">
            <a:off x="4163468" y="489794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19" name="Straight Arrow Connector 418"/>
          <p:cNvCxnSpPr/>
          <p:nvPr/>
        </p:nvCxnSpPr>
        <p:spPr>
          <a:xfrm flipH="1" flipV="1">
            <a:off x="4300080" y="489695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0" name="Straight Arrow Connector 419"/>
          <p:cNvCxnSpPr/>
          <p:nvPr/>
        </p:nvCxnSpPr>
        <p:spPr>
          <a:xfrm flipH="1" flipV="1">
            <a:off x="4370903" y="489794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21" name="Straight Arrow Connector 420"/>
          <p:cNvCxnSpPr/>
          <p:nvPr/>
        </p:nvCxnSpPr>
        <p:spPr>
          <a:xfrm flipH="1" flipV="1">
            <a:off x="4435631" y="489794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442" name="Group 441"/>
          <p:cNvGrpSpPr/>
          <p:nvPr/>
        </p:nvGrpSpPr>
        <p:grpSpPr>
          <a:xfrm>
            <a:off x="4178794" y="4538210"/>
            <a:ext cx="493632" cy="361027"/>
            <a:chOff x="2549426" y="4187180"/>
            <a:chExt cx="422296" cy="328206"/>
          </a:xfrm>
          <a:solidFill>
            <a:schemeClr val="bg1"/>
          </a:solidFill>
        </p:grpSpPr>
        <p:sp>
          <p:nvSpPr>
            <p:cNvPr id="443" name="TextBox 4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44" name="Straight Connector 4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5" name="Group 444"/>
          <p:cNvGrpSpPr/>
          <p:nvPr/>
        </p:nvGrpSpPr>
        <p:grpSpPr>
          <a:xfrm>
            <a:off x="4107671" y="4581239"/>
            <a:ext cx="493632" cy="361027"/>
            <a:chOff x="2549426" y="4187180"/>
            <a:chExt cx="422296" cy="328206"/>
          </a:xfrm>
          <a:solidFill>
            <a:schemeClr val="bg1"/>
          </a:solidFill>
        </p:grpSpPr>
        <p:sp>
          <p:nvSpPr>
            <p:cNvPr id="446" name="TextBox 4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47" name="Straight Connector 4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48" name="Group 447"/>
          <p:cNvGrpSpPr/>
          <p:nvPr/>
        </p:nvGrpSpPr>
        <p:grpSpPr>
          <a:xfrm>
            <a:off x="4037156" y="4626642"/>
            <a:ext cx="493632" cy="361027"/>
            <a:chOff x="2549426" y="4187180"/>
            <a:chExt cx="422296" cy="328206"/>
          </a:xfrm>
          <a:solidFill>
            <a:schemeClr val="bg1"/>
          </a:solidFill>
        </p:grpSpPr>
        <p:sp>
          <p:nvSpPr>
            <p:cNvPr id="449" name="TextBox 4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50" name="Straight Connector 4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51" name="Group 450"/>
          <p:cNvGrpSpPr/>
          <p:nvPr/>
        </p:nvGrpSpPr>
        <p:grpSpPr>
          <a:xfrm>
            <a:off x="3830995" y="4519539"/>
            <a:ext cx="545856" cy="376735"/>
            <a:chOff x="1290382" y="4166014"/>
            <a:chExt cx="466973" cy="342486"/>
          </a:xfrm>
          <a:solidFill>
            <a:schemeClr val="bg1"/>
          </a:solidFill>
        </p:grpSpPr>
        <p:cxnSp>
          <p:nvCxnSpPr>
            <p:cNvPr id="452" name="Straight Connector 451"/>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53" name="TextBox 452"/>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454" name="Straight Arrow Connector 453"/>
          <p:cNvCxnSpPr/>
          <p:nvPr/>
        </p:nvCxnSpPr>
        <p:spPr>
          <a:xfrm flipH="1" flipV="1">
            <a:off x="6118140" y="48979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5" name="Straight Arrow Connector 454"/>
          <p:cNvCxnSpPr/>
          <p:nvPr/>
        </p:nvCxnSpPr>
        <p:spPr>
          <a:xfrm flipH="1" flipV="1">
            <a:off x="6442795" y="489230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6" name="Straight Arrow Connector 455"/>
          <p:cNvCxnSpPr/>
          <p:nvPr/>
        </p:nvCxnSpPr>
        <p:spPr>
          <a:xfrm flipH="1" flipV="1">
            <a:off x="6513616" y="489329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57" name="Straight Arrow Connector 456"/>
          <p:cNvCxnSpPr/>
          <p:nvPr/>
        </p:nvCxnSpPr>
        <p:spPr>
          <a:xfrm flipH="1" flipV="1">
            <a:off x="6578346" y="4893292"/>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6321510" y="4533554"/>
            <a:ext cx="493632" cy="361027"/>
            <a:chOff x="2549426" y="4187180"/>
            <a:chExt cx="422296" cy="328206"/>
          </a:xfrm>
          <a:solidFill>
            <a:schemeClr val="bg1"/>
          </a:solidFill>
        </p:grpSpPr>
        <p:sp>
          <p:nvSpPr>
            <p:cNvPr id="479" name="TextBox 4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80" name="Straight Connector 4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1" name="Group 480"/>
          <p:cNvGrpSpPr/>
          <p:nvPr/>
        </p:nvGrpSpPr>
        <p:grpSpPr>
          <a:xfrm>
            <a:off x="6250386" y="4576584"/>
            <a:ext cx="493632" cy="361027"/>
            <a:chOff x="2549426" y="4187180"/>
            <a:chExt cx="422296" cy="328206"/>
          </a:xfrm>
          <a:solidFill>
            <a:schemeClr val="bg1"/>
          </a:solidFill>
        </p:grpSpPr>
        <p:sp>
          <p:nvSpPr>
            <p:cNvPr id="482" name="TextBox 4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83" name="Straight Connector 4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4" name="Group 483"/>
          <p:cNvGrpSpPr/>
          <p:nvPr/>
        </p:nvGrpSpPr>
        <p:grpSpPr>
          <a:xfrm>
            <a:off x="6179870" y="4621985"/>
            <a:ext cx="493632" cy="361027"/>
            <a:chOff x="2549426" y="4187180"/>
            <a:chExt cx="422296" cy="328206"/>
          </a:xfrm>
          <a:solidFill>
            <a:schemeClr val="bg1"/>
          </a:solidFill>
        </p:grpSpPr>
        <p:sp>
          <p:nvSpPr>
            <p:cNvPr id="485" name="TextBox 4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486" name="Straight Connector 4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7" name="Group 486"/>
          <p:cNvGrpSpPr/>
          <p:nvPr/>
        </p:nvGrpSpPr>
        <p:grpSpPr>
          <a:xfrm>
            <a:off x="5981113" y="4534677"/>
            <a:ext cx="545856" cy="366259"/>
            <a:chOff x="1296715" y="4184005"/>
            <a:chExt cx="466973" cy="332962"/>
          </a:xfrm>
          <a:solidFill>
            <a:schemeClr val="bg1"/>
          </a:solidFill>
        </p:grpSpPr>
        <p:cxnSp>
          <p:nvCxnSpPr>
            <p:cNvPr id="488" name="Straight Connector 487"/>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489" name="TextBox 488"/>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490" name="Straight Arrow Connector 489"/>
          <p:cNvCxnSpPr/>
          <p:nvPr/>
        </p:nvCxnSpPr>
        <p:spPr>
          <a:xfrm flipH="1" flipV="1">
            <a:off x="8411707" y="489329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91" name="Straight Arrow Connector 490"/>
          <p:cNvCxnSpPr/>
          <p:nvPr/>
        </p:nvCxnSpPr>
        <p:spPr>
          <a:xfrm flipH="1" flipV="1">
            <a:off x="8548321" y="489230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92" name="Straight Arrow Connector 491"/>
          <p:cNvCxnSpPr/>
          <p:nvPr/>
        </p:nvCxnSpPr>
        <p:spPr>
          <a:xfrm flipH="1" flipV="1">
            <a:off x="8619142" y="489329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493" name="Straight Arrow Connector 492"/>
          <p:cNvCxnSpPr/>
          <p:nvPr/>
        </p:nvCxnSpPr>
        <p:spPr>
          <a:xfrm flipH="1" flipV="1">
            <a:off x="8683872" y="489329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14" name="Group 513"/>
          <p:cNvGrpSpPr/>
          <p:nvPr/>
        </p:nvGrpSpPr>
        <p:grpSpPr>
          <a:xfrm>
            <a:off x="8427036" y="4533553"/>
            <a:ext cx="493632" cy="361027"/>
            <a:chOff x="2549426" y="4187180"/>
            <a:chExt cx="422296" cy="328206"/>
          </a:xfrm>
          <a:solidFill>
            <a:schemeClr val="bg1"/>
          </a:solidFill>
        </p:grpSpPr>
        <p:sp>
          <p:nvSpPr>
            <p:cNvPr id="515" name="TextBox 51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16" name="Straight Connector 51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7" name="Group 516"/>
          <p:cNvGrpSpPr/>
          <p:nvPr/>
        </p:nvGrpSpPr>
        <p:grpSpPr>
          <a:xfrm>
            <a:off x="8355912" y="4576583"/>
            <a:ext cx="493632" cy="361027"/>
            <a:chOff x="2549426" y="4187180"/>
            <a:chExt cx="422296" cy="328206"/>
          </a:xfrm>
          <a:solidFill>
            <a:schemeClr val="bg1"/>
          </a:solidFill>
        </p:grpSpPr>
        <p:sp>
          <p:nvSpPr>
            <p:cNvPr id="518" name="TextBox 5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19" name="Straight Connector 5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0" name="Group 519"/>
          <p:cNvGrpSpPr/>
          <p:nvPr/>
        </p:nvGrpSpPr>
        <p:grpSpPr>
          <a:xfrm>
            <a:off x="8285396" y="4621984"/>
            <a:ext cx="493632" cy="361027"/>
            <a:chOff x="2549426" y="4187180"/>
            <a:chExt cx="422296" cy="328206"/>
          </a:xfrm>
          <a:solidFill>
            <a:schemeClr val="bg1"/>
          </a:solidFill>
        </p:grpSpPr>
        <p:sp>
          <p:nvSpPr>
            <p:cNvPr id="521" name="TextBox 5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22" name="Straight Connector 5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3" name="Group 522"/>
          <p:cNvGrpSpPr/>
          <p:nvPr/>
        </p:nvGrpSpPr>
        <p:grpSpPr>
          <a:xfrm>
            <a:off x="8086639" y="4534676"/>
            <a:ext cx="545856" cy="356945"/>
            <a:chOff x="1296715" y="4184005"/>
            <a:chExt cx="466973" cy="324495"/>
          </a:xfrm>
          <a:solidFill>
            <a:schemeClr val="bg1"/>
          </a:solidFill>
        </p:grpSpPr>
        <p:cxnSp>
          <p:nvCxnSpPr>
            <p:cNvPr id="524" name="Straight Connector 523"/>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25" name="TextBox 524"/>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cxnSp>
        <p:nvCxnSpPr>
          <p:cNvPr id="526" name="Straight Connector 525"/>
          <p:cNvCxnSpPr/>
          <p:nvPr/>
        </p:nvCxnSpPr>
        <p:spPr>
          <a:xfrm>
            <a:off x="1378378" y="3360895"/>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7" name="Straight Arrow Connector 526"/>
          <p:cNvCxnSpPr/>
          <p:nvPr/>
        </p:nvCxnSpPr>
        <p:spPr>
          <a:xfrm flipH="1" flipV="1">
            <a:off x="2525862" y="301221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28" name="Straight Arrow Connector 527"/>
          <p:cNvCxnSpPr/>
          <p:nvPr/>
        </p:nvCxnSpPr>
        <p:spPr>
          <a:xfrm flipH="1" flipV="1">
            <a:off x="2662476" y="301122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29" name="Straight Arrow Connector 528"/>
          <p:cNvCxnSpPr/>
          <p:nvPr/>
        </p:nvCxnSpPr>
        <p:spPr>
          <a:xfrm flipH="1" flipV="1">
            <a:off x="2733297" y="301221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30" name="Straight Arrow Connector 529"/>
          <p:cNvCxnSpPr/>
          <p:nvPr/>
        </p:nvCxnSpPr>
        <p:spPr>
          <a:xfrm flipH="1" flipV="1">
            <a:off x="2798026" y="301221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31" name="Group 530"/>
          <p:cNvGrpSpPr/>
          <p:nvPr/>
        </p:nvGrpSpPr>
        <p:grpSpPr>
          <a:xfrm>
            <a:off x="2541191" y="2652473"/>
            <a:ext cx="493632" cy="361027"/>
            <a:chOff x="2549426" y="4187180"/>
            <a:chExt cx="422296" cy="328206"/>
          </a:xfrm>
          <a:solidFill>
            <a:schemeClr val="bg1"/>
          </a:solidFill>
        </p:grpSpPr>
        <p:sp>
          <p:nvSpPr>
            <p:cNvPr id="532" name="TextBox 53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33" name="Straight Connector 53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4" name="Group 533"/>
          <p:cNvGrpSpPr/>
          <p:nvPr/>
        </p:nvGrpSpPr>
        <p:grpSpPr>
          <a:xfrm>
            <a:off x="2470067" y="2695501"/>
            <a:ext cx="493632" cy="361027"/>
            <a:chOff x="2549426" y="4187180"/>
            <a:chExt cx="422296" cy="328206"/>
          </a:xfrm>
          <a:solidFill>
            <a:schemeClr val="bg1"/>
          </a:solidFill>
        </p:grpSpPr>
        <p:sp>
          <p:nvSpPr>
            <p:cNvPr id="535" name="TextBox 53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36" name="Straight Connector 53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7" name="Group 536"/>
          <p:cNvGrpSpPr/>
          <p:nvPr/>
        </p:nvGrpSpPr>
        <p:grpSpPr>
          <a:xfrm>
            <a:off x="2399551" y="2740904"/>
            <a:ext cx="493632" cy="361027"/>
            <a:chOff x="2549426" y="4187180"/>
            <a:chExt cx="422296" cy="328206"/>
          </a:xfrm>
          <a:solidFill>
            <a:schemeClr val="bg1"/>
          </a:solidFill>
        </p:grpSpPr>
        <p:sp>
          <p:nvSpPr>
            <p:cNvPr id="538" name="TextBox 53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39" name="Straight Connector 53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0" name="Group 539"/>
          <p:cNvGrpSpPr/>
          <p:nvPr/>
        </p:nvGrpSpPr>
        <p:grpSpPr>
          <a:xfrm>
            <a:off x="2200796" y="2653592"/>
            <a:ext cx="545856" cy="356945"/>
            <a:chOff x="1296715" y="4184005"/>
            <a:chExt cx="466973" cy="324495"/>
          </a:xfrm>
          <a:solidFill>
            <a:schemeClr val="bg1"/>
          </a:solidFill>
        </p:grpSpPr>
        <p:cxnSp>
          <p:nvCxnSpPr>
            <p:cNvPr id="541" name="Straight Connector 54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42" name="TextBox 541"/>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+402</a:t>
              </a:r>
            </a:p>
          </p:txBody>
        </p:sp>
      </p:grpSp>
      <p:sp>
        <p:nvSpPr>
          <p:cNvPr id="543" name="TextBox 542"/>
          <p:cNvSpPr txBox="1"/>
          <p:nvPr/>
        </p:nvSpPr>
        <p:spPr>
          <a:xfrm>
            <a:off x="43638" y="2803909"/>
            <a:ext cx="1262578" cy="442053"/>
          </a:xfrm>
          <a:prstGeom prst="rect">
            <a:avLst/>
          </a:prstGeom>
          <a:noFill/>
          <a:ln>
            <a:solidFill>
              <a:schemeClr val="tx1"/>
            </a:solidFill>
          </a:ln>
        </p:spPr>
        <p:txBody>
          <a:bodyPr wrap="square" lIns="102481" tIns="51241" rIns="102481" bIns="51241" rtlCol="0">
            <a:spAutoFit/>
          </a:bodyPr>
          <a:lstStyle/>
          <a:p>
            <a:r>
              <a:rPr lang="en-US" sz="1100" dirty="0"/>
              <a:t>Monitor 2 (neutron events)</a:t>
            </a:r>
          </a:p>
        </p:txBody>
      </p:sp>
      <p:cxnSp>
        <p:nvCxnSpPr>
          <p:cNvPr id="544" name="Straight Arrow Connector 543"/>
          <p:cNvCxnSpPr/>
          <p:nvPr/>
        </p:nvCxnSpPr>
        <p:spPr>
          <a:xfrm flipH="1" flipV="1">
            <a:off x="4621527" y="299358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45" name="Straight Arrow Connector 544"/>
          <p:cNvCxnSpPr/>
          <p:nvPr/>
        </p:nvCxnSpPr>
        <p:spPr>
          <a:xfrm flipH="1" flipV="1">
            <a:off x="4758140" y="299259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46" name="Straight Arrow Connector 545"/>
          <p:cNvCxnSpPr/>
          <p:nvPr/>
        </p:nvCxnSpPr>
        <p:spPr>
          <a:xfrm flipH="1" flipV="1">
            <a:off x="4828962" y="299358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47" name="Straight Arrow Connector 546"/>
          <p:cNvCxnSpPr/>
          <p:nvPr/>
        </p:nvCxnSpPr>
        <p:spPr>
          <a:xfrm flipH="1" flipV="1">
            <a:off x="4893691" y="299358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48" name="Group 547"/>
          <p:cNvGrpSpPr/>
          <p:nvPr/>
        </p:nvGrpSpPr>
        <p:grpSpPr>
          <a:xfrm>
            <a:off x="4636856" y="2633845"/>
            <a:ext cx="493632" cy="361027"/>
            <a:chOff x="2549426" y="4187180"/>
            <a:chExt cx="422296" cy="328206"/>
          </a:xfrm>
          <a:solidFill>
            <a:schemeClr val="bg1"/>
          </a:solidFill>
        </p:grpSpPr>
        <p:sp>
          <p:nvSpPr>
            <p:cNvPr id="549" name="TextBox 5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50" name="Straight Connector 5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1" name="Group 550"/>
          <p:cNvGrpSpPr/>
          <p:nvPr/>
        </p:nvGrpSpPr>
        <p:grpSpPr>
          <a:xfrm>
            <a:off x="4565732" y="2676873"/>
            <a:ext cx="493632" cy="361027"/>
            <a:chOff x="2549426" y="4187180"/>
            <a:chExt cx="422296" cy="328206"/>
          </a:xfrm>
          <a:solidFill>
            <a:schemeClr val="bg1"/>
          </a:solidFill>
        </p:grpSpPr>
        <p:sp>
          <p:nvSpPr>
            <p:cNvPr id="552" name="TextBox 5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53" name="Straight Connector 5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4" name="Group 553"/>
          <p:cNvGrpSpPr/>
          <p:nvPr/>
        </p:nvGrpSpPr>
        <p:grpSpPr>
          <a:xfrm>
            <a:off x="4495215" y="2722277"/>
            <a:ext cx="493632" cy="361027"/>
            <a:chOff x="2549426" y="4187180"/>
            <a:chExt cx="422296" cy="328206"/>
          </a:xfrm>
          <a:solidFill>
            <a:schemeClr val="bg1"/>
          </a:solidFill>
        </p:grpSpPr>
        <p:sp>
          <p:nvSpPr>
            <p:cNvPr id="555" name="TextBox 5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56" name="Straight Connector 5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7" name="Group 556"/>
          <p:cNvGrpSpPr/>
          <p:nvPr/>
        </p:nvGrpSpPr>
        <p:grpSpPr>
          <a:xfrm>
            <a:off x="4289055" y="2615175"/>
            <a:ext cx="545856" cy="376735"/>
            <a:chOff x="1290382" y="4166014"/>
            <a:chExt cx="466973" cy="342486"/>
          </a:xfrm>
          <a:solidFill>
            <a:schemeClr val="bg1"/>
          </a:solidFill>
        </p:grpSpPr>
        <p:cxnSp>
          <p:nvCxnSpPr>
            <p:cNvPr id="558" name="Straight Connector 557"/>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59" name="TextBox 558"/>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+450</a:t>
              </a:r>
            </a:p>
          </p:txBody>
        </p:sp>
      </p:grpSp>
      <p:cxnSp>
        <p:nvCxnSpPr>
          <p:cNvPr id="560" name="Straight Arrow Connector 559"/>
          <p:cNvCxnSpPr/>
          <p:nvPr/>
        </p:nvCxnSpPr>
        <p:spPr>
          <a:xfrm flipH="1" flipV="1">
            <a:off x="6576200" y="299358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61" name="Straight Arrow Connector 560"/>
          <p:cNvCxnSpPr/>
          <p:nvPr/>
        </p:nvCxnSpPr>
        <p:spPr>
          <a:xfrm flipH="1" flipV="1">
            <a:off x="6900855" y="2987940"/>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62" name="Straight Arrow Connector 561"/>
          <p:cNvCxnSpPr/>
          <p:nvPr/>
        </p:nvCxnSpPr>
        <p:spPr>
          <a:xfrm flipH="1" flipV="1">
            <a:off x="6971676" y="298892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63" name="Straight Arrow Connector 562"/>
          <p:cNvCxnSpPr/>
          <p:nvPr/>
        </p:nvCxnSpPr>
        <p:spPr>
          <a:xfrm flipH="1" flipV="1">
            <a:off x="7036406" y="298892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64" name="Group 563"/>
          <p:cNvGrpSpPr/>
          <p:nvPr/>
        </p:nvGrpSpPr>
        <p:grpSpPr>
          <a:xfrm>
            <a:off x="6779570" y="2629189"/>
            <a:ext cx="493632" cy="361027"/>
            <a:chOff x="2549426" y="4187180"/>
            <a:chExt cx="422296" cy="328206"/>
          </a:xfrm>
          <a:solidFill>
            <a:schemeClr val="bg1"/>
          </a:solidFill>
        </p:grpSpPr>
        <p:sp>
          <p:nvSpPr>
            <p:cNvPr id="565" name="TextBox 56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66" name="Straight Connector 56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7" name="Group 566"/>
          <p:cNvGrpSpPr/>
          <p:nvPr/>
        </p:nvGrpSpPr>
        <p:grpSpPr>
          <a:xfrm>
            <a:off x="6708446" y="2672219"/>
            <a:ext cx="493632" cy="361027"/>
            <a:chOff x="2549426" y="4187180"/>
            <a:chExt cx="422296" cy="328206"/>
          </a:xfrm>
          <a:solidFill>
            <a:schemeClr val="bg1"/>
          </a:solidFill>
        </p:grpSpPr>
        <p:sp>
          <p:nvSpPr>
            <p:cNvPr id="568" name="TextBox 56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69" name="Straight Connector 56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0" name="Group 569"/>
          <p:cNvGrpSpPr/>
          <p:nvPr/>
        </p:nvGrpSpPr>
        <p:grpSpPr>
          <a:xfrm>
            <a:off x="6637930" y="2717620"/>
            <a:ext cx="493632" cy="361027"/>
            <a:chOff x="2549426" y="4187180"/>
            <a:chExt cx="422296" cy="328206"/>
          </a:xfrm>
          <a:solidFill>
            <a:schemeClr val="bg1"/>
          </a:solidFill>
        </p:grpSpPr>
        <p:sp>
          <p:nvSpPr>
            <p:cNvPr id="571" name="TextBox 57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72" name="Straight Connector 57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3" name="Group 572"/>
          <p:cNvGrpSpPr/>
          <p:nvPr/>
        </p:nvGrpSpPr>
        <p:grpSpPr>
          <a:xfrm>
            <a:off x="6439172" y="2630310"/>
            <a:ext cx="545856" cy="366259"/>
            <a:chOff x="1296715" y="4184005"/>
            <a:chExt cx="466973" cy="332962"/>
          </a:xfrm>
          <a:solidFill>
            <a:schemeClr val="bg1"/>
          </a:solidFill>
        </p:grpSpPr>
        <p:cxnSp>
          <p:nvCxnSpPr>
            <p:cNvPr id="574" name="Straight Connector 573"/>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75" name="TextBox 574"/>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+395</a:t>
              </a:r>
            </a:p>
          </p:txBody>
        </p:sp>
      </p:grpSp>
      <p:cxnSp>
        <p:nvCxnSpPr>
          <p:cNvPr id="576" name="Straight Arrow Connector 575"/>
          <p:cNvCxnSpPr/>
          <p:nvPr/>
        </p:nvCxnSpPr>
        <p:spPr>
          <a:xfrm flipH="1" flipV="1">
            <a:off x="8869767" y="2988925"/>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7" name="Straight Arrow Connector 576"/>
          <p:cNvCxnSpPr/>
          <p:nvPr/>
        </p:nvCxnSpPr>
        <p:spPr>
          <a:xfrm flipH="1" flipV="1">
            <a:off x="9006382" y="2987939"/>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8" name="Straight Arrow Connector 577"/>
          <p:cNvCxnSpPr/>
          <p:nvPr/>
        </p:nvCxnSpPr>
        <p:spPr>
          <a:xfrm flipH="1" flipV="1">
            <a:off x="9077202" y="2988925"/>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579" name="Straight Arrow Connector 578"/>
          <p:cNvCxnSpPr/>
          <p:nvPr/>
        </p:nvCxnSpPr>
        <p:spPr>
          <a:xfrm flipH="1" flipV="1">
            <a:off x="9141932" y="2988925"/>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580" name="Group 579"/>
          <p:cNvGrpSpPr/>
          <p:nvPr/>
        </p:nvGrpSpPr>
        <p:grpSpPr>
          <a:xfrm>
            <a:off x="8885096" y="2629189"/>
            <a:ext cx="493632" cy="361027"/>
            <a:chOff x="2549426" y="4187180"/>
            <a:chExt cx="422296" cy="328206"/>
          </a:xfrm>
          <a:solidFill>
            <a:schemeClr val="bg1"/>
          </a:solidFill>
        </p:grpSpPr>
        <p:sp>
          <p:nvSpPr>
            <p:cNvPr id="581" name="TextBox 58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82" name="Straight Connector 58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3" name="Group 582"/>
          <p:cNvGrpSpPr/>
          <p:nvPr/>
        </p:nvGrpSpPr>
        <p:grpSpPr>
          <a:xfrm>
            <a:off x="8813971" y="2672218"/>
            <a:ext cx="493632" cy="361027"/>
            <a:chOff x="2549426" y="4187180"/>
            <a:chExt cx="422296" cy="328206"/>
          </a:xfrm>
          <a:solidFill>
            <a:schemeClr val="bg1"/>
          </a:solidFill>
        </p:grpSpPr>
        <p:sp>
          <p:nvSpPr>
            <p:cNvPr id="584" name="TextBox 58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85" name="Straight Connector 58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6" name="Group 585"/>
          <p:cNvGrpSpPr/>
          <p:nvPr/>
        </p:nvGrpSpPr>
        <p:grpSpPr>
          <a:xfrm>
            <a:off x="8743457" y="2717619"/>
            <a:ext cx="493632" cy="361027"/>
            <a:chOff x="2549426" y="4187180"/>
            <a:chExt cx="422296" cy="328206"/>
          </a:xfrm>
          <a:solidFill>
            <a:schemeClr val="bg1"/>
          </a:solidFill>
        </p:grpSpPr>
        <p:sp>
          <p:nvSpPr>
            <p:cNvPr id="587" name="TextBox 58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588" name="Straight Connector 58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9" name="Group 588"/>
          <p:cNvGrpSpPr/>
          <p:nvPr/>
        </p:nvGrpSpPr>
        <p:grpSpPr>
          <a:xfrm>
            <a:off x="8544698" y="2630312"/>
            <a:ext cx="545856" cy="356945"/>
            <a:chOff x="1296715" y="4184005"/>
            <a:chExt cx="466973" cy="324495"/>
          </a:xfrm>
          <a:solidFill>
            <a:schemeClr val="bg1"/>
          </a:solidFill>
        </p:grpSpPr>
        <p:cxnSp>
          <p:nvCxnSpPr>
            <p:cNvPr id="590" name="Straight Connector 589"/>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591" name="TextBox 590"/>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+455</a:t>
              </a:r>
            </a:p>
          </p:txBody>
        </p:sp>
      </p:grpSp>
      <p:sp>
        <p:nvSpPr>
          <p:cNvPr id="226" name="TextBox 225"/>
          <p:cNvSpPr txBox="1"/>
          <p:nvPr/>
        </p:nvSpPr>
        <p:spPr>
          <a:xfrm>
            <a:off x="118139" y="1997061"/>
            <a:ext cx="1010062" cy="442053"/>
          </a:xfrm>
          <a:prstGeom prst="rect">
            <a:avLst/>
          </a:prstGeom>
          <a:noFill/>
          <a:ln>
            <a:solidFill>
              <a:schemeClr val="tx1"/>
            </a:solidFill>
          </a:ln>
        </p:spPr>
        <p:txBody>
          <a:bodyPr wrap="square" lIns="102481" tIns="51241" rIns="102481" bIns="51241" rtlCol="0">
            <a:spAutoFit/>
          </a:bodyPr>
          <a:lstStyle/>
          <a:p>
            <a:r>
              <a:rPr lang="en-US" sz="1100" dirty="0"/>
              <a:t>Chopper </a:t>
            </a:r>
            <a:r>
              <a:rPr lang="en-US" sz="1100" dirty="0"/>
              <a:t>n </a:t>
            </a:r>
            <a:r>
              <a:rPr lang="en-US" sz="1100" dirty="0"/>
              <a:t>(TDC signal)</a:t>
            </a:r>
          </a:p>
        </p:txBody>
      </p:sp>
      <p:pic>
        <p:nvPicPr>
          <p:cNvPr id="227" name="Picture 226" descr="IMGP049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40664" y="1827685"/>
            <a:ext cx="1656184" cy="19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298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Diagnostics </a:t>
            </a:r>
            <a:r>
              <a:rPr lang="en-US" sz="2400" dirty="0">
                <a:latin typeface="+mn-lt"/>
              </a:rPr>
              <a:t>(Wavelength Frame Multiplication Chopper)</a:t>
            </a:r>
            <a:endParaRPr lang="en-US" sz="2400" dirty="0">
              <a:latin typeface="+mn-lt"/>
            </a:endParaRPr>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01" y="1611661"/>
            <a:ext cx="9209895" cy="5857396"/>
          </a:xfrm>
          <a:prstGeom prst="rect">
            <a:avLst/>
          </a:prstGeom>
        </p:spPr>
      </p:pic>
      <p:cxnSp>
        <p:nvCxnSpPr>
          <p:cNvPr id="227" name="Straight Connector 226"/>
          <p:cNvCxnSpPr/>
          <p:nvPr/>
        </p:nvCxnSpPr>
        <p:spPr>
          <a:xfrm>
            <a:off x="2025727" y="7071568"/>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1721543" y="6776687"/>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1717675" y="6775450"/>
            <a:ext cx="288925" cy="3176"/>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2016197" y="676716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flipV="1">
            <a:off x="2637607" y="4624438"/>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2633740" y="4623201"/>
            <a:ext cx="160261" cy="383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2792561" y="4619145"/>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flipV="1">
            <a:off x="2967807" y="359997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2959101" y="3602567"/>
            <a:ext cx="321733" cy="423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283628" y="36031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2497907" y="5035070"/>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2494040" y="5033835"/>
            <a:ext cx="160261" cy="383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2580895" y="50340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flipV="1">
            <a:off x="2404774" y="5344104"/>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2400908" y="5342869"/>
            <a:ext cx="160261" cy="383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a:off x="2449662" y="534304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2349741" y="5441471"/>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nvCxnSpPr>
        <p:spPr>
          <a:xfrm flipV="1">
            <a:off x="2345873" y="5435601"/>
            <a:ext cx="50194" cy="4635"/>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a:off x="2394629" y="5440413"/>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pic>
        <p:nvPicPr>
          <p:cNvPr id="23" name="Picture 22" descr="IMGP049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40664" y="1827685"/>
            <a:ext cx="1656184" cy="19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5823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Opportunities</a:t>
            </a:r>
          </a:p>
        </p:txBody>
      </p:sp>
      <p:sp>
        <p:nvSpPr>
          <p:cNvPr id="5" name="Slide Number Placeholder 4"/>
          <p:cNvSpPr>
            <a:spLocks noGrp="1"/>
          </p:cNvSpPr>
          <p:nvPr>
            <p:ph type="sldNum" sz="quarter" idx="12"/>
          </p:nvPr>
        </p:nvSpPr>
        <p:spPr/>
        <p:txBody>
          <a:bodyPr/>
          <a:lstStyle/>
          <a:p>
            <a:fld id="{038C62C7-F79B-CD4A-A5DF-5683BBEC4A65}" type="slidenum">
              <a:rPr lang="sv-SE" smtClean="0"/>
              <a:t>36</a:t>
            </a:fld>
            <a:endParaRPr lang="sv-SE" dirty="0"/>
          </a:p>
        </p:txBody>
      </p:sp>
      <p:sp>
        <p:nvSpPr>
          <p:cNvPr id="6" name="Content Placeholder 2"/>
          <p:cNvSpPr>
            <a:spLocks noGrp="1"/>
          </p:cNvSpPr>
          <p:nvPr>
            <p:ph idx="1"/>
          </p:nvPr>
        </p:nvSpPr>
        <p:spPr>
          <a:xfrm>
            <a:off x="534433" y="1760223"/>
            <a:ext cx="9619775" cy="4978559"/>
          </a:xfrm>
        </p:spPr>
        <p:txBody>
          <a:bodyPr>
            <a:normAutofit/>
          </a:bodyPr>
          <a:lstStyle/>
          <a:p>
            <a:r>
              <a:rPr lang="en-US" sz="2700" dirty="0"/>
              <a:t>Well defined </a:t>
            </a:r>
            <a:r>
              <a:rPr lang="en-US" sz="2700" dirty="0"/>
              <a:t>modularity</a:t>
            </a:r>
            <a:endParaRPr lang="en-US" sz="2700" dirty="0"/>
          </a:p>
          <a:p>
            <a:r>
              <a:rPr lang="en-US" sz="2700" dirty="0">
                <a:solidFill>
                  <a:srgbClr val="7F7F7F"/>
                </a:solidFill>
              </a:rPr>
              <a:t>Flexibility (Operation &amp; Add-ons)</a:t>
            </a:r>
          </a:p>
          <a:p>
            <a:r>
              <a:rPr lang="en-US" sz="2700" dirty="0">
                <a:solidFill>
                  <a:srgbClr val="7F7F7F"/>
                </a:solidFill>
              </a:rPr>
              <a:t>Higher a</a:t>
            </a:r>
            <a:r>
              <a:rPr lang="en-US" sz="2700" dirty="0">
                <a:solidFill>
                  <a:srgbClr val="7F7F7F"/>
                </a:solidFill>
              </a:rPr>
              <a:t>vailability</a:t>
            </a:r>
            <a:endParaRPr lang="en-US" sz="2700" dirty="0">
              <a:solidFill>
                <a:srgbClr val="7F7F7F"/>
              </a:solidFill>
            </a:endParaRPr>
          </a:p>
          <a:p>
            <a:r>
              <a:rPr lang="en-US" sz="2700" dirty="0">
                <a:solidFill>
                  <a:srgbClr val="7F7F7F"/>
                </a:solidFill>
              </a:rPr>
              <a:t>Better use of available </a:t>
            </a:r>
            <a:r>
              <a:rPr lang="en-US" sz="2700" dirty="0">
                <a:solidFill>
                  <a:srgbClr val="7F7F7F"/>
                </a:solidFill>
              </a:rPr>
              <a:t>beam </a:t>
            </a:r>
            <a:r>
              <a:rPr lang="en-US" sz="2700" dirty="0">
                <a:solidFill>
                  <a:srgbClr val="7F7F7F"/>
                </a:solidFill>
              </a:rPr>
              <a:t>t</a:t>
            </a:r>
            <a:r>
              <a:rPr lang="en-US" sz="2700" dirty="0">
                <a:solidFill>
                  <a:srgbClr val="7F7F7F"/>
                </a:solidFill>
              </a:rPr>
              <a:t>ime</a:t>
            </a:r>
          </a:p>
          <a:p>
            <a:r>
              <a:rPr lang="en-US" sz="2700" dirty="0">
                <a:solidFill>
                  <a:srgbClr val="7F7F7F"/>
                </a:solidFill>
              </a:rPr>
              <a:t>Recover data</a:t>
            </a:r>
            <a:endParaRPr lang="en-US" sz="2700" dirty="0">
              <a:solidFill>
                <a:srgbClr val="7F7F7F"/>
              </a:solidFill>
            </a:endParaRPr>
          </a:p>
          <a:p>
            <a:r>
              <a:rPr lang="en-US" sz="2700" dirty="0">
                <a:solidFill>
                  <a:srgbClr val="7F7F7F"/>
                </a:solidFill>
              </a:rPr>
              <a:t>Advanced diagnostics</a:t>
            </a:r>
            <a:endParaRPr lang="en-US" sz="2700" dirty="0">
              <a:solidFill>
                <a:srgbClr val="7F7F7F"/>
              </a:solidFill>
            </a:endParaRPr>
          </a:p>
          <a:p>
            <a:endParaRPr lang="en-US" sz="2700" dirty="0">
              <a:solidFill>
                <a:srgbClr val="7F7F7F"/>
              </a:solidFill>
            </a:endParaRPr>
          </a:p>
          <a:p>
            <a:pPr marL="0" indent="0">
              <a:buNone/>
            </a:pPr>
            <a:endParaRPr lang="en-US" sz="2700" dirty="0">
              <a:solidFill>
                <a:srgbClr val="7F7F7F"/>
              </a:solidFill>
            </a:endParaRPr>
          </a:p>
        </p:txBody>
      </p:sp>
    </p:spTree>
    <p:extLst>
      <p:ext uri="{BB962C8B-B14F-4D97-AF65-F5344CB8AC3E}">
        <p14:creationId xmlns:p14="http://schemas.microsoft.com/office/powerpoint/2010/main" val="23344654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Challenges &amp; Risks</a:t>
            </a:r>
          </a:p>
        </p:txBody>
      </p:sp>
      <p:sp>
        <p:nvSpPr>
          <p:cNvPr id="5" name="Slide Number Placeholder 4"/>
          <p:cNvSpPr>
            <a:spLocks noGrp="1"/>
          </p:cNvSpPr>
          <p:nvPr>
            <p:ph type="sldNum" sz="quarter" idx="12"/>
          </p:nvPr>
        </p:nvSpPr>
        <p:spPr/>
        <p:txBody>
          <a:bodyPr/>
          <a:lstStyle/>
          <a:p>
            <a:fld id="{038C62C7-F79B-CD4A-A5DF-5683BBEC4A65}" type="slidenum">
              <a:rPr lang="sv-SE" smtClean="0"/>
              <a:t>37</a:t>
            </a:fld>
            <a:endParaRPr lang="sv-SE" dirty="0"/>
          </a:p>
        </p:txBody>
      </p:sp>
      <p:sp>
        <p:nvSpPr>
          <p:cNvPr id="6" name="Content Placeholder 2"/>
          <p:cNvSpPr>
            <a:spLocks noGrp="1"/>
          </p:cNvSpPr>
          <p:nvPr>
            <p:ph idx="1"/>
          </p:nvPr>
        </p:nvSpPr>
        <p:spPr/>
        <p:txBody>
          <a:bodyPr>
            <a:normAutofit/>
          </a:bodyPr>
          <a:lstStyle/>
          <a:p>
            <a:r>
              <a:rPr lang="en-US" sz="2700" dirty="0"/>
              <a:t>Handling large data streams</a:t>
            </a:r>
          </a:p>
          <a:p>
            <a:r>
              <a:rPr lang="en-US" sz="2700" dirty="0">
                <a:solidFill>
                  <a:srgbClr val="7F7F7F"/>
                </a:solidFill>
              </a:rPr>
              <a:t>Failing of central services (like timing system)</a:t>
            </a:r>
          </a:p>
          <a:p>
            <a:r>
              <a:rPr lang="en-US" sz="2700" dirty="0">
                <a:solidFill>
                  <a:srgbClr val="7F7F7F"/>
                </a:solidFill>
              </a:rPr>
              <a:t>New kind of data mining / data sorting SW </a:t>
            </a:r>
            <a:r>
              <a:rPr lang="en-US" sz="2700" dirty="0">
                <a:solidFill>
                  <a:srgbClr val="7F7F7F"/>
                </a:solidFill>
              </a:rPr>
              <a:t>necessary, has to be adapted to each functionality individually</a:t>
            </a:r>
            <a:endParaRPr lang="en-US" sz="2700" dirty="0">
              <a:solidFill>
                <a:srgbClr val="7F7F7F"/>
              </a:solidFill>
            </a:endParaRPr>
          </a:p>
          <a:p>
            <a:r>
              <a:rPr lang="en-US" sz="2700" dirty="0">
                <a:solidFill>
                  <a:srgbClr val="7F7F7F"/>
                </a:solidFill>
              </a:rPr>
              <a:t>Latency must be very well understood</a:t>
            </a:r>
          </a:p>
          <a:p>
            <a:pPr marL="0" indent="0">
              <a:buNone/>
            </a:pPr>
            <a:endParaRPr lang="en-US" sz="2700" dirty="0">
              <a:solidFill>
                <a:srgbClr val="7F7F7F"/>
              </a:solidFill>
            </a:endParaRPr>
          </a:p>
        </p:txBody>
      </p:sp>
    </p:spTree>
    <p:extLst>
      <p:ext uri="{BB962C8B-B14F-4D97-AF65-F5344CB8AC3E}">
        <p14:creationId xmlns:p14="http://schemas.microsoft.com/office/powerpoint/2010/main" val="260076286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Time Stamping (Event Mode)</a:t>
            </a:r>
          </a:p>
        </p:txBody>
      </p:sp>
      <p:sp>
        <p:nvSpPr>
          <p:cNvPr id="5" name="Slide Number Placeholder 4"/>
          <p:cNvSpPr>
            <a:spLocks noGrp="1"/>
          </p:cNvSpPr>
          <p:nvPr>
            <p:ph type="sldNum" sz="quarter" idx="12"/>
          </p:nvPr>
        </p:nvSpPr>
        <p:spPr>
          <a:xfrm>
            <a:off x="8413148" y="6850207"/>
            <a:ext cx="2149829" cy="401638"/>
          </a:xfrm>
        </p:spPr>
        <p:txBody>
          <a:bodyPr/>
          <a:lstStyle/>
          <a:p>
            <a:r>
              <a:rPr lang="sv-SE" dirty="0"/>
              <a:t>t</a:t>
            </a:r>
          </a:p>
        </p:txBody>
      </p:sp>
      <p:cxnSp>
        <p:nvCxnSpPr>
          <p:cNvPr id="7" name="Straight Connector 6"/>
          <p:cNvCxnSpPr/>
          <p:nvPr/>
        </p:nvCxnSpPr>
        <p:spPr>
          <a:xfrm flipH="1">
            <a:off x="1383652" y="1837057"/>
            <a:ext cx="4388" cy="535746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83652" y="2866087"/>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19359"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19363"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45788"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45789" y="2866087"/>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9989546" y="1871981"/>
            <a:ext cx="8789" cy="532253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99394" y="2866087"/>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445679" y="2866087"/>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83654" y="71945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383655" y="3933664"/>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672963"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72965"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99392"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804037"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33046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30472" y="2866087"/>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91924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919250"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44567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0403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1610718" y="1871979"/>
            <a:ext cx="8643" cy="5322536"/>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724934"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70" name="TextBox 69"/>
          <p:cNvSpPr txBox="1"/>
          <p:nvPr/>
        </p:nvSpPr>
        <p:spPr>
          <a:xfrm>
            <a:off x="3829231"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71" name="Straight Arrow Connector 70"/>
          <p:cNvCxnSpPr/>
          <p:nvPr/>
        </p:nvCxnSpPr>
        <p:spPr>
          <a:xfrm flipV="1">
            <a:off x="3686183" y="1878965"/>
            <a:ext cx="288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1840832"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1977445"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2048266"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2112994"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267693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933526"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cxnSp>
        <p:nvCxnSpPr>
          <p:cNvPr id="84" name="Straight Arrow Connector 83"/>
          <p:cNvCxnSpPr/>
          <p:nvPr/>
        </p:nvCxnSpPr>
        <p:spPr>
          <a:xfrm flipV="1">
            <a:off x="5795875" y="1878965"/>
            <a:ext cx="8651"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037822"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cxnSp>
        <p:nvCxnSpPr>
          <p:cNvPr id="86" name="Straight Arrow Connector 85"/>
          <p:cNvCxnSpPr/>
          <p:nvPr/>
        </p:nvCxnSpPr>
        <p:spPr>
          <a:xfrm flipH="1" flipV="1">
            <a:off x="7919988" y="1878965"/>
            <a:ext cx="35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125666" y="2232419"/>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104" name="Straight Arrow Connector 103"/>
          <p:cNvCxnSpPr/>
          <p:nvPr/>
        </p:nvCxnSpPr>
        <p:spPr>
          <a:xfrm flipH="1" flipV="1">
            <a:off x="273499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H="1" flipV="1">
            <a:off x="2819163"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324002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3155850"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2980085" y="3236840"/>
            <a:ext cx="493632" cy="361027"/>
            <a:chOff x="2549426" y="4187180"/>
            <a:chExt cx="422296" cy="328206"/>
          </a:xfrm>
          <a:solidFill>
            <a:schemeClr val="bg1"/>
          </a:solidFill>
        </p:grpSpPr>
        <p:sp>
          <p:nvSpPr>
            <p:cNvPr id="82" name="TextBox 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0" name="Straight Connector 13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898436" y="3271764"/>
            <a:ext cx="493632" cy="361027"/>
            <a:chOff x="2549426" y="4187180"/>
            <a:chExt cx="422296" cy="328206"/>
          </a:xfrm>
          <a:solidFill>
            <a:schemeClr val="bg1"/>
          </a:solidFill>
        </p:grpSpPr>
        <p:sp>
          <p:nvSpPr>
            <p:cNvPr id="143" name="TextBox 1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4" name="Straight Connector 1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556994" y="3215885"/>
            <a:ext cx="493632" cy="361027"/>
            <a:chOff x="2549426" y="4187180"/>
            <a:chExt cx="422296" cy="328206"/>
          </a:xfrm>
          <a:solidFill>
            <a:schemeClr val="bg1"/>
          </a:solidFill>
        </p:grpSpPr>
        <p:sp>
          <p:nvSpPr>
            <p:cNvPr id="146" name="TextBox 1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7" name="Straight Connector 1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2471632" y="3257795"/>
            <a:ext cx="493632" cy="361027"/>
            <a:chOff x="2549426" y="4187180"/>
            <a:chExt cx="422296" cy="328206"/>
          </a:xfrm>
          <a:solidFill>
            <a:schemeClr val="bg1"/>
          </a:solidFill>
        </p:grpSpPr>
        <p:sp>
          <p:nvSpPr>
            <p:cNvPr id="149" name="TextBox 1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0" name="Straight Connector 1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2419673" y="3299705"/>
            <a:ext cx="493632" cy="361027"/>
            <a:chOff x="2549426" y="4187180"/>
            <a:chExt cx="422296" cy="328206"/>
          </a:xfrm>
          <a:solidFill>
            <a:schemeClr val="bg1"/>
          </a:solidFill>
        </p:grpSpPr>
        <p:sp>
          <p:nvSpPr>
            <p:cNvPr id="152" name="TextBox 1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3" name="Straight Connector 1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1856159" y="3232228"/>
            <a:ext cx="493632" cy="361027"/>
            <a:chOff x="2549426" y="4187180"/>
            <a:chExt cx="422296" cy="328206"/>
          </a:xfrm>
          <a:solidFill>
            <a:schemeClr val="bg1"/>
          </a:solidFill>
        </p:grpSpPr>
        <p:sp>
          <p:nvSpPr>
            <p:cNvPr id="155" name="TextBox 1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6" name="Straight Connector 1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7" name="Group 156"/>
          <p:cNvGrpSpPr/>
          <p:nvPr/>
        </p:nvGrpSpPr>
        <p:grpSpPr>
          <a:xfrm>
            <a:off x="1785036" y="3275258"/>
            <a:ext cx="493632" cy="361027"/>
            <a:chOff x="2549426" y="4187180"/>
            <a:chExt cx="422296" cy="328206"/>
          </a:xfrm>
          <a:solidFill>
            <a:schemeClr val="bg1"/>
          </a:solidFill>
        </p:grpSpPr>
        <p:sp>
          <p:nvSpPr>
            <p:cNvPr id="158" name="TextBox 1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9" name="Straight Connector 1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1714521" y="3320659"/>
            <a:ext cx="493632" cy="361027"/>
            <a:chOff x="2549426" y="4187180"/>
            <a:chExt cx="422296" cy="328206"/>
          </a:xfrm>
          <a:solidFill>
            <a:schemeClr val="bg1"/>
          </a:solidFill>
        </p:grpSpPr>
        <p:sp>
          <p:nvSpPr>
            <p:cNvPr id="161" name="TextBox 16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2" name="Straight Connector 16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1515765" y="3233349"/>
            <a:ext cx="545856" cy="356945"/>
            <a:chOff x="1296715" y="4184005"/>
            <a:chExt cx="466973" cy="324495"/>
          </a:xfrm>
          <a:solidFill>
            <a:schemeClr val="bg1"/>
          </a:solidFill>
        </p:grpSpPr>
        <p:cxnSp>
          <p:nvCxnSpPr>
            <p:cNvPr id="81" name="Straight Connector 8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sp>
        <p:nvSpPr>
          <p:cNvPr id="193" name="TextBox 192"/>
          <p:cNvSpPr txBox="1"/>
          <p:nvPr/>
        </p:nvSpPr>
        <p:spPr>
          <a:xfrm>
            <a:off x="48914" y="3243962"/>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cxnSp>
        <p:nvCxnSpPr>
          <p:cNvPr id="227" name="Straight Arrow Connector 226"/>
          <p:cNvCxnSpPr/>
          <p:nvPr/>
        </p:nvCxnSpPr>
        <p:spPr>
          <a:xfrm flipH="1" flipV="1">
            <a:off x="4077527"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H="1" flipV="1">
            <a:off x="4214141"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H="1" flipV="1">
            <a:off x="4284962"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H="1" flipV="1">
            <a:off x="4349691"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1362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H="1" flipV="1">
            <a:off x="497168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flipH="1" flipV="1">
            <a:off x="5055859"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p:nvPr/>
        </p:nvCxnSpPr>
        <p:spPr>
          <a:xfrm flipH="1" flipV="1">
            <a:off x="5476718"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H="1" flipV="1">
            <a:off x="539254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36" name="Group 235"/>
          <p:cNvGrpSpPr/>
          <p:nvPr/>
        </p:nvGrpSpPr>
        <p:grpSpPr>
          <a:xfrm>
            <a:off x="5216780" y="3218210"/>
            <a:ext cx="493632" cy="361027"/>
            <a:chOff x="2549426" y="4187180"/>
            <a:chExt cx="422296" cy="328206"/>
          </a:xfrm>
          <a:solidFill>
            <a:schemeClr val="bg1"/>
          </a:solidFill>
        </p:grpSpPr>
        <p:sp>
          <p:nvSpPr>
            <p:cNvPr id="237" name="TextBox 23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38" name="Straight Connector 23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9" name="Group 238"/>
          <p:cNvGrpSpPr/>
          <p:nvPr/>
        </p:nvGrpSpPr>
        <p:grpSpPr>
          <a:xfrm>
            <a:off x="5135131" y="3253137"/>
            <a:ext cx="493632" cy="361027"/>
            <a:chOff x="2549426" y="4187180"/>
            <a:chExt cx="422296" cy="328206"/>
          </a:xfrm>
          <a:solidFill>
            <a:schemeClr val="bg1"/>
          </a:solidFill>
        </p:grpSpPr>
        <p:sp>
          <p:nvSpPr>
            <p:cNvPr id="240" name="TextBox 23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1" name="Straight Connector 24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4793689" y="3197257"/>
            <a:ext cx="493632" cy="361027"/>
            <a:chOff x="2549426" y="4187180"/>
            <a:chExt cx="422296" cy="328206"/>
          </a:xfrm>
          <a:solidFill>
            <a:schemeClr val="bg1"/>
          </a:solidFill>
        </p:grpSpPr>
        <p:sp>
          <p:nvSpPr>
            <p:cNvPr id="243" name="TextBox 2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4" name="Straight Connector 2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708329" y="3239167"/>
            <a:ext cx="493632" cy="361027"/>
            <a:chOff x="2549426" y="4187180"/>
            <a:chExt cx="422296" cy="328206"/>
          </a:xfrm>
          <a:solidFill>
            <a:schemeClr val="bg1"/>
          </a:solidFill>
        </p:grpSpPr>
        <p:sp>
          <p:nvSpPr>
            <p:cNvPr id="246" name="TextBox 2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7" name="Straight Connector 2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4656370" y="3281075"/>
            <a:ext cx="493632" cy="361027"/>
            <a:chOff x="2549426" y="4187180"/>
            <a:chExt cx="422296" cy="328206"/>
          </a:xfrm>
          <a:solidFill>
            <a:schemeClr val="bg1"/>
          </a:solidFill>
        </p:grpSpPr>
        <p:sp>
          <p:nvSpPr>
            <p:cNvPr id="249" name="TextBox 2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0" name="Straight Connector 2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4092856" y="3213599"/>
            <a:ext cx="493632" cy="361027"/>
            <a:chOff x="2549426" y="4187180"/>
            <a:chExt cx="422296" cy="328206"/>
          </a:xfrm>
          <a:solidFill>
            <a:schemeClr val="bg1"/>
          </a:solidFill>
        </p:grpSpPr>
        <p:sp>
          <p:nvSpPr>
            <p:cNvPr id="252" name="TextBox 2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3" name="Straight Connector 2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a:off x="4021732" y="3256629"/>
            <a:ext cx="493632" cy="361027"/>
            <a:chOff x="2549426" y="4187180"/>
            <a:chExt cx="422296" cy="328206"/>
          </a:xfrm>
          <a:solidFill>
            <a:schemeClr val="bg1"/>
          </a:solidFill>
        </p:grpSpPr>
        <p:sp>
          <p:nvSpPr>
            <p:cNvPr id="255" name="TextBox 2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6" name="Straight Connector 2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7" name="Group 256"/>
          <p:cNvGrpSpPr/>
          <p:nvPr/>
        </p:nvGrpSpPr>
        <p:grpSpPr>
          <a:xfrm>
            <a:off x="3951216" y="3302032"/>
            <a:ext cx="493632" cy="361027"/>
            <a:chOff x="2549426" y="4187180"/>
            <a:chExt cx="422296" cy="328206"/>
          </a:xfrm>
          <a:solidFill>
            <a:schemeClr val="bg1"/>
          </a:solidFill>
        </p:grpSpPr>
        <p:sp>
          <p:nvSpPr>
            <p:cNvPr id="258" name="TextBox 2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9" name="Straight Connector 2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3745055" y="3194930"/>
            <a:ext cx="545856" cy="376735"/>
            <a:chOff x="1290382" y="4166014"/>
            <a:chExt cx="466973" cy="342486"/>
          </a:xfrm>
          <a:solidFill>
            <a:schemeClr val="bg1"/>
          </a:solidFill>
        </p:grpSpPr>
        <p:cxnSp>
          <p:nvCxnSpPr>
            <p:cNvPr id="261" name="Straight Connector 26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62" name="TextBox 261"/>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263" name="Straight Arrow Connector 262"/>
          <p:cNvCxnSpPr/>
          <p:nvPr/>
        </p:nvCxnSpPr>
        <p:spPr>
          <a:xfrm flipH="1" flipV="1">
            <a:off x="6009932" y="3573338"/>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flipH="1" flipV="1">
            <a:off x="6334586"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flipH="1" flipV="1">
            <a:off x="6405410"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flipH="1" flipV="1">
            <a:off x="647013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flipH="1" flipV="1">
            <a:off x="7034074"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p:nvPr/>
        </p:nvCxnSpPr>
        <p:spPr>
          <a:xfrm flipH="1" flipV="1">
            <a:off x="709213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flipH="1" flipV="1">
            <a:off x="7176305"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H="1" flipV="1">
            <a:off x="759716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H="1" flipV="1">
            <a:off x="7512992"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72" name="Group 271"/>
          <p:cNvGrpSpPr/>
          <p:nvPr/>
        </p:nvGrpSpPr>
        <p:grpSpPr>
          <a:xfrm>
            <a:off x="7337227" y="3213555"/>
            <a:ext cx="493632" cy="361027"/>
            <a:chOff x="2549426" y="4187180"/>
            <a:chExt cx="422296" cy="328206"/>
          </a:xfrm>
          <a:solidFill>
            <a:schemeClr val="bg1"/>
          </a:solidFill>
        </p:grpSpPr>
        <p:sp>
          <p:nvSpPr>
            <p:cNvPr id="273" name="TextBox 2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4" name="Straight Connector 2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7255578" y="3248481"/>
            <a:ext cx="493632" cy="361027"/>
            <a:chOff x="2549426" y="4187180"/>
            <a:chExt cx="422296" cy="328206"/>
          </a:xfrm>
          <a:solidFill>
            <a:schemeClr val="bg1"/>
          </a:solidFill>
        </p:grpSpPr>
        <p:sp>
          <p:nvSpPr>
            <p:cNvPr id="276" name="TextBox 2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7" name="Straight Connector 2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6914135" y="3192601"/>
            <a:ext cx="493632" cy="361027"/>
            <a:chOff x="2549426" y="4187180"/>
            <a:chExt cx="422296" cy="328206"/>
          </a:xfrm>
          <a:solidFill>
            <a:schemeClr val="bg1"/>
          </a:solidFill>
        </p:grpSpPr>
        <p:sp>
          <p:nvSpPr>
            <p:cNvPr id="279" name="TextBox 2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0" name="Straight Connector 2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p:cNvGrpSpPr/>
          <p:nvPr/>
        </p:nvGrpSpPr>
        <p:grpSpPr>
          <a:xfrm>
            <a:off x="6828774" y="3234510"/>
            <a:ext cx="493632" cy="361027"/>
            <a:chOff x="2549426" y="4187180"/>
            <a:chExt cx="422296" cy="328206"/>
          </a:xfrm>
          <a:solidFill>
            <a:schemeClr val="bg1"/>
          </a:solidFill>
        </p:grpSpPr>
        <p:sp>
          <p:nvSpPr>
            <p:cNvPr id="282" name="TextBox 2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3" name="Straight Connector 2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6776815" y="3276421"/>
            <a:ext cx="493632" cy="361027"/>
            <a:chOff x="2549426" y="4187180"/>
            <a:chExt cx="422296" cy="328206"/>
          </a:xfrm>
          <a:solidFill>
            <a:schemeClr val="bg1"/>
          </a:solidFill>
        </p:grpSpPr>
        <p:sp>
          <p:nvSpPr>
            <p:cNvPr id="285" name="TextBox 2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6" name="Straight Connector 2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7" name="Group 286"/>
          <p:cNvGrpSpPr/>
          <p:nvPr/>
        </p:nvGrpSpPr>
        <p:grpSpPr>
          <a:xfrm>
            <a:off x="6213301" y="3208945"/>
            <a:ext cx="493632" cy="361027"/>
            <a:chOff x="2549426" y="4187180"/>
            <a:chExt cx="422296" cy="328206"/>
          </a:xfrm>
          <a:solidFill>
            <a:schemeClr val="bg1"/>
          </a:solidFill>
        </p:grpSpPr>
        <p:sp>
          <p:nvSpPr>
            <p:cNvPr id="288" name="TextBox 28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9" name="Straight Connector 28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0" name="Group 289"/>
          <p:cNvGrpSpPr/>
          <p:nvPr/>
        </p:nvGrpSpPr>
        <p:grpSpPr>
          <a:xfrm>
            <a:off x="6142177" y="3251975"/>
            <a:ext cx="493632" cy="361027"/>
            <a:chOff x="2549426" y="4187180"/>
            <a:chExt cx="422296" cy="328206"/>
          </a:xfrm>
          <a:solidFill>
            <a:schemeClr val="bg1"/>
          </a:solidFill>
        </p:grpSpPr>
        <p:sp>
          <p:nvSpPr>
            <p:cNvPr id="291" name="TextBox 29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2" name="Straight Connector 29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6071663" y="3297376"/>
            <a:ext cx="493632" cy="361027"/>
            <a:chOff x="2549426" y="4187180"/>
            <a:chExt cx="422296" cy="328206"/>
          </a:xfrm>
          <a:solidFill>
            <a:schemeClr val="bg1"/>
          </a:solidFill>
        </p:grpSpPr>
        <p:sp>
          <p:nvSpPr>
            <p:cNvPr id="294" name="TextBox 29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5" name="Straight Connector 29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5872904" y="3210065"/>
            <a:ext cx="545856" cy="366259"/>
            <a:chOff x="1296715" y="4184005"/>
            <a:chExt cx="466973" cy="332962"/>
          </a:xfrm>
          <a:solidFill>
            <a:schemeClr val="bg1"/>
          </a:solidFill>
        </p:grpSpPr>
        <p:cxnSp>
          <p:nvCxnSpPr>
            <p:cNvPr id="297" name="Straight Connector 296"/>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299" name="Straight Arrow Connector 298"/>
          <p:cNvCxnSpPr/>
          <p:nvPr/>
        </p:nvCxnSpPr>
        <p:spPr>
          <a:xfrm flipH="1" flipV="1">
            <a:off x="8288654"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p:nvPr/>
        </p:nvCxnSpPr>
        <p:spPr>
          <a:xfrm flipH="1" flipV="1">
            <a:off x="8425268"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flipH="1" flipV="1">
            <a:off x="8496089"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flipH="1" flipV="1">
            <a:off x="856081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flipH="1" flipV="1">
            <a:off x="912475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flipH="1" flipV="1">
            <a:off x="918281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flipH="1" flipV="1">
            <a:off x="926698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p:nvPr/>
        </p:nvCxnSpPr>
        <p:spPr>
          <a:xfrm flipH="1" flipV="1">
            <a:off x="968784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7" name="Straight Arrow Connector 306"/>
          <p:cNvCxnSpPr/>
          <p:nvPr/>
        </p:nvCxnSpPr>
        <p:spPr>
          <a:xfrm flipH="1" flipV="1">
            <a:off x="9603674"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a:off x="9427908" y="3213554"/>
            <a:ext cx="493632" cy="361027"/>
            <a:chOff x="2549426" y="4187180"/>
            <a:chExt cx="422296" cy="328206"/>
          </a:xfrm>
          <a:solidFill>
            <a:schemeClr val="bg1"/>
          </a:solidFill>
        </p:grpSpPr>
        <p:sp>
          <p:nvSpPr>
            <p:cNvPr id="309" name="TextBox 30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0" name="Straight Connector 30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1" name="Group 310"/>
          <p:cNvGrpSpPr/>
          <p:nvPr/>
        </p:nvGrpSpPr>
        <p:grpSpPr>
          <a:xfrm>
            <a:off x="9346258" y="3248479"/>
            <a:ext cx="493632" cy="361027"/>
            <a:chOff x="2549426" y="4187180"/>
            <a:chExt cx="422296" cy="328206"/>
          </a:xfrm>
          <a:solidFill>
            <a:schemeClr val="bg1"/>
          </a:solidFill>
        </p:grpSpPr>
        <p:sp>
          <p:nvSpPr>
            <p:cNvPr id="312" name="TextBox 31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3" name="Straight Connector 31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p:cNvGrpSpPr/>
          <p:nvPr/>
        </p:nvGrpSpPr>
        <p:grpSpPr>
          <a:xfrm>
            <a:off x="9004815" y="3192599"/>
            <a:ext cx="493632" cy="361027"/>
            <a:chOff x="2549426" y="4187180"/>
            <a:chExt cx="422296" cy="328206"/>
          </a:xfrm>
          <a:solidFill>
            <a:schemeClr val="bg1"/>
          </a:solidFill>
        </p:grpSpPr>
        <p:sp>
          <p:nvSpPr>
            <p:cNvPr id="315" name="TextBox 31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6" name="Straight Connector 31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p:nvPr/>
        </p:nvGrpSpPr>
        <p:grpSpPr>
          <a:xfrm>
            <a:off x="8919456" y="3234509"/>
            <a:ext cx="493632" cy="361027"/>
            <a:chOff x="2549426" y="4187180"/>
            <a:chExt cx="422296" cy="328206"/>
          </a:xfrm>
          <a:solidFill>
            <a:schemeClr val="bg1"/>
          </a:solidFill>
        </p:grpSpPr>
        <p:sp>
          <p:nvSpPr>
            <p:cNvPr id="318" name="TextBox 3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9" name="Straight Connector 3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0" name="Group 319"/>
          <p:cNvGrpSpPr/>
          <p:nvPr/>
        </p:nvGrpSpPr>
        <p:grpSpPr>
          <a:xfrm>
            <a:off x="8867496" y="3276420"/>
            <a:ext cx="493632" cy="361027"/>
            <a:chOff x="2549426" y="4187180"/>
            <a:chExt cx="422296" cy="328206"/>
          </a:xfrm>
          <a:solidFill>
            <a:schemeClr val="bg1"/>
          </a:solidFill>
        </p:grpSpPr>
        <p:sp>
          <p:nvSpPr>
            <p:cNvPr id="321" name="TextBox 3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2" name="Straight Connector 3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8303982" y="3208944"/>
            <a:ext cx="493632" cy="361027"/>
            <a:chOff x="2549426" y="4187180"/>
            <a:chExt cx="422296" cy="328206"/>
          </a:xfrm>
          <a:solidFill>
            <a:schemeClr val="bg1"/>
          </a:solidFill>
        </p:grpSpPr>
        <p:sp>
          <p:nvSpPr>
            <p:cNvPr id="324" name="TextBox 32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5" name="Straight Connector 32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a:off x="8232858" y="3251974"/>
            <a:ext cx="493632" cy="361027"/>
            <a:chOff x="2549426" y="4187180"/>
            <a:chExt cx="422296" cy="328206"/>
          </a:xfrm>
          <a:solidFill>
            <a:schemeClr val="bg1"/>
          </a:solidFill>
        </p:grpSpPr>
        <p:sp>
          <p:nvSpPr>
            <p:cNvPr id="327" name="TextBox 32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8" name="Straight Connector 32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p:nvPr/>
        </p:nvGrpSpPr>
        <p:grpSpPr>
          <a:xfrm>
            <a:off x="8162343" y="3297375"/>
            <a:ext cx="493632" cy="361027"/>
            <a:chOff x="2549426" y="4187180"/>
            <a:chExt cx="422296" cy="328206"/>
          </a:xfrm>
          <a:solidFill>
            <a:schemeClr val="bg1"/>
          </a:solidFill>
        </p:grpSpPr>
        <p:sp>
          <p:nvSpPr>
            <p:cNvPr id="330" name="TextBox 32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31" name="Straight Connector 33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p:cNvGrpSpPr/>
          <p:nvPr/>
        </p:nvGrpSpPr>
        <p:grpSpPr>
          <a:xfrm>
            <a:off x="7963585" y="3210067"/>
            <a:ext cx="545856" cy="356945"/>
            <a:chOff x="1296715" y="4184005"/>
            <a:chExt cx="466973" cy="324495"/>
          </a:xfrm>
          <a:solidFill>
            <a:schemeClr val="bg1"/>
          </a:solidFill>
        </p:grpSpPr>
        <p:cxnSp>
          <p:nvCxnSpPr>
            <p:cNvPr id="333" name="Straight Connector 332"/>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34" name="TextBox 333"/>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spTree>
    <p:extLst>
      <p:ext uri="{BB962C8B-B14F-4D97-AF65-F5344CB8AC3E}">
        <p14:creationId xmlns:p14="http://schemas.microsoft.com/office/powerpoint/2010/main" val="34875013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Time Stamping (Event Mode)</a:t>
            </a:r>
          </a:p>
        </p:txBody>
      </p:sp>
      <p:sp>
        <p:nvSpPr>
          <p:cNvPr id="5" name="Slide Number Placeholder 4"/>
          <p:cNvSpPr>
            <a:spLocks noGrp="1"/>
          </p:cNvSpPr>
          <p:nvPr>
            <p:ph type="sldNum" sz="quarter" idx="12"/>
          </p:nvPr>
        </p:nvSpPr>
        <p:spPr>
          <a:xfrm>
            <a:off x="8413148" y="6850207"/>
            <a:ext cx="2149829" cy="401638"/>
          </a:xfrm>
        </p:spPr>
        <p:txBody>
          <a:bodyPr/>
          <a:lstStyle/>
          <a:p>
            <a:r>
              <a:rPr lang="sv-SE" dirty="0"/>
              <a:t>t</a:t>
            </a:r>
          </a:p>
        </p:txBody>
      </p:sp>
      <p:cxnSp>
        <p:nvCxnSpPr>
          <p:cNvPr id="7" name="Straight Connector 6"/>
          <p:cNvCxnSpPr/>
          <p:nvPr/>
        </p:nvCxnSpPr>
        <p:spPr>
          <a:xfrm flipH="1">
            <a:off x="1383652" y="1837057"/>
            <a:ext cx="4388" cy="535746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83652" y="2866087"/>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19359"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19363"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45788"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45789" y="2866087"/>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9989546" y="1871981"/>
            <a:ext cx="8789" cy="532253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99394" y="2866087"/>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445679" y="2866087"/>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83654" y="71945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383655" y="3933664"/>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672963"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72965"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99392"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804037"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33046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30472" y="2866087"/>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91924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919250"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44567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0403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88825" y="4932692"/>
            <a:ext cx="948444"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337269"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37271"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63698"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863701" y="4932692"/>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917303" y="4932692"/>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163586" y="4932692"/>
            <a:ext cx="831132"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90872"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90875"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917301"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21948"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04837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048382" y="4932692"/>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63715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637158"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16358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52194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1610718" y="1871979"/>
            <a:ext cx="8643" cy="5322536"/>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724934"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70" name="TextBox 69"/>
          <p:cNvSpPr txBox="1"/>
          <p:nvPr/>
        </p:nvSpPr>
        <p:spPr>
          <a:xfrm>
            <a:off x="3829231"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71" name="Straight Arrow Connector 70"/>
          <p:cNvCxnSpPr/>
          <p:nvPr/>
        </p:nvCxnSpPr>
        <p:spPr>
          <a:xfrm flipV="1">
            <a:off x="3686183" y="1878965"/>
            <a:ext cx="288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2593954" y="4502137"/>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1840832"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1977445"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2048266"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2112994"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267693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933526"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cxnSp>
        <p:nvCxnSpPr>
          <p:cNvPr id="84" name="Straight Arrow Connector 83"/>
          <p:cNvCxnSpPr/>
          <p:nvPr/>
        </p:nvCxnSpPr>
        <p:spPr>
          <a:xfrm flipV="1">
            <a:off x="5795875" y="1878965"/>
            <a:ext cx="8651"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037822"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cxnSp>
        <p:nvCxnSpPr>
          <p:cNvPr id="86" name="Straight Arrow Connector 85"/>
          <p:cNvCxnSpPr/>
          <p:nvPr/>
        </p:nvCxnSpPr>
        <p:spPr>
          <a:xfrm flipH="1" flipV="1">
            <a:off x="7919988" y="1878965"/>
            <a:ext cx="35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125666" y="2232419"/>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93" name="Straight Connector 92"/>
          <p:cNvCxnSpPr/>
          <p:nvPr/>
        </p:nvCxnSpPr>
        <p:spPr>
          <a:xfrm flipH="1" flipV="1">
            <a:off x="2593951" y="462437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314555" y="4222601"/>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104" name="Straight Arrow Connector 103"/>
          <p:cNvCxnSpPr/>
          <p:nvPr/>
        </p:nvCxnSpPr>
        <p:spPr>
          <a:xfrm flipH="1" flipV="1">
            <a:off x="273499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H="1" flipV="1">
            <a:off x="2819163"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324002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3155850"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2980085" y="3236840"/>
            <a:ext cx="493632" cy="361027"/>
            <a:chOff x="2549426" y="4187180"/>
            <a:chExt cx="422296" cy="328206"/>
          </a:xfrm>
          <a:solidFill>
            <a:schemeClr val="bg1"/>
          </a:solidFill>
        </p:grpSpPr>
        <p:sp>
          <p:nvSpPr>
            <p:cNvPr id="82" name="TextBox 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0" name="Straight Connector 13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898436" y="3271764"/>
            <a:ext cx="493632" cy="361027"/>
            <a:chOff x="2549426" y="4187180"/>
            <a:chExt cx="422296" cy="328206"/>
          </a:xfrm>
          <a:solidFill>
            <a:schemeClr val="bg1"/>
          </a:solidFill>
        </p:grpSpPr>
        <p:sp>
          <p:nvSpPr>
            <p:cNvPr id="143" name="TextBox 1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4" name="Straight Connector 1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556994" y="3215885"/>
            <a:ext cx="493632" cy="361027"/>
            <a:chOff x="2549426" y="4187180"/>
            <a:chExt cx="422296" cy="328206"/>
          </a:xfrm>
          <a:solidFill>
            <a:schemeClr val="bg1"/>
          </a:solidFill>
        </p:grpSpPr>
        <p:sp>
          <p:nvSpPr>
            <p:cNvPr id="146" name="TextBox 1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7" name="Straight Connector 1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2471632" y="3257795"/>
            <a:ext cx="493632" cy="361027"/>
            <a:chOff x="2549426" y="4187180"/>
            <a:chExt cx="422296" cy="328206"/>
          </a:xfrm>
          <a:solidFill>
            <a:schemeClr val="bg1"/>
          </a:solidFill>
        </p:grpSpPr>
        <p:sp>
          <p:nvSpPr>
            <p:cNvPr id="149" name="TextBox 1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0" name="Straight Connector 1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2419673" y="3299705"/>
            <a:ext cx="493632" cy="361027"/>
            <a:chOff x="2549426" y="4187180"/>
            <a:chExt cx="422296" cy="328206"/>
          </a:xfrm>
          <a:solidFill>
            <a:schemeClr val="bg1"/>
          </a:solidFill>
        </p:grpSpPr>
        <p:sp>
          <p:nvSpPr>
            <p:cNvPr id="152" name="TextBox 1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3" name="Straight Connector 1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1856159" y="3232228"/>
            <a:ext cx="493632" cy="361027"/>
            <a:chOff x="2549426" y="4187180"/>
            <a:chExt cx="422296" cy="328206"/>
          </a:xfrm>
          <a:solidFill>
            <a:schemeClr val="bg1"/>
          </a:solidFill>
        </p:grpSpPr>
        <p:sp>
          <p:nvSpPr>
            <p:cNvPr id="155" name="TextBox 1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6" name="Straight Connector 1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7" name="Group 156"/>
          <p:cNvGrpSpPr/>
          <p:nvPr/>
        </p:nvGrpSpPr>
        <p:grpSpPr>
          <a:xfrm>
            <a:off x="1785036" y="3275258"/>
            <a:ext cx="493632" cy="361027"/>
            <a:chOff x="2549426" y="4187180"/>
            <a:chExt cx="422296" cy="328206"/>
          </a:xfrm>
          <a:solidFill>
            <a:schemeClr val="bg1"/>
          </a:solidFill>
        </p:grpSpPr>
        <p:sp>
          <p:nvSpPr>
            <p:cNvPr id="158" name="TextBox 1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9" name="Straight Connector 1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1714521" y="3320659"/>
            <a:ext cx="493632" cy="361027"/>
            <a:chOff x="2549426" y="4187180"/>
            <a:chExt cx="422296" cy="328206"/>
          </a:xfrm>
          <a:solidFill>
            <a:schemeClr val="bg1"/>
          </a:solidFill>
        </p:grpSpPr>
        <p:sp>
          <p:nvSpPr>
            <p:cNvPr id="161" name="TextBox 16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2" name="Straight Connector 16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1515765" y="3233349"/>
            <a:ext cx="545856" cy="356945"/>
            <a:chOff x="1296715" y="4184005"/>
            <a:chExt cx="466973" cy="324495"/>
          </a:xfrm>
          <a:solidFill>
            <a:schemeClr val="bg1"/>
          </a:solidFill>
        </p:grpSpPr>
        <p:cxnSp>
          <p:nvCxnSpPr>
            <p:cNvPr id="81" name="Straight Connector 8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sp>
        <p:nvSpPr>
          <p:cNvPr id="192" name="TextBox 191"/>
          <p:cNvSpPr txBox="1"/>
          <p:nvPr/>
        </p:nvSpPr>
        <p:spPr>
          <a:xfrm>
            <a:off x="115994" y="4460226"/>
            <a:ext cx="1010062" cy="442053"/>
          </a:xfrm>
          <a:prstGeom prst="rect">
            <a:avLst/>
          </a:prstGeom>
          <a:noFill/>
          <a:ln>
            <a:solidFill>
              <a:schemeClr val="tx1"/>
            </a:solidFill>
          </a:ln>
        </p:spPr>
        <p:txBody>
          <a:bodyPr wrap="square" lIns="102481" tIns="51241" rIns="102481" bIns="51241" rtlCol="0">
            <a:spAutoFit/>
          </a:bodyPr>
          <a:lstStyle/>
          <a:p>
            <a:r>
              <a:rPr lang="en-US" sz="1100" dirty="0"/>
              <a:t>Chopper (TDC signal)</a:t>
            </a:r>
          </a:p>
        </p:txBody>
      </p:sp>
      <p:sp>
        <p:nvSpPr>
          <p:cNvPr id="193" name="TextBox 192"/>
          <p:cNvSpPr txBox="1"/>
          <p:nvPr/>
        </p:nvSpPr>
        <p:spPr>
          <a:xfrm>
            <a:off x="48914" y="3243962"/>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cxnSp>
        <p:nvCxnSpPr>
          <p:cNvPr id="227" name="Straight Arrow Connector 226"/>
          <p:cNvCxnSpPr/>
          <p:nvPr/>
        </p:nvCxnSpPr>
        <p:spPr>
          <a:xfrm flipH="1" flipV="1">
            <a:off x="4077527"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H="1" flipV="1">
            <a:off x="4214141"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H="1" flipV="1">
            <a:off x="4284962"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H="1" flipV="1">
            <a:off x="4349691"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1362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H="1" flipV="1">
            <a:off x="497168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flipH="1" flipV="1">
            <a:off x="5055859"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p:nvPr/>
        </p:nvCxnSpPr>
        <p:spPr>
          <a:xfrm flipH="1" flipV="1">
            <a:off x="5476718"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H="1" flipV="1">
            <a:off x="539254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36" name="Group 235"/>
          <p:cNvGrpSpPr/>
          <p:nvPr/>
        </p:nvGrpSpPr>
        <p:grpSpPr>
          <a:xfrm>
            <a:off x="5216780" y="3218210"/>
            <a:ext cx="493632" cy="361027"/>
            <a:chOff x="2549426" y="4187180"/>
            <a:chExt cx="422296" cy="328206"/>
          </a:xfrm>
          <a:solidFill>
            <a:schemeClr val="bg1"/>
          </a:solidFill>
        </p:grpSpPr>
        <p:sp>
          <p:nvSpPr>
            <p:cNvPr id="237" name="TextBox 23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38" name="Straight Connector 23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9" name="Group 238"/>
          <p:cNvGrpSpPr/>
          <p:nvPr/>
        </p:nvGrpSpPr>
        <p:grpSpPr>
          <a:xfrm>
            <a:off x="5135131" y="3253137"/>
            <a:ext cx="493632" cy="361027"/>
            <a:chOff x="2549426" y="4187180"/>
            <a:chExt cx="422296" cy="328206"/>
          </a:xfrm>
          <a:solidFill>
            <a:schemeClr val="bg1"/>
          </a:solidFill>
        </p:grpSpPr>
        <p:sp>
          <p:nvSpPr>
            <p:cNvPr id="240" name="TextBox 23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1" name="Straight Connector 24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4793689" y="3197257"/>
            <a:ext cx="493632" cy="361027"/>
            <a:chOff x="2549426" y="4187180"/>
            <a:chExt cx="422296" cy="328206"/>
          </a:xfrm>
          <a:solidFill>
            <a:schemeClr val="bg1"/>
          </a:solidFill>
        </p:grpSpPr>
        <p:sp>
          <p:nvSpPr>
            <p:cNvPr id="243" name="TextBox 2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4" name="Straight Connector 2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708329" y="3239167"/>
            <a:ext cx="493632" cy="361027"/>
            <a:chOff x="2549426" y="4187180"/>
            <a:chExt cx="422296" cy="328206"/>
          </a:xfrm>
          <a:solidFill>
            <a:schemeClr val="bg1"/>
          </a:solidFill>
        </p:grpSpPr>
        <p:sp>
          <p:nvSpPr>
            <p:cNvPr id="246" name="TextBox 2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7" name="Straight Connector 2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4656370" y="3281075"/>
            <a:ext cx="493632" cy="361027"/>
            <a:chOff x="2549426" y="4187180"/>
            <a:chExt cx="422296" cy="328206"/>
          </a:xfrm>
          <a:solidFill>
            <a:schemeClr val="bg1"/>
          </a:solidFill>
        </p:grpSpPr>
        <p:sp>
          <p:nvSpPr>
            <p:cNvPr id="249" name="TextBox 2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0" name="Straight Connector 2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4092856" y="3213599"/>
            <a:ext cx="493632" cy="361027"/>
            <a:chOff x="2549426" y="4187180"/>
            <a:chExt cx="422296" cy="328206"/>
          </a:xfrm>
          <a:solidFill>
            <a:schemeClr val="bg1"/>
          </a:solidFill>
        </p:grpSpPr>
        <p:sp>
          <p:nvSpPr>
            <p:cNvPr id="252" name="TextBox 2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3" name="Straight Connector 2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a:off x="4021732" y="3256629"/>
            <a:ext cx="493632" cy="361027"/>
            <a:chOff x="2549426" y="4187180"/>
            <a:chExt cx="422296" cy="328206"/>
          </a:xfrm>
          <a:solidFill>
            <a:schemeClr val="bg1"/>
          </a:solidFill>
        </p:grpSpPr>
        <p:sp>
          <p:nvSpPr>
            <p:cNvPr id="255" name="TextBox 2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6" name="Straight Connector 2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7" name="Group 256"/>
          <p:cNvGrpSpPr/>
          <p:nvPr/>
        </p:nvGrpSpPr>
        <p:grpSpPr>
          <a:xfrm>
            <a:off x="3951216" y="3302032"/>
            <a:ext cx="493632" cy="361027"/>
            <a:chOff x="2549426" y="4187180"/>
            <a:chExt cx="422296" cy="328206"/>
          </a:xfrm>
          <a:solidFill>
            <a:schemeClr val="bg1"/>
          </a:solidFill>
        </p:grpSpPr>
        <p:sp>
          <p:nvSpPr>
            <p:cNvPr id="258" name="TextBox 2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9" name="Straight Connector 2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3745055" y="3194930"/>
            <a:ext cx="545856" cy="376735"/>
            <a:chOff x="1290382" y="4166014"/>
            <a:chExt cx="466973" cy="342486"/>
          </a:xfrm>
          <a:solidFill>
            <a:schemeClr val="bg1"/>
          </a:solidFill>
        </p:grpSpPr>
        <p:cxnSp>
          <p:nvCxnSpPr>
            <p:cNvPr id="261" name="Straight Connector 26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62" name="TextBox 261"/>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263" name="Straight Arrow Connector 262"/>
          <p:cNvCxnSpPr/>
          <p:nvPr/>
        </p:nvCxnSpPr>
        <p:spPr>
          <a:xfrm flipH="1" flipV="1">
            <a:off x="6009932" y="3573338"/>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flipH="1" flipV="1">
            <a:off x="6334586"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flipH="1" flipV="1">
            <a:off x="6405410"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flipH="1" flipV="1">
            <a:off x="647013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flipH="1" flipV="1">
            <a:off x="7034074"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p:nvPr/>
        </p:nvCxnSpPr>
        <p:spPr>
          <a:xfrm flipH="1" flipV="1">
            <a:off x="709213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flipH="1" flipV="1">
            <a:off x="7176305"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H="1" flipV="1">
            <a:off x="759716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H="1" flipV="1">
            <a:off x="7512992"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72" name="Group 271"/>
          <p:cNvGrpSpPr/>
          <p:nvPr/>
        </p:nvGrpSpPr>
        <p:grpSpPr>
          <a:xfrm>
            <a:off x="7337227" y="3213555"/>
            <a:ext cx="493632" cy="361027"/>
            <a:chOff x="2549426" y="4187180"/>
            <a:chExt cx="422296" cy="328206"/>
          </a:xfrm>
          <a:solidFill>
            <a:schemeClr val="bg1"/>
          </a:solidFill>
        </p:grpSpPr>
        <p:sp>
          <p:nvSpPr>
            <p:cNvPr id="273" name="TextBox 2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4" name="Straight Connector 2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7255578" y="3248481"/>
            <a:ext cx="493632" cy="361027"/>
            <a:chOff x="2549426" y="4187180"/>
            <a:chExt cx="422296" cy="328206"/>
          </a:xfrm>
          <a:solidFill>
            <a:schemeClr val="bg1"/>
          </a:solidFill>
        </p:grpSpPr>
        <p:sp>
          <p:nvSpPr>
            <p:cNvPr id="276" name="TextBox 2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7" name="Straight Connector 2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6914135" y="3192601"/>
            <a:ext cx="493632" cy="361027"/>
            <a:chOff x="2549426" y="4187180"/>
            <a:chExt cx="422296" cy="328206"/>
          </a:xfrm>
          <a:solidFill>
            <a:schemeClr val="bg1"/>
          </a:solidFill>
        </p:grpSpPr>
        <p:sp>
          <p:nvSpPr>
            <p:cNvPr id="279" name="TextBox 2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0" name="Straight Connector 2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p:cNvGrpSpPr/>
          <p:nvPr/>
        </p:nvGrpSpPr>
        <p:grpSpPr>
          <a:xfrm>
            <a:off x="6828774" y="3234510"/>
            <a:ext cx="493632" cy="361027"/>
            <a:chOff x="2549426" y="4187180"/>
            <a:chExt cx="422296" cy="328206"/>
          </a:xfrm>
          <a:solidFill>
            <a:schemeClr val="bg1"/>
          </a:solidFill>
        </p:grpSpPr>
        <p:sp>
          <p:nvSpPr>
            <p:cNvPr id="282" name="TextBox 2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3" name="Straight Connector 2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6776815" y="3276421"/>
            <a:ext cx="493632" cy="361027"/>
            <a:chOff x="2549426" y="4187180"/>
            <a:chExt cx="422296" cy="328206"/>
          </a:xfrm>
          <a:solidFill>
            <a:schemeClr val="bg1"/>
          </a:solidFill>
        </p:grpSpPr>
        <p:sp>
          <p:nvSpPr>
            <p:cNvPr id="285" name="TextBox 2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6" name="Straight Connector 2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7" name="Group 286"/>
          <p:cNvGrpSpPr/>
          <p:nvPr/>
        </p:nvGrpSpPr>
        <p:grpSpPr>
          <a:xfrm>
            <a:off x="6213301" y="3208945"/>
            <a:ext cx="493632" cy="361027"/>
            <a:chOff x="2549426" y="4187180"/>
            <a:chExt cx="422296" cy="328206"/>
          </a:xfrm>
          <a:solidFill>
            <a:schemeClr val="bg1"/>
          </a:solidFill>
        </p:grpSpPr>
        <p:sp>
          <p:nvSpPr>
            <p:cNvPr id="288" name="TextBox 28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9" name="Straight Connector 28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0" name="Group 289"/>
          <p:cNvGrpSpPr/>
          <p:nvPr/>
        </p:nvGrpSpPr>
        <p:grpSpPr>
          <a:xfrm>
            <a:off x="6142177" y="3251975"/>
            <a:ext cx="493632" cy="361027"/>
            <a:chOff x="2549426" y="4187180"/>
            <a:chExt cx="422296" cy="328206"/>
          </a:xfrm>
          <a:solidFill>
            <a:schemeClr val="bg1"/>
          </a:solidFill>
        </p:grpSpPr>
        <p:sp>
          <p:nvSpPr>
            <p:cNvPr id="291" name="TextBox 29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2" name="Straight Connector 29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6071663" y="3297376"/>
            <a:ext cx="493632" cy="361027"/>
            <a:chOff x="2549426" y="4187180"/>
            <a:chExt cx="422296" cy="328206"/>
          </a:xfrm>
          <a:solidFill>
            <a:schemeClr val="bg1"/>
          </a:solidFill>
        </p:grpSpPr>
        <p:sp>
          <p:nvSpPr>
            <p:cNvPr id="294" name="TextBox 29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5" name="Straight Connector 29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5872904" y="3210065"/>
            <a:ext cx="545856" cy="366259"/>
            <a:chOff x="1296715" y="4184005"/>
            <a:chExt cx="466973" cy="332962"/>
          </a:xfrm>
          <a:solidFill>
            <a:schemeClr val="bg1"/>
          </a:solidFill>
        </p:grpSpPr>
        <p:cxnSp>
          <p:nvCxnSpPr>
            <p:cNvPr id="297" name="Straight Connector 296"/>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299" name="Straight Arrow Connector 298"/>
          <p:cNvCxnSpPr/>
          <p:nvPr/>
        </p:nvCxnSpPr>
        <p:spPr>
          <a:xfrm flipH="1" flipV="1">
            <a:off x="8288654"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p:nvPr/>
        </p:nvCxnSpPr>
        <p:spPr>
          <a:xfrm flipH="1" flipV="1">
            <a:off x="8425268"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flipH="1" flipV="1">
            <a:off x="8496089"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flipH="1" flipV="1">
            <a:off x="856081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flipH="1" flipV="1">
            <a:off x="912475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flipH="1" flipV="1">
            <a:off x="918281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flipH="1" flipV="1">
            <a:off x="926698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p:nvPr/>
        </p:nvCxnSpPr>
        <p:spPr>
          <a:xfrm flipH="1" flipV="1">
            <a:off x="968784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7" name="Straight Arrow Connector 306"/>
          <p:cNvCxnSpPr/>
          <p:nvPr/>
        </p:nvCxnSpPr>
        <p:spPr>
          <a:xfrm flipH="1" flipV="1">
            <a:off x="9603674"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a:off x="9427908" y="3213554"/>
            <a:ext cx="493632" cy="361027"/>
            <a:chOff x="2549426" y="4187180"/>
            <a:chExt cx="422296" cy="328206"/>
          </a:xfrm>
          <a:solidFill>
            <a:schemeClr val="bg1"/>
          </a:solidFill>
        </p:grpSpPr>
        <p:sp>
          <p:nvSpPr>
            <p:cNvPr id="309" name="TextBox 30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0" name="Straight Connector 30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1" name="Group 310"/>
          <p:cNvGrpSpPr/>
          <p:nvPr/>
        </p:nvGrpSpPr>
        <p:grpSpPr>
          <a:xfrm>
            <a:off x="9346258" y="3248479"/>
            <a:ext cx="493632" cy="361027"/>
            <a:chOff x="2549426" y="4187180"/>
            <a:chExt cx="422296" cy="328206"/>
          </a:xfrm>
          <a:solidFill>
            <a:schemeClr val="bg1"/>
          </a:solidFill>
        </p:grpSpPr>
        <p:sp>
          <p:nvSpPr>
            <p:cNvPr id="312" name="TextBox 31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3" name="Straight Connector 31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p:cNvGrpSpPr/>
          <p:nvPr/>
        </p:nvGrpSpPr>
        <p:grpSpPr>
          <a:xfrm>
            <a:off x="9004815" y="3192599"/>
            <a:ext cx="493632" cy="361027"/>
            <a:chOff x="2549426" y="4187180"/>
            <a:chExt cx="422296" cy="328206"/>
          </a:xfrm>
          <a:solidFill>
            <a:schemeClr val="bg1"/>
          </a:solidFill>
        </p:grpSpPr>
        <p:sp>
          <p:nvSpPr>
            <p:cNvPr id="315" name="TextBox 31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6" name="Straight Connector 31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p:nvPr/>
        </p:nvGrpSpPr>
        <p:grpSpPr>
          <a:xfrm>
            <a:off x="8919456" y="3234509"/>
            <a:ext cx="493632" cy="361027"/>
            <a:chOff x="2549426" y="4187180"/>
            <a:chExt cx="422296" cy="328206"/>
          </a:xfrm>
          <a:solidFill>
            <a:schemeClr val="bg1"/>
          </a:solidFill>
        </p:grpSpPr>
        <p:sp>
          <p:nvSpPr>
            <p:cNvPr id="318" name="TextBox 3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9" name="Straight Connector 3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0" name="Group 319"/>
          <p:cNvGrpSpPr/>
          <p:nvPr/>
        </p:nvGrpSpPr>
        <p:grpSpPr>
          <a:xfrm>
            <a:off x="8867496" y="3276420"/>
            <a:ext cx="493632" cy="361027"/>
            <a:chOff x="2549426" y="4187180"/>
            <a:chExt cx="422296" cy="328206"/>
          </a:xfrm>
          <a:solidFill>
            <a:schemeClr val="bg1"/>
          </a:solidFill>
        </p:grpSpPr>
        <p:sp>
          <p:nvSpPr>
            <p:cNvPr id="321" name="TextBox 3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2" name="Straight Connector 3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8303982" y="3208944"/>
            <a:ext cx="493632" cy="361027"/>
            <a:chOff x="2549426" y="4187180"/>
            <a:chExt cx="422296" cy="328206"/>
          </a:xfrm>
          <a:solidFill>
            <a:schemeClr val="bg1"/>
          </a:solidFill>
        </p:grpSpPr>
        <p:sp>
          <p:nvSpPr>
            <p:cNvPr id="324" name="TextBox 32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5" name="Straight Connector 32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a:off x="8232858" y="3251974"/>
            <a:ext cx="493632" cy="361027"/>
            <a:chOff x="2549426" y="4187180"/>
            <a:chExt cx="422296" cy="328206"/>
          </a:xfrm>
          <a:solidFill>
            <a:schemeClr val="bg1"/>
          </a:solidFill>
        </p:grpSpPr>
        <p:sp>
          <p:nvSpPr>
            <p:cNvPr id="327" name="TextBox 32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8" name="Straight Connector 32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p:nvPr/>
        </p:nvGrpSpPr>
        <p:grpSpPr>
          <a:xfrm>
            <a:off x="8162343" y="3297375"/>
            <a:ext cx="493632" cy="361027"/>
            <a:chOff x="2549426" y="4187180"/>
            <a:chExt cx="422296" cy="328206"/>
          </a:xfrm>
          <a:solidFill>
            <a:schemeClr val="bg1"/>
          </a:solidFill>
        </p:grpSpPr>
        <p:sp>
          <p:nvSpPr>
            <p:cNvPr id="330" name="TextBox 32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31" name="Straight Connector 33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p:cNvGrpSpPr/>
          <p:nvPr/>
        </p:nvGrpSpPr>
        <p:grpSpPr>
          <a:xfrm>
            <a:off x="7963585" y="3210067"/>
            <a:ext cx="545856" cy="356945"/>
            <a:chOff x="1296715" y="4184005"/>
            <a:chExt cx="466973" cy="324495"/>
          </a:xfrm>
          <a:solidFill>
            <a:schemeClr val="bg1"/>
          </a:solidFill>
        </p:grpSpPr>
        <p:cxnSp>
          <p:nvCxnSpPr>
            <p:cNvPr id="333" name="Straight Connector 332"/>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34" name="TextBox 333"/>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cxnSp>
        <p:nvCxnSpPr>
          <p:cNvPr id="335" name="Straight Connector 334"/>
          <p:cNvCxnSpPr/>
          <p:nvPr/>
        </p:nvCxnSpPr>
        <p:spPr>
          <a:xfrm flipH="1" flipV="1">
            <a:off x="4650032" y="4519600"/>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flipV="1">
            <a:off x="4650029" y="4641839"/>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7" name="TextBox 336"/>
          <p:cNvSpPr txBox="1"/>
          <p:nvPr/>
        </p:nvSpPr>
        <p:spPr>
          <a:xfrm>
            <a:off x="4370634" y="4240063"/>
            <a:ext cx="553249" cy="272776"/>
          </a:xfrm>
          <a:prstGeom prst="rect">
            <a:avLst/>
          </a:prstGeom>
          <a:noFill/>
          <a:ln>
            <a:solidFill>
              <a:schemeClr val="tx1"/>
            </a:solidFill>
          </a:ln>
        </p:spPr>
        <p:txBody>
          <a:bodyPr wrap="square" lIns="102481" tIns="51241" rIns="102481" bIns="51241" rtlCol="0">
            <a:spAutoFit/>
          </a:bodyPr>
          <a:lstStyle/>
          <a:p>
            <a:r>
              <a:rPr lang="en-US" sz="1100" dirty="0"/>
              <a:t>+497</a:t>
            </a:r>
          </a:p>
        </p:txBody>
      </p:sp>
      <p:cxnSp>
        <p:nvCxnSpPr>
          <p:cNvPr id="338" name="Straight Connector 337"/>
          <p:cNvCxnSpPr/>
          <p:nvPr/>
        </p:nvCxnSpPr>
        <p:spPr>
          <a:xfrm flipH="1" flipV="1">
            <a:off x="6791471" y="4519600"/>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flipV="1">
            <a:off x="6791468" y="4641839"/>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6512072" y="4240063"/>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341" name="Straight Connector 340"/>
          <p:cNvCxnSpPr/>
          <p:nvPr/>
        </p:nvCxnSpPr>
        <p:spPr>
          <a:xfrm flipH="1" flipV="1">
            <a:off x="8911755" y="451970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flipV="1">
            <a:off x="8911753" y="464194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3" name="TextBox 342"/>
          <p:cNvSpPr txBox="1"/>
          <p:nvPr/>
        </p:nvSpPr>
        <p:spPr>
          <a:xfrm>
            <a:off x="8632358" y="4240170"/>
            <a:ext cx="553249" cy="272776"/>
          </a:xfrm>
          <a:prstGeom prst="rect">
            <a:avLst/>
          </a:prstGeom>
          <a:noFill/>
          <a:ln>
            <a:solidFill>
              <a:schemeClr val="tx1"/>
            </a:solidFill>
          </a:ln>
        </p:spPr>
        <p:txBody>
          <a:bodyPr wrap="square" lIns="102481" tIns="51241" rIns="102481" bIns="51241" rtlCol="0">
            <a:spAutoFit/>
          </a:bodyPr>
          <a:lstStyle/>
          <a:p>
            <a:r>
              <a:rPr lang="en-US" sz="1100" dirty="0"/>
              <a:t>+495</a:t>
            </a:r>
          </a:p>
        </p:txBody>
      </p:sp>
    </p:spTree>
    <p:extLst>
      <p:ext uri="{BB962C8B-B14F-4D97-AF65-F5344CB8AC3E}">
        <p14:creationId xmlns:p14="http://schemas.microsoft.com/office/powerpoint/2010/main" val="24243091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200" dirty="0">
                <a:latin typeface="+mn-lt"/>
              </a:rPr>
              <a:t>Time Structure of the Neutron Beam</a:t>
            </a:r>
            <a:endParaRPr lang="en-US" sz="3200" dirty="0">
              <a:latin typeface="+mn-lt"/>
            </a:endParaRPr>
          </a:p>
        </p:txBody>
      </p:sp>
      <p:pic>
        <p:nvPicPr>
          <p:cNvPr id="8" name="Picture 7" descr="ess_pulse_structure_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75" y="2043709"/>
            <a:ext cx="3279120" cy="2188964"/>
          </a:xfrm>
          <a:prstGeom prst="rect">
            <a:avLst/>
          </a:prstGeom>
        </p:spPr>
      </p:pic>
      <p:pic>
        <p:nvPicPr>
          <p:cNvPr id="6" name="Picture 5" descr="ess_pulse_structure_small.jpg"/>
          <p:cNvPicPr>
            <a:picLocks noChangeAspect="1"/>
          </p:cNvPicPr>
          <p:nvPr/>
        </p:nvPicPr>
        <p:blipFill rotWithShape="1">
          <a:blip r:embed="rId2">
            <a:extLst>
              <a:ext uri="{28A0092B-C50C-407E-A947-70E740481C1C}">
                <a14:useLocalDpi xmlns:a14="http://schemas.microsoft.com/office/drawing/2010/main" val="0"/>
              </a:ext>
            </a:extLst>
          </a:blip>
          <a:srcRect l="9876" t="29320" r="24138" b="20060"/>
          <a:stretch/>
        </p:blipFill>
        <p:spPr>
          <a:xfrm>
            <a:off x="879823" y="4347964"/>
            <a:ext cx="648072" cy="353690"/>
          </a:xfrm>
          <a:prstGeom prst="rect">
            <a:avLst/>
          </a:prstGeom>
        </p:spPr>
      </p:pic>
      <p:pic>
        <p:nvPicPr>
          <p:cNvPr id="9" name="Picture 8" descr="ess_pulse_structure_small.jpg"/>
          <p:cNvPicPr>
            <a:picLocks noChangeAspect="1"/>
          </p:cNvPicPr>
          <p:nvPr/>
        </p:nvPicPr>
        <p:blipFill rotWithShape="1">
          <a:blip r:embed="rId2">
            <a:extLst>
              <a:ext uri="{28A0092B-C50C-407E-A947-70E740481C1C}">
                <a14:useLocalDpi xmlns:a14="http://schemas.microsoft.com/office/drawing/2010/main" val="0"/>
              </a:ext>
            </a:extLst>
          </a:blip>
          <a:srcRect l="9876" t="29320" r="24138" b="20060"/>
          <a:stretch/>
        </p:blipFill>
        <p:spPr>
          <a:xfrm>
            <a:off x="7648575" y="4347964"/>
            <a:ext cx="648072" cy="353690"/>
          </a:xfrm>
          <a:prstGeom prst="rect">
            <a:avLst/>
          </a:prstGeom>
        </p:spPr>
      </p:pic>
      <p:cxnSp>
        <p:nvCxnSpPr>
          <p:cNvPr id="10" name="Straight Arrow Connector 9"/>
          <p:cNvCxnSpPr/>
          <p:nvPr/>
        </p:nvCxnSpPr>
        <p:spPr>
          <a:xfrm>
            <a:off x="519783" y="4708004"/>
            <a:ext cx="0" cy="23762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888952" y="4320246"/>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527895" y="4347964"/>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648576" y="4347964"/>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flipH="1">
            <a:off x="879823" y="4780013"/>
            <a:ext cx="576064" cy="290118"/>
          </a:xfrm>
          <a:prstGeom prst="rect">
            <a:avLst/>
          </a:prstGeom>
          <a:noFill/>
          <a:ln>
            <a:noFill/>
          </a:ln>
        </p:spPr>
        <p:txBody>
          <a:bodyPr wrap="square" lIns="89190" tIns="44596" rIns="89190" bIns="44596" rtlCol="0">
            <a:spAutoFit/>
          </a:bodyPr>
          <a:lstStyle/>
          <a:p>
            <a:r>
              <a:rPr lang="en-US" sz="1300" dirty="0"/>
              <a:t>3 </a:t>
            </a:r>
            <a:r>
              <a:rPr lang="en-US" sz="1300" dirty="0" err="1"/>
              <a:t>ms</a:t>
            </a:r>
            <a:endParaRPr lang="en-US" sz="1300" dirty="0"/>
          </a:p>
        </p:txBody>
      </p:sp>
      <p:sp>
        <p:nvSpPr>
          <p:cNvPr id="15" name="TextBox 14"/>
          <p:cNvSpPr txBox="1"/>
          <p:nvPr/>
        </p:nvSpPr>
        <p:spPr>
          <a:xfrm flipH="1">
            <a:off x="4480223" y="4780013"/>
            <a:ext cx="576064" cy="290118"/>
          </a:xfrm>
          <a:prstGeom prst="rect">
            <a:avLst/>
          </a:prstGeom>
          <a:noFill/>
          <a:ln>
            <a:noFill/>
          </a:ln>
        </p:spPr>
        <p:txBody>
          <a:bodyPr wrap="square" lIns="89190" tIns="44596" rIns="89190" bIns="44596" rtlCol="0">
            <a:spAutoFit/>
          </a:bodyPr>
          <a:lstStyle/>
          <a:p>
            <a:r>
              <a:rPr lang="en-US" sz="1300" dirty="0"/>
              <a:t>68 </a:t>
            </a:r>
            <a:r>
              <a:rPr lang="en-US" sz="1300" dirty="0" err="1"/>
              <a:t>ms</a:t>
            </a:r>
            <a:endParaRPr lang="en-US" sz="1300" dirty="0"/>
          </a:p>
        </p:txBody>
      </p:sp>
      <p:sp>
        <p:nvSpPr>
          <p:cNvPr id="16" name="Content Placeholder 2"/>
          <p:cNvSpPr>
            <a:spLocks noGrp="1"/>
          </p:cNvSpPr>
          <p:nvPr>
            <p:ph idx="1"/>
          </p:nvPr>
        </p:nvSpPr>
        <p:spPr>
          <a:xfrm>
            <a:off x="6496447" y="1611661"/>
            <a:ext cx="3096344" cy="2592288"/>
          </a:xfrm>
        </p:spPr>
        <p:txBody>
          <a:bodyPr>
            <a:normAutofit fontScale="92500"/>
          </a:bodyPr>
          <a:lstStyle/>
          <a:p>
            <a:r>
              <a:rPr lang="en-US" sz="2700" dirty="0"/>
              <a:t>14 Hz rep rate</a:t>
            </a:r>
          </a:p>
          <a:p>
            <a:r>
              <a:rPr lang="en-US" sz="2700" dirty="0"/>
              <a:t>71.4 </a:t>
            </a:r>
            <a:r>
              <a:rPr lang="en-US" sz="2700" dirty="0" err="1"/>
              <a:t>ms</a:t>
            </a:r>
            <a:r>
              <a:rPr lang="en-US" sz="2700" dirty="0"/>
              <a:t> cycle time</a:t>
            </a:r>
          </a:p>
          <a:p>
            <a:r>
              <a:rPr lang="en-US" sz="2700" dirty="0"/>
              <a:t>2.86 </a:t>
            </a:r>
            <a:r>
              <a:rPr lang="en-US" sz="2700" dirty="0" err="1"/>
              <a:t>ms</a:t>
            </a:r>
            <a:r>
              <a:rPr lang="en-US" sz="2700" dirty="0"/>
              <a:t> </a:t>
            </a:r>
            <a:r>
              <a:rPr lang="en-US" sz="2700" dirty="0" smtClean="0"/>
              <a:t>pulse </a:t>
            </a:r>
            <a:r>
              <a:rPr lang="en-US" sz="2700" dirty="0"/>
              <a:t>time</a:t>
            </a:r>
          </a:p>
          <a:p>
            <a:r>
              <a:rPr lang="en-US" sz="2700" dirty="0"/>
              <a:t>4% duty cycle</a:t>
            </a:r>
          </a:p>
          <a:p>
            <a:r>
              <a:rPr lang="en-US" sz="2700" dirty="0" smtClean="0"/>
              <a:t>200 – 2000 m</a:t>
            </a:r>
            <a:r>
              <a:rPr lang="en-US" sz="2700" dirty="0"/>
              <a:t>/s</a:t>
            </a:r>
          </a:p>
          <a:p>
            <a:pPr marL="0" indent="0">
              <a:buNone/>
            </a:pPr>
            <a:endParaRPr lang="en-US" sz="2700" dirty="0">
              <a:solidFill>
                <a:srgbClr val="7F7F7F"/>
              </a:solidFill>
            </a:endParaRPr>
          </a:p>
          <a:p>
            <a:pPr marL="0" indent="0">
              <a:buNone/>
            </a:pPr>
            <a:endParaRPr lang="en-US" sz="2700" dirty="0">
              <a:solidFill>
                <a:srgbClr val="7F7F7F"/>
              </a:solidFill>
            </a:endParaRPr>
          </a:p>
        </p:txBody>
      </p:sp>
      <p:pic>
        <p:nvPicPr>
          <p:cNvPr id="17" name="Picture 16" descr="ess_pulse_structure_small.jpg"/>
          <p:cNvPicPr>
            <a:picLocks noChangeAspect="1"/>
          </p:cNvPicPr>
          <p:nvPr/>
        </p:nvPicPr>
        <p:blipFill rotWithShape="1">
          <a:blip r:embed="rId2">
            <a:extLst>
              <a:ext uri="{28A0092B-C50C-407E-A947-70E740481C1C}">
                <a14:useLocalDpi xmlns:a14="http://schemas.microsoft.com/office/drawing/2010/main" val="0"/>
              </a:ext>
            </a:extLst>
          </a:blip>
          <a:srcRect l="9876" t="29320" r="24138" b="20060"/>
          <a:stretch/>
        </p:blipFill>
        <p:spPr>
          <a:xfrm>
            <a:off x="1455887" y="5284068"/>
            <a:ext cx="3528393" cy="353690"/>
          </a:xfrm>
          <a:prstGeom prst="rect">
            <a:avLst/>
          </a:prstGeom>
        </p:spPr>
      </p:pic>
      <p:cxnSp>
        <p:nvCxnSpPr>
          <p:cNvPr id="19" name="Straight Arrow Connector 18"/>
          <p:cNvCxnSpPr/>
          <p:nvPr/>
        </p:nvCxnSpPr>
        <p:spPr>
          <a:xfrm>
            <a:off x="807815" y="5644108"/>
            <a:ext cx="929442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465015" y="5256350"/>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984280" y="5212061"/>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8224640" y="5284069"/>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flipH="1">
            <a:off x="2896047" y="5716116"/>
            <a:ext cx="720080" cy="290118"/>
          </a:xfrm>
          <a:prstGeom prst="rect">
            <a:avLst/>
          </a:prstGeom>
          <a:noFill/>
          <a:ln>
            <a:noFill/>
          </a:ln>
        </p:spPr>
        <p:txBody>
          <a:bodyPr wrap="square" lIns="89190" tIns="44596" rIns="89190" bIns="44596" rtlCol="0">
            <a:spAutoFit/>
          </a:bodyPr>
          <a:lstStyle/>
          <a:p>
            <a:r>
              <a:rPr lang="en-US" sz="1300" dirty="0"/>
              <a:t>30.5 </a:t>
            </a:r>
            <a:r>
              <a:rPr lang="en-US" sz="1300" dirty="0" err="1"/>
              <a:t>ms</a:t>
            </a:r>
            <a:endParaRPr lang="en-US" sz="1300" dirty="0"/>
          </a:p>
        </p:txBody>
      </p:sp>
      <p:sp>
        <p:nvSpPr>
          <p:cNvPr id="24" name="TextBox 23"/>
          <p:cNvSpPr txBox="1"/>
          <p:nvPr/>
        </p:nvSpPr>
        <p:spPr>
          <a:xfrm flipH="1">
            <a:off x="6208414" y="5716116"/>
            <a:ext cx="720080" cy="290118"/>
          </a:xfrm>
          <a:prstGeom prst="rect">
            <a:avLst/>
          </a:prstGeom>
          <a:noFill/>
          <a:ln>
            <a:noFill/>
          </a:ln>
        </p:spPr>
        <p:txBody>
          <a:bodyPr wrap="square" lIns="89190" tIns="44596" rIns="89190" bIns="44596" rtlCol="0">
            <a:spAutoFit/>
          </a:bodyPr>
          <a:lstStyle/>
          <a:p>
            <a:r>
              <a:rPr lang="en-US" sz="1300" dirty="0"/>
              <a:t>30.5 </a:t>
            </a:r>
            <a:r>
              <a:rPr lang="en-US" sz="1300" dirty="0" err="1"/>
              <a:t>ms</a:t>
            </a:r>
            <a:endParaRPr lang="en-US" sz="1300" dirty="0"/>
          </a:p>
        </p:txBody>
      </p:sp>
      <p:cxnSp>
        <p:nvCxnSpPr>
          <p:cNvPr id="27" name="Straight Arrow Connector 26"/>
          <p:cNvCxnSpPr>
            <a:stCxn id="49" idx="2"/>
          </p:cNvCxnSpPr>
          <p:nvPr/>
        </p:nvCxnSpPr>
        <p:spPr>
          <a:xfrm>
            <a:off x="519783" y="6556469"/>
            <a:ext cx="10158517" cy="23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041079" y="6192453"/>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flipH="1">
            <a:off x="5632351" y="6652221"/>
            <a:ext cx="576064" cy="290118"/>
          </a:xfrm>
          <a:prstGeom prst="rect">
            <a:avLst/>
          </a:prstGeom>
          <a:noFill/>
          <a:ln>
            <a:noFill/>
          </a:ln>
        </p:spPr>
        <p:txBody>
          <a:bodyPr wrap="square" lIns="89190" tIns="44596" rIns="89190" bIns="44596" rtlCol="0">
            <a:spAutoFit/>
          </a:bodyPr>
          <a:lstStyle/>
          <a:p>
            <a:r>
              <a:rPr lang="en-US" sz="1300" dirty="0"/>
              <a:t>71 </a:t>
            </a:r>
            <a:r>
              <a:rPr lang="en-US" sz="1300" dirty="0" err="1"/>
              <a:t>ms</a:t>
            </a:r>
            <a:endParaRPr lang="en-US" sz="1300" dirty="0"/>
          </a:p>
        </p:txBody>
      </p:sp>
      <p:pic>
        <p:nvPicPr>
          <p:cNvPr id="33" name="Picture 32" descr="ess_pulse_structure_small.jpg"/>
          <p:cNvPicPr>
            <a:picLocks noChangeAspect="1"/>
          </p:cNvPicPr>
          <p:nvPr/>
        </p:nvPicPr>
        <p:blipFill rotWithShape="1">
          <a:blip r:embed="rId2">
            <a:extLst>
              <a:ext uri="{28A0092B-C50C-407E-A947-70E740481C1C}">
                <a14:useLocalDpi xmlns:a14="http://schemas.microsoft.com/office/drawing/2010/main" val="0"/>
              </a:ext>
            </a:extLst>
          </a:blip>
          <a:srcRect l="9871" t="29320" r="57138" b="20060"/>
          <a:stretch/>
        </p:blipFill>
        <p:spPr>
          <a:xfrm>
            <a:off x="8224640" y="5284068"/>
            <a:ext cx="1764000" cy="353690"/>
          </a:xfrm>
          <a:prstGeom prst="rect">
            <a:avLst/>
          </a:prstGeom>
        </p:spPr>
      </p:pic>
      <p:pic>
        <p:nvPicPr>
          <p:cNvPr id="25" name="Picture 24" descr="ess_pulse_structure_small.jpg"/>
          <p:cNvPicPr>
            <a:picLocks noChangeAspect="1"/>
          </p:cNvPicPr>
          <p:nvPr/>
        </p:nvPicPr>
        <p:blipFill rotWithShape="1">
          <a:blip r:embed="rId2">
            <a:extLst>
              <a:ext uri="{28A0092B-C50C-407E-A947-70E740481C1C}">
                <a14:useLocalDpi xmlns:a14="http://schemas.microsoft.com/office/drawing/2010/main" val="0"/>
              </a:ext>
            </a:extLst>
          </a:blip>
          <a:srcRect l="9876" t="29320" r="24138" b="20060"/>
          <a:stretch/>
        </p:blipFill>
        <p:spPr>
          <a:xfrm>
            <a:off x="2031951" y="6220172"/>
            <a:ext cx="6768752" cy="353690"/>
          </a:xfrm>
          <a:prstGeom prst="rect">
            <a:avLst/>
          </a:prstGeom>
        </p:spPr>
      </p:pic>
      <p:cxnSp>
        <p:nvCxnSpPr>
          <p:cNvPr id="30" name="Straight Arrow Connector 29"/>
          <p:cNvCxnSpPr/>
          <p:nvPr/>
        </p:nvCxnSpPr>
        <p:spPr>
          <a:xfrm flipV="1">
            <a:off x="8800703" y="6220172"/>
            <a:ext cx="6320" cy="734479"/>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pic>
        <p:nvPicPr>
          <p:cNvPr id="35" name="Picture 34" descr="ess_pulse_structure_small.jpg"/>
          <p:cNvPicPr>
            <a:picLocks noChangeAspect="1"/>
          </p:cNvPicPr>
          <p:nvPr/>
        </p:nvPicPr>
        <p:blipFill rotWithShape="1">
          <a:blip r:embed="rId2">
            <a:extLst>
              <a:ext uri="{28A0092B-C50C-407E-A947-70E740481C1C}">
                <a14:useLocalDpi xmlns:a14="http://schemas.microsoft.com/office/drawing/2010/main" val="0"/>
              </a:ext>
            </a:extLst>
          </a:blip>
          <a:srcRect l="9871" t="29320" r="57138" b="20060"/>
          <a:stretch/>
        </p:blipFill>
        <p:spPr>
          <a:xfrm>
            <a:off x="8800703" y="6220172"/>
            <a:ext cx="1764000" cy="353690"/>
          </a:xfrm>
          <a:prstGeom prst="rect">
            <a:avLst/>
          </a:prstGeom>
        </p:spPr>
      </p:pic>
      <p:sp>
        <p:nvSpPr>
          <p:cNvPr id="4" name="Rectangle 3"/>
          <p:cNvSpPr/>
          <p:nvPr/>
        </p:nvSpPr>
        <p:spPr>
          <a:xfrm>
            <a:off x="2464000" y="5334000"/>
            <a:ext cx="1152127" cy="291058"/>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36" name="Rectangle 35"/>
          <p:cNvSpPr/>
          <p:nvPr/>
        </p:nvSpPr>
        <p:spPr>
          <a:xfrm>
            <a:off x="1887936" y="5500093"/>
            <a:ext cx="1152127" cy="133350"/>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37" name="Rectangle 36"/>
          <p:cNvSpPr/>
          <p:nvPr/>
        </p:nvSpPr>
        <p:spPr>
          <a:xfrm>
            <a:off x="2824040" y="6436196"/>
            <a:ext cx="1152127" cy="133350"/>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38" name="Rectangle 37"/>
          <p:cNvSpPr/>
          <p:nvPr/>
        </p:nvSpPr>
        <p:spPr>
          <a:xfrm>
            <a:off x="3976168" y="6292181"/>
            <a:ext cx="2160240" cy="277366"/>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39" name="Rectangle 38"/>
          <p:cNvSpPr/>
          <p:nvPr/>
        </p:nvSpPr>
        <p:spPr>
          <a:xfrm>
            <a:off x="8991724" y="5346700"/>
            <a:ext cx="1000125" cy="286743"/>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40" name="Rectangle 39"/>
          <p:cNvSpPr/>
          <p:nvPr/>
        </p:nvSpPr>
        <p:spPr>
          <a:xfrm>
            <a:off x="9561439" y="6283325"/>
            <a:ext cx="1000125" cy="286743"/>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41" name="Rectangle 40"/>
          <p:cNvSpPr/>
          <p:nvPr/>
        </p:nvSpPr>
        <p:spPr>
          <a:xfrm>
            <a:off x="8645649" y="5488534"/>
            <a:ext cx="1000125" cy="141734"/>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42" name="Rectangle 41"/>
          <p:cNvSpPr/>
          <p:nvPr/>
        </p:nvSpPr>
        <p:spPr>
          <a:xfrm>
            <a:off x="9047088" y="6428333"/>
            <a:ext cx="1000125" cy="141734"/>
          </a:xfrm>
          <a:prstGeom prst="rect">
            <a:avLst/>
          </a:prstGeom>
          <a:solidFill>
            <a:srgbClr val="EA5E00"/>
          </a:solid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spcCol="0" rtlCol="0" anchor="ctr"/>
          <a:lstStyle/>
          <a:p>
            <a:pPr algn="ctr"/>
            <a:endParaRPr lang="en-US"/>
          </a:p>
        </p:txBody>
      </p:sp>
      <p:sp>
        <p:nvSpPr>
          <p:cNvPr id="43" name="TextBox 42"/>
          <p:cNvSpPr txBox="1"/>
          <p:nvPr/>
        </p:nvSpPr>
        <p:spPr>
          <a:xfrm flipH="1">
            <a:off x="9304759" y="4203948"/>
            <a:ext cx="576064" cy="336296"/>
          </a:xfrm>
          <a:prstGeom prst="rect">
            <a:avLst/>
          </a:prstGeom>
          <a:noFill/>
          <a:ln>
            <a:noFill/>
          </a:ln>
        </p:spPr>
        <p:txBody>
          <a:bodyPr wrap="square" lIns="89190" tIns="44596" rIns="89190" bIns="44596" rtlCol="0">
            <a:spAutoFit/>
          </a:bodyPr>
          <a:lstStyle/>
          <a:p>
            <a:r>
              <a:rPr lang="en-US" sz="1600" dirty="0"/>
              <a:t>t</a:t>
            </a:r>
            <a:endParaRPr lang="en-US" sz="1600" dirty="0"/>
          </a:p>
        </p:txBody>
      </p:sp>
      <p:cxnSp>
        <p:nvCxnSpPr>
          <p:cNvPr id="44" name="Straight Arrow Connector 43"/>
          <p:cNvCxnSpPr/>
          <p:nvPr/>
        </p:nvCxnSpPr>
        <p:spPr>
          <a:xfrm>
            <a:off x="519784" y="470800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31751" y="6220172"/>
            <a:ext cx="576064" cy="336296"/>
          </a:xfrm>
          <a:prstGeom prst="rect">
            <a:avLst/>
          </a:prstGeom>
          <a:noFill/>
          <a:ln>
            <a:noFill/>
          </a:ln>
        </p:spPr>
        <p:txBody>
          <a:bodyPr wrap="square" lIns="89190" tIns="44596" rIns="89190" bIns="44596" rtlCol="0">
            <a:spAutoFit/>
          </a:bodyPr>
          <a:lstStyle/>
          <a:p>
            <a:r>
              <a:rPr lang="en-US" sz="1600" dirty="0"/>
              <a:t>d</a:t>
            </a:r>
            <a:endParaRPr lang="en-US" sz="1600" dirty="0"/>
          </a:p>
        </p:txBody>
      </p:sp>
      <p:cxnSp>
        <p:nvCxnSpPr>
          <p:cNvPr id="53" name="Straight Arrow Connector 52"/>
          <p:cNvCxnSpPr/>
          <p:nvPr/>
        </p:nvCxnSpPr>
        <p:spPr>
          <a:xfrm flipH="1" flipV="1">
            <a:off x="879823" y="4708005"/>
            <a:ext cx="1152129" cy="1944216"/>
          </a:xfrm>
          <a:prstGeom prst="straightConnector1">
            <a:avLst/>
          </a:prstGeom>
          <a:ln w="6350" cmpd="sng">
            <a:solidFill>
              <a:srgbClr val="FF0000"/>
            </a:solidFill>
            <a:prstDash val="lgDash"/>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flipV="1">
            <a:off x="1527896" y="4708005"/>
            <a:ext cx="7272808" cy="1872208"/>
          </a:xfrm>
          <a:prstGeom prst="straightConnector1">
            <a:avLst/>
          </a:prstGeom>
          <a:ln w="6350" cmpd="sng">
            <a:solidFill>
              <a:srgbClr val="1BFF26"/>
            </a:solidFill>
            <a:prstDash val="lgDas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1994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Time Stamping (Event Mode)</a:t>
            </a:r>
          </a:p>
        </p:txBody>
      </p:sp>
      <p:sp>
        <p:nvSpPr>
          <p:cNvPr id="5" name="Slide Number Placeholder 4"/>
          <p:cNvSpPr>
            <a:spLocks noGrp="1"/>
          </p:cNvSpPr>
          <p:nvPr>
            <p:ph type="sldNum" sz="quarter" idx="12"/>
          </p:nvPr>
        </p:nvSpPr>
        <p:spPr>
          <a:xfrm>
            <a:off x="8413148" y="6850207"/>
            <a:ext cx="2149829" cy="401638"/>
          </a:xfrm>
        </p:spPr>
        <p:txBody>
          <a:bodyPr/>
          <a:lstStyle/>
          <a:p>
            <a:r>
              <a:rPr lang="sv-SE" dirty="0"/>
              <a:t>t</a:t>
            </a:r>
          </a:p>
        </p:txBody>
      </p:sp>
      <p:cxnSp>
        <p:nvCxnSpPr>
          <p:cNvPr id="7" name="Straight Connector 6"/>
          <p:cNvCxnSpPr/>
          <p:nvPr/>
        </p:nvCxnSpPr>
        <p:spPr>
          <a:xfrm flipH="1">
            <a:off x="1383652" y="1837057"/>
            <a:ext cx="4388" cy="535746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83652" y="2866087"/>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19359"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19363"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45788"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45789" y="2866087"/>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9989546" y="1871981"/>
            <a:ext cx="8789" cy="532253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99394" y="2866087"/>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445679" y="2866087"/>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83654" y="71945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Arc 25"/>
          <p:cNvSpPr/>
          <p:nvPr/>
        </p:nvSpPr>
        <p:spPr>
          <a:xfrm flipV="1">
            <a:off x="1619363" y="5594311"/>
            <a:ext cx="2062282" cy="724791"/>
          </a:xfrm>
          <a:prstGeom prst="arc">
            <a:avLst>
              <a:gd name="adj1" fmla="val 21576517"/>
              <a:gd name="adj2" fmla="val 10883909"/>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sp>
        <p:nvSpPr>
          <p:cNvPr id="27" name="Arc 26"/>
          <p:cNvSpPr/>
          <p:nvPr/>
        </p:nvSpPr>
        <p:spPr>
          <a:xfrm>
            <a:off x="3687595" y="5589650"/>
            <a:ext cx="2125710" cy="718633"/>
          </a:xfrm>
          <a:prstGeom prst="arc">
            <a:avLst>
              <a:gd name="adj1" fmla="val 21573624"/>
              <a:gd name="adj2" fmla="val 10785738"/>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cxnSp>
        <p:nvCxnSpPr>
          <p:cNvPr id="28" name="Straight Connector 27"/>
          <p:cNvCxnSpPr/>
          <p:nvPr/>
        </p:nvCxnSpPr>
        <p:spPr>
          <a:xfrm>
            <a:off x="1383655" y="5953624"/>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03219" y="5744074"/>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819163" y="5584485"/>
            <a:ext cx="0" cy="359319"/>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33" name="Arc 32"/>
          <p:cNvSpPr/>
          <p:nvPr/>
        </p:nvSpPr>
        <p:spPr>
          <a:xfrm flipV="1">
            <a:off x="5803411" y="5584485"/>
            <a:ext cx="2109908" cy="758726"/>
          </a:xfrm>
          <a:prstGeom prst="arc">
            <a:avLst>
              <a:gd name="adj1" fmla="val 36327"/>
              <a:gd name="adj2" fmla="val 10835164"/>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sp>
        <p:nvSpPr>
          <p:cNvPr id="34" name="Arc 33"/>
          <p:cNvSpPr/>
          <p:nvPr/>
        </p:nvSpPr>
        <p:spPr>
          <a:xfrm>
            <a:off x="7918267" y="5619921"/>
            <a:ext cx="2067695" cy="717805"/>
          </a:xfrm>
          <a:prstGeom prst="arc">
            <a:avLst>
              <a:gd name="adj1" fmla="val 21465130"/>
              <a:gd name="adj2" fmla="val 10895217"/>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cxnSp>
        <p:nvCxnSpPr>
          <p:cNvPr id="39" name="Straight Connector 38"/>
          <p:cNvCxnSpPr/>
          <p:nvPr/>
        </p:nvCxnSpPr>
        <p:spPr>
          <a:xfrm>
            <a:off x="1383655" y="3933664"/>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672963"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72965"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99392"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804037"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33046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30472" y="2866087"/>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91924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919250"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44567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0403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88825" y="4932692"/>
            <a:ext cx="948444"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337269"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37271"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63698"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863701" y="4932692"/>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917303" y="4932692"/>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163586" y="4932692"/>
            <a:ext cx="831132"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90872"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90875"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917301"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21948"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04837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048382" y="4932692"/>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63715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637158"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16358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52194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1610718" y="1871979"/>
            <a:ext cx="8643" cy="5322536"/>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1724934"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70" name="TextBox 69"/>
          <p:cNvSpPr txBox="1"/>
          <p:nvPr/>
        </p:nvSpPr>
        <p:spPr>
          <a:xfrm>
            <a:off x="3829231"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71" name="Straight Arrow Connector 70"/>
          <p:cNvCxnSpPr/>
          <p:nvPr/>
        </p:nvCxnSpPr>
        <p:spPr>
          <a:xfrm flipV="1">
            <a:off x="3686183" y="1878965"/>
            <a:ext cx="288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2593954" y="4502137"/>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1840832"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1977445"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2048266"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2112994"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267693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933526"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cxnSp>
        <p:nvCxnSpPr>
          <p:cNvPr id="84" name="Straight Arrow Connector 83"/>
          <p:cNvCxnSpPr/>
          <p:nvPr/>
        </p:nvCxnSpPr>
        <p:spPr>
          <a:xfrm flipV="1">
            <a:off x="5795875" y="1878965"/>
            <a:ext cx="8651"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037822"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cxnSp>
        <p:nvCxnSpPr>
          <p:cNvPr id="86" name="Straight Arrow Connector 85"/>
          <p:cNvCxnSpPr/>
          <p:nvPr/>
        </p:nvCxnSpPr>
        <p:spPr>
          <a:xfrm flipH="1" flipV="1">
            <a:off x="7919988" y="1878965"/>
            <a:ext cx="35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125666" y="2232419"/>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93" name="Straight Connector 92"/>
          <p:cNvCxnSpPr/>
          <p:nvPr/>
        </p:nvCxnSpPr>
        <p:spPr>
          <a:xfrm flipH="1" flipV="1">
            <a:off x="2593951" y="462437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314555" y="4222601"/>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104" name="Straight Arrow Connector 103"/>
          <p:cNvCxnSpPr/>
          <p:nvPr/>
        </p:nvCxnSpPr>
        <p:spPr>
          <a:xfrm flipH="1" flipV="1">
            <a:off x="273499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H="1" flipV="1">
            <a:off x="2819163"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324002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3155850"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977445" y="5663690"/>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2145155" y="5640394"/>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2314140" y="5608958"/>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2482478" y="5598484"/>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2650818" y="5584484"/>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2987507" y="5612450"/>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3155852" y="565086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321648" y="5699766"/>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488652" y="5766120"/>
            <a:ext cx="3886" cy="186330"/>
          </a:xfrm>
          <a:prstGeom prst="line">
            <a:avLst/>
          </a:prstGeom>
          <a:ln w="9525" cmpd="sng"/>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2980085" y="3236840"/>
            <a:ext cx="493632" cy="361027"/>
            <a:chOff x="2549426" y="4187180"/>
            <a:chExt cx="422296" cy="328206"/>
          </a:xfrm>
          <a:solidFill>
            <a:schemeClr val="bg1"/>
          </a:solidFill>
        </p:grpSpPr>
        <p:sp>
          <p:nvSpPr>
            <p:cNvPr id="82" name="TextBox 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0" name="Straight Connector 13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898436" y="3271764"/>
            <a:ext cx="493632" cy="361027"/>
            <a:chOff x="2549426" y="4187180"/>
            <a:chExt cx="422296" cy="328206"/>
          </a:xfrm>
          <a:solidFill>
            <a:schemeClr val="bg1"/>
          </a:solidFill>
        </p:grpSpPr>
        <p:sp>
          <p:nvSpPr>
            <p:cNvPr id="143" name="TextBox 1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4" name="Straight Connector 1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556994" y="3215885"/>
            <a:ext cx="493632" cy="361027"/>
            <a:chOff x="2549426" y="4187180"/>
            <a:chExt cx="422296" cy="328206"/>
          </a:xfrm>
          <a:solidFill>
            <a:schemeClr val="bg1"/>
          </a:solidFill>
        </p:grpSpPr>
        <p:sp>
          <p:nvSpPr>
            <p:cNvPr id="146" name="TextBox 1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7" name="Straight Connector 1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2471632" y="3257795"/>
            <a:ext cx="493632" cy="361027"/>
            <a:chOff x="2549426" y="4187180"/>
            <a:chExt cx="422296" cy="328206"/>
          </a:xfrm>
          <a:solidFill>
            <a:schemeClr val="bg1"/>
          </a:solidFill>
        </p:grpSpPr>
        <p:sp>
          <p:nvSpPr>
            <p:cNvPr id="149" name="TextBox 1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0" name="Straight Connector 1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2419673" y="3299705"/>
            <a:ext cx="493632" cy="361027"/>
            <a:chOff x="2549426" y="4187180"/>
            <a:chExt cx="422296" cy="328206"/>
          </a:xfrm>
          <a:solidFill>
            <a:schemeClr val="bg1"/>
          </a:solidFill>
        </p:grpSpPr>
        <p:sp>
          <p:nvSpPr>
            <p:cNvPr id="152" name="TextBox 1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3" name="Straight Connector 1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1856159" y="3232228"/>
            <a:ext cx="493632" cy="361027"/>
            <a:chOff x="2549426" y="4187180"/>
            <a:chExt cx="422296" cy="328206"/>
          </a:xfrm>
          <a:solidFill>
            <a:schemeClr val="bg1"/>
          </a:solidFill>
        </p:grpSpPr>
        <p:sp>
          <p:nvSpPr>
            <p:cNvPr id="155" name="TextBox 1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6" name="Straight Connector 1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7" name="Group 156"/>
          <p:cNvGrpSpPr/>
          <p:nvPr/>
        </p:nvGrpSpPr>
        <p:grpSpPr>
          <a:xfrm>
            <a:off x="1785036" y="3275258"/>
            <a:ext cx="493632" cy="361027"/>
            <a:chOff x="2549426" y="4187180"/>
            <a:chExt cx="422296" cy="328206"/>
          </a:xfrm>
          <a:solidFill>
            <a:schemeClr val="bg1"/>
          </a:solidFill>
        </p:grpSpPr>
        <p:sp>
          <p:nvSpPr>
            <p:cNvPr id="158" name="TextBox 1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9" name="Straight Connector 1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1714521" y="3320659"/>
            <a:ext cx="493632" cy="361027"/>
            <a:chOff x="2549426" y="4187180"/>
            <a:chExt cx="422296" cy="328206"/>
          </a:xfrm>
          <a:solidFill>
            <a:schemeClr val="bg1"/>
          </a:solidFill>
        </p:grpSpPr>
        <p:sp>
          <p:nvSpPr>
            <p:cNvPr id="161" name="TextBox 16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2" name="Straight Connector 16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1515765" y="3233349"/>
            <a:ext cx="545856" cy="356945"/>
            <a:chOff x="1296715" y="4184005"/>
            <a:chExt cx="466973" cy="324495"/>
          </a:xfrm>
          <a:solidFill>
            <a:schemeClr val="bg1"/>
          </a:solidFill>
        </p:grpSpPr>
        <p:cxnSp>
          <p:nvCxnSpPr>
            <p:cNvPr id="81" name="Straight Connector 8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grpSp>
        <p:nvGrpSpPr>
          <p:cNvPr id="163" name="Group 162"/>
          <p:cNvGrpSpPr/>
          <p:nvPr/>
        </p:nvGrpSpPr>
        <p:grpSpPr>
          <a:xfrm>
            <a:off x="3228454" y="5417822"/>
            <a:ext cx="493632" cy="361027"/>
            <a:chOff x="2549426" y="4187180"/>
            <a:chExt cx="422296" cy="328206"/>
          </a:xfrm>
          <a:solidFill>
            <a:schemeClr val="bg1"/>
          </a:solidFill>
        </p:grpSpPr>
        <p:sp>
          <p:nvSpPr>
            <p:cNvPr id="164" name="TextBox 16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5" name="Straight Connector 16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6" name="Group 165"/>
          <p:cNvGrpSpPr/>
          <p:nvPr/>
        </p:nvGrpSpPr>
        <p:grpSpPr>
          <a:xfrm>
            <a:off x="3061445" y="5375913"/>
            <a:ext cx="493632" cy="361027"/>
            <a:chOff x="2549426" y="4187180"/>
            <a:chExt cx="422296" cy="328206"/>
          </a:xfrm>
          <a:solidFill>
            <a:schemeClr val="bg1"/>
          </a:solidFill>
        </p:grpSpPr>
        <p:sp>
          <p:nvSpPr>
            <p:cNvPr id="167" name="TextBox 16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8" name="Straight Connector 16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p:nvPr/>
        </p:nvGrpSpPr>
        <p:grpSpPr>
          <a:xfrm>
            <a:off x="2903335" y="5346855"/>
            <a:ext cx="493632" cy="361027"/>
            <a:chOff x="2549426" y="4187180"/>
            <a:chExt cx="422296" cy="328206"/>
          </a:xfrm>
          <a:solidFill>
            <a:schemeClr val="bg1"/>
          </a:solidFill>
        </p:grpSpPr>
        <p:sp>
          <p:nvSpPr>
            <p:cNvPr id="170" name="TextBox 16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1" name="Straight Connector 17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2731135" y="5313048"/>
            <a:ext cx="493632" cy="361027"/>
            <a:chOff x="2549426" y="4187180"/>
            <a:chExt cx="422296" cy="328206"/>
          </a:xfrm>
          <a:solidFill>
            <a:schemeClr val="bg1"/>
          </a:solidFill>
        </p:grpSpPr>
        <p:sp>
          <p:nvSpPr>
            <p:cNvPr id="173" name="TextBox 1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4" name="Straight Connector 1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5" name="Group 174"/>
          <p:cNvGrpSpPr/>
          <p:nvPr/>
        </p:nvGrpSpPr>
        <p:grpSpPr>
          <a:xfrm>
            <a:off x="2552992" y="5271137"/>
            <a:ext cx="493632" cy="361027"/>
            <a:chOff x="2549426" y="4187180"/>
            <a:chExt cx="422296" cy="328206"/>
          </a:xfrm>
          <a:solidFill>
            <a:schemeClr val="bg1"/>
          </a:solidFill>
        </p:grpSpPr>
        <p:sp>
          <p:nvSpPr>
            <p:cNvPr id="176" name="TextBox 1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7" name="Straight Connector 1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a:off x="2227003" y="5263036"/>
            <a:ext cx="493632" cy="361027"/>
            <a:chOff x="2549426" y="4187180"/>
            <a:chExt cx="422296" cy="328206"/>
          </a:xfrm>
          <a:solidFill>
            <a:schemeClr val="bg1"/>
          </a:solidFill>
        </p:grpSpPr>
        <p:sp>
          <p:nvSpPr>
            <p:cNvPr id="179" name="TextBox 1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0" name="Straight Connector 1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180"/>
          <p:cNvGrpSpPr/>
          <p:nvPr/>
        </p:nvGrpSpPr>
        <p:grpSpPr>
          <a:xfrm>
            <a:off x="2059384" y="5302571"/>
            <a:ext cx="493632" cy="361027"/>
            <a:chOff x="2549426" y="4187180"/>
            <a:chExt cx="422296" cy="328206"/>
          </a:xfrm>
          <a:solidFill>
            <a:schemeClr val="bg1"/>
          </a:solidFill>
        </p:grpSpPr>
        <p:sp>
          <p:nvSpPr>
            <p:cNvPr id="182" name="TextBox 1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3" name="Straight Connector 1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1892374" y="5327021"/>
            <a:ext cx="493632" cy="388966"/>
            <a:chOff x="2558951" y="4161780"/>
            <a:chExt cx="422296" cy="353606"/>
          </a:xfrm>
          <a:solidFill>
            <a:schemeClr val="bg1"/>
          </a:solidFill>
        </p:grpSpPr>
        <p:sp>
          <p:nvSpPr>
            <p:cNvPr id="185" name="TextBox 184"/>
            <p:cNvSpPr txBox="1"/>
            <p:nvPr/>
          </p:nvSpPr>
          <p:spPr>
            <a:xfrm>
              <a:off x="2558951" y="4161780"/>
              <a:ext cx="422296" cy="246222"/>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6" name="Straight Connector 1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7" name="Group 186"/>
          <p:cNvGrpSpPr/>
          <p:nvPr/>
        </p:nvGrpSpPr>
        <p:grpSpPr>
          <a:xfrm>
            <a:off x="1493497" y="5437117"/>
            <a:ext cx="545856" cy="356945"/>
            <a:chOff x="1296715" y="4184005"/>
            <a:chExt cx="466973" cy="324495"/>
          </a:xfrm>
          <a:solidFill>
            <a:schemeClr val="bg1"/>
          </a:solidFill>
        </p:grpSpPr>
        <p:cxnSp>
          <p:nvCxnSpPr>
            <p:cNvPr id="188" name="Straight Connector 187"/>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+068</a:t>
              </a:r>
            </a:p>
          </p:txBody>
        </p:sp>
      </p:grpSp>
      <p:sp>
        <p:nvSpPr>
          <p:cNvPr id="192" name="TextBox 191"/>
          <p:cNvSpPr txBox="1"/>
          <p:nvPr/>
        </p:nvSpPr>
        <p:spPr>
          <a:xfrm>
            <a:off x="115994" y="4460226"/>
            <a:ext cx="1010062" cy="442053"/>
          </a:xfrm>
          <a:prstGeom prst="rect">
            <a:avLst/>
          </a:prstGeom>
          <a:noFill/>
          <a:ln>
            <a:solidFill>
              <a:schemeClr val="tx1"/>
            </a:solidFill>
          </a:ln>
        </p:spPr>
        <p:txBody>
          <a:bodyPr wrap="square" lIns="102481" tIns="51241" rIns="102481" bIns="51241" rtlCol="0">
            <a:spAutoFit/>
          </a:bodyPr>
          <a:lstStyle/>
          <a:p>
            <a:r>
              <a:rPr lang="en-US" sz="1100" dirty="0"/>
              <a:t>Chopper (TDC signal)</a:t>
            </a:r>
          </a:p>
        </p:txBody>
      </p:sp>
      <p:sp>
        <p:nvSpPr>
          <p:cNvPr id="193" name="TextBox 192"/>
          <p:cNvSpPr txBox="1"/>
          <p:nvPr/>
        </p:nvSpPr>
        <p:spPr>
          <a:xfrm>
            <a:off x="48914" y="3243962"/>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sp>
        <p:nvSpPr>
          <p:cNvPr id="194" name="TextBox 193"/>
          <p:cNvSpPr txBox="1"/>
          <p:nvPr/>
        </p:nvSpPr>
        <p:spPr>
          <a:xfrm>
            <a:off x="118245" y="5349233"/>
            <a:ext cx="1094234" cy="442053"/>
          </a:xfrm>
          <a:prstGeom prst="rect">
            <a:avLst/>
          </a:prstGeom>
          <a:noFill/>
          <a:ln>
            <a:solidFill>
              <a:schemeClr val="tx1"/>
            </a:solidFill>
          </a:ln>
        </p:spPr>
        <p:txBody>
          <a:bodyPr wrap="square" lIns="102481" tIns="51241" rIns="102481" bIns="51241" rtlCol="0">
            <a:spAutoFit/>
          </a:bodyPr>
          <a:lstStyle/>
          <a:p>
            <a:r>
              <a:rPr lang="en-US" sz="1100" dirty="0"/>
              <a:t>Strain Scanner (force, torque)</a:t>
            </a:r>
          </a:p>
        </p:txBody>
      </p:sp>
      <p:cxnSp>
        <p:nvCxnSpPr>
          <p:cNvPr id="190" name="Straight Connector 189"/>
          <p:cNvCxnSpPr/>
          <p:nvPr/>
        </p:nvCxnSpPr>
        <p:spPr>
          <a:xfrm>
            <a:off x="5999500" y="5744074"/>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7015443" y="5584485"/>
            <a:ext cx="0" cy="3593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173724" y="5663690"/>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6341432" y="5640394"/>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a:off x="6510419" y="5608958"/>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a:off x="6678760" y="5598484"/>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6847099" y="5584484"/>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flipH="1">
            <a:off x="7183790" y="5612450"/>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a:off x="7352132" y="565086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7517926" y="5699766"/>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7684932" y="5766120"/>
            <a:ext cx="3886" cy="18633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10800000">
            <a:off x="5580781" y="5952359"/>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4562466" y="5962185"/>
            <a:ext cx="2372" cy="34294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10800000">
            <a:off x="5406555" y="5953537"/>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0800000">
            <a:off x="5238212" y="5953539"/>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10800000" flipH="1">
            <a:off x="5064424" y="5953535"/>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0800000" flipH="1">
            <a:off x="4897409" y="5953538"/>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10800000">
            <a:off x="4733180" y="5953534"/>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10800000" flipH="1">
            <a:off x="4392669" y="5953536"/>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rot="10800000" flipH="1">
            <a:off x="4225656" y="595353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10800000">
            <a:off x="4059807" y="5953536"/>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flipV="1">
            <a:off x="3891466" y="5953541"/>
            <a:ext cx="2964" cy="19792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0800000">
            <a:off x="9801803" y="5970984"/>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8783488" y="5980811"/>
            <a:ext cx="2372" cy="34294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0800000">
            <a:off x="9627577" y="5972161"/>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10800000">
            <a:off x="9459236" y="5972166"/>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10800000" flipH="1">
            <a:off x="9285446" y="5972163"/>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10800000" flipH="1">
            <a:off x="9118432" y="5972164"/>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10800000">
            <a:off x="8954202" y="5972163"/>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10800000" flipH="1">
            <a:off x="8613691" y="5972162"/>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0800000" flipH="1">
            <a:off x="8446678" y="5972161"/>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0800000">
            <a:off x="8280829" y="5972164"/>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flipV="1">
            <a:off x="8112485" y="5972165"/>
            <a:ext cx="2964" cy="19792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4077527"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H="1" flipV="1">
            <a:off x="4214141"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H="1" flipV="1">
            <a:off x="4284962"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H="1" flipV="1">
            <a:off x="4349691"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1362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H="1" flipV="1">
            <a:off x="497168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flipH="1" flipV="1">
            <a:off x="5055859"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p:nvPr/>
        </p:nvCxnSpPr>
        <p:spPr>
          <a:xfrm flipH="1" flipV="1">
            <a:off x="5476718"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H="1" flipV="1">
            <a:off x="539254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36" name="Group 235"/>
          <p:cNvGrpSpPr/>
          <p:nvPr/>
        </p:nvGrpSpPr>
        <p:grpSpPr>
          <a:xfrm>
            <a:off x="5216780" y="3218210"/>
            <a:ext cx="493632" cy="361027"/>
            <a:chOff x="2549426" y="4187180"/>
            <a:chExt cx="422296" cy="328206"/>
          </a:xfrm>
          <a:solidFill>
            <a:schemeClr val="bg1"/>
          </a:solidFill>
        </p:grpSpPr>
        <p:sp>
          <p:nvSpPr>
            <p:cNvPr id="237" name="TextBox 23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38" name="Straight Connector 23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9" name="Group 238"/>
          <p:cNvGrpSpPr/>
          <p:nvPr/>
        </p:nvGrpSpPr>
        <p:grpSpPr>
          <a:xfrm>
            <a:off x="5135131" y="3253137"/>
            <a:ext cx="493632" cy="361027"/>
            <a:chOff x="2549426" y="4187180"/>
            <a:chExt cx="422296" cy="328206"/>
          </a:xfrm>
          <a:solidFill>
            <a:schemeClr val="bg1"/>
          </a:solidFill>
        </p:grpSpPr>
        <p:sp>
          <p:nvSpPr>
            <p:cNvPr id="240" name="TextBox 23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1" name="Straight Connector 24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4793689" y="3197257"/>
            <a:ext cx="493632" cy="361027"/>
            <a:chOff x="2549426" y="4187180"/>
            <a:chExt cx="422296" cy="328206"/>
          </a:xfrm>
          <a:solidFill>
            <a:schemeClr val="bg1"/>
          </a:solidFill>
        </p:grpSpPr>
        <p:sp>
          <p:nvSpPr>
            <p:cNvPr id="243" name="TextBox 2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4" name="Straight Connector 2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708329" y="3239167"/>
            <a:ext cx="493632" cy="361027"/>
            <a:chOff x="2549426" y="4187180"/>
            <a:chExt cx="422296" cy="328206"/>
          </a:xfrm>
          <a:solidFill>
            <a:schemeClr val="bg1"/>
          </a:solidFill>
        </p:grpSpPr>
        <p:sp>
          <p:nvSpPr>
            <p:cNvPr id="246" name="TextBox 2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7" name="Straight Connector 2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4656370" y="3281075"/>
            <a:ext cx="493632" cy="361027"/>
            <a:chOff x="2549426" y="4187180"/>
            <a:chExt cx="422296" cy="328206"/>
          </a:xfrm>
          <a:solidFill>
            <a:schemeClr val="bg1"/>
          </a:solidFill>
        </p:grpSpPr>
        <p:sp>
          <p:nvSpPr>
            <p:cNvPr id="249" name="TextBox 2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0" name="Straight Connector 2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4092856" y="3213599"/>
            <a:ext cx="493632" cy="361027"/>
            <a:chOff x="2549426" y="4187180"/>
            <a:chExt cx="422296" cy="328206"/>
          </a:xfrm>
          <a:solidFill>
            <a:schemeClr val="bg1"/>
          </a:solidFill>
        </p:grpSpPr>
        <p:sp>
          <p:nvSpPr>
            <p:cNvPr id="252" name="TextBox 2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3" name="Straight Connector 2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a:off x="4021732" y="3256629"/>
            <a:ext cx="493632" cy="361027"/>
            <a:chOff x="2549426" y="4187180"/>
            <a:chExt cx="422296" cy="328206"/>
          </a:xfrm>
          <a:solidFill>
            <a:schemeClr val="bg1"/>
          </a:solidFill>
        </p:grpSpPr>
        <p:sp>
          <p:nvSpPr>
            <p:cNvPr id="255" name="TextBox 2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6" name="Straight Connector 2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7" name="Group 256"/>
          <p:cNvGrpSpPr/>
          <p:nvPr/>
        </p:nvGrpSpPr>
        <p:grpSpPr>
          <a:xfrm>
            <a:off x="3951216" y="3302032"/>
            <a:ext cx="493632" cy="361027"/>
            <a:chOff x="2549426" y="4187180"/>
            <a:chExt cx="422296" cy="328206"/>
          </a:xfrm>
          <a:solidFill>
            <a:schemeClr val="bg1"/>
          </a:solidFill>
        </p:grpSpPr>
        <p:sp>
          <p:nvSpPr>
            <p:cNvPr id="258" name="TextBox 2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9" name="Straight Connector 2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3745055" y="3194930"/>
            <a:ext cx="545856" cy="376735"/>
            <a:chOff x="1290382" y="4166014"/>
            <a:chExt cx="466973" cy="342486"/>
          </a:xfrm>
          <a:solidFill>
            <a:schemeClr val="bg1"/>
          </a:solidFill>
        </p:grpSpPr>
        <p:cxnSp>
          <p:nvCxnSpPr>
            <p:cNvPr id="261" name="Straight Connector 26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62" name="TextBox 261"/>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263" name="Straight Arrow Connector 262"/>
          <p:cNvCxnSpPr/>
          <p:nvPr/>
        </p:nvCxnSpPr>
        <p:spPr>
          <a:xfrm flipH="1" flipV="1">
            <a:off x="6009932" y="3573338"/>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flipH="1" flipV="1">
            <a:off x="6334586"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flipH="1" flipV="1">
            <a:off x="6405410"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flipH="1" flipV="1">
            <a:off x="647013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flipH="1" flipV="1">
            <a:off x="7034074"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p:nvPr/>
        </p:nvCxnSpPr>
        <p:spPr>
          <a:xfrm flipH="1" flipV="1">
            <a:off x="709213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flipH="1" flipV="1">
            <a:off x="7176305"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H="1" flipV="1">
            <a:off x="759716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H="1" flipV="1">
            <a:off x="7512992"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72" name="Group 271"/>
          <p:cNvGrpSpPr/>
          <p:nvPr/>
        </p:nvGrpSpPr>
        <p:grpSpPr>
          <a:xfrm>
            <a:off x="7337227" y="3213555"/>
            <a:ext cx="493632" cy="361027"/>
            <a:chOff x="2549426" y="4187180"/>
            <a:chExt cx="422296" cy="328206"/>
          </a:xfrm>
          <a:solidFill>
            <a:schemeClr val="bg1"/>
          </a:solidFill>
        </p:grpSpPr>
        <p:sp>
          <p:nvSpPr>
            <p:cNvPr id="273" name="TextBox 2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4" name="Straight Connector 2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7255578" y="3248481"/>
            <a:ext cx="493632" cy="361027"/>
            <a:chOff x="2549426" y="4187180"/>
            <a:chExt cx="422296" cy="328206"/>
          </a:xfrm>
          <a:solidFill>
            <a:schemeClr val="bg1"/>
          </a:solidFill>
        </p:grpSpPr>
        <p:sp>
          <p:nvSpPr>
            <p:cNvPr id="276" name="TextBox 2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7" name="Straight Connector 2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6914135" y="3192601"/>
            <a:ext cx="493632" cy="361027"/>
            <a:chOff x="2549426" y="4187180"/>
            <a:chExt cx="422296" cy="328206"/>
          </a:xfrm>
          <a:solidFill>
            <a:schemeClr val="bg1"/>
          </a:solidFill>
        </p:grpSpPr>
        <p:sp>
          <p:nvSpPr>
            <p:cNvPr id="279" name="TextBox 2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0" name="Straight Connector 2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p:cNvGrpSpPr/>
          <p:nvPr/>
        </p:nvGrpSpPr>
        <p:grpSpPr>
          <a:xfrm>
            <a:off x="6828774" y="3234510"/>
            <a:ext cx="493632" cy="361027"/>
            <a:chOff x="2549426" y="4187180"/>
            <a:chExt cx="422296" cy="328206"/>
          </a:xfrm>
          <a:solidFill>
            <a:schemeClr val="bg1"/>
          </a:solidFill>
        </p:grpSpPr>
        <p:sp>
          <p:nvSpPr>
            <p:cNvPr id="282" name="TextBox 2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3" name="Straight Connector 2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6776815" y="3276421"/>
            <a:ext cx="493632" cy="361027"/>
            <a:chOff x="2549426" y="4187180"/>
            <a:chExt cx="422296" cy="328206"/>
          </a:xfrm>
          <a:solidFill>
            <a:schemeClr val="bg1"/>
          </a:solidFill>
        </p:grpSpPr>
        <p:sp>
          <p:nvSpPr>
            <p:cNvPr id="285" name="TextBox 2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6" name="Straight Connector 2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7" name="Group 286"/>
          <p:cNvGrpSpPr/>
          <p:nvPr/>
        </p:nvGrpSpPr>
        <p:grpSpPr>
          <a:xfrm>
            <a:off x="6213301" y="3208945"/>
            <a:ext cx="493632" cy="361027"/>
            <a:chOff x="2549426" y="4187180"/>
            <a:chExt cx="422296" cy="328206"/>
          </a:xfrm>
          <a:solidFill>
            <a:schemeClr val="bg1"/>
          </a:solidFill>
        </p:grpSpPr>
        <p:sp>
          <p:nvSpPr>
            <p:cNvPr id="288" name="TextBox 28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9" name="Straight Connector 28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0" name="Group 289"/>
          <p:cNvGrpSpPr/>
          <p:nvPr/>
        </p:nvGrpSpPr>
        <p:grpSpPr>
          <a:xfrm>
            <a:off x="6142177" y="3251975"/>
            <a:ext cx="493632" cy="361027"/>
            <a:chOff x="2549426" y="4187180"/>
            <a:chExt cx="422296" cy="328206"/>
          </a:xfrm>
          <a:solidFill>
            <a:schemeClr val="bg1"/>
          </a:solidFill>
        </p:grpSpPr>
        <p:sp>
          <p:nvSpPr>
            <p:cNvPr id="291" name="TextBox 29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2" name="Straight Connector 29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6071663" y="3297376"/>
            <a:ext cx="493632" cy="361027"/>
            <a:chOff x="2549426" y="4187180"/>
            <a:chExt cx="422296" cy="328206"/>
          </a:xfrm>
          <a:solidFill>
            <a:schemeClr val="bg1"/>
          </a:solidFill>
        </p:grpSpPr>
        <p:sp>
          <p:nvSpPr>
            <p:cNvPr id="294" name="TextBox 29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5" name="Straight Connector 29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5872904" y="3210065"/>
            <a:ext cx="545856" cy="366259"/>
            <a:chOff x="1296715" y="4184005"/>
            <a:chExt cx="466973" cy="332962"/>
          </a:xfrm>
          <a:solidFill>
            <a:schemeClr val="bg1"/>
          </a:solidFill>
        </p:grpSpPr>
        <p:cxnSp>
          <p:nvCxnSpPr>
            <p:cNvPr id="297" name="Straight Connector 296"/>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299" name="Straight Arrow Connector 298"/>
          <p:cNvCxnSpPr/>
          <p:nvPr/>
        </p:nvCxnSpPr>
        <p:spPr>
          <a:xfrm flipH="1" flipV="1">
            <a:off x="8288654"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p:nvPr/>
        </p:nvCxnSpPr>
        <p:spPr>
          <a:xfrm flipH="1" flipV="1">
            <a:off x="8425268"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flipH="1" flipV="1">
            <a:off x="8496089"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flipH="1" flipV="1">
            <a:off x="856081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flipH="1" flipV="1">
            <a:off x="912475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flipH="1" flipV="1">
            <a:off x="918281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flipH="1" flipV="1">
            <a:off x="926698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p:nvPr/>
        </p:nvCxnSpPr>
        <p:spPr>
          <a:xfrm flipH="1" flipV="1">
            <a:off x="968784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7" name="Straight Arrow Connector 306"/>
          <p:cNvCxnSpPr/>
          <p:nvPr/>
        </p:nvCxnSpPr>
        <p:spPr>
          <a:xfrm flipH="1" flipV="1">
            <a:off x="9603674"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a:off x="9427908" y="3213554"/>
            <a:ext cx="493632" cy="361027"/>
            <a:chOff x="2549426" y="4187180"/>
            <a:chExt cx="422296" cy="328206"/>
          </a:xfrm>
          <a:solidFill>
            <a:schemeClr val="bg1"/>
          </a:solidFill>
        </p:grpSpPr>
        <p:sp>
          <p:nvSpPr>
            <p:cNvPr id="309" name="TextBox 30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0" name="Straight Connector 30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1" name="Group 310"/>
          <p:cNvGrpSpPr/>
          <p:nvPr/>
        </p:nvGrpSpPr>
        <p:grpSpPr>
          <a:xfrm>
            <a:off x="9346258" y="3248479"/>
            <a:ext cx="493632" cy="361027"/>
            <a:chOff x="2549426" y="4187180"/>
            <a:chExt cx="422296" cy="328206"/>
          </a:xfrm>
          <a:solidFill>
            <a:schemeClr val="bg1"/>
          </a:solidFill>
        </p:grpSpPr>
        <p:sp>
          <p:nvSpPr>
            <p:cNvPr id="312" name="TextBox 31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3" name="Straight Connector 31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p:cNvGrpSpPr/>
          <p:nvPr/>
        </p:nvGrpSpPr>
        <p:grpSpPr>
          <a:xfrm>
            <a:off x="9004815" y="3192599"/>
            <a:ext cx="493632" cy="361027"/>
            <a:chOff x="2549426" y="4187180"/>
            <a:chExt cx="422296" cy="328206"/>
          </a:xfrm>
          <a:solidFill>
            <a:schemeClr val="bg1"/>
          </a:solidFill>
        </p:grpSpPr>
        <p:sp>
          <p:nvSpPr>
            <p:cNvPr id="315" name="TextBox 31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6" name="Straight Connector 31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p:nvPr/>
        </p:nvGrpSpPr>
        <p:grpSpPr>
          <a:xfrm>
            <a:off x="8919456" y="3234509"/>
            <a:ext cx="493632" cy="361027"/>
            <a:chOff x="2549426" y="4187180"/>
            <a:chExt cx="422296" cy="328206"/>
          </a:xfrm>
          <a:solidFill>
            <a:schemeClr val="bg1"/>
          </a:solidFill>
        </p:grpSpPr>
        <p:sp>
          <p:nvSpPr>
            <p:cNvPr id="318" name="TextBox 3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9" name="Straight Connector 3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0" name="Group 319"/>
          <p:cNvGrpSpPr/>
          <p:nvPr/>
        </p:nvGrpSpPr>
        <p:grpSpPr>
          <a:xfrm>
            <a:off x="8867496" y="3276420"/>
            <a:ext cx="493632" cy="361027"/>
            <a:chOff x="2549426" y="4187180"/>
            <a:chExt cx="422296" cy="328206"/>
          </a:xfrm>
          <a:solidFill>
            <a:schemeClr val="bg1"/>
          </a:solidFill>
        </p:grpSpPr>
        <p:sp>
          <p:nvSpPr>
            <p:cNvPr id="321" name="TextBox 3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2" name="Straight Connector 3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8303982" y="3208944"/>
            <a:ext cx="493632" cy="361027"/>
            <a:chOff x="2549426" y="4187180"/>
            <a:chExt cx="422296" cy="328206"/>
          </a:xfrm>
          <a:solidFill>
            <a:schemeClr val="bg1"/>
          </a:solidFill>
        </p:grpSpPr>
        <p:sp>
          <p:nvSpPr>
            <p:cNvPr id="324" name="TextBox 32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5" name="Straight Connector 32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a:off x="8232858" y="3251974"/>
            <a:ext cx="493632" cy="361027"/>
            <a:chOff x="2549426" y="4187180"/>
            <a:chExt cx="422296" cy="328206"/>
          </a:xfrm>
          <a:solidFill>
            <a:schemeClr val="bg1"/>
          </a:solidFill>
        </p:grpSpPr>
        <p:sp>
          <p:nvSpPr>
            <p:cNvPr id="327" name="TextBox 32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8" name="Straight Connector 32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p:nvPr/>
        </p:nvGrpSpPr>
        <p:grpSpPr>
          <a:xfrm>
            <a:off x="8162343" y="3297375"/>
            <a:ext cx="493632" cy="361027"/>
            <a:chOff x="2549426" y="4187180"/>
            <a:chExt cx="422296" cy="328206"/>
          </a:xfrm>
          <a:solidFill>
            <a:schemeClr val="bg1"/>
          </a:solidFill>
        </p:grpSpPr>
        <p:sp>
          <p:nvSpPr>
            <p:cNvPr id="330" name="TextBox 32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31" name="Straight Connector 33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p:cNvGrpSpPr/>
          <p:nvPr/>
        </p:nvGrpSpPr>
        <p:grpSpPr>
          <a:xfrm>
            <a:off x="7963585" y="3210067"/>
            <a:ext cx="545856" cy="356945"/>
            <a:chOff x="1296715" y="4184005"/>
            <a:chExt cx="466973" cy="324495"/>
          </a:xfrm>
          <a:solidFill>
            <a:schemeClr val="bg1"/>
          </a:solidFill>
        </p:grpSpPr>
        <p:cxnSp>
          <p:nvCxnSpPr>
            <p:cNvPr id="333" name="Straight Connector 332"/>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34" name="TextBox 333"/>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cxnSp>
        <p:nvCxnSpPr>
          <p:cNvPr id="335" name="Straight Connector 334"/>
          <p:cNvCxnSpPr/>
          <p:nvPr/>
        </p:nvCxnSpPr>
        <p:spPr>
          <a:xfrm flipH="1" flipV="1">
            <a:off x="4650032" y="4519600"/>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flipV="1">
            <a:off x="4650029" y="4641839"/>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7" name="TextBox 336"/>
          <p:cNvSpPr txBox="1"/>
          <p:nvPr/>
        </p:nvSpPr>
        <p:spPr>
          <a:xfrm>
            <a:off x="4370634" y="4240063"/>
            <a:ext cx="553249" cy="272776"/>
          </a:xfrm>
          <a:prstGeom prst="rect">
            <a:avLst/>
          </a:prstGeom>
          <a:noFill/>
          <a:ln>
            <a:solidFill>
              <a:schemeClr val="tx1"/>
            </a:solidFill>
          </a:ln>
        </p:spPr>
        <p:txBody>
          <a:bodyPr wrap="square" lIns="102481" tIns="51241" rIns="102481" bIns="51241" rtlCol="0">
            <a:spAutoFit/>
          </a:bodyPr>
          <a:lstStyle/>
          <a:p>
            <a:r>
              <a:rPr lang="en-US" sz="1100" dirty="0"/>
              <a:t>+497</a:t>
            </a:r>
          </a:p>
        </p:txBody>
      </p:sp>
      <p:cxnSp>
        <p:nvCxnSpPr>
          <p:cNvPr id="338" name="Straight Connector 337"/>
          <p:cNvCxnSpPr/>
          <p:nvPr/>
        </p:nvCxnSpPr>
        <p:spPr>
          <a:xfrm flipH="1" flipV="1">
            <a:off x="6791471" y="4519600"/>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flipV="1">
            <a:off x="6791468" y="4641839"/>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6512072" y="4240063"/>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341" name="Straight Connector 340"/>
          <p:cNvCxnSpPr/>
          <p:nvPr/>
        </p:nvCxnSpPr>
        <p:spPr>
          <a:xfrm flipH="1" flipV="1">
            <a:off x="8911755" y="451970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flipV="1">
            <a:off x="8911753" y="464194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3" name="TextBox 342"/>
          <p:cNvSpPr txBox="1"/>
          <p:nvPr/>
        </p:nvSpPr>
        <p:spPr>
          <a:xfrm>
            <a:off x="8632358" y="4240170"/>
            <a:ext cx="553249" cy="272776"/>
          </a:xfrm>
          <a:prstGeom prst="rect">
            <a:avLst/>
          </a:prstGeom>
          <a:noFill/>
          <a:ln>
            <a:solidFill>
              <a:schemeClr val="tx1"/>
            </a:solidFill>
          </a:ln>
        </p:spPr>
        <p:txBody>
          <a:bodyPr wrap="square" lIns="102481" tIns="51241" rIns="102481" bIns="51241" rtlCol="0">
            <a:spAutoFit/>
          </a:bodyPr>
          <a:lstStyle/>
          <a:p>
            <a:r>
              <a:rPr lang="en-US" sz="1100" dirty="0"/>
              <a:t>+495</a:t>
            </a:r>
          </a:p>
        </p:txBody>
      </p:sp>
    </p:spTree>
    <p:extLst>
      <p:ext uri="{BB962C8B-B14F-4D97-AF65-F5344CB8AC3E}">
        <p14:creationId xmlns:p14="http://schemas.microsoft.com/office/powerpoint/2010/main" val="23984636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6046" tIns="48025" rIns="96046" bIns="48025">
            <a:normAutofit/>
          </a:bodyPr>
          <a:lstStyle/>
          <a:p>
            <a:r>
              <a:rPr lang="en-US" sz="3100" dirty="0">
                <a:latin typeface="+mn-lt"/>
              </a:rPr>
              <a:t>Time Stamping (Event Mode)</a:t>
            </a:r>
          </a:p>
        </p:txBody>
      </p:sp>
      <p:sp>
        <p:nvSpPr>
          <p:cNvPr id="5" name="Slide Number Placeholder 4"/>
          <p:cNvSpPr>
            <a:spLocks noGrp="1"/>
          </p:cNvSpPr>
          <p:nvPr>
            <p:ph type="sldNum" sz="quarter" idx="12"/>
          </p:nvPr>
        </p:nvSpPr>
        <p:spPr>
          <a:xfrm>
            <a:off x="8413148" y="6850207"/>
            <a:ext cx="2149829" cy="401638"/>
          </a:xfrm>
        </p:spPr>
        <p:txBody>
          <a:bodyPr/>
          <a:lstStyle/>
          <a:p>
            <a:r>
              <a:rPr lang="sv-SE" dirty="0"/>
              <a:t>t</a:t>
            </a:r>
          </a:p>
        </p:txBody>
      </p:sp>
      <p:cxnSp>
        <p:nvCxnSpPr>
          <p:cNvPr id="7" name="Straight Connector 6"/>
          <p:cNvCxnSpPr/>
          <p:nvPr/>
        </p:nvCxnSpPr>
        <p:spPr>
          <a:xfrm flipH="1">
            <a:off x="1383652" y="1837057"/>
            <a:ext cx="4388" cy="535746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83652" y="2866087"/>
            <a:ext cx="23570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19359"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19363"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145788"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45789" y="2866087"/>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9989546" y="1871981"/>
            <a:ext cx="8789" cy="5322537"/>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99394" y="2866087"/>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445679" y="2866087"/>
            <a:ext cx="1543866"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383654" y="7194514"/>
            <a:ext cx="90063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900669"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004929"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5109189"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6237155"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7334604"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8438864"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9543124" y="683567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26" name="Arc 25"/>
          <p:cNvSpPr/>
          <p:nvPr/>
        </p:nvSpPr>
        <p:spPr>
          <a:xfrm flipV="1">
            <a:off x="1619363" y="5594311"/>
            <a:ext cx="2062282" cy="724791"/>
          </a:xfrm>
          <a:prstGeom prst="arc">
            <a:avLst>
              <a:gd name="adj1" fmla="val 21576517"/>
              <a:gd name="adj2" fmla="val 10883909"/>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sp>
        <p:nvSpPr>
          <p:cNvPr id="27" name="Arc 26"/>
          <p:cNvSpPr/>
          <p:nvPr/>
        </p:nvSpPr>
        <p:spPr>
          <a:xfrm>
            <a:off x="3687595" y="5589650"/>
            <a:ext cx="2125710" cy="718633"/>
          </a:xfrm>
          <a:prstGeom prst="arc">
            <a:avLst>
              <a:gd name="adj1" fmla="val 21573624"/>
              <a:gd name="adj2" fmla="val 10785738"/>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cxnSp>
        <p:nvCxnSpPr>
          <p:cNvPr id="28" name="Straight Connector 27"/>
          <p:cNvCxnSpPr/>
          <p:nvPr/>
        </p:nvCxnSpPr>
        <p:spPr>
          <a:xfrm>
            <a:off x="1383655" y="5953624"/>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803219" y="5744074"/>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819163" y="5584485"/>
            <a:ext cx="0" cy="359319"/>
          </a:xfrm>
          <a:prstGeom prst="line">
            <a:avLst/>
          </a:prstGeom>
          <a:ln w="9525" cmpd="sng"/>
        </p:spPr>
        <p:style>
          <a:lnRef idx="2">
            <a:schemeClr val="accent1"/>
          </a:lnRef>
          <a:fillRef idx="0">
            <a:schemeClr val="accent1"/>
          </a:fillRef>
          <a:effectRef idx="1">
            <a:schemeClr val="accent1"/>
          </a:effectRef>
          <a:fontRef idx="minor">
            <a:schemeClr val="tx1"/>
          </a:fontRef>
        </p:style>
      </p:cxnSp>
      <p:sp>
        <p:nvSpPr>
          <p:cNvPr id="33" name="Arc 32"/>
          <p:cNvSpPr/>
          <p:nvPr/>
        </p:nvSpPr>
        <p:spPr>
          <a:xfrm flipV="1">
            <a:off x="5803411" y="5584485"/>
            <a:ext cx="2109908" cy="758726"/>
          </a:xfrm>
          <a:prstGeom prst="arc">
            <a:avLst>
              <a:gd name="adj1" fmla="val 36327"/>
              <a:gd name="adj2" fmla="val 10835164"/>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sp>
        <p:nvSpPr>
          <p:cNvPr id="34" name="Arc 33"/>
          <p:cNvSpPr/>
          <p:nvPr/>
        </p:nvSpPr>
        <p:spPr>
          <a:xfrm>
            <a:off x="7918267" y="5619921"/>
            <a:ext cx="2067695" cy="717805"/>
          </a:xfrm>
          <a:prstGeom prst="arc">
            <a:avLst>
              <a:gd name="adj1" fmla="val 21465130"/>
              <a:gd name="adj2" fmla="val 10895217"/>
            </a:avLst>
          </a:prstGeom>
          <a:ln w="9525" cmpd="sng"/>
        </p:spPr>
        <p:style>
          <a:lnRef idx="2">
            <a:schemeClr val="accent1"/>
          </a:lnRef>
          <a:fillRef idx="0">
            <a:schemeClr val="accent1"/>
          </a:fillRef>
          <a:effectRef idx="1">
            <a:schemeClr val="accent1"/>
          </a:effectRef>
          <a:fontRef idx="minor">
            <a:schemeClr val="tx1"/>
          </a:fontRef>
        </p:style>
        <p:txBody>
          <a:bodyPr lIns="102481" tIns="51241" rIns="102481" bIns="51241" rtlCol="0" anchor="ctr"/>
          <a:lstStyle/>
          <a:p>
            <a:pPr algn="ctr"/>
            <a:endParaRPr lang="en-US"/>
          </a:p>
        </p:txBody>
      </p:sp>
      <p:cxnSp>
        <p:nvCxnSpPr>
          <p:cNvPr id="39" name="Straight Connector 38"/>
          <p:cNvCxnSpPr/>
          <p:nvPr/>
        </p:nvCxnSpPr>
        <p:spPr>
          <a:xfrm>
            <a:off x="1383655" y="3933664"/>
            <a:ext cx="8605890"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3672963"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672965"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199392"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804037"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33046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30472" y="2866087"/>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791924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919250" y="2558503"/>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445675"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04034" y="2558506"/>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88825" y="4932692"/>
            <a:ext cx="948444"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337269"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37271"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863698"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863701" y="4932692"/>
            <a:ext cx="1533368"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917303" y="4932692"/>
            <a:ext cx="15964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163586" y="4932692"/>
            <a:ext cx="831132"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90872"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390875"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917301"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6521948"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04837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7048382" y="4932692"/>
            <a:ext cx="1588781"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863715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637158" y="4625107"/>
            <a:ext cx="526429" cy="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916358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521944" y="4625112"/>
            <a:ext cx="0" cy="307584"/>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1610718" y="1871979"/>
            <a:ext cx="8643" cy="5322536"/>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665551" y="6583749"/>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69" name="TextBox 68"/>
          <p:cNvSpPr txBox="1"/>
          <p:nvPr/>
        </p:nvSpPr>
        <p:spPr>
          <a:xfrm>
            <a:off x="1724934"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AAZ1+000</a:t>
            </a:r>
          </a:p>
        </p:txBody>
      </p:sp>
      <p:sp>
        <p:nvSpPr>
          <p:cNvPr id="70" name="TextBox 69"/>
          <p:cNvSpPr txBox="1"/>
          <p:nvPr/>
        </p:nvSpPr>
        <p:spPr>
          <a:xfrm>
            <a:off x="3829231"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AAZ2+000</a:t>
            </a:r>
          </a:p>
        </p:txBody>
      </p:sp>
      <p:cxnSp>
        <p:nvCxnSpPr>
          <p:cNvPr id="71" name="Straight Arrow Connector 70"/>
          <p:cNvCxnSpPr/>
          <p:nvPr/>
        </p:nvCxnSpPr>
        <p:spPr>
          <a:xfrm flipV="1">
            <a:off x="3686183" y="1878965"/>
            <a:ext cx="288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2570363" y="6573407"/>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cxnSp>
        <p:nvCxnSpPr>
          <p:cNvPr id="74" name="Straight Connector 73"/>
          <p:cNvCxnSpPr/>
          <p:nvPr/>
        </p:nvCxnSpPr>
        <p:spPr>
          <a:xfrm flipH="1" flipV="1">
            <a:off x="2593954" y="4502137"/>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flipV="1">
            <a:off x="1840832"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flipV="1">
            <a:off x="1977445"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flipV="1">
            <a:off x="2048266"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2112994" y="359196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flipV="1">
            <a:off x="267693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933526"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AAZ3+000</a:t>
            </a:r>
          </a:p>
        </p:txBody>
      </p:sp>
      <p:cxnSp>
        <p:nvCxnSpPr>
          <p:cNvPr id="84" name="Straight Arrow Connector 83"/>
          <p:cNvCxnSpPr/>
          <p:nvPr/>
        </p:nvCxnSpPr>
        <p:spPr>
          <a:xfrm flipV="1">
            <a:off x="5795875" y="1878965"/>
            <a:ext cx="8651"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037822" y="2074003"/>
            <a:ext cx="886378" cy="272776"/>
          </a:xfrm>
          <a:prstGeom prst="rect">
            <a:avLst/>
          </a:prstGeom>
          <a:noFill/>
          <a:ln>
            <a:solidFill>
              <a:schemeClr val="tx1"/>
            </a:solidFill>
          </a:ln>
        </p:spPr>
        <p:txBody>
          <a:bodyPr wrap="square" lIns="102481" tIns="51241" rIns="102481" bIns="51241" rtlCol="0">
            <a:spAutoFit/>
          </a:bodyPr>
          <a:lstStyle/>
          <a:p>
            <a:r>
              <a:rPr lang="en-US" sz="1100" dirty="0"/>
              <a:t>AAZ4+000</a:t>
            </a:r>
          </a:p>
        </p:txBody>
      </p:sp>
      <p:cxnSp>
        <p:nvCxnSpPr>
          <p:cNvPr id="86" name="Straight Arrow Connector 85"/>
          <p:cNvCxnSpPr/>
          <p:nvPr/>
        </p:nvCxnSpPr>
        <p:spPr>
          <a:xfrm flipH="1" flipV="1">
            <a:off x="7919988" y="1878965"/>
            <a:ext cx="355" cy="5315548"/>
          </a:xfrm>
          <a:prstGeom prst="straightConnector1">
            <a:avLst/>
          </a:prstGeom>
          <a:ln w="6350" cmpd="sng">
            <a:prstDash val="lgDash"/>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flipV="1">
            <a:off x="1963301" y="6848795"/>
            <a:ext cx="3653" cy="345722"/>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125666" y="2232419"/>
            <a:ext cx="1094234" cy="620337"/>
          </a:xfrm>
          <a:prstGeom prst="rect">
            <a:avLst/>
          </a:prstGeom>
          <a:noFill/>
          <a:ln>
            <a:solidFill>
              <a:schemeClr val="tx1"/>
            </a:solidFill>
          </a:ln>
        </p:spPr>
        <p:txBody>
          <a:bodyPr wrap="square" lIns="102481" tIns="51241" rIns="102481" bIns="51241" rtlCol="0">
            <a:spAutoFit/>
          </a:bodyPr>
          <a:lstStyle/>
          <a:p>
            <a:r>
              <a:rPr lang="en-US" sz="1100" dirty="0"/>
              <a:t>ESS Timing System, 14 Hz</a:t>
            </a:r>
          </a:p>
          <a:p>
            <a:r>
              <a:rPr lang="en-US" sz="1100" dirty="0"/>
              <a:t>(Proton Pulse)</a:t>
            </a:r>
          </a:p>
        </p:txBody>
      </p:sp>
      <p:cxnSp>
        <p:nvCxnSpPr>
          <p:cNvPr id="93" name="Straight Connector 92"/>
          <p:cNvCxnSpPr/>
          <p:nvPr/>
        </p:nvCxnSpPr>
        <p:spPr>
          <a:xfrm flipH="1" flipV="1">
            <a:off x="2593951" y="462437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2314555" y="4222601"/>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104" name="Straight Arrow Connector 103"/>
          <p:cNvCxnSpPr/>
          <p:nvPr/>
        </p:nvCxnSpPr>
        <p:spPr>
          <a:xfrm flipH="1" flipV="1">
            <a:off x="273499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H="1" flipV="1">
            <a:off x="2819163"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3240022"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flipH="1" flipV="1">
            <a:off x="3155850" y="3590976"/>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977445" y="5663690"/>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2145155" y="5640394"/>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2314140" y="5608958"/>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2482478" y="5598484"/>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2650818" y="5584484"/>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2987507" y="5612450"/>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3155852" y="565086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321648" y="5699766"/>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488652" y="5766120"/>
            <a:ext cx="3886" cy="186330"/>
          </a:xfrm>
          <a:prstGeom prst="line">
            <a:avLst/>
          </a:prstGeom>
          <a:ln w="9525" cmpd="sng"/>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2980085" y="3236840"/>
            <a:ext cx="493632" cy="361027"/>
            <a:chOff x="2549426" y="4187180"/>
            <a:chExt cx="422296" cy="328206"/>
          </a:xfrm>
          <a:solidFill>
            <a:schemeClr val="bg1"/>
          </a:solidFill>
        </p:grpSpPr>
        <p:sp>
          <p:nvSpPr>
            <p:cNvPr id="82" name="TextBox 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0" name="Straight Connector 13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a:off x="2898436" y="3271764"/>
            <a:ext cx="493632" cy="361027"/>
            <a:chOff x="2549426" y="4187180"/>
            <a:chExt cx="422296" cy="328206"/>
          </a:xfrm>
          <a:solidFill>
            <a:schemeClr val="bg1"/>
          </a:solidFill>
        </p:grpSpPr>
        <p:sp>
          <p:nvSpPr>
            <p:cNvPr id="143" name="TextBox 1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4" name="Straight Connector 1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2556994" y="3215885"/>
            <a:ext cx="493632" cy="361027"/>
            <a:chOff x="2549426" y="4187180"/>
            <a:chExt cx="422296" cy="328206"/>
          </a:xfrm>
          <a:solidFill>
            <a:schemeClr val="bg1"/>
          </a:solidFill>
        </p:grpSpPr>
        <p:sp>
          <p:nvSpPr>
            <p:cNvPr id="146" name="TextBox 1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47" name="Straight Connector 1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2471632" y="3257795"/>
            <a:ext cx="493632" cy="361027"/>
            <a:chOff x="2549426" y="4187180"/>
            <a:chExt cx="422296" cy="328206"/>
          </a:xfrm>
          <a:solidFill>
            <a:schemeClr val="bg1"/>
          </a:solidFill>
        </p:grpSpPr>
        <p:sp>
          <p:nvSpPr>
            <p:cNvPr id="149" name="TextBox 1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0" name="Straight Connector 1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1" name="Group 150"/>
          <p:cNvGrpSpPr/>
          <p:nvPr/>
        </p:nvGrpSpPr>
        <p:grpSpPr>
          <a:xfrm>
            <a:off x="2419673" y="3299705"/>
            <a:ext cx="493632" cy="361027"/>
            <a:chOff x="2549426" y="4187180"/>
            <a:chExt cx="422296" cy="328206"/>
          </a:xfrm>
          <a:solidFill>
            <a:schemeClr val="bg1"/>
          </a:solidFill>
        </p:grpSpPr>
        <p:sp>
          <p:nvSpPr>
            <p:cNvPr id="152" name="TextBox 1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3" name="Straight Connector 1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4" name="Group 153"/>
          <p:cNvGrpSpPr/>
          <p:nvPr/>
        </p:nvGrpSpPr>
        <p:grpSpPr>
          <a:xfrm>
            <a:off x="1856159" y="3232228"/>
            <a:ext cx="493632" cy="361027"/>
            <a:chOff x="2549426" y="4187180"/>
            <a:chExt cx="422296" cy="328206"/>
          </a:xfrm>
          <a:solidFill>
            <a:schemeClr val="bg1"/>
          </a:solidFill>
        </p:grpSpPr>
        <p:sp>
          <p:nvSpPr>
            <p:cNvPr id="155" name="TextBox 1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6" name="Straight Connector 1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7" name="Group 156"/>
          <p:cNvGrpSpPr/>
          <p:nvPr/>
        </p:nvGrpSpPr>
        <p:grpSpPr>
          <a:xfrm>
            <a:off x="1785036" y="3275258"/>
            <a:ext cx="493632" cy="361027"/>
            <a:chOff x="2549426" y="4187180"/>
            <a:chExt cx="422296" cy="328206"/>
          </a:xfrm>
          <a:solidFill>
            <a:schemeClr val="bg1"/>
          </a:solidFill>
        </p:grpSpPr>
        <p:sp>
          <p:nvSpPr>
            <p:cNvPr id="158" name="TextBox 1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59" name="Straight Connector 1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1714521" y="3320659"/>
            <a:ext cx="493632" cy="361027"/>
            <a:chOff x="2549426" y="4187180"/>
            <a:chExt cx="422296" cy="328206"/>
          </a:xfrm>
          <a:solidFill>
            <a:schemeClr val="bg1"/>
          </a:solidFill>
        </p:grpSpPr>
        <p:sp>
          <p:nvSpPr>
            <p:cNvPr id="161" name="TextBox 16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2" name="Straight Connector 16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1515765" y="3233349"/>
            <a:ext cx="545856" cy="356945"/>
            <a:chOff x="1296715" y="4184005"/>
            <a:chExt cx="466973" cy="324495"/>
          </a:xfrm>
          <a:solidFill>
            <a:schemeClr val="bg1"/>
          </a:solidFill>
        </p:grpSpPr>
        <p:cxnSp>
          <p:nvCxnSpPr>
            <p:cNvPr id="81" name="Straight Connector 8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+079</a:t>
              </a:r>
            </a:p>
          </p:txBody>
        </p:sp>
      </p:grpSp>
      <p:grpSp>
        <p:nvGrpSpPr>
          <p:cNvPr id="163" name="Group 162"/>
          <p:cNvGrpSpPr/>
          <p:nvPr/>
        </p:nvGrpSpPr>
        <p:grpSpPr>
          <a:xfrm>
            <a:off x="3228454" y="5417822"/>
            <a:ext cx="493632" cy="361027"/>
            <a:chOff x="2549426" y="4187180"/>
            <a:chExt cx="422296" cy="328206"/>
          </a:xfrm>
          <a:solidFill>
            <a:schemeClr val="bg1"/>
          </a:solidFill>
        </p:grpSpPr>
        <p:sp>
          <p:nvSpPr>
            <p:cNvPr id="164" name="TextBox 16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5" name="Straight Connector 16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6" name="Group 165"/>
          <p:cNvGrpSpPr/>
          <p:nvPr/>
        </p:nvGrpSpPr>
        <p:grpSpPr>
          <a:xfrm>
            <a:off x="3061445" y="5375913"/>
            <a:ext cx="493632" cy="361027"/>
            <a:chOff x="2549426" y="4187180"/>
            <a:chExt cx="422296" cy="328206"/>
          </a:xfrm>
          <a:solidFill>
            <a:schemeClr val="bg1"/>
          </a:solidFill>
        </p:grpSpPr>
        <p:sp>
          <p:nvSpPr>
            <p:cNvPr id="167" name="TextBox 16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68" name="Straight Connector 16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p:nvPr/>
        </p:nvGrpSpPr>
        <p:grpSpPr>
          <a:xfrm>
            <a:off x="2903335" y="5346855"/>
            <a:ext cx="493632" cy="361027"/>
            <a:chOff x="2549426" y="4187180"/>
            <a:chExt cx="422296" cy="328206"/>
          </a:xfrm>
          <a:solidFill>
            <a:schemeClr val="bg1"/>
          </a:solidFill>
        </p:grpSpPr>
        <p:sp>
          <p:nvSpPr>
            <p:cNvPr id="170" name="TextBox 16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1" name="Straight Connector 17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2731135" y="5313048"/>
            <a:ext cx="493632" cy="361027"/>
            <a:chOff x="2549426" y="4187180"/>
            <a:chExt cx="422296" cy="328206"/>
          </a:xfrm>
          <a:solidFill>
            <a:schemeClr val="bg1"/>
          </a:solidFill>
        </p:grpSpPr>
        <p:sp>
          <p:nvSpPr>
            <p:cNvPr id="173" name="TextBox 1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4" name="Straight Connector 1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5" name="Group 174"/>
          <p:cNvGrpSpPr/>
          <p:nvPr/>
        </p:nvGrpSpPr>
        <p:grpSpPr>
          <a:xfrm>
            <a:off x="2552992" y="5271137"/>
            <a:ext cx="493632" cy="361027"/>
            <a:chOff x="2549426" y="4187180"/>
            <a:chExt cx="422296" cy="328206"/>
          </a:xfrm>
          <a:solidFill>
            <a:schemeClr val="bg1"/>
          </a:solidFill>
        </p:grpSpPr>
        <p:sp>
          <p:nvSpPr>
            <p:cNvPr id="176" name="TextBox 1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77" name="Straight Connector 1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a:off x="2227003" y="5263036"/>
            <a:ext cx="493632" cy="361027"/>
            <a:chOff x="2549426" y="4187180"/>
            <a:chExt cx="422296" cy="328206"/>
          </a:xfrm>
          <a:solidFill>
            <a:schemeClr val="bg1"/>
          </a:solidFill>
        </p:grpSpPr>
        <p:sp>
          <p:nvSpPr>
            <p:cNvPr id="179" name="TextBox 1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0" name="Straight Connector 1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1" name="Group 180"/>
          <p:cNvGrpSpPr/>
          <p:nvPr/>
        </p:nvGrpSpPr>
        <p:grpSpPr>
          <a:xfrm>
            <a:off x="2059384" y="5302571"/>
            <a:ext cx="493632" cy="361027"/>
            <a:chOff x="2549426" y="4187180"/>
            <a:chExt cx="422296" cy="328206"/>
          </a:xfrm>
          <a:solidFill>
            <a:schemeClr val="bg1"/>
          </a:solidFill>
        </p:grpSpPr>
        <p:sp>
          <p:nvSpPr>
            <p:cNvPr id="182" name="TextBox 1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3" name="Straight Connector 1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p:nvPr/>
        </p:nvGrpSpPr>
        <p:grpSpPr>
          <a:xfrm>
            <a:off x="1892374" y="5327021"/>
            <a:ext cx="493632" cy="388966"/>
            <a:chOff x="2558951" y="4161780"/>
            <a:chExt cx="422296" cy="353606"/>
          </a:xfrm>
          <a:solidFill>
            <a:schemeClr val="bg1"/>
          </a:solidFill>
        </p:grpSpPr>
        <p:sp>
          <p:nvSpPr>
            <p:cNvPr id="185" name="TextBox 184"/>
            <p:cNvSpPr txBox="1"/>
            <p:nvPr/>
          </p:nvSpPr>
          <p:spPr>
            <a:xfrm>
              <a:off x="2558951" y="4161780"/>
              <a:ext cx="422296" cy="246222"/>
            </a:xfrm>
            <a:prstGeom prst="rect">
              <a:avLst/>
            </a:prstGeom>
            <a:grpFill/>
            <a:ln>
              <a:solidFill>
                <a:schemeClr val="tx1"/>
              </a:solidFill>
              <a:prstDash val="sysDash"/>
            </a:ln>
          </p:spPr>
          <p:txBody>
            <a:bodyPr wrap="square" rtlCol="0">
              <a:spAutoFit/>
            </a:bodyPr>
            <a:lstStyle/>
            <a:p>
              <a:r>
                <a:rPr lang="en-US" sz="1100" dirty="0"/>
                <a:t>+xxx</a:t>
              </a:r>
            </a:p>
          </p:txBody>
        </p:sp>
        <p:cxnSp>
          <p:nvCxnSpPr>
            <p:cNvPr id="186" name="Straight Connector 1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7" name="Group 186"/>
          <p:cNvGrpSpPr/>
          <p:nvPr/>
        </p:nvGrpSpPr>
        <p:grpSpPr>
          <a:xfrm>
            <a:off x="1493497" y="5437117"/>
            <a:ext cx="545856" cy="356945"/>
            <a:chOff x="1296715" y="4184005"/>
            <a:chExt cx="466973" cy="324495"/>
          </a:xfrm>
          <a:solidFill>
            <a:schemeClr val="bg1"/>
          </a:solidFill>
        </p:grpSpPr>
        <p:cxnSp>
          <p:nvCxnSpPr>
            <p:cNvPr id="188" name="Straight Connector 187"/>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89" name="TextBox 188"/>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+068</a:t>
              </a:r>
            </a:p>
          </p:txBody>
        </p:sp>
      </p:grpSp>
      <p:sp>
        <p:nvSpPr>
          <p:cNvPr id="192" name="TextBox 191"/>
          <p:cNvSpPr txBox="1"/>
          <p:nvPr/>
        </p:nvSpPr>
        <p:spPr>
          <a:xfrm>
            <a:off x="115994" y="4460226"/>
            <a:ext cx="1010062" cy="442053"/>
          </a:xfrm>
          <a:prstGeom prst="rect">
            <a:avLst/>
          </a:prstGeom>
          <a:noFill/>
          <a:ln>
            <a:solidFill>
              <a:schemeClr val="tx1"/>
            </a:solidFill>
          </a:ln>
        </p:spPr>
        <p:txBody>
          <a:bodyPr wrap="square" lIns="102481" tIns="51241" rIns="102481" bIns="51241" rtlCol="0">
            <a:spAutoFit/>
          </a:bodyPr>
          <a:lstStyle/>
          <a:p>
            <a:r>
              <a:rPr lang="en-US" sz="1100" dirty="0"/>
              <a:t>Chopper (TDC signal)</a:t>
            </a:r>
          </a:p>
        </p:txBody>
      </p:sp>
      <p:sp>
        <p:nvSpPr>
          <p:cNvPr id="193" name="TextBox 192"/>
          <p:cNvSpPr txBox="1"/>
          <p:nvPr/>
        </p:nvSpPr>
        <p:spPr>
          <a:xfrm>
            <a:off x="48914" y="3243962"/>
            <a:ext cx="1262578" cy="620337"/>
          </a:xfrm>
          <a:prstGeom prst="rect">
            <a:avLst/>
          </a:prstGeom>
          <a:noFill/>
          <a:ln>
            <a:solidFill>
              <a:schemeClr val="tx1"/>
            </a:solidFill>
          </a:ln>
        </p:spPr>
        <p:txBody>
          <a:bodyPr wrap="square" lIns="102481" tIns="51241" rIns="102481" bIns="51241" rtlCol="0">
            <a:spAutoFit/>
          </a:bodyPr>
          <a:lstStyle/>
          <a:p>
            <a:r>
              <a:rPr lang="en-US" sz="1100" dirty="0"/>
              <a:t>Detectors, Monitors (neutron events)</a:t>
            </a:r>
          </a:p>
        </p:txBody>
      </p:sp>
      <p:sp>
        <p:nvSpPr>
          <p:cNvPr id="194" name="TextBox 193"/>
          <p:cNvSpPr txBox="1"/>
          <p:nvPr/>
        </p:nvSpPr>
        <p:spPr>
          <a:xfrm>
            <a:off x="118245" y="5349233"/>
            <a:ext cx="1094234" cy="442053"/>
          </a:xfrm>
          <a:prstGeom prst="rect">
            <a:avLst/>
          </a:prstGeom>
          <a:noFill/>
          <a:ln>
            <a:solidFill>
              <a:schemeClr val="tx1"/>
            </a:solidFill>
          </a:ln>
        </p:spPr>
        <p:txBody>
          <a:bodyPr wrap="square" lIns="102481" tIns="51241" rIns="102481" bIns="51241" rtlCol="0">
            <a:spAutoFit/>
          </a:bodyPr>
          <a:lstStyle/>
          <a:p>
            <a:r>
              <a:rPr lang="en-US" sz="1100" dirty="0"/>
              <a:t>Strain Scanner (force, torque)</a:t>
            </a:r>
          </a:p>
        </p:txBody>
      </p:sp>
      <p:sp>
        <p:nvSpPr>
          <p:cNvPr id="195" name="TextBox 194"/>
          <p:cNvSpPr txBox="1"/>
          <p:nvPr/>
        </p:nvSpPr>
        <p:spPr>
          <a:xfrm>
            <a:off x="133086" y="6411635"/>
            <a:ext cx="1010062" cy="620337"/>
          </a:xfrm>
          <a:prstGeom prst="rect">
            <a:avLst/>
          </a:prstGeom>
          <a:noFill/>
          <a:ln>
            <a:solidFill>
              <a:schemeClr val="tx1"/>
            </a:solidFill>
          </a:ln>
        </p:spPr>
        <p:txBody>
          <a:bodyPr wrap="square" lIns="102481" tIns="51241" rIns="102481" bIns="51241" rtlCol="0">
            <a:spAutoFit/>
          </a:bodyPr>
          <a:lstStyle/>
          <a:p>
            <a:r>
              <a:rPr lang="en-US" sz="1100" dirty="0"/>
              <a:t>Motion Control (positions)</a:t>
            </a:r>
          </a:p>
        </p:txBody>
      </p:sp>
      <p:cxnSp>
        <p:nvCxnSpPr>
          <p:cNvPr id="190" name="Straight Connector 189"/>
          <p:cNvCxnSpPr/>
          <p:nvPr/>
        </p:nvCxnSpPr>
        <p:spPr>
          <a:xfrm>
            <a:off x="5999500" y="5744074"/>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7015443" y="5584485"/>
            <a:ext cx="0" cy="359319"/>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173724" y="5663690"/>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6341432" y="5640394"/>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a:off x="6510419" y="5608958"/>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a:off x="6678760" y="5598484"/>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a:off x="6847099" y="5584484"/>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flipH="1">
            <a:off x="7183790" y="5612450"/>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flipH="1">
            <a:off x="7352132" y="565086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7517926" y="5699766"/>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7684932" y="5766120"/>
            <a:ext cx="3886" cy="18633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10800000">
            <a:off x="5580781" y="5952359"/>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4562466" y="5962185"/>
            <a:ext cx="2372" cy="34294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rot="10800000">
            <a:off x="5406555" y="5953537"/>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rot="10800000">
            <a:off x="5238212" y="5953539"/>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rot="10800000" flipH="1">
            <a:off x="5064424" y="5953535"/>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rot="10800000" flipH="1">
            <a:off x="4897409" y="5953538"/>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rot="10800000">
            <a:off x="4733180" y="5953534"/>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10800000" flipH="1">
            <a:off x="4392669" y="5953536"/>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rot="10800000" flipH="1">
            <a:off x="4225656" y="5953536"/>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10800000">
            <a:off x="4059807" y="5953536"/>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H="1" flipV="1">
            <a:off x="3891466" y="5953541"/>
            <a:ext cx="2964" cy="19792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0800000">
            <a:off x="9801803" y="5970984"/>
            <a:ext cx="0" cy="20955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8783488" y="5980811"/>
            <a:ext cx="2372" cy="34294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0800000">
            <a:off x="9627577" y="5972161"/>
            <a:ext cx="0" cy="28875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10800000">
            <a:off x="9459236" y="5972166"/>
            <a:ext cx="638" cy="31206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10800000" flipH="1">
            <a:off x="9285446" y="5972163"/>
            <a:ext cx="5451" cy="343493"/>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10800000" flipH="1">
            <a:off x="9118432" y="5972164"/>
            <a:ext cx="4117" cy="353970"/>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10800000">
            <a:off x="8954202" y="5972163"/>
            <a:ext cx="0" cy="367968"/>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rot="10800000" flipH="1">
            <a:off x="8613691" y="5972162"/>
            <a:ext cx="3827" cy="34000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rot="10800000" flipH="1">
            <a:off x="8446678" y="5972161"/>
            <a:ext cx="2492" cy="301582"/>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rot="10800000">
            <a:off x="8280829" y="5972164"/>
            <a:ext cx="2552" cy="252687"/>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flipV="1">
            <a:off x="8112485" y="5972165"/>
            <a:ext cx="2964" cy="197921"/>
          </a:xfrm>
          <a:prstGeom prst="line">
            <a:avLst/>
          </a:prstGeom>
          <a:ln w="9525" cmpd="sng"/>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4077527"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flipH="1" flipV="1">
            <a:off x="4214141"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flipH="1" flipV="1">
            <a:off x="4284962"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flipH="1" flipV="1">
            <a:off x="4349691" y="357333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flipH="1" flipV="1">
            <a:off x="491362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flipH="1" flipV="1">
            <a:off x="497168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3" name="Straight Arrow Connector 232"/>
          <p:cNvCxnSpPr/>
          <p:nvPr/>
        </p:nvCxnSpPr>
        <p:spPr>
          <a:xfrm flipH="1" flipV="1">
            <a:off x="5055859"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p:nvPr/>
        </p:nvCxnSpPr>
        <p:spPr>
          <a:xfrm flipH="1" flipV="1">
            <a:off x="5476718"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flipH="1" flipV="1">
            <a:off x="5392547" y="3572347"/>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36" name="Group 235"/>
          <p:cNvGrpSpPr/>
          <p:nvPr/>
        </p:nvGrpSpPr>
        <p:grpSpPr>
          <a:xfrm>
            <a:off x="5216780" y="3218210"/>
            <a:ext cx="493632" cy="361027"/>
            <a:chOff x="2549426" y="4187180"/>
            <a:chExt cx="422296" cy="328206"/>
          </a:xfrm>
          <a:solidFill>
            <a:schemeClr val="bg1"/>
          </a:solidFill>
        </p:grpSpPr>
        <p:sp>
          <p:nvSpPr>
            <p:cNvPr id="237" name="TextBox 23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38" name="Straight Connector 23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9" name="Group 238"/>
          <p:cNvGrpSpPr/>
          <p:nvPr/>
        </p:nvGrpSpPr>
        <p:grpSpPr>
          <a:xfrm>
            <a:off x="5135131" y="3253137"/>
            <a:ext cx="493632" cy="361027"/>
            <a:chOff x="2549426" y="4187180"/>
            <a:chExt cx="422296" cy="328206"/>
          </a:xfrm>
          <a:solidFill>
            <a:schemeClr val="bg1"/>
          </a:solidFill>
        </p:grpSpPr>
        <p:sp>
          <p:nvSpPr>
            <p:cNvPr id="240" name="TextBox 23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1" name="Straight Connector 24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2" name="Group 241"/>
          <p:cNvGrpSpPr/>
          <p:nvPr/>
        </p:nvGrpSpPr>
        <p:grpSpPr>
          <a:xfrm>
            <a:off x="4793689" y="3197257"/>
            <a:ext cx="493632" cy="361027"/>
            <a:chOff x="2549426" y="4187180"/>
            <a:chExt cx="422296" cy="328206"/>
          </a:xfrm>
          <a:solidFill>
            <a:schemeClr val="bg1"/>
          </a:solidFill>
        </p:grpSpPr>
        <p:sp>
          <p:nvSpPr>
            <p:cNvPr id="243" name="TextBox 24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4" name="Straight Connector 24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5" name="Group 244"/>
          <p:cNvGrpSpPr/>
          <p:nvPr/>
        </p:nvGrpSpPr>
        <p:grpSpPr>
          <a:xfrm>
            <a:off x="4708329" y="3239167"/>
            <a:ext cx="493632" cy="361027"/>
            <a:chOff x="2549426" y="4187180"/>
            <a:chExt cx="422296" cy="328206"/>
          </a:xfrm>
          <a:solidFill>
            <a:schemeClr val="bg1"/>
          </a:solidFill>
        </p:grpSpPr>
        <p:sp>
          <p:nvSpPr>
            <p:cNvPr id="246" name="TextBox 24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47" name="Straight Connector 24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8" name="Group 247"/>
          <p:cNvGrpSpPr/>
          <p:nvPr/>
        </p:nvGrpSpPr>
        <p:grpSpPr>
          <a:xfrm>
            <a:off x="4656370" y="3281075"/>
            <a:ext cx="493632" cy="361027"/>
            <a:chOff x="2549426" y="4187180"/>
            <a:chExt cx="422296" cy="328206"/>
          </a:xfrm>
          <a:solidFill>
            <a:schemeClr val="bg1"/>
          </a:solidFill>
        </p:grpSpPr>
        <p:sp>
          <p:nvSpPr>
            <p:cNvPr id="249" name="TextBox 24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0" name="Straight Connector 24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1" name="Group 250"/>
          <p:cNvGrpSpPr/>
          <p:nvPr/>
        </p:nvGrpSpPr>
        <p:grpSpPr>
          <a:xfrm>
            <a:off x="4092856" y="3213599"/>
            <a:ext cx="493632" cy="361027"/>
            <a:chOff x="2549426" y="4187180"/>
            <a:chExt cx="422296" cy="328206"/>
          </a:xfrm>
          <a:solidFill>
            <a:schemeClr val="bg1"/>
          </a:solidFill>
        </p:grpSpPr>
        <p:sp>
          <p:nvSpPr>
            <p:cNvPr id="252" name="TextBox 25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3" name="Straight Connector 25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a:off x="4021732" y="3256629"/>
            <a:ext cx="493632" cy="361027"/>
            <a:chOff x="2549426" y="4187180"/>
            <a:chExt cx="422296" cy="328206"/>
          </a:xfrm>
          <a:solidFill>
            <a:schemeClr val="bg1"/>
          </a:solidFill>
        </p:grpSpPr>
        <p:sp>
          <p:nvSpPr>
            <p:cNvPr id="255" name="TextBox 25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6" name="Straight Connector 25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7" name="Group 256"/>
          <p:cNvGrpSpPr/>
          <p:nvPr/>
        </p:nvGrpSpPr>
        <p:grpSpPr>
          <a:xfrm>
            <a:off x="3951216" y="3302032"/>
            <a:ext cx="493632" cy="361027"/>
            <a:chOff x="2549426" y="4187180"/>
            <a:chExt cx="422296" cy="328206"/>
          </a:xfrm>
          <a:solidFill>
            <a:schemeClr val="bg1"/>
          </a:solidFill>
        </p:grpSpPr>
        <p:sp>
          <p:nvSpPr>
            <p:cNvPr id="258" name="TextBox 25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59" name="Straight Connector 25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p:nvPr/>
        </p:nvGrpSpPr>
        <p:grpSpPr>
          <a:xfrm>
            <a:off x="3745055" y="3194930"/>
            <a:ext cx="545856" cy="376735"/>
            <a:chOff x="1290382" y="4166014"/>
            <a:chExt cx="466973" cy="342486"/>
          </a:xfrm>
          <a:solidFill>
            <a:schemeClr val="bg1"/>
          </a:solidFill>
        </p:grpSpPr>
        <p:cxnSp>
          <p:nvCxnSpPr>
            <p:cNvPr id="261" name="Straight Connector 260"/>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62" name="TextBox 261"/>
            <p:cNvSpPr txBox="1"/>
            <p:nvPr/>
          </p:nvSpPr>
          <p:spPr>
            <a:xfrm>
              <a:off x="1290382" y="4166014"/>
              <a:ext cx="466973" cy="246221"/>
            </a:xfrm>
            <a:prstGeom prst="rect">
              <a:avLst/>
            </a:prstGeom>
            <a:grpFill/>
            <a:ln>
              <a:solidFill>
                <a:schemeClr val="tx1"/>
              </a:solidFill>
            </a:ln>
          </p:spPr>
          <p:txBody>
            <a:bodyPr wrap="square" rtlCol="0">
              <a:spAutoFit/>
            </a:bodyPr>
            <a:lstStyle/>
            <a:p>
              <a:r>
                <a:rPr lang="en-US" sz="1100" dirty="0"/>
                <a:t>+098</a:t>
              </a:r>
            </a:p>
          </p:txBody>
        </p:sp>
      </p:grpSp>
      <p:cxnSp>
        <p:nvCxnSpPr>
          <p:cNvPr id="263" name="Straight Arrow Connector 262"/>
          <p:cNvCxnSpPr/>
          <p:nvPr/>
        </p:nvCxnSpPr>
        <p:spPr>
          <a:xfrm flipH="1" flipV="1">
            <a:off x="6009932" y="3573338"/>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flipH="1" flipV="1">
            <a:off x="6334586"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flipH="1" flipV="1">
            <a:off x="6405410"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flipH="1" flipV="1">
            <a:off x="647013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flipH="1" flipV="1">
            <a:off x="7034074"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p:nvPr/>
        </p:nvCxnSpPr>
        <p:spPr>
          <a:xfrm flipH="1" flipV="1">
            <a:off x="709213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flipH="1" flipV="1">
            <a:off x="7176305"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0" name="Straight Arrow Connector 269"/>
          <p:cNvCxnSpPr/>
          <p:nvPr/>
        </p:nvCxnSpPr>
        <p:spPr>
          <a:xfrm flipH="1" flipV="1">
            <a:off x="7597163"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p:nvPr/>
        </p:nvCxnSpPr>
        <p:spPr>
          <a:xfrm flipH="1" flipV="1">
            <a:off x="7512992" y="3567694"/>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272" name="Group 271"/>
          <p:cNvGrpSpPr/>
          <p:nvPr/>
        </p:nvGrpSpPr>
        <p:grpSpPr>
          <a:xfrm>
            <a:off x="7337227" y="3213555"/>
            <a:ext cx="493632" cy="361027"/>
            <a:chOff x="2549426" y="4187180"/>
            <a:chExt cx="422296" cy="328206"/>
          </a:xfrm>
          <a:solidFill>
            <a:schemeClr val="bg1"/>
          </a:solidFill>
        </p:grpSpPr>
        <p:sp>
          <p:nvSpPr>
            <p:cNvPr id="273" name="TextBox 272"/>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4" name="Straight Connector 273"/>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7255578" y="3248481"/>
            <a:ext cx="493632" cy="361027"/>
            <a:chOff x="2549426" y="4187180"/>
            <a:chExt cx="422296" cy="328206"/>
          </a:xfrm>
          <a:solidFill>
            <a:schemeClr val="bg1"/>
          </a:solidFill>
        </p:grpSpPr>
        <p:sp>
          <p:nvSpPr>
            <p:cNvPr id="276" name="TextBox 275"/>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77" name="Straight Connector 276"/>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p:cNvGrpSpPr/>
          <p:nvPr/>
        </p:nvGrpSpPr>
        <p:grpSpPr>
          <a:xfrm>
            <a:off x="6914135" y="3192601"/>
            <a:ext cx="493632" cy="361027"/>
            <a:chOff x="2549426" y="4187180"/>
            <a:chExt cx="422296" cy="328206"/>
          </a:xfrm>
          <a:solidFill>
            <a:schemeClr val="bg1"/>
          </a:solidFill>
        </p:grpSpPr>
        <p:sp>
          <p:nvSpPr>
            <p:cNvPr id="279" name="TextBox 27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0" name="Straight Connector 27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p:cNvGrpSpPr/>
          <p:nvPr/>
        </p:nvGrpSpPr>
        <p:grpSpPr>
          <a:xfrm>
            <a:off x="6828774" y="3234510"/>
            <a:ext cx="493632" cy="361027"/>
            <a:chOff x="2549426" y="4187180"/>
            <a:chExt cx="422296" cy="328206"/>
          </a:xfrm>
          <a:solidFill>
            <a:schemeClr val="bg1"/>
          </a:solidFill>
        </p:grpSpPr>
        <p:sp>
          <p:nvSpPr>
            <p:cNvPr id="282" name="TextBox 28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3" name="Straight Connector 28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6776815" y="3276421"/>
            <a:ext cx="493632" cy="361027"/>
            <a:chOff x="2549426" y="4187180"/>
            <a:chExt cx="422296" cy="328206"/>
          </a:xfrm>
          <a:solidFill>
            <a:schemeClr val="bg1"/>
          </a:solidFill>
        </p:grpSpPr>
        <p:sp>
          <p:nvSpPr>
            <p:cNvPr id="285" name="TextBox 28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6" name="Straight Connector 28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7" name="Group 286"/>
          <p:cNvGrpSpPr/>
          <p:nvPr/>
        </p:nvGrpSpPr>
        <p:grpSpPr>
          <a:xfrm>
            <a:off x="6213301" y="3208945"/>
            <a:ext cx="493632" cy="361027"/>
            <a:chOff x="2549426" y="4187180"/>
            <a:chExt cx="422296" cy="328206"/>
          </a:xfrm>
          <a:solidFill>
            <a:schemeClr val="bg1"/>
          </a:solidFill>
        </p:grpSpPr>
        <p:sp>
          <p:nvSpPr>
            <p:cNvPr id="288" name="TextBox 28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89" name="Straight Connector 28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0" name="Group 289"/>
          <p:cNvGrpSpPr/>
          <p:nvPr/>
        </p:nvGrpSpPr>
        <p:grpSpPr>
          <a:xfrm>
            <a:off x="6142177" y="3251975"/>
            <a:ext cx="493632" cy="361027"/>
            <a:chOff x="2549426" y="4187180"/>
            <a:chExt cx="422296" cy="328206"/>
          </a:xfrm>
          <a:solidFill>
            <a:schemeClr val="bg1"/>
          </a:solidFill>
        </p:grpSpPr>
        <p:sp>
          <p:nvSpPr>
            <p:cNvPr id="291" name="TextBox 29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2" name="Straight Connector 29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3" name="Group 292"/>
          <p:cNvGrpSpPr/>
          <p:nvPr/>
        </p:nvGrpSpPr>
        <p:grpSpPr>
          <a:xfrm>
            <a:off x="6071663" y="3297376"/>
            <a:ext cx="493632" cy="361027"/>
            <a:chOff x="2549426" y="4187180"/>
            <a:chExt cx="422296" cy="328206"/>
          </a:xfrm>
          <a:solidFill>
            <a:schemeClr val="bg1"/>
          </a:solidFill>
        </p:grpSpPr>
        <p:sp>
          <p:nvSpPr>
            <p:cNvPr id="294" name="TextBox 29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295" name="Straight Connector 29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5872904" y="3210065"/>
            <a:ext cx="545856" cy="366259"/>
            <a:chOff x="1296715" y="4184005"/>
            <a:chExt cx="466973" cy="332962"/>
          </a:xfrm>
          <a:solidFill>
            <a:schemeClr val="bg1"/>
          </a:solidFill>
        </p:grpSpPr>
        <p:cxnSp>
          <p:nvCxnSpPr>
            <p:cNvPr id="297" name="Straight Connector 296"/>
            <p:cNvCxnSpPr/>
            <p:nvPr/>
          </p:nvCxnSpPr>
          <p:spPr>
            <a:xfrm flipH="1" flipV="1">
              <a:off x="1406897" y="4438693"/>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98" name="TextBox 297"/>
            <p:cNvSpPr txBox="1"/>
            <p:nvPr/>
          </p:nvSpPr>
          <p:spPr>
            <a:xfrm>
              <a:off x="1296715" y="4184005"/>
              <a:ext cx="466973" cy="246220"/>
            </a:xfrm>
            <a:prstGeom prst="rect">
              <a:avLst/>
            </a:prstGeom>
            <a:grpFill/>
            <a:ln>
              <a:solidFill>
                <a:schemeClr val="tx1"/>
              </a:solidFill>
            </a:ln>
          </p:spPr>
          <p:txBody>
            <a:bodyPr wrap="square" rtlCol="0">
              <a:spAutoFit/>
            </a:bodyPr>
            <a:lstStyle/>
            <a:p>
              <a:r>
                <a:rPr lang="en-US" sz="1100" dirty="0"/>
                <a:t>+036</a:t>
              </a:r>
            </a:p>
          </p:txBody>
        </p:sp>
      </p:grpSp>
      <p:cxnSp>
        <p:nvCxnSpPr>
          <p:cNvPr id="299" name="Straight Arrow Connector 298"/>
          <p:cNvCxnSpPr/>
          <p:nvPr/>
        </p:nvCxnSpPr>
        <p:spPr>
          <a:xfrm flipH="1" flipV="1">
            <a:off x="8288654"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0" name="Straight Arrow Connector 299"/>
          <p:cNvCxnSpPr/>
          <p:nvPr/>
        </p:nvCxnSpPr>
        <p:spPr>
          <a:xfrm flipH="1" flipV="1">
            <a:off x="8425268"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1" name="Straight Arrow Connector 300"/>
          <p:cNvCxnSpPr/>
          <p:nvPr/>
        </p:nvCxnSpPr>
        <p:spPr>
          <a:xfrm flipH="1" flipV="1">
            <a:off x="8496089"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2" name="Straight Arrow Connector 301"/>
          <p:cNvCxnSpPr/>
          <p:nvPr/>
        </p:nvCxnSpPr>
        <p:spPr>
          <a:xfrm flipH="1" flipV="1">
            <a:off x="8560818" y="3568681"/>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3" name="Straight Arrow Connector 302"/>
          <p:cNvCxnSpPr/>
          <p:nvPr/>
        </p:nvCxnSpPr>
        <p:spPr>
          <a:xfrm flipH="1" flipV="1">
            <a:off x="912475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4" name="Straight Arrow Connector 303"/>
          <p:cNvCxnSpPr/>
          <p:nvPr/>
        </p:nvCxnSpPr>
        <p:spPr>
          <a:xfrm flipH="1" flipV="1">
            <a:off x="9182815"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5" name="Straight Arrow Connector 304"/>
          <p:cNvCxnSpPr/>
          <p:nvPr/>
        </p:nvCxnSpPr>
        <p:spPr>
          <a:xfrm flipH="1" flipV="1">
            <a:off x="926698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6" name="Straight Arrow Connector 305"/>
          <p:cNvCxnSpPr/>
          <p:nvPr/>
        </p:nvCxnSpPr>
        <p:spPr>
          <a:xfrm flipH="1" flipV="1">
            <a:off x="9687847"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cxnSp>
        <p:nvCxnSpPr>
          <p:cNvPr id="307" name="Straight Arrow Connector 306"/>
          <p:cNvCxnSpPr/>
          <p:nvPr/>
        </p:nvCxnSpPr>
        <p:spPr>
          <a:xfrm flipH="1" flipV="1">
            <a:off x="9603674" y="3567693"/>
            <a:ext cx="6810" cy="358846"/>
          </a:xfrm>
          <a:prstGeom prst="straightConnector1">
            <a:avLst/>
          </a:prstGeom>
          <a:ln w="9525" cmpd="sng">
            <a:tailEnd type="none"/>
          </a:ln>
        </p:spPr>
        <p:style>
          <a:lnRef idx="2">
            <a:schemeClr val="accent1"/>
          </a:lnRef>
          <a:fillRef idx="0">
            <a:schemeClr val="accent1"/>
          </a:fillRef>
          <a:effectRef idx="1">
            <a:schemeClr val="accent1"/>
          </a:effectRef>
          <a:fontRef idx="minor">
            <a:schemeClr val="tx1"/>
          </a:fontRef>
        </p:style>
      </p:cxnSp>
      <p:grpSp>
        <p:nvGrpSpPr>
          <p:cNvPr id="308" name="Group 307"/>
          <p:cNvGrpSpPr/>
          <p:nvPr/>
        </p:nvGrpSpPr>
        <p:grpSpPr>
          <a:xfrm>
            <a:off x="9427908" y="3213554"/>
            <a:ext cx="493632" cy="361027"/>
            <a:chOff x="2549426" y="4187180"/>
            <a:chExt cx="422296" cy="328206"/>
          </a:xfrm>
          <a:solidFill>
            <a:schemeClr val="bg1"/>
          </a:solidFill>
        </p:grpSpPr>
        <p:sp>
          <p:nvSpPr>
            <p:cNvPr id="309" name="TextBox 308"/>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0" name="Straight Connector 309"/>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1" name="Group 310"/>
          <p:cNvGrpSpPr/>
          <p:nvPr/>
        </p:nvGrpSpPr>
        <p:grpSpPr>
          <a:xfrm>
            <a:off x="9346258" y="3248479"/>
            <a:ext cx="493632" cy="361027"/>
            <a:chOff x="2549426" y="4187180"/>
            <a:chExt cx="422296" cy="328206"/>
          </a:xfrm>
          <a:solidFill>
            <a:schemeClr val="bg1"/>
          </a:solidFill>
        </p:grpSpPr>
        <p:sp>
          <p:nvSpPr>
            <p:cNvPr id="312" name="TextBox 311"/>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3" name="Straight Connector 312"/>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4" name="Group 313"/>
          <p:cNvGrpSpPr/>
          <p:nvPr/>
        </p:nvGrpSpPr>
        <p:grpSpPr>
          <a:xfrm>
            <a:off x="9004815" y="3192599"/>
            <a:ext cx="493632" cy="361027"/>
            <a:chOff x="2549426" y="4187180"/>
            <a:chExt cx="422296" cy="328206"/>
          </a:xfrm>
          <a:solidFill>
            <a:schemeClr val="bg1"/>
          </a:solidFill>
        </p:grpSpPr>
        <p:sp>
          <p:nvSpPr>
            <p:cNvPr id="315" name="TextBox 314"/>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6" name="Straight Connector 315"/>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p:nvPr/>
        </p:nvGrpSpPr>
        <p:grpSpPr>
          <a:xfrm>
            <a:off x="8919456" y="3234509"/>
            <a:ext cx="493632" cy="361027"/>
            <a:chOff x="2549426" y="4187180"/>
            <a:chExt cx="422296" cy="328206"/>
          </a:xfrm>
          <a:solidFill>
            <a:schemeClr val="bg1"/>
          </a:solidFill>
        </p:grpSpPr>
        <p:sp>
          <p:nvSpPr>
            <p:cNvPr id="318" name="TextBox 317"/>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19" name="Straight Connector 318"/>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0" name="Group 319"/>
          <p:cNvGrpSpPr/>
          <p:nvPr/>
        </p:nvGrpSpPr>
        <p:grpSpPr>
          <a:xfrm>
            <a:off x="8867496" y="3276420"/>
            <a:ext cx="493632" cy="361027"/>
            <a:chOff x="2549426" y="4187180"/>
            <a:chExt cx="422296" cy="328206"/>
          </a:xfrm>
          <a:solidFill>
            <a:schemeClr val="bg1"/>
          </a:solidFill>
        </p:grpSpPr>
        <p:sp>
          <p:nvSpPr>
            <p:cNvPr id="321" name="TextBox 320"/>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2" name="Straight Connector 321"/>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8303982" y="3208944"/>
            <a:ext cx="493632" cy="361027"/>
            <a:chOff x="2549426" y="4187180"/>
            <a:chExt cx="422296" cy="328206"/>
          </a:xfrm>
          <a:solidFill>
            <a:schemeClr val="bg1"/>
          </a:solidFill>
        </p:grpSpPr>
        <p:sp>
          <p:nvSpPr>
            <p:cNvPr id="324" name="TextBox 323"/>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5" name="Straight Connector 324"/>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a:off x="8232858" y="3251974"/>
            <a:ext cx="493632" cy="361027"/>
            <a:chOff x="2549426" y="4187180"/>
            <a:chExt cx="422296" cy="328206"/>
          </a:xfrm>
          <a:solidFill>
            <a:schemeClr val="bg1"/>
          </a:solidFill>
        </p:grpSpPr>
        <p:sp>
          <p:nvSpPr>
            <p:cNvPr id="327" name="TextBox 326"/>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28" name="Straight Connector 327"/>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p:nvPr/>
        </p:nvGrpSpPr>
        <p:grpSpPr>
          <a:xfrm>
            <a:off x="8162343" y="3297375"/>
            <a:ext cx="493632" cy="361027"/>
            <a:chOff x="2549426" y="4187180"/>
            <a:chExt cx="422296" cy="328206"/>
          </a:xfrm>
          <a:solidFill>
            <a:schemeClr val="bg1"/>
          </a:solidFill>
        </p:grpSpPr>
        <p:sp>
          <p:nvSpPr>
            <p:cNvPr id="330" name="TextBox 329"/>
            <p:cNvSpPr txBox="1"/>
            <p:nvPr/>
          </p:nvSpPr>
          <p:spPr>
            <a:xfrm>
              <a:off x="2549426" y="4187180"/>
              <a:ext cx="422296" cy="246221"/>
            </a:xfrm>
            <a:prstGeom prst="rect">
              <a:avLst/>
            </a:prstGeom>
            <a:grpFill/>
            <a:ln>
              <a:solidFill>
                <a:schemeClr val="tx1"/>
              </a:solidFill>
              <a:prstDash val="sysDash"/>
            </a:ln>
          </p:spPr>
          <p:txBody>
            <a:bodyPr wrap="square" rtlCol="0">
              <a:spAutoFit/>
            </a:bodyPr>
            <a:lstStyle/>
            <a:p>
              <a:r>
                <a:rPr lang="en-US" sz="1100" dirty="0"/>
                <a:t>+xxx</a:t>
              </a:r>
            </a:p>
          </p:txBody>
        </p:sp>
        <p:cxnSp>
          <p:nvCxnSpPr>
            <p:cNvPr id="331" name="Straight Connector 330"/>
            <p:cNvCxnSpPr/>
            <p:nvPr/>
          </p:nvCxnSpPr>
          <p:spPr>
            <a:xfrm flipH="1" flipV="1">
              <a:off x="2771800" y="4437112"/>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2" name="Group 331"/>
          <p:cNvGrpSpPr/>
          <p:nvPr/>
        </p:nvGrpSpPr>
        <p:grpSpPr>
          <a:xfrm>
            <a:off x="7963585" y="3210067"/>
            <a:ext cx="545856" cy="356945"/>
            <a:chOff x="1296715" y="4184005"/>
            <a:chExt cx="466973" cy="324495"/>
          </a:xfrm>
          <a:solidFill>
            <a:schemeClr val="bg1"/>
          </a:solidFill>
        </p:grpSpPr>
        <p:cxnSp>
          <p:nvCxnSpPr>
            <p:cNvPr id="333" name="Straight Connector 332"/>
            <p:cNvCxnSpPr/>
            <p:nvPr/>
          </p:nvCxnSpPr>
          <p:spPr>
            <a:xfrm flipH="1" flipV="1">
              <a:off x="1567764" y="4430226"/>
              <a:ext cx="686" cy="78274"/>
            </a:xfrm>
            <a:prstGeom prst="line">
              <a:avLst/>
            </a:prstGeom>
            <a:grpFill/>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334" name="TextBox 333"/>
            <p:cNvSpPr txBox="1"/>
            <p:nvPr/>
          </p:nvSpPr>
          <p:spPr>
            <a:xfrm>
              <a:off x="1296715" y="4184005"/>
              <a:ext cx="466973" cy="246221"/>
            </a:xfrm>
            <a:prstGeom prst="rect">
              <a:avLst/>
            </a:prstGeom>
            <a:grpFill/>
            <a:ln>
              <a:solidFill>
                <a:schemeClr val="tx1"/>
              </a:solidFill>
            </a:ln>
          </p:spPr>
          <p:txBody>
            <a:bodyPr wrap="square" rtlCol="0">
              <a:spAutoFit/>
            </a:bodyPr>
            <a:lstStyle/>
            <a:p>
              <a:r>
                <a:rPr lang="en-US" sz="1100" dirty="0"/>
                <a:t>+085</a:t>
              </a:r>
            </a:p>
          </p:txBody>
        </p:sp>
      </p:grpSp>
      <p:cxnSp>
        <p:nvCxnSpPr>
          <p:cNvPr id="335" name="Straight Connector 334"/>
          <p:cNvCxnSpPr/>
          <p:nvPr/>
        </p:nvCxnSpPr>
        <p:spPr>
          <a:xfrm flipH="1" flipV="1">
            <a:off x="4650032" y="4519600"/>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flipV="1">
            <a:off x="4650029" y="4641839"/>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7" name="TextBox 336"/>
          <p:cNvSpPr txBox="1"/>
          <p:nvPr/>
        </p:nvSpPr>
        <p:spPr>
          <a:xfrm>
            <a:off x="4370634" y="4240063"/>
            <a:ext cx="553249" cy="272776"/>
          </a:xfrm>
          <a:prstGeom prst="rect">
            <a:avLst/>
          </a:prstGeom>
          <a:noFill/>
          <a:ln>
            <a:solidFill>
              <a:schemeClr val="tx1"/>
            </a:solidFill>
          </a:ln>
        </p:spPr>
        <p:txBody>
          <a:bodyPr wrap="square" lIns="102481" tIns="51241" rIns="102481" bIns="51241" rtlCol="0">
            <a:spAutoFit/>
          </a:bodyPr>
          <a:lstStyle/>
          <a:p>
            <a:r>
              <a:rPr lang="en-US" sz="1100" dirty="0"/>
              <a:t>+497</a:t>
            </a:r>
          </a:p>
        </p:txBody>
      </p:sp>
      <p:cxnSp>
        <p:nvCxnSpPr>
          <p:cNvPr id="338" name="Straight Connector 337"/>
          <p:cNvCxnSpPr/>
          <p:nvPr/>
        </p:nvCxnSpPr>
        <p:spPr>
          <a:xfrm flipH="1" flipV="1">
            <a:off x="6791471" y="4519600"/>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flipH="1" flipV="1">
            <a:off x="6791468" y="4641839"/>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0" name="TextBox 339"/>
          <p:cNvSpPr txBox="1"/>
          <p:nvPr/>
        </p:nvSpPr>
        <p:spPr>
          <a:xfrm>
            <a:off x="6512072" y="4240063"/>
            <a:ext cx="553249" cy="272776"/>
          </a:xfrm>
          <a:prstGeom prst="rect">
            <a:avLst/>
          </a:prstGeom>
          <a:noFill/>
          <a:ln>
            <a:solidFill>
              <a:schemeClr val="tx1"/>
            </a:solidFill>
          </a:ln>
        </p:spPr>
        <p:txBody>
          <a:bodyPr wrap="square" lIns="102481" tIns="51241" rIns="102481" bIns="51241" rtlCol="0">
            <a:spAutoFit/>
          </a:bodyPr>
          <a:lstStyle/>
          <a:p>
            <a:r>
              <a:rPr lang="en-US" sz="1100" dirty="0"/>
              <a:t>+498</a:t>
            </a:r>
          </a:p>
        </p:txBody>
      </p:sp>
      <p:cxnSp>
        <p:nvCxnSpPr>
          <p:cNvPr id="341" name="Straight Connector 340"/>
          <p:cNvCxnSpPr/>
          <p:nvPr/>
        </p:nvCxnSpPr>
        <p:spPr>
          <a:xfrm flipH="1" flipV="1">
            <a:off x="8911755" y="4519706"/>
            <a:ext cx="1" cy="12548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flipV="1">
            <a:off x="8911753" y="4641945"/>
            <a:ext cx="272" cy="307038"/>
          </a:xfrm>
          <a:prstGeom prst="line">
            <a:avLst/>
          </a:prstGeom>
          <a:ln w="9525">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3" name="TextBox 342"/>
          <p:cNvSpPr txBox="1"/>
          <p:nvPr/>
        </p:nvSpPr>
        <p:spPr>
          <a:xfrm>
            <a:off x="8632358" y="4240170"/>
            <a:ext cx="553249" cy="272776"/>
          </a:xfrm>
          <a:prstGeom prst="rect">
            <a:avLst/>
          </a:prstGeom>
          <a:noFill/>
          <a:ln>
            <a:solidFill>
              <a:schemeClr val="tx1"/>
            </a:solidFill>
          </a:ln>
        </p:spPr>
        <p:txBody>
          <a:bodyPr wrap="square" lIns="102481" tIns="51241" rIns="102481" bIns="51241" rtlCol="0">
            <a:spAutoFit/>
          </a:bodyPr>
          <a:lstStyle/>
          <a:p>
            <a:r>
              <a:rPr lang="en-US" sz="1100" dirty="0"/>
              <a:t>+495</a:t>
            </a:r>
          </a:p>
        </p:txBody>
      </p:sp>
      <p:sp>
        <p:nvSpPr>
          <p:cNvPr id="344" name="TextBox 343"/>
          <p:cNvSpPr txBox="1"/>
          <p:nvPr/>
        </p:nvSpPr>
        <p:spPr>
          <a:xfrm>
            <a:off x="3832971" y="6555809"/>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345" name="TextBox 344"/>
          <p:cNvSpPr txBox="1"/>
          <p:nvPr/>
        </p:nvSpPr>
        <p:spPr>
          <a:xfrm>
            <a:off x="4737782" y="6545467"/>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sp>
        <p:nvSpPr>
          <p:cNvPr id="346" name="TextBox 345"/>
          <p:cNvSpPr txBox="1"/>
          <p:nvPr/>
        </p:nvSpPr>
        <p:spPr>
          <a:xfrm>
            <a:off x="6030080" y="6555809"/>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347" name="TextBox 346"/>
          <p:cNvSpPr txBox="1"/>
          <p:nvPr/>
        </p:nvSpPr>
        <p:spPr>
          <a:xfrm>
            <a:off x="6934889" y="6545467"/>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sp>
        <p:nvSpPr>
          <p:cNvPr id="348" name="TextBox 347"/>
          <p:cNvSpPr txBox="1"/>
          <p:nvPr/>
        </p:nvSpPr>
        <p:spPr>
          <a:xfrm>
            <a:off x="8197498" y="6576764"/>
            <a:ext cx="633669" cy="272776"/>
          </a:xfrm>
          <a:prstGeom prst="rect">
            <a:avLst/>
          </a:prstGeom>
          <a:noFill/>
          <a:ln>
            <a:solidFill>
              <a:schemeClr val="tx1"/>
            </a:solidFill>
          </a:ln>
        </p:spPr>
        <p:txBody>
          <a:bodyPr wrap="square" lIns="102481" tIns="51241" rIns="102481" bIns="51241" rtlCol="0">
            <a:spAutoFit/>
          </a:bodyPr>
          <a:lstStyle/>
          <a:p>
            <a:r>
              <a:rPr lang="en-US" sz="1100" dirty="0"/>
              <a:t>+151</a:t>
            </a:r>
          </a:p>
        </p:txBody>
      </p:sp>
      <p:sp>
        <p:nvSpPr>
          <p:cNvPr id="349" name="TextBox 348"/>
          <p:cNvSpPr txBox="1"/>
          <p:nvPr/>
        </p:nvSpPr>
        <p:spPr>
          <a:xfrm>
            <a:off x="9102309" y="6566422"/>
            <a:ext cx="633669" cy="272776"/>
          </a:xfrm>
          <a:prstGeom prst="rect">
            <a:avLst/>
          </a:prstGeom>
          <a:noFill/>
          <a:ln>
            <a:solidFill>
              <a:schemeClr val="tx1"/>
            </a:solidFill>
          </a:ln>
        </p:spPr>
        <p:txBody>
          <a:bodyPr wrap="square" lIns="102481" tIns="51241" rIns="102481" bIns="51241" rtlCol="0">
            <a:spAutoFit/>
          </a:bodyPr>
          <a:lstStyle/>
          <a:p>
            <a:r>
              <a:rPr lang="en-US" sz="1100" dirty="0"/>
              <a:t>+651</a:t>
            </a:r>
          </a:p>
        </p:txBody>
      </p:sp>
    </p:spTree>
    <p:extLst>
      <p:ext uri="{BB962C8B-B14F-4D97-AF65-F5344CB8AC3E}">
        <p14:creationId xmlns:p14="http://schemas.microsoft.com/office/powerpoint/2010/main" val="32321747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Long Neutron Instrument</a:t>
            </a:r>
            <a:endParaRPr lang="en-US" sz="3100" dirty="0">
              <a:latin typeface="+mn-lt"/>
            </a:endParaRPr>
          </a:p>
        </p:txBody>
      </p:sp>
      <p:cxnSp>
        <p:nvCxnSpPr>
          <p:cNvPr id="65" name="Straight Arrow Connector 64"/>
          <p:cNvCxnSpPr/>
          <p:nvPr/>
        </p:nvCxnSpPr>
        <p:spPr>
          <a:xfrm flipV="1">
            <a:off x="5596839" y="5284068"/>
            <a:ext cx="35512" cy="1883374"/>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2391991" y="5284068"/>
            <a:ext cx="6318" cy="1883374"/>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5767" y="5068044"/>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58467" y="5068048"/>
            <a:ext cx="1010062" cy="243964"/>
          </a:xfrm>
          <a:prstGeom prst="rect">
            <a:avLst/>
          </a:prstGeom>
          <a:noFill/>
          <a:ln>
            <a:noFill/>
          </a:ln>
        </p:spPr>
        <p:txBody>
          <a:bodyPr wrap="square" lIns="89190" tIns="44596" rIns="89190" bIns="44596" rtlCol="0">
            <a:spAutoFit/>
          </a:bodyPr>
          <a:lstStyle/>
          <a:p>
            <a:r>
              <a:rPr lang="en-US" sz="1000" dirty="0"/>
              <a:t>160m</a:t>
            </a:r>
          </a:p>
        </p:txBody>
      </p:sp>
      <p:cxnSp>
        <p:nvCxnSpPr>
          <p:cNvPr id="124" name="Straight Arrow Connector 123"/>
          <p:cNvCxnSpPr/>
          <p:nvPr/>
        </p:nvCxnSpPr>
        <p:spPr>
          <a:xfrm flipH="1">
            <a:off x="549060" y="5431446"/>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0798" y="5226464"/>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630696" y="1633263"/>
            <a:ext cx="9343076" cy="3146750"/>
          </a:xfrm>
          <a:prstGeom prst="rect">
            <a:avLst/>
          </a:prstGeom>
        </p:spPr>
      </p:pic>
      <p:sp>
        <p:nvSpPr>
          <p:cNvPr id="16" name="TextBox 15"/>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17" name="TextBox 16"/>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18" name="TextBox 17"/>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spTree>
    <p:extLst>
      <p:ext uri="{BB962C8B-B14F-4D97-AF65-F5344CB8AC3E}">
        <p14:creationId xmlns:p14="http://schemas.microsoft.com/office/powerpoint/2010/main" val="12402843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Modular Instrument Control Concept</a:t>
            </a:r>
          </a:p>
        </p:txBody>
      </p:sp>
      <p:sp>
        <p:nvSpPr>
          <p:cNvPr id="13" name="Rectangle 12"/>
          <p:cNvSpPr/>
          <p:nvPr/>
        </p:nvSpPr>
        <p:spPr>
          <a:xfrm flipH="1">
            <a:off x="5956437" y="5312230"/>
            <a:ext cx="531154" cy="62798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9" name="Straight Connector 18"/>
          <p:cNvCxnSpPr/>
          <p:nvPr/>
        </p:nvCxnSpPr>
        <p:spPr>
          <a:xfrm flipH="1" flipV="1">
            <a:off x="5652187" y="4318987"/>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506119" y="4325389"/>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9788" y="4315353"/>
            <a:ext cx="1659952" cy="634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64034" y="4318986"/>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985309" y="4325396"/>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652190" y="4480220"/>
            <a:ext cx="4658271" cy="45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506119" y="4486621"/>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29788" y="4476587"/>
            <a:ext cx="1659952" cy="353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64034" y="4480221"/>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985309" y="4486631"/>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375360" y="4299973"/>
            <a:ext cx="0" cy="100584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72203" y="4467618"/>
            <a:ext cx="0" cy="838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50" name="TextBox 49"/>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51" name="TextBox 50"/>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sp>
        <p:nvSpPr>
          <p:cNvPr id="59" name="TextBox 58"/>
          <p:cNvSpPr txBox="1"/>
          <p:nvPr/>
        </p:nvSpPr>
        <p:spPr>
          <a:xfrm flipH="1">
            <a:off x="8542851" y="4088740"/>
            <a:ext cx="1010062" cy="243964"/>
          </a:xfrm>
          <a:prstGeom prst="rect">
            <a:avLst/>
          </a:prstGeom>
          <a:noFill/>
          <a:ln>
            <a:noFill/>
          </a:ln>
        </p:spPr>
        <p:txBody>
          <a:bodyPr wrap="square" lIns="89190" tIns="44596" rIns="89190" bIns="44596" rtlCol="0">
            <a:spAutoFit/>
          </a:bodyPr>
          <a:lstStyle/>
          <a:p>
            <a:r>
              <a:rPr lang="en-US" sz="1000" dirty="0"/>
              <a:t>EPICS</a:t>
            </a:r>
          </a:p>
        </p:txBody>
      </p:sp>
      <p:sp>
        <p:nvSpPr>
          <p:cNvPr id="60" name="TextBox 59"/>
          <p:cNvSpPr txBox="1"/>
          <p:nvPr/>
        </p:nvSpPr>
        <p:spPr>
          <a:xfrm flipH="1">
            <a:off x="8795369" y="4484782"/>
            <a:ext cx="734003" cy="243964"/>
          </a:xfrm>
          <a:prstGeom prst="rect">
            <a:avLst/>
          </a:prstGeom>
          <a:noFill/>
          <a:ln>
            <a:noFill/>
          </a:ln>
        </p:spPr>
        <p:txBody>
          <a:bodyPr wrap="square" lIns="89190" tIns="44596" rIns="89190" bIns="44596" rtlCol="0">
            <a:spAutoFit/>
          </a:bodyPr>
          <a:lstStyle/>
          <a:p>
            <a:r>
              <a:rPr lang="en-US" sz="1000" dirty="0"/>
              <a:t>Timing</a:t>
            </a:r>
          </a:p>
        </p:txBody>
      </p:sp>
      <p:cxnSp>
        <p:nvCxnSpPr>
          <p:cNvPr id="65" name="Straight Arrow Connector 64"/>
          <p:cNvCxnSpPr/>
          <p:nvPr/>
        </p:nvCxnSpPr>
        <p:spPr>
          <a:xfrm flipV="1">
            <a:off x="559683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39830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8182" y="3534273"/>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60882" y="3534276"/>
            <a:ext cx="1010062" cy="243964"/>
          </a:xfrm>
          <a:prstGeom prst="rect">
            <a:avLst/>
          </a:prstGeom>
          <a:noFill/>
          <a:ln>
            <a:noFill/>
          </a:ln>
        </p:spPr>
        <p:txBody>
          <a:bodyPr wrap="square" lIns="89190" tIns="44596" rIns="89190" bIns="44596" rtlCol="0">
            <a:spAutoFit/>
          </a:bodyPr>
          <a:lstStyle/>
          <a:p>
            <a:r>
              <a:rPr lang="en-US" sz="1000" dirty="0"/>
              <a:t>160m</a:t>
            </a:r>
          </a:p>
        </p:txBody>
      </p:sp>
      <p:sp>
        <p:nvSpPr>
          <p:cNvPr id="80" name="TextBox 79"/>
          <p:cNvSpPr txBox="1"/>
          <p:nvPr/>
        </p:nvSpPr>
        <p:spPr>
          <a:xfrm flipH="1">
            <a:off x="5923728" y="5989757"/>
            <a:ext cx="505031" cy="243964"/>
          </a:xfrm>
          <a:prstGeom prst="rect">
            <a:avLst/>
          </a:prstGeom>
          <a:noFill/>
          <a:ln>
            <a:noFill/>
          </a:ln>
        </p:spPr>
        <p:txBody>
          <a:bodyPr wrap="square" lIns="89190" tIns="44596" rIns="89190" bIns="44596" rtlCol="0">
            <a:spAutoFit/>
          </a:bodyPr>
          <a:lstStyle/>
          <a:p>
            <a:r>
              <a:rPr lang="en-US" sz="1000" dirty="0"/>
              <a:t>PSS</a:t>
            </a:r>
          </a:p>
        </p:txBody>
      </p:sp>
      <p:sp>
        <p:nvSpPr>
          <p:cNvPr id="73" name="Rectangle 72"/>
          <p:cNvSpPr/>
          <p:nvPr/>
        </p:nvSpPr>
        <p:spPr>
          <a:xfrm flipH="1">
            <a:off x="5957031"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4" name="Rectangle 73"/>
          <p:cNvSpPr/>
          <p:nvPr/>
        </p:nvSpPr>
        <p:spPr>
          <a:xfrm flipH="1">
            <a:off x="679332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5" name="Rectangle 74"/>
          <p:cNvSpPr/>
          <p:nvPr/>
        </p:nvSpPr>
        <p:spPr>
          <a:xfrm flipH="1">
            <a:off x="7609814"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6" name="Rectangle 75"/>
          <p:cNvSpPr/>
          <p:nvPr/>
        </p:nvSpPr>
        <p:spPr>
          <a:xfrm flipH="1">
            <a:off x="840651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89" name="Rectangle 88"/>
          <p:cNvSpPr/>
          <p:nvPr/>
        </p:nvSpPr>
        <p:spPr>
          <a:xfrm flipH="1">
            <a:off x="921311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0" name="Rectangle 89"/>
          <p:cNvSpPr/>
          <p:nvPr/>
        </p:nvSpPr>
        <p:spPr>
          <a:xfrm flipH="1">
            <a:off x="366095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1" name="Rectangle 90"/>
          <p:cNvSpPr/>
          <p:nvPr/>
        </p:nvSpPr>
        <p:spPr>
          <a:xfrm flipH="1">
            <a:off x="286920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2" name="Rectangle 91"/>
          <p:cNvSpPr/>
          <p:nvPr/>
        </p:nvSpPr>
        <p:spPr>
          <a:xfrm flipH="1">
            <a:off x="1388243" y="4722408"/>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3" name="Rectangle 92"/>
          <p:cNvSpPr/>
          <p:nvPr/>
        </p:nvSpPr>
        <p:spPr>
          <a:xfrm flipH="1">
            <a:off x="571750" y="4717751"/>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5" name="Rectangle 94"/>
          <p:cNvSpPr/>
          <p:nvPr/>
        </p:nvSpPr>
        <p:spPr>
          <a:xfrm flipH="1">
            <a:off x="449724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grpSp>
        <p:nvGrpSpPr>
          <p:cNvPr id="133" name="Group 132"/>
          <p:cNvGrpSpPr/>
          <p:nvPr/>
        </p:nvGrpSpPr>
        <p:grpSpPr>
          <a:xfrm flipH="1">
            <a:off x="2999810" y="4320226"/>
            <a:ext cx="274637" cy="40512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786611" y="4316733"/>
            <a:ext cx="274637" cy="40512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4639031" y="4326363"/>
            <a:ext cx="274637" cy="40512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508955" y="4312073"/>
            <a:ext cx="274637" cy="40512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699885" y="4319058"/>
            <a:ext cx="274637" cy="40512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6904132" y="4313242"/>
            <a:ext cx="274637" cy="40512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7728050" y="4323720"/>
            <a:ext cx="274637" cy="40512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8533407" y="4313242"/>
            <a:ext cx="274637" cy="40512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9353610" y="4316733"/>
            <a:ext cx="274637" cy="40512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124" name="Straight Arrow Connector 123"/>
          <p:cNvCxnSpPr/>
          <p:nvPr/>
        </p:nvCxnSpPr>
        <p:spPr>
          <a:xfrm flipH="1">
            <a:off x="551475" y="3897675"/>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3213" y="3692693"/>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630696" y="1633263"/>
            <a:ext cx="9343076" cy="1742593"/>
          </a:xfrm>
          <a:prstGeom prst="rect">
            <a:avLst/>
          </a:prstGeom>
        </p:spPr>
      </p:pic>
    </p:spTree>
    <p:extLst>
      <p:ext uri="{BB962C8B-B14F-4D97-AF65-F5344CB8AC3E}">
        <p14:creationId xmlns:p14="http://schemas.microsoft.com/office/powerpoint/2010/main" val="15919825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Modular Instrument Control Concept</a:t>
            </a:r>
          </a:p>
        </p:txBody>
      </p:sp>
      <p:sp>
        <p:nvSpPr>
          <p:cNvPr id="10" name="Rectangle 9"/>
          <p:cNvSpPr/>
          <p:nvPr/>
        </p:nvSpPr>
        <p:spPr>
          <a:xfrm flipH="1">
            <a:off x="8395393" y="5626219"/>
            <a:ext cx="531154" cy="62798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1" name="Rectangle 10"/>
          <p:cNvSpPr/>
          <p:nvPr/>
        </p:nvSpPr>
        <p:spPr>
          <a:xfrm flipH="1">
            <a:off x="761228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2" name="Rectangle 11"/>
          <p:cNvSpPr/>
          <p:nvPr/>
        </p:nvSpPr>
        <p:spPr>
          <a:xfrm flipH="1">
            <a:off x="6794028" y="562621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3" name="Rectangle 12"/>
          <p:cNvSpPr/>
          <p:nvPr/>
        </p:nvSpPr>
        <p:spPr>
          <a:xfrm flipH="1">
            <a:off x="5956437" y="5312230"/>
            <a:ext cx="531154" cy="62798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5" name="Rectangle 14"/>
          <p:cNvSpPr/>
          <p:nvPr/>
        </p:nvSpPr>
        <p:spPr>
          <a:xfrm flipH="1">
            <a:off x="3660485" y="5626219"/>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6" name="Rectangle 15"/>
          <p:cNvSpPr/>
          <p:nvPr/>
        </p:nvSpPr>
        <p:spPr>
          <a:xfrm flipH="1">
            <a:off x="287056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7" name="Rectangle 16"/>
          <p:cNvSpPr/>
          <p:nvPr/>
        </p:nvSpPr>
        <p:spPr>
          <a:xfrm flipH="1">
            <a:off x="1389949" y="530756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8" name="Rectangle 17"/>
          <p:cNvSpPr/>
          <p:nvPr/>
        </p:nvSpPr>
        <p:spPr>
          <a:xfrm flipH="1">
            <a:off x="571695" y="5621557"/>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9" name="Straight Connector 18"/>
          <p:cNvCxnSpPr/>
          <p:nvPr/>
        </p:nvCxnSpPr>
        <p:spPr>
          <a:xfrm flipH="1" flipV="1">
            <a:off x="5652187" y="4318987"/>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506119" y="4325389"/>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9788" y="4315353"/>
            <a:ext cx="1659952" cy="634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64034" y="4318986"/>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985309" y="4325396"/>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652190" y="4480220"/>
            <a:ext cx="4658271" cy="45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506119" y="4486621"/>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29788" y="4476587"/>
            <a:ext cx="1659952" cy="353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64034" y="4480221"/>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985309" y="4486631"/>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818690" y="4969832"/>
            <a:ext cx="489" cy="656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18561" y="4973327"/>
            <a:ext cx="501"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10776" y="4976815"/>
            <a:ext cx="3042" cy="335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07618" y="4987297"/>
            <a:ext cx="1871" cy="324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190083" y="4997776"/>
            <a:ext cx="7241" cy="615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89288" y="4994283"/>
            <a:ext cx="1171" cy="619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375360" y="4299973"/>
            <a:ext cx="0" cy="100584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72203" y="4467618"/>
            <a:ext cx="0" cy="838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071949" y="4960034"/>
            <a:ext cx="6112" cy="666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778439" y="4973327"/>
            <a:ext cx="1988"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70735" y="4768426"/>
            <a:ext cx="2679" cy="54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999947" y="4819660"/>
            <a:ext cx="3572" cy="492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798437" y="4919767"/>
            <a:ext cx="4721" cy="395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499995" y="4996601"/>
            <a:ext cx="1530" cy="318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978230" y="4944215"/>
            <a:ext cx="4232" cy="67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682835" y="4979145"/>
            <a:ext cx="2200" cy="637038"/>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50" name="TextBox 49"/>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51" name="TextBox 50"/>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sp>
        <p:nvSpPr>
          <p:cNvPr id="59" name="TextBox 58"/>
          <p:cNvSpPr txBox="1"/>
          <p:nvPr/>
        </p:nvSpPr>
        <p:spPr>
          <a:xfrm flipH="1">
            <a:off x="8542851" y="4088740"/>
            <a:ext cx="1010062" cy="243964"/>
          </a:xfrm>
          <a:prstGeom prst="rect">
            <a:avLst/>
          </a:prstGeom>
          <a:noFill/>
          <a:ln>
            <a:noFill/>
          </a:ln>
        </p:spPr>
        <p:txBody>
          <a:bodyPr wrap="square" lIns="89190" tIns="44596" rIns="89190" bIns="44596" rtlCol="0">
            <a:spAutoFit/>
          </a:bodyPr>
          <a:lstStyle/>
          <a:p>
            <a:r>
              <a:rPr lang="en-US" sz="1000" dirty="0"/>
              <a:t>EPICS</a:t>
            </a:r>
          </a:p>
        </p:txBody>
      </p:sp>
      <p:sp>
        <p:nvSpPr>
          <p:cNvPr id="60" name="TextBox 59"/>
          <p:cNvSpPr txBox="1"/>
          <p:nvPr/>
        </p:nvSpPr>
        <p:spPr>
          <a:xfrm flipH="1">
            <a:off x="8795369" y="4484782"/>
            <a:ext cx="734003" cy="243964"/>
          </a:xfrm>
          <a:prstGeom prst="rect">
            <a:avLst/>
          </a:prstGeom>
          <a:noFill/>
          <a:ln>
            <a:noFill/>
          </a:ln>
        </p:spPr>
        <p:txBody>
          <a:bodyPr wrap="square" lIns="89190" tIns="44596" rIns="89190" bIns="44596" rtlCol="0">
            <a:spAutoFit/>
          </a:bodyPr>
          <a:lstStyle/>
          <a:p>
            <a:r>
              <a:rPr lang="en-US" sz="1000" dirty="0"/>
              <a:t>Timing</a:t>
            </a:r>
          </a:p>
        </p:txBody>
      </p:sp>
      <p:cxnSp>
        <p:nvCxnSpPr>
          <p:cNvPr id="65" name="Straight Arrow Connector 64"/>
          <p:cNvCxnSpPr/>
          <p:nvPr/>
        </p:nvCxnSpPr>
        <p:spPr>
          <a:xfrm flipV="1">
            <a:off x="559683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39830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8182" y="3534273"/>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60882" y="3534276"/>
            <a:ext cx="1010062" cy="243964"/>
          </a:xfrm>
          <a:prstGeom prst="rect">
            <a:avLst/>
          </a:prstGeom>
          <a:noFill/>
          <a:ln>
            <a:noFill/>
          </a:ln>
        </p:spPr>
        <p:txBody>
          <a:bodyPr wrap="square" lIns="89190" tIns="44596" rIns="89190" bIns="44596" rtlCol="0">
            <a:spAutoFit/>
          </a:bodyPr>
          <a:lstStyle/>
          <a:p>
            <a:r>
              <a:rPr lang="en-US" sz="1000" dirty="0"/>
              <a:t>160m</a:t>
            </a:r>
          </a:p>
        </p:txBody>
      </p:sp>
      <p:sp>
        <p:nvSpPr>
          <p:cNvPr id="80" name="TextBox 79"/>
          <p:cNvSpPr txBox="1"/>
          <p:nvPr/>
        </p:nvSpPr>
        <p:spPr>
          <a:xfrm flipH="1">
            <a:off x="5923728" y="5989757"/>
            <a:ext cx="505031" cy="243964"/>
          </a:xfrm>
          <a:prstGeom prst="rect">
            <a:avLst/>
          </a:prstGeom>
          <a:noFill/>
          <a:ln>
            <a:noFill/>
          </a:ln>
        </p:spPr>
        <p:txBody>
          <a:bodyPr wrap="square" lIns="89190" tIns="44596" rIns="89190" bIns="44596" rtlCol="0">
            <a:spAutoFit/>
          </a:bodyPr>
          <a:lstStyle/>
          <a:p>
            <a:r>
              <a:rPr lang="en-US" sz="1000" dirty="0"/>
              <a:t>PSS</a:t>
            </a:r>
          </a:p>
        </p:txBody>
      </p:sp>
      <p:sp>
        <p:nvSpPr>
          <p:cNvPr id="81" name="TextBox 80"/>
          <p:cNvSpPr txBox="1"/>
          <p:nvPr/>
        </p:nvSpPr>
        <p:spPr>
          <a:xfrm flipH="1">
            <a:off x="1416366" y="5985095"/>
            <a:ext cx="673375" cy="243964"/>
          </a:xfrm>
          <a:prstGeom prst="rect">
            <a:avLst/>
          </a:prstGeom>
          <a:noFill/>
          <a:ln>
            <a:noFill/>
          </a:ln>
        </p:spPr>
        <p:txBody>
          <a:bodyPr wrap="square" lIns="89190" tIns="44596" rIns="89190" bIns="44596" rtlCol="0">
            <a:spAutoFit/>
          </a:bodyPr>
          <a:lstStyle/>
          <a:p>
            <a:r>
              <a:rPr lang="en-US" sz="1000" dirty="0"/>
              <a:t>Shutter</a:t>
            </a:r>
          </a:p>
        </p:txBody>
      </p:sp>
      <p:sp>
        <p:nvSpPr>
          <p:cNvPr id="82" name="TextBox 81"/>
          <p:cNvSpPr txBox="1"/>
          <p:nvPr/>
        </p:nvSpPr>
        <p:spPr>
          <a:xfrm flipH="1">
            <a:off x="480680" y="6301928"/>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3" name="TextBox 82"/>
          <p:cNvSpPr txBox="1"/>
          <p:nvPr/>
        </p:nvSpPr>
        <p:spPr>
          <a:xfrm flipH="1">
            <a:off x="3482745" y="6306590"/>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6" name="TextBox 85"/>
          <p:cNvSpPr txBox="1"/>
          <p:nvPr/>
        </p:nvSpPr>
        <p:spPr>
          <a:xfrm flipH="1">
            <a:off x="2650822" y="5989757"/>
            <a:ext cx="841717" cy="243964"/>
          </a:xfrm>
          <a:prstGeom prst="rect">
            <a:avLst/>
          </a:prstGeom>
          <a:noFill/>
          <a:ln>
            <a:noFill/>
          </a:ln>
        </p:spPr>
        <p:txBody>
          <a:bodyPr wrap="square" lIns="89190" tIns="44596" rIns="89190" bIns="44596" rtlCol="0">
            <a:spAutoFit/>
          </a:bodyPr>
          <a:lstStyle/>
          <a:p>
            <a:r>
              <a:rPr lang="en-US" sz="1000" dirty="0"/>
              <a:t>Collimation</a:t>
            </a:r>
          </a:p>
        </p:txBody>
      </p:sp>
      <p:sp>
        <p:nvSpPr>
          <p:cNvPr id="87" name="TextBox 86"/>
          <p:cNvSpPr txBox="1"/>
          <p:nvPr/>
        </p:nvSpPr>
        <p:spPr>
          <a:xfrm flipH="1">
            <a:off x="6775242" y="6306591"/>
            <a:ext cx="673375" cy="243964"/>
          </a:xfrm>
          <a:prstGeom prst="rect">
            <a:avLst/>
          </a:prstGeom>
          <a:noFill/>
          <a:ln>
            <a:noFill/>
          </a:ln>
        </p:spPr>
        <p:txBody>
          <a:bodyPr wrap="square" lIns="89190" tIns="44596" rIns="89190" bIns="44596" rtlCol="0">
            <a:spAutoFit/>
          </a:bodyPr>
          <a:lstStyle/>
          <a:p>
            <a:r>
              <a:rPr lang="en-US" sz="1000" dirty="0"/>
              <a:t>Vacuum</a:t>
            </a:r>
          </a:p>
        </p:txBody>
      </p:sp>
      <p:sp>
        <p:nvSpPr>
          <p:cNvPr id="73" name="Rectangle 72"/>
          <p:cNvSpPr/>
          <p:nvPr/>
        </p:nvSpPr>
        <p:spPr>
          <a:xfrm flipH="1">
            <a:off x="5957031"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4" name="Rectangle 73"/>
          <p:cNvSpPr/>
          <p:nvPr/>
        </p:nvSpPr>
        <p:spPr>
          <a:xfrm flipH="1">
            <a:off x="679332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5" name="Rectangle 74"/>
          <p:cNvSpPr/>
          <p:nvPr/>
        </p:nvSpPr>
        <p:spPr>
          <a:xfrm flipH="1">
            <a:off x="7609814"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6" name="Rectangle 75"/>
          <p:cNvSpPr/>
          <p:nvPr/>
        </p:nvSpPr>
        <p:spPr>
          <a:xfrm flipH="1">
            <a:off x="840651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89" name="Rectangle 88"/>
          <p:cNvSpPr/>
          <p:nvPr/>
        </p:nvSpPr>
        <p:spPr>
          <a:xfrm flipH="1">
            <a:off x="921311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0" name="Rectangle 89"/>
          <p:cNvSpPr/>
          <p:nvPr/>
        </p:nvSpPr>
        <p:spPr>
          <a:xfrm flipH="1">
            <a:off x="366095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1" name="Rectangle 90"/>
          <p:cNvSpPr/>
          <p:nvPr/>
        </p:nvSpPr>
        <p:spPr>
          <a:xfrm flipH="1">
            <a:off x="286920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2" name="Rectangle 91"/>
          <p:cNvSpPr/>
          <p:nvPr/>
        </p:nvSpPr>
        <p:spPr>
          <a:xfrm flipH="1">
            <a:off x="1388243" y="4722408"/>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3" name="Rectangle 92"/>
          <p:cNvSpPr/>
          <p:nvPr/>
        </p:nvSpPr>
        <p:spPr>
          <a:xfrm flipH="1">
            <a:off x="571750" y="4717751"/>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5" name="Rectangle 94"/>
          <p:cNvSpPr/>
          <p:nvPr/>
        </p:nvSpPr>
        <p:spPr>
          <a:xfrm flipH="1">
            <a:off x="449724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grpSp>
        <p:nvGrpSpPr>
          <p:cNvPr id="133" name="Group 132"/>
          <p:cNvGrpSpPr/>
          <p:nvPr/>
        </p:nvGrpSpPr>
        <p:grpSpPr>
          <a:xfrm flipH="1">
            <a:off x="2999810" y="4320226"/>
            <a:ext cx="274637" cy="40512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786611" y="4316733"/>
            <a:ext cx="274637" cy="40512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4639031" y="4326363"/>
            <a:ext cx="274637" cy="40512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508955" y="4312073"/>
            <a:ext cx="274637" cy="40512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699885" y="4319058"/>
            <a:ext cx="274637" cy="40512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6904132" y="4313242"/>
            <a:ext cx="274637" cy="40512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7728050" y="4323720"/>
            <a:ext cx="274637" cy="40512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8533407" y="4313242"/>
            <a:ext cx="274637" cy="40512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9353610" y="4316733"/>
            <a:ext cx="274637" cy="40512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124" name="Straight Arrow Connector 123"/>
          <p:cNvCxnSpPr/>
          <p:nvPr/>
        </p:nvCxnSpPr>
        <p:spPr>
          <a:xfrm flipH="1">
            <a:off x="551475" y="3897675"/>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3213" y="3692693"/>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630696" y="1633263"/>
            <a:ext cx="9343076" cy="1742593"/>
          </a:xfrm>
          <a:prstGeom prst="rect">
            <a:avLst/>
          </a:prstGeom>
        </p:spPr>
      </p:pic>
      <p:sp>
        <p:nvSpPr>
          <p:cNvPr id="96" name="TextBox 95"/>
          <p:cNvSpPr txBox="1"/>
          <p:nvPr/>
        </p:nvSpPr>
        <p:spPr>
          <a:xfrm flipH="1">
            <a:off x="7448619" y="5989757"/>
            <a:ext cx="916092" cy="397852"/>
          </a:xfrm>
          <a:prstGeom prst="rect">
            <a:avLst/>
          </a:prstGeom>
          <a:noFill/>
          <a:ln>
            <a:noFill/>
          </a:ln>
        </p:spPr>
        <p:txBody>
          <a:bodyPr wrap="square" lIns="89190" tIns="44596" rIns="89190" bIns="44596" rtlCol="0">
            <a:spAutoFit/>
          </a:bodyPr>
          <a:lstStyle/>
          <a:p>
            <a:pPr algn="ctr"/>
            <a:r>
              <a:rPr lang="en-US" sz="1000" dirty="0"/>
              <a:t>Detector Movement</a:t>
            </a:r>
            <a:endParaRPr lang="en-US" sz="1000" dirty="0"/>
          </a:p>
        </p:txBody>
      </p:sp>
      <p:sp>
        <p:nvSpPr>
          <p:cNvPr id="97" name="TextBox 96"/>
          <p:cNvSpPr txBox="1"/>
          <p:nvPr/>
        </p:nvSpPr>
        <p:spPr>
          <a:xfrm flipH="1">
            <a:off x="8224639" y="6292180"/>
            <a:ext cx="936104" cy="397852"/>
          </a:xfrm>
          <a:prstGeom prst="rect">
            <a:avLst/>
          </a:prstGeom>
          <a:noFill/>
          <a:ln>
            <a:noFill/>
          </a:ln>
        </p:spPr>
        <p:txBody>
          <a:bodyPr wrap="square" lIns="89190" tIns="44596" rIns="89190" bIns="44596" rtlCol="0">
            <a:spAutoFit/>
          </a:bodyPr>
          <a:lstStyle/>
          <a:p>
            <a:pPr algn="ctr"/>
            <a:r>
              <a:rPr lang="en-US" sz="1000" dirty="0"/>
              <a:t>Sample </a:t>
            </a:r>
            <a:endParaRPr lang="en-US" sz="1000" dirty="0"/>
          </a:p>
          <a:p>
            <a:pPr algn="ctr"/>
            <a:r>
              <a:rPr lang="en-US" sz="1000" dirty="0"/>
              <a:t>Environment</a:t>
            </a:r>
            <a:endParaRPr lang="en-US" sz="1000" dirty="0"/>
          </a:p>
        </p:txBody>
      </p:sp>
    </p:spTree>
    <p:extLst>
      <p:ext uri="{BB962C8B-B14F-4D97-AF65-F5344CB8AC3E}">
        <p14:creationId xmlns:p14="http://schemas.microsoft.com/office/powerpoint/2010/main" val="40103735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Modular Instrument Control Concept</a:t>
            </a:r>
          </a:p>
        </p:txBody>
      </p:sp>
      <p:cxnSp>
        <p:nvCxnSpPr>
          <p:cNvPr id="121" name="Straight Connector 120"/>
          <p:cNvCxnSpPr/>
          <p:nvPr/>
        </p:nvCxnSpPr>
        <p:spPr>
          <a:xfrm>
            <a:off x="9904124" y="4926755"/>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183309" y="4968667"/>
            <a:ext cx="4931" cy="467918"/>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8395393" y="5626219"/>
            <a:ext cx="531154" cy="62798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1" name="Rectangle 10"/>
          <p:cNvSpPr/>
          <p:nvPr/>
        </p:nvSpPr>
        <p:spPr>
          <a:xfrm flipH="1">
            <a:off x="761228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2" name="Rectangle 11"/>
          <p:cNvSpPr/>
          <p:nvPr/>
        </p:nvSpPr>
        <p:spPr>
          <a:xfrm flipH="1">
            <a:off x="6794028" y="562621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3" name="Rectangle 12"/>
          <p:cNvSpPr/>
          <p:nvPr/>
        </p:nvSpPr>
        <p:spPr>
          <a:xfrm flipH="1">
            <a:off x="5956437" y="5312230"/>
            <a:ext cx="531154" cy="62798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5" name="Rectangle 14"/>
          <p:cNvSpPr/>
          <p:nvPr/>
        </p:nvSpPr>
        <p:spPr>
          <a:xfrm flipH="1">
            <a:off x="3660485" y="5626219"/>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6" name="Rectangle 15"/>
          <p:cNvSpPr/>
          <p:nvPr/>
        </p:nvSpPr>
        <p:spPr>
          <a:xfrm flipH="1">
            <a:off x="287056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7" name="Rectangle 16"/>
          <p:cNvSpPr/>
          <p:nvPr/>
        </p:nvSpPr>
        <p:spPr>
          <a:xfrm flipH="1">
            <a:off x="1389949" y="530756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8" name="Rectangle 17"/>
          <p:cNvSpPr/>
          <p:nvPr/>
        </p:nvSpPr>
        <p:spPr>
          <a:xfrm flipH="1">
            <a:off x="571695" y="5621557"/>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9" name="Straight Connector 18"/>
          <p:cNvCxnSpPr/>
          <p:nvPr/>
        </p:nvCxnSpPr>
        <p:spPr>
          <a:xfrm flipH="1" flipV="1">
            <a:off x="5652187" y="4318987"/>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506119" y="4325389"/>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9788" y="4315353"/>
            <a:ext cx="1659952" cy="634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64034" y="4318986"/>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985309" y="4325396"/>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652190" y="4480220"/>
            <a:ext cx="4658271" cy="45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506119" y="4486621"/>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29788" y="4476587"/>
            <a:ext cx="1659952" cy="353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64034" y="4480221"/>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985309" y="4486631"/>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89" idx="2"/>
            <a:endCxn id="9" idx="0"/>
          </p:cNvCxnSpPr>
          <p:nvPr/>
        </p:nvCxnSpPr>
        <p:spPr>
          <a:xfrm>
            <a:off x="9630631" y="4999334"/>
            <a:ext cx="269" cy="312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9336220" y="4980311"/>
            <a:ext cx="2541" cy="344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818690" y="4969832"/>
            <a:ext cx="489" cy="656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18561" y="4973327"/>
            <a:ext cx="501"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10776" y="4976815"/>
            <a:ext cx="3042" cy="335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07618" y="4987297"/>
            <a:ext cx="1871" cy="324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190083" y="4997776"/>
            <a:ext cx="7241" cy="615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89288" y="4994283"/>
            <a:ext cx="1171" cy="619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375360" y="4299973"/>
            <a:ext cx="0" cy="100584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72203" y="4467618"/>
            <a:ext cx="0" cy="838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3826" y="4856907"/>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591970" y="4977979"/>
            <a:ext cx="3627" cy="346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071949" y="4960034"/>
            <a:ext cx="6112" cy="666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778439" y="4973327"/>
            <a:ext cx="1988"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70735" y="4768426"/>
            <a:ext cx="2679" cy="54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999947" y="4819660"/>
            <a:ext cx="3572" cy="492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798437" y="4919767"/>
            <a:ext cx="4721" cy="395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499995" y="4996601"/>
            <a:ext cx="1530" cy="318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978230" y="4944215"/>
            <a:ext cx="4232" cy="67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682835" y="4979145"/>
            <a:ext cx="2200" cy="637038"/>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50" name="TextBox 49"/>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51" name="TextBox 50"/>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sp>
        <p:nvSpPr>
          <p:cNvPr id="59" name="TextBox 58"/>
          <p:cNvSpPr txBox="1"/>
          <p:nvPr/>
        </p:nvSpPr>
        <p:spPr>
          <a:xfrm flipH="1">
            <a:off x="8542851" y="4088740"/>
            <a:ext cx="1010062" cy="243964"/>
          </a:xfrm>
          <a:prstGeom prst="rect">
            <a:avLst/>
          </a:prstGeom>
          <a:noFill/>
          <a:ln>
            <a:noFill/>
          </a:ln>
        </p:spPr>
        <p:txBody>
          <a:bodyPr wrap="square" lIns="89190" tIns="44596" rIns="89190" bIns="44596" rtlCol="0">
            <a:spAutoFit/>
          </a:bodyPr>
          <a:lstStyle/>
          <a:p>
            <a:r>
              <a:rPr lang="en-US" sz="1000" dirty="0"/>
              <a:t>EPICS</a:t>
            </a:r>
          </a:p>
        </p:txBody>
      </p:sp>
      <p:sp>
        <p:nvSpPr>
          <p:cNvPr id="60" name="TextBox 59"/>
          <p:cNvSpPr txBox="1"/>
          <p:nvPr/>
        </p:nvSpPr>
        <p:spPr>
          <a:xfrm flipH="1">
            <a:off x="8795369" y="4484782"/>
            <a:ext cx="734003" cy="243964"/>
          </a:xfrm>
          <a:prstGeom prst="rect">
            <a:avLst/>
          </a:prstGeom>
          <a:noFill/>
          <a:ln>
            <a:noFill/>
          </a:ln>
        </p:spPr>
        <p:txBody>
          <a:bodyPr wrap="square" lIns="89190" tIns="44596" rIns="89190" bIns="44596" rtlCol="0">
            <a:spAutoFit/>
          </a:bodyPr>
          <a:lstStyle/>
          <a:p>
            <a:r>
              <a:rPr lang="en-US" sz="1000" dirty="0"/>
              <a:t>Timing</a:t>
            </a:r>
          </a:p>
        </p:txBody>
      </p:sp>
      <p:sp>
        <p:nvSpPr>
          <p:cNvPr id="64" name="TextBox 63"/>
          <p:cNvSpPr txBox="1"/>
          <p:nvPr/>
        </p:nvSpPr>
        <p:spPr>
          <a:xfrm flipH="1">
            <a:off x="9300398" y="5989757"/>
            <a:ext cx="747753" cy="243964"/>
          </a:xfrm>
          <a:prstGeom prst="rect">
            <a:avLst/>
          </a:prstGeom>
          <a:noFill/>
          <a:ln>
            <a:noFill/>
          </a:ln>
        </p:spPr>
        <p:txBody>
          <a:bodyPr wrap="square" lIns="89190" tIns="44596" rIns="89190" bIns="44596" rtlCol="0">
            <a:spAutoFit/>
          </a:bodyPr>
          <a:lstStyle/>
          <a:p>
            <a:r>
              <a:rPr lang="en-US" sz="1000" dirty="0"/>
              <a:t>Detector</a:t>
            </a:r>
          </a:p>
        </p:txBody>
      </p:sp>
      <p:cxnSp>
        <p:nvCxnSpPr>
          <p:cNvPr id="65" name="Straight Arrow Connector 64"/>
          <p:cNvCxnSpPr/>
          <p:nvPr/>
        </p:nvCxnSpPr>
        <p:spPr>
          <a:xfrm flipV="1">
            <a:off x="559683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39830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8182" y="3534273"/>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60882" y="3534276"/>
            <a:ext cx="1010062" cy="243964"/>
          </a:xfrm>
          <a:prstGeom prst="rect">
            <a:avLst/>
          </a:prstGeom>
          <a:noFill/>
          <a:ln>
            <a:noFill/>
          </a:ln>
        </p:spPr>
        <p:txBody>
          <a:bodyPr wrap="square" lIns="89190" tIns="44596" rIns="89190" bIns="44596" rtlCol="0">
            <a:spAutoFit/>
          </a:bodyPr>
          <a:lstStyle/>
          <a:p>
            <a:r>
              <a:rPr lang="en-US" sz="1000" dirty="0"/>
              <a:t>160m</a:t>
            </a:r>
          </a:p>
        </p:txBody>
      </p:sp>
      <p:sp>
        <p:nvSpPr>
          <p:cNvPr id="79" name="TextBox 78"/>
          <p:cNvSpPr txBox="1"/>
          <p:nvPr/>
        </p:nvSpPr>
        <p:spPr>
          <a:xfrm flipH="1">
            <a:off x="4586773" y="5989757"/>
            <a:ext cx="747752" cy="243964"/>
          </a:xfrm>
          <a:prstGeom prst="rect">
            <a:avLst/>
          </a:prstGeom>
          <a:noFill/>
          <a:ln>
            <a:noFill/>
          </a:ln>
        </p:spPr>
        <p:txBody>
          <a:bodyPr wrap="square" lIns="89190" tIns="44596" rIns="89190" bIns="44596" rtlCol="0">
            <a:spAutoFit/>
          </a:bodyPr>
          <a:lstStyle/>
          <a:p>
            <a:r>
              <a:rPr lang="en-US" sz="1000" dirty="0"/>
              <a:t>Monitors</a:t>
            </a:r>
          </a:p>
        </p:txBody>
      </p:sp>
      <p:sp>
        <p:nvSpPr>
          <p:cNvPr id="80" name="TextBox 79"/>
          <p:cNvSpPr txBox="1"/>
          <p:nvPr/>
        </p:nvSpPr>
        <p:spPr>
          <a:xfrm flipH="1">
            <a:off x="5923728" y="5989757"/>
            <a:ext cx="505031" cy="243964"/>
          </a:xfrm>
          <a:prstGeom prst="rect">
            <a:avLst/>
          </a:prstGeom>
          <a:noFill/>
          <a:ln>
            <a:noFill/>
          </a:ln>
        </p:spPr>
        <p:txBody>
          <a:bodyPr wrap="square" lIns="89190" tIns="44596" rIns="89190" bIns="44596" rtlCol="0">
            <a:spAutoFit/>
          </a:bodyPr>
          <a:lstStyle/>
          <a:p>
            <a:r>
              <a:rPr lang="en-US" sz="1000" dirty="0"/>
              <a:t>PSS</a:t>
            </a:r>
          </a:p>
        </p:txBody>
      </p:sp>
      <p:sp>
        <p:nvSpPr>
          <p:cNvPr id="81" name="TextBox 80"/>
          <p:cNvSpPr txBox="1"/>
          <p:nvPr/>
        </p:nvSpPr>
        <p:spPr>
          <a:xfrm flipH="1">
            <a:off x="1416366" y="5985095"/>
            <a:ext cx="673375" cy="243964"/>
          </a:xfrm>
          <a:prstGeom prst="rect">
            <a:avLst/>
          </a:prstGeom>
          <a:noFill/>
          <a:ln>
            <a:noFill/>
          </a:ln>
        </p:spPr>
        <p:txBody>
          <a:bodyPr wrap="square" lIns="89190" tIns="44596" rIns="89190" bIns="44596" rtlCol="0">
            <a:spAutoFit/>
          </a:bodyPr>
          <a:lstStyle/>
          <a:p>
            <a:r>
              <a:rPr lang="en-US" sz="1000" dirty="0"/>
              <a:t>Shutter</a:t>
            </a:r>
          </a:p>
        </p:txBody>
      </p:sp>
      <p:sp>
        <p:nvSpPr>
          <p:cNvPr id="82" name="TextBox 81"/>
          <p:cNvSpPr txBox="1"/>
          <p:nvPr/>
        </p:nvSpPr>
        <p:spPr>
          <a:xfrm flipH="1">
            <a:off x="480680" y="6301928"/>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3" name="TextBox 82"/>
          <p:cNvSpPr txBox="1"/>
          <p:nvPr/>
        </p:nvSpPr>
        <p:spPr>
          <a:xfrm flipH="1">
            <a:off x="3482745" y="6306590"/>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6" name="TextBox 85"/>
          <p:cNvSpPr txBox="1"/>
          <p:nvPr/>
        </p:nvSpPr>
        <p:spPr>
          <a:xfrm flipH="1">
            <a:off x="2650822" y="5989757"/>
            <a:ext cx="841717" cy="243964"/>
          </a:xfrm>
          <a:prstGeom prst="rect">
            <a:avLst/>
          </a:prstGeom>
          <a:noFill/>
          <a:ln>
            <a:noFill/>
          </a:ln>
        </p:spPr>
        <p:txBody>
          <a:bodyPr wrap="square" lIns="89190" tIns="44596" rIns="89190" bIns="44596" rtlCol="0">
            <a:spAutoFit/>
          </a:bodyPr>
          <a:lstStyle/>
          <a:p>
            <a:r>
              <a:rPr lang="en-US" sz="1000" dirty="0"/>
              <a:t>Collimation</a:t>
            </a:r>
          </a:p>
        </p:txBody>
      </p:sp>
      <p:sp>
        <p:nvSpPr>
          <p:cNvPr id="87" name="TextBox 86"/>
          <p:cNvSpPr txBox="1"/>
          <p:nvPr/>
        </p:nvSpPr>
        <p:spPr>
          <a:xfrm flipH="1">
            <a:off x="6775242" y="6306591"/>
            <a:ext cx="673375" cy="243964"/>
          </a:xfrm>
          <a:prstGeom prst="rect">
            <a:avLst/>
          </a:prstGeom>
          <a:noFill/>
          <a:ln>
            <a:noFill/>
          </a:ln>
        </p:spPr>
        <p:txBody>
          <a:bodyPr wrap="square" lIns="89190" tIns="44596" rIns="89190" bIns="44596" rtlCol="0">
            <a:spAutoFit/>
          </a:bodyPr>
          <a:lstStyle/>
          <a:p>
            <a:r>
              <a:rPr lang="en-US" sz="1000" dirty="0"/>
              <a:t>Vacuum</a:t>
            </a:r>
          </a:p>
        </p:txBody>
      </p:sp>
      <p:sp>
        <p:nvSpPr>
          <p:cNvPr id="14" name="Rectangle 13"/>
          <p:cNvSpPr/>
          <p:nvPr/>
        </p:nvSpPr>
        <p:spPr>
          <a:xfrm flipH="1">
            <a:off x="4478741" y="5312230"/>
            <a:ext cx="855787"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 name="Rectangle 8"/>
          <p:cNvSpPr/>
          <p:nvPr/>
        </p:nvSpPr>
        <p:spPr>
          <a:xfrm flipH="1">
            <a:off x="9213647" y="5312230"/>
            <a:ext cx="834502"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dirty="0"/>
          </a:p>
        </p:txBody>
      </p:sp>
      <p:sp>
        <p:nvSpPr>
          <p:cNvPr id="73" name="Rectangle 72"/>
          <p:cNvSpPr/>
          <p:nvPr/>
        </p:nvSpPr>
        <p:spPr>
          <a:xfrm flipH="1">
            <a:off x="5957031"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4" name="Rectangle 73"/>
          <p:cNvSpPr/>
          <p:nvPr/>
        </p:nvSpPr>
        <p:spPr>
          <a:xfrm flipH="1">
            <a:off x="679332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5" name="Rectangle 74"/>
          <p:cNvSpPr/>
          <p:nvPr/>
        </p:nvSpPr>
        <p:spPr>
          <a:xfrm flipH="1">
            <a:off x="7609814"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6" name="Rectangle 75"/>
          <p:cNvSpPr/>
          <p:nvPr/>
        </p:nvSpPr>
        <p:spPr>
          <a:xfrm flipH="1">
            <a:off x="840651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89" name="Rectangle 88"/>
          <p:cNvSpPr/>
          <p:nvPr/>
        </p:nvSpPr>
        <p:spPr>
          <a:xfrm flipH="1">
            <a:off x="921311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0" name="Rectangle 89"/>
          <p:cNvSpPr/>
          <p:nvPr/>
        </p:nvSpPr>
        <p:spPr>
          <a:xfrm flipH="1">
            <a:off x="366095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1" name="Rectangle 90"/>
          <p:cNvSpPr/>
          <p:nvPr/>
        </p:nvSpPr>
        <p:spPr>
          <a:xfrm flipH="1">
            <a:off x="286920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2" name="Rectangle 91"/>
          <p:cNvSpPr/>
          <p:nvPr/>
        </p:nvSpPr>
        <p:spPr>
          <a:xfrm flipH="1">
            <a:off x="1388243" y="4722408"/>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3" name="Rectangle 92"/>
          <p:cNvSpPr/>
          <p:nvPr/>
        </p:nvSpPr>
        <p:spPr>
          <a:xfrm flipH="1">
            <a:off x="571750" y="4717751"/>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5" name="Rectangle 94"/>
          <p:cNvSpPr/>
          <p:nvPr/>
        </p:nvSpPr>
        <p:spPr>
          <a:xfrm flipH="1">
            <a:off x="449724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66" name="Rectangle 65"/>
          <p:cNvSpPr/>
          <p:nvPr/>
        </p:nvSpPr>
        <p:spPr>
          <a:xfrm flipH="1">
            <a:off x="9769281" y="4732884"/>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6" name="Rectangle 95"/>
          <p:cNvSpPr/>
          <p:nvPr/>
        </p:nvSpPr>
        <p:spPr>
          <a:xfrm flipH="1">
            <a:off x="5052178" y="4736378"/>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grpSp>
        <p:nvGrpSpPr>
          <p:cNvPr id="133" name="Group 132"/>
          <p:cNvGrpSpPr/>
          <p:nvPr/>
        </p:nvGrpSpPr>
        <p:grpSpPr>
          <a:xfrm flipH="1">
            <a:off x="2999810" y="4320226"/>
            <a:ext cx="274637" cy="40512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786611" y="4316733"/>
            <a:ext cx="274637" cy="40512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4639031" y="4326363"/>
            <a:ext cx="274637" cy="40512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508955" y="4312073"/>
            <a:ext cx="274637" cy="40512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699885" y="4319058"/>
            <a:ext cx="274637" cy="40512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6904132" y="4313242"/>
            <a:ext cx="274637" cy="40512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7728050" y="4323720"/>
            <a:ext cx="274637" cy="40512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8533407" y="4313242"/>
            <a:ext cx="274637" cy="40512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9353610" y="4316733"/>
            <a:ext cx="274637" cy="40512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124" name="Straight Arrow Connector 123"/>
          <p:cNvCxnSpPr/>
          <p:nvPr/>
        </p:nvCxnSpPr>
        <p:spPr>
          <a:xfrm flipH="1">
            <a:off x="551475" y="3897675"/>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3213" y="3692693"/>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630696" y="1633263"/>
            <a:ext cx="9343076" cy="1742593"/>
          </a:xfrm>
          <a:prstGeom prst="rect">
            <a:avLst/>
          </a:prstGeom>
        </p:spPr>
      </p:pic>
      <p:sp>
        <p:nvSpPr>
          <p:cNvPr id="109" name="TextBox 108"/>
          <p:cNvSpPr txBox="1"/>
          <p:nvPr/>
        </p:nvSpPr>
        <p:spPr>
          <a:xfrm flipH="1">
            <a:off x="7448619" y="5989757"/>
            <a:ext cx="916092" cy="397852"/>
          </a:xfrm>
          <a:prstGeom prst="rect">
            <a:avLst/>
          </a:prstGeom>
          <a:noFill/>
          <a:ln>
            <a:noFill/>
          </a:ln>
        </p:spPr>
        <p:txBody>
          <a:bodyPr wrap="square" lIns="89190" tIns="44596" rIns="89190" bIns="44596" rtlCol="0">
            <a:spAutoFit/>
          </a:bodyPr>
          <a:lstStyle/>
          <a:p>
            <a:pPr algn="ctr"/>
            <a:r>
              <a:rPr lang="en-US" sz="1000" dirty="0"/>
              <a:t>Detector Movement</a:t>
            </a:r>
            <a:endParaRPr lang="en-US" sz="1000" dirty="0"/>
          </a:p>
        </p:txBody>
      </p:sp>
      <p:sp>
        <p:nvSpPr>
          <p:cNvPr id="110" name="TextBox 109"/>
          <p:cNvSpPr txBox="1"/>
          <p:nvPr/>
        </p:nvSpPr>
        <p:spPr>
          <a:xfrm flipH="1">
            <a:off x="8224639" y="6292180"/>
            <a:ext cx="936104" cy="397852"/>
          </a:xfrm>
          <a:prstGeom prst="rect">
            <a:avLst/>
          </a:prstGeom>
          <a:noFill/>
          <a:ln>
            <a:noFill/>
          </a:ln>
        </p:spPr>
        <p:txBody>
          <a:bodyPr wrap="square" lIns="89190" tIns="44596" rIns="89190" bIns="44596" rtlCol="0">
            <a:spAutoFit/>
          </a:bodyPr>
          <a:lstStyle/>
          <a:p>
            <a:pPr algn="ctr"/>
            <a:r>
              <a:rPr lang="en-US" sz="1000" dirty="0"/>
              <a:t>Sample </a:t>
            </a:r>
            <a:endParaRPr lang="en-US" sz="1000" dirty="0"/>
          </a:p>
          <a:p>
            <a:pPr algn="ctr"/>
            <a:r>
              <a:rPr lang="en-US" sz="1000" dirty="0"/>
              <a:t>Environment</a:t>
            </a:r>
            <a:endParaRPr lang="en-US" sz="1000" dirty="0"/>
          </a:p>
        </p:txBody>
      </p:sp>
    </p:spTree>
    <p:extLst>
      <p:ext uri="{BB962C8B-B14F-4D97-AF65-F5344CB8AC3E}">
        <p14:creationId xmlns:p14="http://schemas.microsoft.com/office/powerpoint/2010/main" val="40103735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3589" tIns="41795" rIns="83589" bIns="41795">
            <a:normAutofit/>
          </a:bodyPr>
          <a:lstStyle/>
          <a:p>
            <a:r>
              <a:rPr lang="en-US" sz="3100" dirty="0">
                <a:latin typeface="+mn-lt"/>
              </a:rPr>
              <a:t>Modular Instrument Control Concept</a:t>
            </a:r>
          </a:p>
        </p:txBody>
      </p:sp>
      <p:cxnSp>
        <p:nvCxnSpPr>
          <p:cNvPr id="121" name="Straight Connector 120"/>
          <p:cNvCxnSpPr/>
          <p:nvPr/>
        </p:nvCxnSpPr>
        <p:spPr>
          <a:xfrm>
            <a:off x="9904124" y="4926755"/>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5183309" y="4968667"/>
            <a:ext cx="4931" cy="467918"/>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8395393" y="5626219"/>
            <a:ext cx="531154" cy="62798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1" name="Rectangle 10"/>
          <p:cNvSpPr/>
          <p:nvPr/>
        </p:nvSpPr>
        <p:spPr>
          <a:xfrm flipH="1">
            <a:off x="761228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2" name="Rectangle 11"/>
          <p:cNvSpPr/>
          <p:nvPr/>
        </p:nvSpPr>
        <p:spPr>
          <a:xfrm flipH="1">
            <a:off x="6794028" y="562621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3" name="Rectangle 12"/>
          <p:cNvSpPr/>
          <p:nvPr/>
        </p:nvSpPr>
        <p:spPr>
          <a:xfrm flipH="1">
            <a:off x="5956437" y="5312230"/>
            <a:ext cx="531154" cy="627982"/>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5" name="Rectangle 14"/>
          <p:cNvSpPr/>
          <p:nvPr/>
        </p:nvSpPr>
        <p:spPr>
          <a:xfrm flipH="1">
            <a:off x="3660485" y="5626219"/>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6" name="Rectangle 15"/>
          <p:cNvSpPr/>
          <p:nvPr/>
        </p:nvSpPr>
        <p:spPr>
          <a:xfrm flipH="1">
            <a:off x="2870561" y="5312230"/>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7" name="Rectangle 16"/>
          <p:cNvSpPr/>
          <p:nvPr/>
        </p:nvSpPr>
        <p:spPr>
          <a:xfrm flipH="1">
            <a:off x="1389949" y="5307569"/>
            <a:ext cx="531154" cy="62798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18" name="Rectangle 17"/>
          <p:cNvSpPr/>
          <p:nvPr/>
        </p:nvSpPr>
        <p:spPr>
          <a:xfrm flipH="1">
            <a:off x="571695" y="5621557"/>
            <a:ext cx="531154" cy="627982"/>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cxnSp>
        <p:nvCxnSpPr>
          <p:cNvPr id="19" name="Straight Connector 18"/>
          <p:cNvCxnSpPr/>
          <p:nvPr/>
        </p:nvCxnSpPr>
        <p:spPr>
          <a:xfrm flipH="1" flipV="1">
            <a:off x="5652187" y="4318987"/>
            <a:ext cx="4658274" cy="737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506119" y="4325389"/>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29788" y="4315353"/>
            <a:ext cx="1659952" cy="6349"/>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264034" y="4318986"/>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1985309" y="4325396"/>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5652190" y="4480220"/>
            <a:ext cx="4658271" cy="45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506119" y="4486621"/>
            <a:ext cx="2757918"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29788" y="4476587"/>
            <a:ext cx="1659952" cy="353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5264034" y="4480221"/>
            <a:ext cx="388150" cy="6408"/>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flipV="1">
            <a:off x="1985309" y="4486631"/>
            <a:ext cx="520813" cy="1"/>
          </a:xfrm>
          <a:prstGeom prst="line">
            <a:avLst/>
          </a:prstGeom>
          <a:ln w="1270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89" idx="2"/>
            <a:endCxn id="9" idx="0"/>
          </p:cNvCxnSpPr>
          <p:nvPr/>
        </p:nvCxnSpPr>
        <p:spPr>
          <a:xfrm>
            <a:off x="9630631" y="4999334"/>
            <a:ext cx="269" cy="312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9336220" y="4980311"/>
            <a:ext cx="2541" cy="344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818690" y="4969832"/>
            <a:ext cx="489" cy="656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518561" y="4973327"/>
            <a:ext cx="501"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10776" y="4976815"/>
            <a:ext cx="3042" cy="335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707618" y="4987297"/>
            <a:ext cx="1871" cy="32493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7190083" y="4997776"/>
            <a:ext cx="7241" cy="6158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89288" y="4994283"/>
            <a:ext cx="1171" cy="619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375360" y="4299973"/>
            <a:ext cx="0" cy="100584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6072203" y="4467618"/>
            <a:ext cx="0" cy="8382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3826" y="4856907"/>
            <a:ext cx="4931" cy="4679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591970" y="4977979"/>
            <a:ext cx="3627" cy="3468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071949" y="4960034"/>
            <a:ext cx="6112" cy="66618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778439" y="4973327"/>
            <a:ext cx="1988" cy="652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70735" y="4768426"/>
            <a:ext cx="2679" cy="543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2999947" y="4819660"/>
            <a:ext cx="3572" cy="492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798437" y="4919767"/>
            <a:ext cx="4721" cy="395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499995" y="4996601"/>
            <a:ext cx="1530" cy="318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978230" y="4944215"/>
            <a:ext cx="4232" cy="67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682835" y="4979145"/>
            <a:ext cx="2200" cy="637038"/>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flipH="1">
            <a:off x="2987510" y="6781839"/>
            <a:ext cx="2198261" cy="243964"/>
          </a:xfrm>
          <a:prstGeom prst="rect">
            <a:avLst/>
          </a:prstGeom>
          <a:noFill/>
          <a:ln>
            <a:solidFill>
              <a:schemeClr val="tx1"/>
            </a:solidFill>
          </a:ln>
        </p:spPr>
        <p:txBody>
          <a:bodyPr wrap="square" lIns="89190" tIns="44596" rIns="89190" bIns="44596" rtlCol="0">
            <a:spAutoFit/>
          </a:bodyPr>
          <a:lstStyle/>
          <a:p>
            <a:r>
              <a:rPr lang="en-US" sz="1000" dirty="0"/>
              <a:t>Beam Transport &amp; Conditioning Area</a:t>
            </a:r>
          </a:p>
        </p:txBody>
      </p:sp>
      <p:sp>
        <p:nvSpPr>
          <p:cNvPr id="50" name="TextBox 49"/>
          <p:cNvSpPr txBox="1"/>
          <p:nvPr/>
        </p:nvSpPr>
        <p:spPr>
          <a:xfrm flipH="1">
            <a:off x="294008" y="6781838"/>
            <a:ext cx="1945746" cy="243964"/>
          </a:xfrm>
          <a:prstGeom prst="rect">
            <a:avLst/>
          </a:prstGeom>
          <a:noFill/>
          <a:ln>
            <a:solidFill>
              <a:schemeClr val="tx1"/>
            </a:solidFill>
          </a:ln>
        </p:spPr>
        <p:txBody>
          <a:bodyPr wrap="square" lIns="89190" tIns="44596" rIns="89190" bIns="44596" rtlCol="0">
            <a:spAutoFit/>
          </a:bodyPr>
          <a:lstStyle/>
          <a:p>
            <a:r>
              <a:rPr lang="en-US" sz="1000" dirty="0"/>
              <a:t>Beam Extraction + Bunker Area</a:t>
            </a:r>
          </a:p>
        </p:txBody>
      </p:sp>
      <p:sp>
        <p:nvSpPr>
          <p:cNvPr id="51" name="TextBox 50"/>
          <p:cNvSpPr txBox="1"/>
          <p:nvPr/>
        </p:nvSpPr>
        <p:spPr>
          <a:xfrm flipH="1">
            <a:off x="7354649" y="6781842"/>
            <a:ext cx="1094234" cy="243964"/>
          </a:xfrm>
          <a:prstGeom prst="rect">
            <a:avLst/>
          </a:prstGeom>
          <a:noFill/>
          <a:ln>
            <a:solidFill>
              <a:schemeClr val="tx1"/>
            </a:solidFill>
          </a:ln>
        </p:spPr>
        <p:txBody>
          <a:bodyPr wrap="square" lIns="89190" tIns="44596" rIns="89190" bIns="44596" rtlCol="0">
            <a:spAutoFit/>
          </a:bodyPr>
          <a:lstStyle/>
          <a:p>
            <a:r>
              <a:rPr lang="en-US" sz="1000" dirty="0"/>
              <a:t>Sample Area</a:t>
            </a:r>
          </a:p>
        </p:txBody>
      </p:sp>
      <p:cxnSp>
        <p:nvCxnSpPr>
          <p:cNvPr id="55" name="Straight Connector 54"/>
          <p:cNvCxnSpPr>
            <a:endCxn id="66" idx="0"/>
          </p:cNvCxnSpPr>
          <p:nvPr/>
        </p:nvCxnSpPr>
        <p:spPr>
          <a:xfrm>
            <a:off x="9899173" y="4009396"/>
            <a:ext cx="5826" cy="723493"/>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flipH="1">
            <a:off x="9047883" y="4088740"/>
            <a:ext cx="505031" cy="243964"/>
          </a:xfrm>
          <a:prstGeom prst="rect">
            <a:avLst/>
          </a:prstGeom>
          <a:noFill/>
          <a:ln>
            <a:noFill/>
          </a:ln>
        </p:spPr>
        <p:txBody>
          <a:bodyPr wrap="square" lIns="89190" tIns="44596" rIns="89190" bIns="44596" rtlCol="0">
            <a:spAutoFit/>
          </a:bodyPr>
          <a:lstStyle/>
          <a:p>
            <a:r>
              <a:rPr lang="en-US" sz="1000" dirty="0"/>
              <a:t>EPICS</a:t>
            </a:r>
          </a:p>
        </p:txBody>
      </p:sp>
      <p:sp>
        <p:nvSpPr>
          <p:cNvPr id="60" name="TextBox 59"/>
          <p:cNvSpPr txBox="1"/>
          <p:nvPr/>
        </p:nvSpPr>
        <p:spPr>
          <a:xfrm flipH="1">
            <a:off x="8795369" y="4484782"/>
            <a:ext cx="734003" cy="243964"/>
          </a:xfrm>
          <a:prstGeom prst="rect">
            <a:avLst/>
          </a:prstGeom>
          <a:noFill/>
          <a:ln>
            <a:noFill/>
          </a:ln>
        </p:spPr>
        <p:txBody>
          <a:bodyPr wrap="square" lIns="89190" tIns="44596" rIns="89190" bIns="44596" rtlCol="0">
            <a:spAutoFit/>
          </a:bodyPr>
          <a:lstStyle/>
          <a:p>
            <a:r>
              <a:rPr lang="en-US" sz="1000" dirty="0"/>
              <a:t>Timing</a:t>
            </a:r>
          </a:p>
        </p:txBody>
      </p:sp>
      <p:cxnSp>
        <p:nvCxnSpPr>
          <p:cNvPr id="61" name="Straight Connector 60"/>
          <p:cNvCxnSpPr/>
          <p:nvPr/>
        </p:nvCxnSpPr>
        <p:spPr>
          <a:xfrm flipH="1">
            <a:off x="7701131" y="4009529"/>
            <a:ext cx="0" cy="31683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flipH="1">
            <a:off x="9300398" y="5989757"/>
            <a:ext cx="747753" cy="243964"/>
          </a:xfrm>
          <a:prstGeom prst="rect">
            <a:avLst/>
          </a:prstGeom>
          <a:noFill/>
          <a:ln>
            <a:noFill/>
          </a:ln>
        </p:spPr>
        <p:txBody>
          <a:bodyPr wrap="square" lIns="89190" tIns="44596" rIns="89190" bIns="44596" rtlCol="0">
            <a:spAutoFit/>
          </a:bodyPr>
          <a:lstStyle/>
          <a:p>
            <a:r>
              <a:rPr lang="en-US" sz="1000" dirty="0"/>
              <a:t>Detector</a:t>
            </a:r>
          </a:p>
        </p:txBody>
      </p:sp>
      <p:cxnSp>
        <p:nvCxnSpPr>
          <p:cNvPr id="65" name="Straight Arrow Connector 64"/>
          <p:cNvCxnSpPr/>
          <p:nvPr/>
        </p:nvCxnSpPr>
        <p:spPr>
          <a:xfrm flipV="1">
            <a:off x="559683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398309" y="3613485"/>
            <a:ext cx="2" cy="3553957"/>
          </a:xfrm>
          <a:prstGeom prst="straightConnector1">
            <a:avLst/>
          </a:prstGeom>
          <a:ln w="6350" cmpd="sng">
            <a:prstDash val="lgDash"/>
            <a:tailEnd type="none"/>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5638505" y="4003124"/>
            <a:ext cx="968395" cy="6404"/>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8121994" y="4009528"/>
            <a:ext cx="1767608" cy="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a:off x="5250354" y="4003128"/>
            <a:ext cx="388150" cy="6408"/>
          </a:xfrm>
          <a:prstGeom prst="line">
            <a:avLst/>
          </a:prstGeom>
          <a:ln w="12700">
            <a:solidFill>
              <a:srgbClr val="BBB38A"/>
            </a:solidFill>
            <a:prstDash val="dash"/>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78182" y="3534273"/>
            <a:ext cx="9679763" cy="0"/>
          </a:xfrm>
          <a:prstGeom prst="straightConnector1">
            <a:avLst/>
          </a:prstGeom>
          <a:ln w="22225">
            <a:solidFill>
              <a:schemeClr val="tx1">
                <a:lumMod val="65000"/>
                <a:lumOff val="3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flipH="1">
            <a:off x="3660882" y="3534276"/>
            <a:ext cx="1010062" cy="243964"/>
          </a:xfrm>
          <a:prstGeom prst="rect">
            <a:avLst/>
          </a:prstGeom>
          <a:noFill/>
          <a:ln>
            <a:noFill/>
          </a:ln>
        </p:spPr>
        <p:txBody>
          <a:bodyPr wrap="square" lIns="89190" tIns="44596" rIns="89190" bIns="44596" rtlCol="0">
            <a:spAutoFit/>
          </a:bodyPr>
          <a:lstStyle/>
          <a:p>
            <a:r>
              <a:rPr lang="en-US" sz="1000" dirty="0"/>
              <a:t>160m</a:t>
            </a:r>
          </a:p>
        </p:txBody>
      </p:sp>
      <p:sp>
        <p:nvSpPr>
          <p:cNvPr id="79" name="TextBox 78"/>
          <p:cNvSpPr txBox="1"/>
          <p:nvPr/>
        </p:nvSpPr>
        <p:spPr>
          <a:xfrm flipH="1">
            <a:off x="4586773" y="5989757"/>
            <a:ext cx="747752" cy="243964"/>
          </a:xfrm>
          <a:prstGeom prst="rect">
            <a:avLst/>
          </a:prstGeom>
          <a:noFill/>
          <a:ln>
            <a:noFill/>
          </a:ln>
        </p:spPr>
        <p:txBody>
          <a:bodyPr wrap="square" lIns="89190" tIns="44596" rIns="89190" bIns="44596" rtlCol="0">
            <a:spAutoFit/>
          </a:bodyPr>
          <a:lstStyle/>
          <a:p>
            <a:r>
              <a:rPr lang="en-US" sz="1000" dirty="0"/>
              <a:t>Monitors</a:t>
            </a:r>
          </a:p>
        </p:txBody>
      </p:sp>
      <p:sp>
        <p:nvSpPr>
          <p:cNvPr id="80" name="TextBox 79"/>
          <p:cNvSpPr txBox="1"/>
          <p:nvPr/>
        </p:nvSpPr>
        <p:spPr>
          <a:xfrm flipH="1">
            <a:off x="5923728" y="5989757"/>
            <a:ext cx="505031" cy="243964"/>
          </a:xfrm>
          <a:prstGeom prst="rect">
            <a:avLst/>
          </a:prstGeom>
          <a:noFill/>
          <a:ln>
            <a:noFill/>
          </a:ln>
        </p:spPr>
        <p:txBody>
          <a:bodyPr wrap="square" lIns="89190" tIns="44596" rIns="89190" bIns="44596" rtlCol="0">
            <a:spAutoFit/>
          </a:bodyPr>
          <a:lstStyle/>
          <a:p>
            <a:r>
              <a:rPr lang="en-US" sz="1000" dirty="0"/>
              <a:t>PSS</a:t>
            </a:r>
          </a:p>
        </p:txBody>
      </p:sp>
      <p:sp>
        <p:nvSpPr>
          <p:cNvPr id="81" name="TextBox 80"/>
          <p:cNvSpPr txBox="1"/>
          <p:nvPr/>
        </p:nvSpPr>
        <p:spPr>
          <a:xfrm flipH="1">
            <a:off x="1416366" y="5985095"/>
            <a:ext cx="673375" cy="243964"/>
          </a:xfrm>
          <a:prstGeom prst="rect">
            <a:avLst/>
          </a:prstGeom>
          <a:noFill/>
          <a:ln>
            <a:noFill/>
          </a:ln>
        </p:spPr>
        <p:txBody>
          <a:bodyPr wrap="square" lIns="89190" tIns="44596" rIns="89190" bIns="44596" rtlCol="0">
            <a:spAutoFit/>
          </a:bodyPr>
          <a:lstStyle/>
          <a:p>
            <a:r>
              <a:rPr lang="en-US" sz="1000" dirty="0"/>
              <a:t>Shutter</a:t>
            </a:r>
          </a:p>
        </p:txBody>
      </p:sp>
      <p:sp>
        <p:nvSpPr>
          <p:cNvPr id="82" name="TextBox 81"/>
          <p:cNvSpPr txBox="1"/>
          <p:nvPr/>
        </p:nvSpPr>
        <p:spPr>
          <a:xfrm flipH="1">
            <a:off x="480680" y="6301928"/>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3" name="TextBox 82"/>
          <p:cNvSpPr txBox="1"/>
          <p:nvPr/>
        </p:nvSpPr>
        <p:spPr>
          <a:xfrm flipH="1">
            <a:off x="3482745" y="6306590"/>
            <a:ext cx="757547" cy="243964"/>
          </a:xfrm>
          <a:prstGeom prst="rect">
            <a:avLst/>
          </a:prstGeom>
          <a:noFill/>
          <a:ln>
            <a:noFill/>
          </a:ln>
        </p:spPr>
        <p:txBody>
          <a:bodyPr wrap="square" lIns="89190" tIns="44596" rIns="89190" bIns="44596" rtlCol="0">
            <a:spAutoFit/>
          </a:bodyPr>
          <a:lstStyle/>
          <a:p>
            <a:r>
              <a:rPr lang="en-US" sz="1000" dirty="0"/>
              <a:t>Chopper</a:t>
            </a:r>
          </a:p>
        </p:txBody>
      </p:sp>
      <p:sp>
        <p:nvSpPr>
          <p:cNvPr id="84" name="TextBox 83"/>
          <p:cNvSpPr txBox="1"/>
          <p:nvPr/>
        </p:nvSpPr>
        <p:spPr>
          <a:xfrm flipH="1">
            <a:off x="7448619" y="5989757"/>
            <a:ext cx="916092" cy="397852"/>
          </a:xfrm>
          <a:prstGeom prst="rect">
            <a:avLst/>
          </a:prstGeom>
          <a:noFill/>
          <a:ln>
            <a:noFill/>
          </a:ln>
        </p:spPr>
        <p:txBody>
          <a:bodyPr wrap="square" lIns="89190" tIns="44596" rIns="89190" bIns="44596" rtlCol="0">
            <a:spAutoFit/>
          </a:bodyPr>
          <a:lstStyle/>
          <a:p>
            <a:pPr algn="ctr"/>
            <a:r>
              <a:rPr lang="en-US" sz="1000" dirty="0"/>
              <a:t>Detector Movement</a:t>
            </a:r>
            <a:endParaRPr lang="en-US" sz="1000" dirty="0"/>
          </a:p>
        </p:txBody>
      </p:sp>
      <p:sp>
        <p:nvSpPr>
          <p:cNvPr id="85" name="TextBox 84"/>
          <p:cNvSpPr txBox="1"/>
          <p:nvPr/>
        </p:nvSpPr>
        <p:spPr>
          <a:xfrm flipH="1">
            <a:off x="8224639" y="6292180"/>
            <a:ext cx="936104" cy="397852"/>
          </a:xfrm>
          <a:prstGeom prst="rect">
            <a:avLst/>
          </a:prstGeom>
          <a:noFill/>
          <a:ln>
            <a:noFill/>
          </a:ln>
        </p:spPr>
        <p:txBody>
          <a:bodyPr wrap="square" lIns="89190" tIns="44596" rIns="89190" bIns="44596" rtlCol="0">
            <a:spAutoFit/>
          </a:bodyPr>
          <a:lstStyle/>
          <a:p>
            <a:pPr algn="ctr"/>
            <a:r>
              <a:rPr lang="en-US" sz="1000" dirty="0"/>
              <a:t>Sample </a:t>
            </a:r>
            <a:endParaRPr lang="en-US" sz="1000" dirty="0"/>
          </a:p>
          <a:p>
            <a:pPr algn="ctr"/>
            <a:r>
              <a:rPr lang="en-US" sz="1000" dirty="0"/>
              <a:t>Environment</a:t>
            </a:r>
            <a:endParaRPr lang="en-US" sz="1000" dirty="0"/>
          </a:p>
        </p:txBody>
      </p:sp>
      <p:sp>
        <p:nvSpPr>
          <p:cNvPr id="86" name="TextBox 85"/>
          <p:cNvSpPr txBox="1"/>
          <p:nvPr/>
        </p:nvSpPr>
        <p:spPr>
          <a:xfrm flipH="1">
            <a:off x="2650822" y="5989757"/>
            <a:ext cx="841717" cy="243964"/>
          </a:xfrm>
          <a:prstGeom prst="rect">
            <a:avLst/>
          </a:prstGeom>
          <a:noFill/>
          <a:ln>
            <a:noFill/>
          </a:ln>
        </p:spPr>
        <p:txBody>
          <a:bodyPr wrap="square" lIns="89190" tIns="44596" rIns="89190" bIns="44596" rtlCol="0">
            <a:spAutoFit/>
          </a:bodyPr>
          <a:lstStyle/>
          <a:p>
            <a:r>
              <a:rPr lang="en-US" sz="1000" dirty="0"/>
              <a:t>Collimation</a:t>
            </a:r>
          </a:p>
        </p:txBody>
      </p:sp>
      <p:sp>
        <p:nvSpPr>
          <p:cNvPr id="87" name="TextBox 86"/>
          <p:cNvSpPr txBox="1"/>
          <p:nvPr/>
        </p:nvSpPr>
        <p:spPr>
          <a:xfrm flipH="1">
            <a:off x="6775242" y="6306591"/>
            <a:ext cx="673375" cy="243964"/>
          </a:xfrm>
          <a:prstGeom prst="rect">
            <a:avLst/>
          </a:prstGeom>
          <a:noFill/>
          <a:ln>
            <a:noFill/>
          </a:ln>
        </p:spPr>
        <p:txBody>
          <a:bodyPr wrap="square" lIns="89190" tIns="44596" rIns="89190" bIns="44596" rtlCol="0">
            <a:spAutoFit/>
          </a:bodyPr>
          <a:lstStyle/>
          <a:p>
            <a:r>
              <a:rPr lang="en-US" sz="1000" dirty="0"/>
              <a:t>Vacuum</a:t>
            </a:r>
          </a:p>
        </p:txBody>
      </p:sp>
      <p:cxnSp>
        <p:nvCxnSpPr>
          <p:cNvPr id="88" name="Straight Connector 87"/>
          <p:cNvCxnSpPr>
            <a:endCxn id="96" idx="0"/>
          </p:cNvCxnSpPr>
          <p:nvPr/>
        </p:nvCxnSpPr>
        <p:spPr>
          <a:xfrm flipH="1">
            <a:off x="5187898" y="4016378"/>
            <a:ext cx="5309" cy="720000"/>
          </a:xfrm>
          <a:prstGeom prst="line">
            <a:avLst/>
          </a:prstGeom>
          <a:ln>
            <a:solidFill>
              <a:srgbClr val="BDA682"/>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flipH="1">
            <a:off x="4478741" y="5312230"/>
            <a:ext cx="855787"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 name="Rectangle 8"/>
          <p:cNvSpPr/>
          <p:nvPr/>
        </p:nvSpPr>
        <p:spPr>
          <a:xfrm flipH="1">
            <a:off x="9213647" y="5312230"/>
            <a:ext cx="834502" cy="627982"/>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dirty="0"/>
          </a:p>
        </p:txBody>
      </p:sp>
      <p:sp>
        <p:nvSpPr>
          <p:cNvPr id="73" name="Rectangle 72"/>
          <p:cNvSpPr/>
          <p:nvPr/>
        </p:nvSpPr>
        <p:spPr>
          <a:xfrm flipH="1">
            <a:off x="5957031"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4" name="Rectangle 73"/>
          <p:cNvSpPr/>
          <p:nvPr/>
        </p:nvSpPr>
        <p:spPr>
          <a:xfrm flipH="1">
            <a:off x="679332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5" name="Rectangle 74"/>
          <p:cNvSpPr/>
          <p:nvPr/>
        </p:nvSpPr>
        <p:spPr>
          <a:xfrm flipH="1">
            <a:off x="7609814"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76" name="Rectangle 75"/>
          <p:cNvSpPr/>
          <p:nvPr/>
        </p:nvSpPr>
        <p:spPr>
          <a:xfrm flipH="1">
            <a:off x="8406512" y="4722415"/>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89" name="Rectangle 88"/>
          <p:cNvSpPr/>
          <p:nvPr/>
        </p:nvSpPr>
        <p:spPr>
          <a:xfrm flipH="1">
            <a:off x="921311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0" name="Rectangle 89"/>
          <p:cNvSpPr/>
          <p:nvPr/>
        </p:nvSpPr>
        <p:spPr>
          <a:xfrm flipH="1">
            <a:off x="366095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1" name="Rectangle 90"/>
          <p:cNvSpPr/>
          <p:nvPr/>
        </p:nvSpPr>
        <p:spPr>
          <a:xfrm flipH="1">
            <a:off x="2869204" y="4727070"/>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2" name="Rectangle 91"/>
          <p:cNvSpPr/>
          <p:nvPr/>
        </p:nvSpPr>
        <p:spPr>
          <a:xfrm flipH="1">
            <a:off x="1388243" y="4722408"/>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3" name="Rectangle 92"/>
          <p:cNvSpPr/>
          <p:nvPr/>
        </p:nvSpPr>
        <p:spPr>
          <a:xfrm flipH="1">
            <a:off x="571750" y="4717751"/>
            <a:ext cx="531154"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95" name="Rectangle 94"/>
          <p:cNvSpPr/>
          <p:nvPr/>
        </p:nvSpPr>
        <p:spPr>
          <a:xfrm flipH="1">
            <a:off x="4497242" y="4727071"/>
            <a:ext cx="835039" cy="27226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r>
              <a:rPr lang="en-US" sz="1300" dirty="0">
                <a:solidFill>
                  <a:schemeClr val="tx1"/>
                </a:solidFill>
              </a:rPr>
              <a:t>CB+</a:t>
            </a:r>
          </a:p>
        </p:txBody>
      </p:sp>
      <p:sp>
        <p:nvSpPr>
          <p:cNvPr id="66" name="Rectangle 65"/>
          <p:cNvSpPr/>
          <p:nvPr/>
        </p:nvSpPr>
        <p:spPr>
          <a:xfrm flipH="1">
            <a:off x="9769281" y="4732884"/>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96" name="Rectangle 95"/>
          <p:cNvSpPr/>
          <p:nvPr/>
        </p:nvSpPr>
        <p:spPr>
          <a:xfrm flipH="1">
            <a:off x="5052178" y="4736378"/>
            <a:ext cx="271449" cy="257899"/>
          </a:xfrm>
          <a:prstGeom prst="rect">
            <a:avLst/>
          </a:prstGeom>
          <a:solidFill>
            <a:srgbClr val="A287C7"/>
          </a:solidFill>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grpSp>
        <p:nvGrpSpPr>
          <p:cNvPr id="133" name="Group 132"/>
          <p:cNvGrpSpPr/>
          <p:nvPr/>
        </p:nvGrpSpPr>
        <p:grpSpPr>
          <a:xfrm flipH="1">
            <a:off x="2999810" y="4320226"/>
            <a:ext cx="274637" cy="405129"/>
            <a:chOff x="5902325" y="3927475"/>
            <a:chExt cx="234950" cy="368300"/>
          </a:xfrm>
        </p:grpSpPr>
        <p:cxnSp>
          <p:nvCxnSpPr>
            <p:cNvPr id="125" name="Straight Connector 12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flipH="1">
            <a:off x="3786611" y="4316733"/>
            <a:ext cx="274637" cy="405129"/>
            <a:chOff x="5902325" y="3927475"/>
            <a:chExt cx="234950" cy="368300"/>
          </a:xfrm>
        </p:grpSpPr>
        <p:cxnSp>
          <p:nvCxnSpPr>
            <p:cNvPr id="135" name="Straight Connector 134"/>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flipH="1">
            <a:off x="4639031" y="4326363"/>
            <a:ext cx="274637" cy="405129"/>
            <a:chOff x="5902325" y="3927475"/>
            <a:chExt cx="234950" cy="368300"/>
          </a:xfrm>
        </p:grpSpPr>
        <p:cxnSp>
          <p:nvCxnSpPr>
            <p:cNvPr id="138" name="Straight Connector 137"/>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flipH="1">
            <a:off x="1508955" y="4312073"/>
            <a:ext cx="274637" cy="405129"/>
            <a:chOff x="5902325" y="3927475"/>
            <a:chExt cx="234950" cy="368300"/>
          </a:xfrm>
        </p:grpSpPr>
        <p:cxnSp>
          <p:nvCxnSpPr>
            <p:cNvPr id="141" name="Straight Connector 140"/>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flipH="1">
            <a:off x="699885" y="4319058"/>
            <a:ext cx="274637" cy="405129"/>
            <a:chOff x="5902325" y="3927475"/>
            <a:chExt cx="234950" cy="368300"/>
          </a:xfrm>
        </p:grpSpPr>
        <p:cxnSp>
          <p:nvCxnSpPr>
            <p:cNvPr id="144" name="Straight Connector 143"/>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flipH="1">
            <a:off x="6904132" y="4313242"/>
            <a:ext cx="274637" cy="405129"/>
            <a:chOff x="5902325" y="3927475"/>
            <a:chExt cx="234950" cy="368300"/>
          </a:xfrm>
        </p:grpSpPr>
        <p:cxnSp>
          <p:nvCxnSpPr>
            <p:cNvPr id="147" name="Straight Connector 146"/>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7728050" y="4323720"/>
            <a:ext cx="274637" cy="405129"/>
            <a:chOff x="5902325" y="3927475"/>
            <a:chExt cx="234950" cy="368300"/>
          </a:xfrm>
        </p:grpSpPr>
        <p:cxnSp>
          <p:nvCxnSpPr>
            <p:cNvPr id="150" name="Straight Connector 149"/>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flipH="1">
            <a:off x="8533407" y="4313242"/>
            <a:ext cx="274637" cy="405129"/>
            <a:chOff x="5902325" y="3927475"/>
            <a:chExt cx="234950" cy="368300"/>
          </a:xfrm>
        </p:grpSpPr>
        <p:cxnSp>
          <p:nvCxnSpPr>
            <p:cNvPr id="153" name="Straight Connector 152"/>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flipH="1">
            <a:off x="9353610" y="4316733"/>
            <a:ext cx="274637" cy="405129"/>
            <a:chOff x="5902325" y="3927475"/>
            <a:chExt cx="234950" cy="368300"/>
          </a:xfrm>
        </p:grpSpPr>
        <p:cxnSp>
          <p:nvCxnSpPr>
            <p:cNvPr id="156" name="Straight Connector 155"/>
            <p:cNvCxnSpPr/>
            <p:nvPr/>
          </p:nvCxnSpPr>
          <p:spPr>
            <a:xfrm>
              <a:off x="6137275" y="4083050"/>
              <a:ext cx="0" cy="212725"/>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5902325" y="3927475"/>
              <a:ext cx="3175" cy="3683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17" name="Rectangle 116"/>
          <p:cNvSpPr/>
          <p:nvPr/>
        </p:nvSpPr>
        <p:spPr>
          <a:xfrm flipH="1">
            <a:off x="6438557" y="3692693"/>
            <a:ext cx="2525154" cy="396044"/>
          </a:xfrm>
          <a:prstGeom prst="rect">
            <a:avLst/>
          </a:prstGeom>
          <a:solidFill>
            <a:srgbClr val="BBB38A"/>
          </a:solidFill>
          <a:ln>
            <a:solidFill>
              <a:srgbClr val="BBB38A"/>
            </a:solidFill>
          </a:ln>
        </p:spPr>
        <p:style>
          <a:lnRef idx="1">
            <a:schemeClr val="accent1"/>
          </a:lnRef>
          <a:fillRef idx="3">
            <a:schemeClr val="accent1"/>
          </a:fillRef>
          <a:effectRef idx="2">
            <a:schemeClr val="accent1"/>
          </a:effectRef>
          <a:fontRef idx="minor">
            <a:schemeClr val="lt1"/>
          </a:fontRef>
        </p:style>
        <p:txBody>
          <a:bodyPr lIns="89190" tIns="44596" rIns="89190" bIns="44596" rtlCol="0" anchor="ctr"/>
          <a:lstStyle/>
          <a:p>
            <a:pPr algn="ctr"/>
            <a:endParaRPr lang="en-US"/>
          </a:p>
        </p:txBody>
      </p:sp>
      <p:sp>
        <p:nvSpPr>
          <p:cNvPr id="58" name="TextBox 57"/>
          <p:cNvSpPr txBox="1"/>
          <p:nvPr/>
        </p:nvSpPr>
        <p:spPr>
          <a:xfrm flipH="1">
            <a:off x="6438557" y="3771900"/>
            <a:ext cx="2693499" cy="243964"/>
          </a:xfrm>
          <a:prstGeom prst="rect">
            <a:avLst/>
          </a:prstGeom>
          <a:noFill/>
          <a:ln>
            <a:noFill/>
          </a:ln>
        </p:spPr>
        <p:txBody>
          <a:bodyPr wrap="square" lIns="89190" tIns="44596" rIns="89190" bIns="44596" rtlCol="0">
            <a:spAutoFit/>
          </a:bodyPr>
          <a:lstStyle/>
          <a:p>
            <a:r>
              <a:rPr lang="en-US" sz="1000" dirty="0"/>
              <a:t>Instrument Control, Data Acquisition, GUI</a:t>
            </a:r>
          </a:p>
        </p:txBody>
      </p:sp>
      <p:cxnSp>
        <p:nvCxnSpPr>
          <p:cNvPr id="124" name="Straight Arrow Connector 123"/>
          <p:cNvCxnSpPr/>
          <p:nvPr/>
        </p:nvCxnSpPr>
        <p:spPr>
          <a:xfrm flipH="1">
            <a:off x="551475" y="3897675"/>
            <a:ext cx="336687" cy="9224"/>
          </a:xfrm>
          <a:prstGeom prst="straightConnector1">
            <a:avLst/>
          </a:prstGeom>
          <a:ln w="22225">
            <a:solidFill>
              <a:schemeClr val="tx2">
                <a:lumMod val="60000"/>
                <a:lumOff val="4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0" name="TextBox 129"/>
          <p:cNvSpPr txBox="1"/>
          <p:nvPr/>
        </p:nvSpPr>
        <p:spPr>
          <a:xfrm flipH="1">
            <a:off x="883213" y="3692693"/>
            <a:ext cx="420859" cy="320895"/>
          </a:xfrm>
          <a:prstGeom prst="rect">
            <a:avLst/>
          </a:prstGeom>
          <a:noFill/>
          <a:ln>
            <a:noFill/>
          </a:ln>
        </p:spPr>
        <p:txBody>
          <a:bodyPr wrap="square" lIns="89190" tIns="44596" rIns="89190" bIns="44596" rtlCol="0">
            <a:spAutoFit/>
          </a:bodyPr>
          <a:lstStyle/>
          <a:p>
            <a:r>
              <a:rPr lang="en-US" sz="1500" dirty="0">
                <a:solidFill>
                  <a:schemeClr val="tx2">
                    <a:lumMod val="60000"/>
                    <a:lumOff val="40000"/>
                  </a:schemeClr>
                </a:solidFill>
              </a:rPr>
              <a:t>n</a:t>
            </a:r>
          </a:p>
        </p:txBody>
      </p:sp>
      <p:pic>
        <p:nvPicPr>
          <p:cNvPr id="99" name="Picture 98" descr="01.JPG"/>
          <p:cNvPicPr>
            <a:picLocks noChangeAspect="1"/>
          </p:cNvPicPr>
          <p:nvPr/>
        </p:nvPicPr>
        <p:blipFill rotWithShape="1">
          <a:blip r:embed="rId3" cstate="print">
            <a:extLst>
              <a:ext uri="{28A0092B-C50C-407E-A947-70E740481C1C}">
                <a14:useLocalDpi xmlns:a14="http://schemas.microsoft.com/office/drawing/2010/main" val="0"/>
              </a:ext>
            </a:extLst>
          </a:blip>
          <a:srcRect t="19046" b="17933"/>
          <a:stretch/>
        </p:blipFill>
        <p:spPr>
          <a:xfrm>
            <a:off x="630696" y="1633263"/>
            <a:ext cx="9343076" cy="1742593"/>
          </a:xfrm>
          <a:prstGeom prst="rect">
            <a:avLst/>
          </a:prstGeom>
        </p:spPr>
      </p:pic>
    </p:spTree>
    <p:extLst>
      <p:ext uri="{BB962C8B-B14F-4D97-AF65-F5344CB8AC3E}">
        <p14:creationId xmlns:p14="http://schemas.microsoft.com/office/powerpoint/2010/main" val="28290800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4423</TotalTime>
  <Words>3295</Words>
  <Application>Microsoft Macintosh PowerPoint</Application>
  <PresentationFormat>Custom</PresentationFormat>
  <Paragraphs>939</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ESS Core Powerpoint</vt:lpstr>
      <vt:lpstr>Modularity and Integration of  Instrument Control Hardware  at the ESS</vt:lpstr>
      <vt:lpstr>Outline</vt:lpstr>
      <vt:lpstr>Neutron Instrumentation</vt:lpstr>
      <vt:lpstr>Time Structure of the Neutron Beam</vt:lpstr>
      <vt:lpstr>Long Neutron Instrument</vt:lpstr>
      <vt:lpstr>Modular Instrument Control Concept</vt:lpstr>
      <vt:lpstr>Modular Instrument Control Concept</vt:lpstr>
      <vt:lpstr>Modular Instrument Control Concept</vt:lpstr>
      <vt:lpstr>Modular Instrument Control Concept</vt:lpstr>
      <vt:lpstr>Modular Instrument Control Concept</vt:lpstr>
      <vt:lpstr>Diagnostics</vt:lpstr>
      <vt:lpstr>Requirements on Timing System</vt:lpstr>
      <vt:lpstr>Motion Control: Time Stamping</vt:lpstr>
      <vt:lpstr>Motion Control: Time Stamping</vt:lpstr>
      <vt:lpstr>Motion Control: Top Requirements</vt:lpstr>
      <vt:lpstr>Organisational Challenges: Time Line</vt:lpstr>
      <vt:lpstr>Organisational Challenges: Internal Interfaces</vt:lpstr>
      <vt:lpstr>Organisational Challenges: Internal Interfaces</vt:lpstr>
      <vt:lpstr>Organisational Challenges: Internal Interfaces</vt:lpstr>
      <vt:lpstr>Organisational Challenges: External</vt:lpstr>
      <vt:lpstr>Motion Control: Status</vt:lpstr>
      <vt:lpstr>Motion Control: A path to an ESS Standard</vt:lpstr>
      <vt:lpstr>Thanks to</vt:lpstr>
      <vt:lpstr>Thanks to</vt:lpstr>
      <vt:lpstr>ESS Instrument Control      - Details for Motion Control-</vt:lpstr>
      <vt:lpstr>Synchronising Motion Control (multiple axes)</vt:lpstr>
      <vt:lpstr>Chopper Control Demo</vt:lpstr>
      <vt:lpstr>PowerPoint Presentation</vt:lpstr>
      <vt:lpstr>PowerPoint Presentation</vt:lpstr>
      <vt:lpstr>ESS Instrument Control      - Use cases-</vt:lpstr>
      <vt:lpstr>Taking data on the fly</vt:lpstr>
      <vt:lpstr>Stroboscopic Mode (Sample Environment)</vt:lpstr>
      <vt:lpstr>Flexible Chopper Veto</vt:lpstr>
      <vt:lpstr>Diagnostics (Chopper Systems and Beam Transport)</vt:lpstr>
      <vt:lpstr>Diagnostics (Wavelength Frame Multiplication Chopper)</vt:lpstr>
      <vt:lpstr>Opportunities</vt:lpstr>
      <vt:lpstr>Challenges &amp; Risks</vt:lpstr>
      <vt:lpstr>Time Stamping (Event Mode)</vt:lpstr>
      <vt:lpstr>Time Stamping (Event Mode)</vt:lpstr>
      <vt:lpstr>Time Stamping (Event Mode)</vt:lpstr>
      <vt:lpstr>Time Stamping (Event Mode)</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Thomas Gahl</cp:lastModifiedBy>
  <cp:revision>259</cp:revision>
  <cp:lastPrinted>2014-09-18T05:34:58Z</cp:lastPrinted>
  <dcterms:created xsi:type="dcterms:W3CDTF">2013-10-29T16:05:10Z</dcterms:created>
  <dcterms:modified xsi:type="dcterms:W3CDTF">2014-10-23T00:08:25Z</dcterms:modified>
</cp:coreProperties>
</file>