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33"/>
  </p:notesMasterIdLst>
  <p:handoutMasterIdLst>
    <p:handoutMasterId r:id="rId34"/>
  </p:handoutMasterIdLst>
  <p:sldIdLst>
    <p:sldId id="270" r:id="rId5"/>
    <p:sldId id="542" r:id="rId6"/>
    <p:sldId id="543" r:id="rId7"/>
    <p:sldId id="544" r:id="rId8"/>
    <p:sldId id="545" r:id="rId9"/>
    <p:sldId id="546" r:id="rId10"/>
    <p:sldId id="547" r:id="rId11"/>
    <p:sldId id="535" r:id="rId12"/>
    <p:sldId id="530" r:id="rId13"/>
    <p:sldId id="541" r:id="rId14"/>
    <p:sldId id="539" r:id="rId15"/>
    <p:sldId id="516" r:id="rId16"/>
    <p:sldId id="518" r:id="rId17"/>
    <p:sldId id="519" r:id="rId18"/>
    <p:sldId id="538" r:id="rId19"/>
    <p:sldId id="540" r:id="rId20"/>
    <p:sldId id="496" r:id="rId21"/>
    <p:sldId id="495" r:id="rId22"/>
    <p:sldId id="524" r:id="rId23"/>
    <p:sldId id="520" r:id="rId24"/>
    <p:sldId id="537" r:id="rId25"/>
    <p:sldId id="504" r:id="rId26"/>
    <p:sldId id="503" r:id="rId27"/>
    <p:sldId id="501" r:id="rId28"/>
    <p:sldId id="499" r:id="rId29"/>
    <p:sldId id="513" r:id="rId30"/>
    <p:sldId id="514" r:id="rId31"/>
    <p:sldId id="515" r:id="rId32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2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009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3242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9120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6884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4740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518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06660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79512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44395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4813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29390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09517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18307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7955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05155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27882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8718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162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87861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898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3731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3271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4511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2557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0021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9951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5491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/cs-studio/mailma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cs-studio-core@lists.sourceforge.ne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trolSystemStudio/cs-studio/issu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101349549663920375487/pos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trolSystemStudio/cs-studi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1536290" y="4071938"/>
            <a:ext cx="60960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Eric Berryman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Controls Engineer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47282"/>
            <a:ext cx="9001124" cy="47861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Control System Studio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CS-Studio Quality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Policy and Objectives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 smtClean="0"/>
              <a:t>Through </a:t>
            </a:r>
            <a:r>
              <a:rPr lang="en-US" dirty="0"/>
              <a:t>a strategy of continuous improvement and teamwork, the Control System Studio Collaboration is dedicated to supplying tools for control systems, </a:t>
            </a:r>
            <a:r>
              <a:rPr lang="en-US" dirty="0" smtClean="0"/>
              <a:t>data </a:t>
            </a:r>
            <a:r>
              <a:rPr lang="en-US" dirty="0"/>
              <a:t>integration and data visualization to enable our users to achieve their scientific objectives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foundation for achieving our commitment is based on:</a:t>
            </a:r>
          </a:p>
          <a:p>
            <a:pPr lvl="2"/>
            <a:r>
              <a:rPr lang="en-US" dirty="0"/>
              <a:t>understanding and meeting the requirements of our users,</a:t>
            </a:r>
          </a:p>
          <a:p>
            <a:pPr lvl="2"/>
            <a:r>
              <a:rPr lang="en-US" dirty="0"/>
              <a:t>continuously improving all processes related to the Control System Studio product,</a:t>
            </a:r>
          </a:p>
          <a:p>
            <a:pPr lvl="2"/>
            <a:r>
              <a:rPr lang="en-US" dirty="0"/>
              <a:t>effectively utilizing the creative talents in the </a:t>
            </a:r>
            <a:r>
              <a:rPr lang="en-US" dirty="0" smtClean="0"/>
              <a:t>collaboration</a:t>
            </a:r>
          </a:p>
          <a:p>
            <a:pPr lvl="2"/>
            <a:r>
              <a:rPr lang="en-US" dirty="0"/>
              <a:t>and meeting statutory, regulatory, and other requirements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/>
              <a:t>Fraction of releases per site deployed vs releases considered for </a:t>
            </a:r>
            <a:r>
              <a:rPr lang="en-US" dirty="0" smtClean="0"/>
              <a:t>deployment</a:t>
            </a:r>
            <a:r>
              <a:rPr lang="en-US" dirty="0"/>
              <a:t> </a:t>
            </a:r>
            <a:r>
              <a:rPr lang="en-US" dirty="0" smtClean="0"/>
              <a:t>minimum </a:t>
            </a:r>
            <a:r>
              <a:rPr lang="en-US" dirty="0"/>
              <a:t>75</a:t>
            </a:r>
            <a:r>
              <a:rPr lang="en-US" dirty="0" smtClean="0"/>
              <a:t>% within registered site representatives</a:t>
            </a:r>
            <a:endParaRPr lang="en-US" dirty="0"/>
          </a:p>
          <a:p>
            <a:pPr lvl="1"/>
            <a:r>
              <a:rPr lang="en-US" b="1" dirty="0"/>
              <a:t>100% sites with registered site representatives moved to </a:t>
            </a:r>
            <a:r>
              <a:rPr lang="en-US" b="1" dirty="0" err="1" smtClean="0"/>
              <a:t>Tycho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40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Customer Feedback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11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2" y="1370498"/>
            <a:ext cx="6735115" cy="4420217"/>
          </a:xfrm>
        </p:spPr>
      </p:pic>
    </p:spTree>
    <p:extLst>
      <p:ext uri="{BB962C8B-B14F-4D97-AF65-F5344CB8AC3E}">
        <p14:creationId xmlns:p14="http://schemas.microsoft.com/office/powerpoint/2010/main" val="33854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Status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of Preventative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and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Corrective Actions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07" y="1033466"/>
            <a:ext cx="6677426" cy="50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Status of Preventative and Corrective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95" y="1179435"/>
            <a:ext cx="6395331" cy="480274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62729"/>
              </p:ext>
            </p:extLst>
          </p:nvPr>
        </p:nvGraphicFramePr>
        <p:xfrm>
          <a:off x="228600" y="1020560"/>
          <a:ext cx="2057400" cy="381000"/>
        </p:xfrm>
        <a:graphic>
          <a:graphicData uri="http://schemas.openxmlformats.org/drawingml/2006/table">
            <a:tbl>
              <a:tblPr/>
              <a:tblGrid>
                <a:gridCol w="1456793"/>
                <a:gridCol w="60060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closed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 (85%)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open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(15%)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6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Status of Preventative and Corrective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78" y="1143150"/>
            <a:ext cx="6491966" cy="4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First audit was started last week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Site Representatives were emailed a form to fill out from the FRIB Quality Manager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The processes are being audited, not the people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Suggestions for improvements on our processes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Results will be shared with the Site Representatives, and any issues or suggestions for improvements will be made into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G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ithub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issues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Results of Audits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Issue of people working in a box for projects then, integrating too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late.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lead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should form a team, for weekly meeting, progress at monthly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meeting</a:t>
            </a: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Document process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Change </a:t>
            </a:r>
            <a:r>
              <a:rPr lang="en-US" dirty="0">
                <a:latin typeface="Arial" pitchFamily="34" charset="0"/>
                <a:ea typeface="ＭＳ Ｐゴシック"/>
              </a:rPr>
              <a:t>to google spreadsheet with </a:t>
            </a:r>
            <a:r>
              <a:rPr lang="en-US" dirty="0" smtClean="0">
                <a:latin typeface="Arial" pitchFamily="34" charset="0"/>
                <a:ea typeface="ＭＳ Ｐゴシック"/>
              </a:rPr>
              <a:t>links (format change)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Make more clear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B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ug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reports to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G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ithub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issues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User question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to tech talk (close </a:t>
            </a:r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cs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-studio-users)</a:t>
            </a:r>
          </a:p>
          <a:p>
            <a:pPr lvl="2"/>
            <a:r>
              <a:rPr lang="en-US" dirty="0" err="1">
                <a:latin typeface="Arial" pitchFamily="34" charset="0"/>
                <a:ea typeface="ＭＳ Ｐゴシック"/>
                <a:cs typeface="ＭＳ Ｐゴシック"/>
              </a:rPr>
              <a:t>cs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-studio-core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build issues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and development 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Maintenance Process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Move open issues from milestone to backlog, not the next milestone (Unless owner confirms)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T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ag all repositories on releases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Development Process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On demand (preferred Monday before Wednesday meeting) meeting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for demonstrating project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work</a:t>
            </a: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Actions for Improvement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BOY person still 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needed (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interim still: BNL (RCP), ITER (RAP))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If work can be packaged, contract work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Resource Needs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3.3.x marked feature complete as of April 30</a:t>
            </a:r>
            <a:r>
              <a:rPr lang="en-US" baseline="30000" dirty="0" smtClean="0">
                <a:latin typeface="Arial" pitchFamily="34" charset="0"/>
                <a:ea typeface="ＭＳ Ｐゴシック"/>
              </a:rPr>
              <a:t>th</a:t>
            </a:r>
            <a:r>
              <a:rPr lang="en-US" dirty="0" smtClean="0">
                <a:latin typeface="Arial" pitchFamily="34" charset="0"/>
                <a:ea typeface="ＭＳ Ｐゴシック"/>
              </a:rPr>
              <a:t>, only accepting pull request that fix issues/performance</a:t>
            </a:r>
          </a:p>
          <a:p>
            <a:pPr lvl="1"/>
            <a:r>
              <a:rPr lang="en-US" dirty="0" err="1" smtClean="0">
                <a:latin typeface="Arial" pitchFamily="34" charset="0"/>
                <a:ea typeface="ＭＳ Ｐゴシック"/>
              </a:rPr>
              <a:t>PVManager</a:t>
            </a:r>
            <a:r>
              <a:rPr lang="en-US" dirty="0" smtClean="0">
                <a:latin typeface="Arial" pitchFamily="34" charset="0"/>
                <a:ea typeface="ＭＳ Ｐゴシック"/>
              </a:rPr>
              <a:t> functions for arrays– FRIB / NSLSII</a:t>
            </a:r>
          </a:p>
          <a:p>
            <a:pPr lvl="1"/>
            <a:r>
              <a:rPr lang="en-US" dirty="0" err="1" smtClean="0">
                <a:latin typeface="Arial" pitchFamily="34" charset="0"/>
                <a:ea typeface="ＭＳ Ｐゴシック"/>
              </a:rPr>
              <a:t>Tycho</a:t>
            </a:r>
            <a:r>
              <a:rPr lang="en-US" dirty="0" smtClean="0">
                <a:latin typeface="Arial" pitchFamily="34" charset="0"/>
                <a:ea typeface="ＭＳ Ｐゴシック"/>
              </a:rPr>
              <a:t> build – DESY /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CosyLab</a:t>
            </a:r>
            <a:r>
              <a:rPr lang="en-US" dirty="0" smtClean="0">
                <a:latin typeface="Arial" pitchFamily="34" charset="0"/>
                <a:ea typeface="ＭＳ Ｐゴシック"/>
              </a:rPr>
              <a:t> / FRIB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Autocomplete – ITER</a:t>
            </a:r>
          </a:p>
          <a:p>
            <a:pPr lvl="1"/>
            <a:r>
              <a:rPr lang="en-US" dirty="0" err="1" smtClean="0">
                <a:latin typeface="Arial" pitchFamily="34" charset="0"/>
                <a:ea typeface="ＭＳ Ｐゴシック"/>
              </a:rPr>
              <a:t>PVManager</a:t>
            </a:r>
            <a:r>
              <a:rPr lang="en-US" dirty="0" smtClean="0">
                <a:latin typeface="Arial" pitchFamily="34" charset="0"/>
                <a:ea typeface="ＭＳ Ｐゴシック"/>
              </a:rPr>
              <a:t> time cache (design plan) – ITER / NSLSII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Shift service integration – NSLSII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Archive Appliance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Databrowser</a:t>
            </a:r>
            <a:r>
              <a:rPr lang="en-US" dirty="0" smtClean="0">
                <a:latin typeface="Arial" pitchFamily="34" charset="0"/>
                <a:ea typeface="ＭＳ Ｐゴシック"/>
              </a:rPr>
              <a:t> plugin – FRIB /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CosyLab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Validation and Verification Plan – ESS /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CosyLab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OPI regression tests – NSLSII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Requests from last meeting (ICALEPCS 2013)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Multi state led in BOY – FRIB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BOY template iterator application – FRIB</a:t>
            </a:r>
          </a:p>
          <a:p>
            <a:pPr lvl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79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3.3.x (stable)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Validation and Verification Plan – ESS /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CosyLab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/>
              <a:t>Using Maven </a:t>
            </a:r>
            <a:r>
              <a:rPr lang="en-US" dirty="0" err="1"/>
              <a:t>Tycho</a:t>
            </a:r>
            <a:r>
              <a:rPr lang="en-US" dirty="0"/>
              <a:t> </a:t>
            </a:r>
            <a:r>
              <a:rPr lang="en-US" dirty="0" smtClean="0"/>
              <a:t>build</a:t>
            </a:r>
          </a:p>
          <a:p>
            <a:pPr lvl="1"/>
            <a:r>
              <a:rPr lang="en-US" dirty="0" smtClean="0"/>
              <a:t>Jenkins </a:t>
            </a:r>
            <a:r>
              <a:rPr lang="en-US" dirty="0"/>
              <a:t>for continuous integration</a:t>
            </a:r>
          </a:p>
          <a:p>
            <a:pPr lvl="1"/>
            <a:r>
              <a:rPr lang="en-US" dirty="0"/>
              <a:t>Surefire for code coverage</a:t>
            </a:r>
          </a:p>
          <a:p>
            <a:pPr lvl="1"/>
            <a:r>
              <a:rPr lang="en-US" dirty="0" err="1"/>
              <a:t>SonarQube</a:t>
            </a:r>
            <a:r>
              <a:rPr lang="en-US" dirty="0"/>
              <a:t> for static code </a:t>
            </a:r>
            <a:r>
              <a:rPr lang="en-US" dirty="0" smtClean="0"/>
              <a:t>analysis	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marL="211709" lvl="1" indent="0">
              <a:buNone/>
            </a:pPr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79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3.3.x (stable)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History and Future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r>
              <a:rPr lang="en-US" dirty="0" smtClean="0"/>
              <a:t>In the past we had problems</a:t>
            </a:r>
          </a:p>
          <a:p>
            <a:pPr lvl="1"/>
            <a:r>
              <a:rPr lang="en-US" dirty="0" smtClean="0"/>
              <a:t>No traceability</a:t>
            </a:r>
          </a:p>
          <a:p>
            <a:pPr lvl="1"/>
            <a:r>
              <a:rPr lang="en-US" dirty="0" smtClean="0"/>
              <a:t>Without a framework for unit testing on Jenkins</a:t>
            </a:r>
          </a:p>
          <a:p>
            <a:pPr lvl="1"/>
            <a:r>
              <a:rPr lang="en-US" dirty="0" smtClean="0"/>
              <a:t>Anyone could commit on master, with whatever changes</a:t>
            </a:r>
          </a:p>
          <a:p>
            <a:pPr lvl="1"/>
            <a:r>
              <a:rPr lang="en-US" dirty="0" smtClean="0"/>
              <a:t>Communication problems</a:t>
            </a:r>
          </a:p>
          <a:p>
            <a:pPr lvl="1"/>
            <a:r>
              <a:rPr lang="en-US" dirty="0" smtClean="0"/>
              <a:t>Went too long without a release</a:t>
            </a:r>
          </a:p>
          <a:p>
            <a:r>
              <a:rPr lang="en-US" dirty="0" smtClean="0"/>
              <a:t>We started looking into the ISO 9001 Quality Standard one year ago</a:t>
            </a:r>
          </a:p>
        </p:txBody>
      </p:sp>
    </p:spTree>
    <p:extLst>
      <p:ext uri="{BB962C8B-B14F-4D97-AF65-F5344CB8AC3E}">
        <p14:creationId xmlns:p14="http://schemas.microsoft.com/office/powerpoint/2010/main" val="19147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4.0.x marked feature complete October*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Move to eclipse 4.4 (Lead: </a:t>
            </a:r>
            <a:r>
              <a:rPr lang="en-US" dirty="0" smtClean="0">
                <a:latin typeface="Arial" pitchFamily="34" charset="0"/>
                <a:ea typeface="ＭＳ Ｐゴシック"/>
              </a:rPr>
              <a:t>SNS(RCP</a:t>
            </a:r>
            <a:r>
              <a:rPr lang="en-US" dirty="0">
                <a:latin typeface="Arial" pitchFamily="34" charset="0"/>
                <a:ea typeface="ＭＳ Ｐゴシック"/>
              </a:rPr>
              <a:t>), </a:t>
            </a:r>
            <a:r>
              <a:rPr lang="en-US" dirty="0" smtClean="0">
                <a:latin typeface="Arial" pitchFamily="34" charset="0"/>
                <a:ea typeface="ＭＳ Ｐゴシック"/>
              </a:rPr>
              <a:t>ITER(RAP))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F</a:t>
            </a:r>
            <a:r>
              <a:rPr lang="en-US" dirty="0" smtClean="0">
                <a:latin typeface="Arial" pitchFamily="34" charset="0"/>
                <a:ea typeface="ＭＳ Ｐゴシック"/>
              </a:rPr>
              <a:t>eature </a:t>
            </a:r>
            <a:r>
              <a:rPr lang="en-US" dirty="0">
                <a:latin typeface="Arial" pitchFamily="34" charset="0"/>
                <a:ea typeface="ＭＳ Ｐゴシック"/>
              </a:rPr>
              <a:t>clean up (owner of the feature/application) (Lead: </a:t>
            </a:r>
            <a:r>
              <a:rPr lang="en-US" dirty="0" smtClean="0">
                <a:latin typeface="Arial" pitchFamily="34" charset="0"/>
                <a:ea typeface="ＭＳ Ｐゴシック"/>
              </a:rPr>
              <a:t>BNL)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Implement Validation and Verification plan (Lead: ESS /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CosyLab</a:t>
            </a:r>
            <a:r>
              <a:rPr lang="en-US" dirty="0" smtClean="0">
                <a:latin typeface="Arial" pitchFamily="34" charset="0"/>
                <a:ea typeface="ＭＳ Ｐゴシック"/>
              </a:rPr>
              <a:t>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CS-Studio development environment (Lead: </a:t>
            </a:r>
            <a:r>
              <a:rPr lang="en-US" dirty="0" smtClean="0">
                <a:latin typeface="Arial" pitchFamily="34" charset="0"/>
                <a:ea typeface="ＭＳ Ｐゴシック"/>
              </a:rPr>
              <a:t>FRIB </a:t>
            </a:r>
            <a:r>
              <a:rPr lang="en-US" dirty="0">
                <a:latin typeface="Arial" pitchFamily="34" charset="0"/>
                <a:ea typeface="ＭＳ Ｐゴシック"/>
              </a:rPr>
              <a:t>- Reviewers: </a:t>
            </a:r>
            <a:r>
              <a:rPr lang="en-US" dirty="0" smtClean="0">
                <a:latin typeface="Arial" pitchFamily="34" charset="0"/>
                <a:ea typeface="ＭＳ Ｐゴシック"/>
              </a:rPr>
              <a:t>SNS, BNL)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Common product (Lead: </a:t>
            </a:r>
            <a:r>
              <a:rPr lang="en-US" dirty="0" smtClean="0">
                <a:latin typeface="Arial" pitchFamily="34" charset="0"/>
                <a:ea typeface="ＭＳ Ｐゴシック"/>
              </a:rPr>
              <a:t>FRIB </a:t>
            </a:r>
            <a:r>
              <a:rPr lang="en-US" dirty="0">
                <a:latin typeface="Arial" pitchFamily="34" charset="0"/>
                <a:ea typeface="ＭＳ Ｐゴシック"/>
              </a:rPr>
              <a:t>- Reviewers: </a:t>
            </a:r>
            <a:r>
              <a:rPr lang="en-US" dirty="0" smtClean="0">
                <a:latin typeface="Arial" pitchFamily="34" charset="0"/>
                <a:ea typeface="ＭＳ Ｐゴシック"/>
              </a:rPr>
              <a:t>SNS, BNL)</a:t>
            </a:r>
          </a:p>
          <a:p>
            <a:pPr lvl="1"/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We will delay up to another 2 months</a:t>
            </a: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feature cleanup and reorganization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BNL – Reviewer: FRIB)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rap build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ITER</a:t>
            </a:r>
            <a:r>
              <a:rPr lang="en-US" dirty="0">
                <a:latin typeface="Arial" pitchFamily="34" charset="0"/>
                <a:ea typeface="ＭＳ Ｐゴシック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</a:rPr>
              <a:t>– Reviewer: SNS) 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2"/>
            <a:r>
              <a:rPr lang="en-US" dirty="0">
                <a:latin typeface="Arial" pitchFamily="34" charset="0"/>
                <a:ea typeface="ＭＳ Ｐゴシック"/>
              </a:rPr>
              <a:t>Validate Unit tests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FRIB – Reviewer: ESS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79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4.0.x (testing)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4.1.x due date 6 months after 4.0.x freezes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Move </a:t>
            </a:r>
            <a:r>
              <a:rPr lang="en-US" dirty="0">
                <a:latin typeface="Arial" pitchFamily="34" charset="0"/>
                <a:ea typeface="ＭＳ Ｐゴシック"/>
              </a:rPr>
              <a:t>sites to </a:t>
            </a:r>
            <a:r>
              <a:rPr lang="en-US" dirty="0" err="1">
                <a:latin typeface="Arial" pitchFamily="34" charset="0"/>
                <a:ea typeface="ＭＳ Ｐゴシック"/>
              </a:rPr>
              <a:t>Tycho</a:t>
            </a:r>
            <a:r>
              <a:rPr lang="en-US" dirty="0">
                <a:latin typeface="Arial" pitchFamily="34" charset="0"/>
                <a:ea typeface="ＭＳ Ｐゴシック"/>
              </a:rPr>
              <a:t>/Maven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FRIB)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Validate </a:t>
            </a:r>
            <a:r>
              <a:rPr lang="en-US" dirty="0" smtClean="0">
                <a:latin typeface="Arial" pitchFamily="34" charset="0"/>
                <a:ea typeface="ＭＳ Ｐゴシック"/>
              </a:rPr>
              <a:t>unit </a:t>
            </a:r>
            <a:r>
              <a:rPr lang="en-US" dirty="0">
                <a:latin typeface="Arial" pitchFamily="34" charset="0"/>
                <a:ea typeface="ＭＳ Ｐゴシック"/>
              </a:rPr>
              <a:t>tests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FRIB – Reviewers: ESS</a:t>
            </a:r>
            <a:r>
              <a:rPr lang="en-US" dirty="0">
                <a:latin typeface="Arial" pitchFamily="34" charset="0"/>
                <a:ea typeface="ＭＳ Ｐゴシック"/>
              </a:rPr>
              <a:t>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Java 8 branch use of Instant and Period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BNL – Reviewer: SNS)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Review </a:t>
            </a:r>
            <a:r>
              <a:rPr lang="en-US" dirty="0" err="1">
                <a:latin typeface="Arial" pitchFamily="34" charset="0"/>
                <a:ea typeface="ＭＳ Ｐゴシック"/>
              </a:rPr>
              <a:t>javafx</a:t>
            </a:r>
            <a:r>
              <a:rPr lang="en-US" dirty="0">
                <a:latin typeface="Arial" pitchFamily="34" charset="0"/>
                <a:ea typeface="ＭＳ Ｐゴシック"/>
              </a:rPr>
              <a:t> table; tables throughout </a:t>
            </a:r>
            <a:r>
              <a:rPr lang="en-US" dirty="0" err="1">
                <a:latin typeface="Arial" pitchFamily="34" charset="0"/>
                <a:ea typeface="ＭＳ Ｐゴシック"/>
              </a:rPr>
              <a:t>cs</a:t>
            </a:r>
            <a:r>
              <a:rPr lang="en-US" dirty="0">
                <a:latin typeface="Arial" pitchFamily="34" charset="0"/>
                <a:ea typeface="ＭＳ Ｐゴシック"/>
              </a:rPr>
              <a:t>-studio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BNL – Reviewers: SNS)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Perspectives </a:t>
            </a:r>
            <a:r>
              <a:rPr lang="en-US" dirty="0" smtClean="0">
                <a:latin typeface="Arial" pitchFamily="34" charset="0"/>
                <a:ea typeface="ＭＳ Ｐゴシック"/>
              </a:rPr>
              <a:t>for Operational use (Lead: SNS – Reviewers: BNL </a:t>
            </a:r>
            <a:r>
              <a:rPr lang="en-US" dirty="0">
                <a:latin typeface="Arial" pitchFamily="34" charset="0"/>
                <a:ea typeface="ＭＳ Ｐゴシック"/>
              </a:rPr>
              <a:t>and </a:t>
            </a:r>
            <a:r>
              <a:rPr lang="en-US" dirty="0" smtClean="0">
                <a:latin typeface="Arial" pitchFamily="34" charset="0"/>
                <a:ea typeface="ＭＳ Ｐゴシック"/>
              </a:rPr>
              <a:t>FRIB)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OSGI </a:t>
            </a:r>
            <a:r>
              <a:rPr lang="en-US" dirty="0" err="1">
                <a:latin typeface="Arial" pitchFamily="34" charset="0"/>
                <a:ea typeface="ＭＳ Ｐゴシック"/>
              </a:rPr>
              <a:t>diirt</a:t>
            </a:r>
            <a:r>
              <a:rPr lang="en-US" dirty="0">
                <a:latin typeface="Arial" pitchFamily="34" charset="0"/>
                <a:ea typeface="ＭＳ Ｐゴシック"/>
              </a:rPr>
              <a:t> bundles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BNL/FRIB – Reviewer: SNS)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Review </a:t>
            </a:r>
            <a:r>
              <a:rPr lang="en-US" dirty="0" err="1">
                <a:latin typeface="Arial" pitchFamily="34" charset="0"/>
                <a:ea typeface="ＭＳ Ｐゴシック"/>
              </a:rPr>
              <a:t>VTypes</a:t>
            </a:r>
            <a:r>
              <a:rPr lang="en-US" dirty="0">
                <a:latin typeface="Arial" pitchFamily="34" charset="0"/>
                <a:ea typeface="ＭＳ Ｐゴシック"/>
              </a:rPr>
              <a:t> for Java 8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BNL – Reviewer: SNS)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err="1">
                <a:latin typeface="Arial" pitchFamily="34" charset="0"/>
                <a:ea typeface="ＭＳ Ｐゴシック"/>
              </a:rPr>
              <a:t>Diirt</a:t>
            </a:r>
            <a:r>
              <a:rPr lang="en-US" dirty="0">
                <a:latin typeface="Arial" pitchFamily="34" charset="0"/>
                <a:ea typeface="ＭＳ Ｐゴシック"/>
              </a:rPr>
              <a:t> Time cache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? – Reviewer: BNL)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err="1">
                <a:latin typeface="Arial" pitchFamily="34" charset="0"/>
                <a:ea typeface="ＭＳ Ｐゴシック"/>
              </a:rPr>
              <a:t>Databrowser</a:t>
            </a:r>
            <a:r>
              <a:rPr lang="en-US" dirty="0">
                <a:latin typeface="Arial" pitchFamily="34" charset="0"/>
                <a:ea typeface="ＭＳ Ｐゴシック"/>
              </a:rPr>
              <a:t> rework of plot, model load/save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SNS – Reviewer</a:t>
            </a:r>
            <a:r>
              <a:rPr lang="en-US" smtClean="0">
                <a:latin typeface="Arial" pitchFamily="34" charset="0"/>
                <a:ea typeface="ＭＳ Ｐゴシック"/>
              </a:rPr>
              <a:t>: </a:t>
            </a:r>
            <a:r>
              <a:rPr lang="en-US">
                <a:latin typeface="Arial" pitchFamily="34" charset="0"/>
                <a:ea typeface="ＭＳ Ｐゴシック"/>
              </a:rPr>
              <a:t>ISIS)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OPI Examples with good practices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? – Reviewers: SNS, BNL)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Save/Set/Restore UI </a:t>
            </a:r>
            <a:r>
              <a:rPr lang="en-US" dirty="0" smtClean="0">
                <a:latin typeface="Arial" pitchFamily="34" charset="0"/>
                <a:ea typeface="ＭＳ Ｐゴシック"/>
              </a:rPr>
              <a:t>(Lead: FRIB – Reviewer: BNL)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Uniform properties; java properties, eclipse properties, third-party (Lead: BNL – Reviewer: ?)</a:t>
            </a:r>
            <a:endParaRPr lang="en-US" dirty="0">
              <a:latin typeface="Arial" pitchFamily="34" charset="0"/>
              <a:ea typeface="ＭＳ Ｐゴシック"/>
            </a:endParaRP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79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4.1.x (unstable)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Subscribe at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Sourceforge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for question about build</a:t>
            </a:r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and development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cs typeface="ＭＳ Ｐゴシック"/>
                <a:hlinkClick r:id="rId3"/>
              </a:rPr>
              <a:t>http://sourceforge.net/p/cs-studio/mailman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  <a:hlinkClick r:id="rId3"/>
              </a:rPr>
              <a:t>/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hlinkClick r:id="rId4"/>
              </a:rPr>
              <a:t>cs-studio-core@lists.sourceforge.net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Subscribe to tech-talk for user questions</a:t>
            </a:r>
          </a:p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Mailing List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64838"/>
            <a:ext cx="6409490" cy="36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Report bugs to </a:t>
            </a:r>
            <a:r>
              <a:rPr lang="en-US" dirty="0" err="1" smtClean="0">
                <a:latin typeface="Arial" pitchFamily="34" charset="0"/>
                <a:ea typeface="ＭＳ Ｐゴシック"/>
              </a:rPr>
              <a:t>Github</a:t>
            </a:r>
            <a:r>
              <a:rPr lang="en-US" dirty="0" smtClean="0">
                <a:latin typeface="Arial" pitchFamily="34" charset="0"/>
                <a:ea typeface="ＭＳ Ｐゴシック"/>
              </a:rPr>
              <a:t> (or pick one to work on)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ea typeface="ＭＳ Ｐゴシック"/>
                <a:hlinkClick r:id="rId3"/>
              </a:rPr>
              <a:t>github.com/ControlSystemStudio/cs-studio/issues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marL="211709" lvl="1" indent="0">
              <a:buNone/>
            </a:pPr>
            <a:endParaRPr lang="en-US" dirty="0">
              <a:latin typeface="Arial" pitchFamily="34" charset="0"/>
              <a:ea typeface="ＭＳ Ｐゴシック"/>
            </a:endParaRPr>
          </a:p>
          <a:p>
            <a:pPr marL="211709" lvl="1" indent="0">
              <a:buNone/>
            </a:pPr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Github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/>
          <a:stretch/>
        </p:blipFill>
        <p:spPr>
          <a:xfrm>
            <a:off x="723561" y="1870773"/>
            <a:ext cx="7696200" cy="41516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6400800" y="2743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We use Google Hangouts to share our progress and discuss issues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Follow us on Google Plus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ea typeface="ＭＳ Ｐゴシック"/>
                <a:hlinkClick r:id="rId3"/>
              </a:rPr>
              <a:t>plus.google.com/101349549663920375487/posts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Meetings are posted</a:t>
            </a:r>
            <a:r>
              <a:rPr lang="en-US" dirty="0">
                <a:latin typeface="Arial" pitchFamily="34" charset="0"/>
                <a:ea typeface="ＭＳ Ｐゴシック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</a:rPr>
              <a:t>(viewable after being added to group)</a:t>
            </a: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Attend Meetings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32" y="2362200"/>
            <a:ext cx="6469457" cy="36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Just go to the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git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repository you would like to work with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dirty="0">
                <a:latin typeface="Arial" pitchFamily="34" charset="0"/>
                <a:ea typeface="ＭＳ Ｐゴシック"/>
                <a:hlinkClick r:id="rId3"/>
              </a:rPr>
              <a:t>https://</a:t>
            </a:r>
            <a:r>
              <a:rPr lang="en-US" dirty="0" smtClean="0">
                <a:latin typeface="Arial" pitchFamily="34" charset="0"/>
                <a:ea typeface="ＭＳ Ｐゴシック"/>
                <a:hlinkClick r:id="rId3"/>
              </a:rPr>
              <a:t>github.com/ControlSystemStudio/cs-studio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Basic workflow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“Fork” button -&gt; issue </a:t>
            </a:r>
            <a:r>
              <a:rPr lang="en-US" dirty="0">
                <a:latin typeface="Arial" pitchFamily="34" charset="0"/>
                <a:ea typeface="ＭＳ Ｐゴシック"/>
              </a:rPr>
              <a:t>-&gt; associated commit -&gt; pull requests -&gt; merge </a:t>
            </a: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Fork Us on </a:t>
            </a:r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Github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"/>
          <a:stretch/>
        </p:blipFill>
        <p:spPr>
          <a:xfrm>
            <a:off x="1371261" y="2636373"/>
            <a:ext cx="6400800" cy="33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Our Website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26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" y="1066800"/>
            <a:ext cx="8942342" cy="5027613"/>
          </a:xfrm>
        </p:spPr>
      </p:pic>
    </p:spTree>
    <p:extLst>
      <p:ext uri="{BB962C8B-B14F-4D97-AF65-F5344CB8AC3E}">
        <p14:creationId xmlns:p14="http://schemas.microsoft.com/office/powerpoint/2010/main" val="9771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Our Website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" y="1066800"/>
            <a:ext cx="8942342" cy="5027613"/>
          </a:xfrm>
        </p:spPr>
      </p:pic>
    </p:spTree>
    <p:extLst>
      <p:ext uri="{BB962C8B-B14F-4D97-AF65-F5344CB8AC3E}">
        <p14:creationId xmlns:p14="http://schemas.microsoft.com/office/powerpoint/2010/main" val="9752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Our Website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28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" y="1066800"/>
            <a:ext cx="8942342" cy="5027613"/>
          </a:xfrm>
        </p:spPr>
      </p:pic>
    </p:spTree>
    <p:extLst>
      <p:ext uri="{BB962C8B-B14F-4D97-AF65-F5344CB8AC3E}">
        <p14:creationId xmlns:p14="http://schemas.microsoft.com/office/powerpoint/2010/main" val="26355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Where are we now?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21" y="1066800"/>
            <a:ext cx="6064557" cy="5027613"/>
          </a:xfrm>
        </p:spPr>
      </p:pic>
    </p:spTree>
    <p:extLst>
      <p:ext uri="{BB962C8B-B14F-4D97-AF65-F5344CB8AC3E}">
        <p14:creationId xmlns:p14="http://schemas.microsoft.com/office/powerpoint/2010/main" val="23580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Where are we now?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61" y="1066800"/>
            <a:ext cx="5835078" cy="5027613"/>
          </a:xfrm>
        </p:spPr>
      </p:pic>
    </p:spTree>
    <p:extLst>
      <p:ext uri="{BB962C8B-B14F-4D97-AF65-F5344CB8AC3E}">
        <p14:creationId xmlns:p14="http://schemas.microsoft.com/office/powerpoint/2010/main" val="12018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Where are we now?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/>
          <a:stretch/>
        </p:blipFill>
        <p:spPr>
          <a:xfrm>
            <a:off x="1685080" y="1240683"/>
            <a:ext cx="5773839" cy="4646613"/>
          </a:xfrm>
        </p:spPr>
      </p:pic>
    </p:spTree>
    <p:extLst>
      <p:ext uri="{BB962C8B-B14F-4D97-AF65-F5344CB8AC3E}">
        <p14:creationId xmlns:p14="http://schemas.microsoft.com/office/powerpoint/2010/main" val="26568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Where are we now?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2" y="1066800"/>
            <a:ext cx="6375596" cy="5027613"/>
          </a:xfrm>
        </p:spPr>
      </p:pic>
    </p:spTree>
    <p:extLst>
      <p:ext uri="{BB962C8B-B14F-4D97-AF65-F5344CB8AC3E}">
        <p14:creationId xmlns:p14="http://schemas.microsoft.com/office/powerpoint/2010/main" val="16281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Where are we now?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58" y="1066800"/>
            <a:ext cx="5449283" cy="5027613"/>
          </a:xfrm>
        </p:spPr>
      </p:pic>
    </p:spTree>
    <p:extLst>
      <p:ext uri="{BB962C8B-B14F-4D97-AF65-F5344CB8AC3E}">
        <p14:creationId xmlns:p14="http://schemas.microsoft.com/office/powerpoint/2010/main" val="19250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Following as a guideline to improve quality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Management Review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Quality Policy and Objectives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Process Performance and Product Conformity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Status of Corrective and Preventative Actions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Customer Feedback Analysis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Decisions and Actions for improvements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Resource needs</a:t>
            </a:r>
          </a:p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ISO 9001 Quality Standard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81300" y="3358243"/>
            <a:ext cx="12954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Customers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857253" y="5202165"/>
            <a:ext cx="1148444" cy="457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Requirements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564569" y="3358243"/>
            <a:ext cx="1295400" cy="236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/>
              <a:t>Customers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621023" y="4310743"/>
            <a:ext cx="1148444" cy="457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Satisfaction</a:t>
            </a:r>
            <a:endParaRPr lang="en-US" sz="1200" dirty="0"/>
          </a:p>
        </p:txBody>
      </p:sp>
      <p:sp>
        <p:nvSpPr>
          <p:cNvPr id="4" name="Oval 3"/>
          <p:cNvSpPr/>
          <p:nvPr/>
        </p:nvSpPr>
        <p:spPr>
          <a:xfrm>
            <a:off x="4286251" y="3134468"/>
            <a:ext cx="2920093" cy="2809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32867" y="4262585"/>
            <a:ext cx="1148444" cy="54345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Resource Management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848353" y="4262585"/>
            <a:ext cx="1148444" cy="53801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Measurement, Analysis and Improvement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160522" y="5141087"/>
            <a:ext cx="1148444" cy="57935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Product Realization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172075" y="3358243"/>
            <a:ext cx="1148444" cy="60877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Management Responsibility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649603" y="5202165"/>
            <a:ext cx="819491" cy="4572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Product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3" idx="3"/>
            <a:endCxn id="13" idx="1"/>
          </p:cNvCxnSpPr>
          <p:nvPr/>
        </p:nvCxnSpPr>
        <p:spPr>
          <a:xfrm>
            <a:off x="4005697" y="5430765"/>
            <a:ext cx="1154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69094" y="5475304"/>
            <a:ext cx="340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05697" y="3677751"/>
            <a:ext cx="115482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7128447" y="4515951"/>
            <a:ext cx="492576" cy="2339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04800" y="5635973"/>
            <a:ext cx="57741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4800" y="5944218"/>
            <a:ext cx="5774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66800" y="549747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information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2595" y="580998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activities</a:t>
            </a:r>
            <a:endParaRPr lang="en-US" sz="1200" dirty="0"/>
          </a:p>
        </p:txBody>
      </p:sp>
      <p:sp>
        <p:nvSpPr>
          <p:cNvPr id="34" name="Bent Arrow 33"/>
          <p:cNvSpPr/>
          <p:nvPr/>
        </p:nvSpPr>
        <p:spPr>
          <a:xfrm rot="5684938" flipH="1">
            <a:off x="6337744" y="4867899"/>
            <a:ext cx="401488" cy="334346"/>
          </a:xfrm>
          <a:prstGeom prst="bentArrow">
            <a:avLst>
              <a:gd name="adj1" fmla="val 25000"/>
              <a:gd name="adj2" fmla="val 29242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13" idx="3"/>
            <a:endCxn id="15" idx="1"/>
          </p:cNvCxnSpPr>
          <p:nvPr/>
        </p:nvCxnSpPr>
        <p:spPr>
          <a:xfrm>
            <a:off x="6308966" y="5430765"/>
            <a:ext cx="3406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Bent Arrow 39"/>
          <p:cNvSpPr/>
          <p:nvPr/>
        </p:nvSpPr>
        <p:spPr>
          <a:xfrm rot="209798" flipH="1">
            <a:off x="6405050" y="3774571"/>
            <a:ext cx="401488" cy="334346"/>
          </a:xfrm>
          <a:prstGeom prst="bentArrow">
            <a:avLst>
              <a:gd name="adj1" fmla="val 25000"/>
              <a:gd name="adj2" fmla="val 29242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ent Arrow 40"/>
          <p:cNvSpPr/>
          <p:nvPr/>
        </p:nvSpPr>
        <p:spPr>
          <a:xfrm rot="16389644" flipH="1">
            <a:off x="4613106" y="3799842"/>
            <a:ext cx="401488" cy="334346"/>
          </a:xfrm>
          <a:prstGeom prst="bentArrow">
            <a:avLst>
              <a:gd name="adj1" fmla="val 25000"/>
              <a:gd name="adj2" fmla="val 29242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Bent Arrow 41"/>
          <p:cNvSpPr/>
          <p:nvPr/>
        </p:nvSpPr>
        <p:spPr>
          <a:xfrm rot="11196028" flipH="1">
            <a:off x="4615820" y="4948476"/>
            <a:ext cx="401488" cy="334346"/>
          </a:xfrm>
          <a:prstGeom prst="bentArrow">
            <a:avLst>
              <a:gd name="adj1" fmla="val 25000"/>
              <a:gd name="adj2" fmla="val 29242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19082" y="2093253"/>
            <a:ext cx="2090107" cy="7590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Continual Improvement of the Quality System</a:t>
            </a:r>
            <a:endParaRPr lang="en-US" sz="1200" dirty="0"/>
          </a:p>
        </p:txBody>
      </p:sp>
      <p:sp>
        <p:nvSpPr>
          <p:cNvPr id="45" name="Bent Arrow 44"/>
          <p:cNvSpPr/>
          <p:nvPr/>
        </p:nvSpPr>
        <p:spPr>
          <a:xfrm rot="4074263" flipH="1">
            <a:off x="6837040" y="3061564"/>
            <a:ext cx="401488" cy="334346"/>
          </a:xfrm>
          <a:prstGeom prst="bentArrow">
            <a:avLst>
              <a:gd name="adj1" fmla="val 25000"/>
              <a:gd name="adj2" fmla="val 29242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8447" y="5830001"/>
            <a:ext cx="1801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aken from ISO 9001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11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Management Review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E. Berryman, October 2014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181" y="1562655"/>
            <a:ext cx="8187638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6" ma:contentTypeDescription="Create a new document." ma:contentTypeScope="" ma:versionID="b49a7ae2fcb68852c708fa953c8c9f64">
  <xsd:schema xmlns:xsd="http://www.w3.org/2001/XMLSchema" xmlns:xs="http://www.w3.org/2001/XMLSchema" xmlns:p="http://schemas.microsoft.com/office/2006/metadata/properties" xmlns:ns3="31ac3772-10db-466f-87b2-5ca6a813de61" targetNamespace="http://schemas.microsoft.com/office/2006/metadata/properties" ma:root="true" ma:fieldsID="ef152cffa06303e42f5d24cfc6f9f738" ns3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3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FF26E-E5CE-4799-B30A-B254AF0D3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schemas.microsoft.com/office/2006/metadata/properties"/>
    <ds:schemaRef ds:uri="31ac3772-10db-466f-87b2-5ca6a813de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Powerpoint Template</Template>
  <TotalTime>967</TotalTime>
  <Words>1326</Words>
  <Application>Microsoft Office PowerPoint</Application>
  <PresentationFormat>On-screen Show (4:3)</PresentationFormat>
  <Paragraphs>200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Control System Studio Status</vt:lpstr>
      <vt:lpstr>History and Future</vt:lpstr>
      <vt:lpstr>Where are we now?</vt:lpstr>
      <vt:lpstr>Where are we now?</vt:lpstr>
      <vt:lpstr>Where are we now?</vt:lpstr>
      <vt:lpstr>Where are we now?</vt:lpstr>
      <vt:lpstr>Where are we now?</vt:lpstr>
      <vt:lpstr>ISO 9001 Quality Standard</vt:lpstr>
      <vt:lpstr>Management Review Meeting</vt:lpstr>
      <vt:lpstr>CS-Studio Quality Policy and Objectives</vt:lpstr>
      <vt:lpstr>Customer Feedback</vt:lpstr>
      <vt:lpstr>Status of Preventative and Corrective Actions </vt:lpstr>
      <vt:lpstr>Status of Preventative and Corrective Actions</vt:lpstr>
      <vt:lpstr>Status of Preventative and Corrective Actions</vt:lpstr>
      <vt:lpstr>Results of Audits</vt:lpstr>
      <vt:lpstr>Actions for Improvement</vt:lpstr>
      <vt:lpstr>Resource Needs</vt:lpstr>
      <vt:lpstr>3.3.x (stable)</vt:lpstr>
      <vt:lpstr>3.3.x (stable)</vt:lpstr>
      <vt:lpstr>4.0.x (testing)</vt:lpstr>
      <vt:lpstr>4.1.x (unstable)</vt:lpstr>
      <vt:lpstr>Mailing List</vt:lpstr>
      <vt:lpstr>Github Issues</vt:lpstr>
      <vt:lpstr>Attend Meetings</vt:lpstr>
      <vt:lpstr>Fork Us on Github</vt:lpstr>
      <vt:lpstr>Our Website</vt:lpstr>
      <vt:lpstr>Our Website</vt:lpstr>
      <vt:lpstr>Our Website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Berryman, Eric</dc:creator>
  <cp:lastModifiedBy>administrator</cp:lastModifiedBy>
  <cp:revision>180</cp:revision>
  <cp:lastPrinted>2013-06-17T20:20:32Z</cp:lastPrinted>
  <dcterms:created xsi:type="dcterms:W3CDTF">2014-05-16T15:59:29Z</dcterms:created>
  <dcterms:modified xsi:type="dcterms:W3CDTF">2014-10-22T14:27:04Z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