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61" r:id="rId3"/>
    <p:sldId id="323" r:id="rId4"/>
    <p:sldId id="303" r:id="rId5"/>
    <p:sldId id="304" r:id="rId6"/>
    <p:sldId id="270" r:id="rId7"/>
    <p:sldId id="271" r:id="rId8"/>
    <p:sldId id="305" r:id="rId9"/>
    <p:sldId id="273" r:id="rId10"/>
    <p:sldId id="274" r:id="rId11"/>
    <p:sldId id="301" r:id="rId12"/>
    <p:sldId id="272" r:id="rId13"/>
    <p:sldId id="295" r:id="rId14"/>
    <p:sldId id="299" r:id="rId15"/>
    <p:sldId id="300" r:id="rId16"/>
    <p:sldId id="276" r:id="rId17"/>
    <p:sldId id="277" r:id="rId18"/>
    <p:sldId id="306" r:id="rId19"/>
    <p:sldId id="297" r:id="rId20"/>
    <p:sldId id="294" r:id="rId21"/>
    <p:sldId id="278" r:id="rId22"/>
    <p:sldId id="307" r:id="rId23"/>
    <p:sldId id="279" r:id="rId24"/>
    <p:sldId id="280" r:id="rId25"/>
    <p:sldId id="296" r:id="rId26"/>
    <p:sldId id="281" r:id="rId27"/>
    <p:sldId id="310" r:id="rId28"/>
    <p:sldId id="309" r:id="rId29"/>
    <p:sldId id="288" r:id="rId30"/>
    <p:sldId id="287" r:id="rId31"/>
    <p:sldId id="291" r:id="rId32"/>
    <p:sldId id="293" r:id="rId33"/>
    <p:sldId id="282" r:id="rId34"/>
    <p:sldId id="283" r:id="rId35"/>
    <p:sldId id="284" r:id="rId36"/>
    <p:sldId id="290" r:id="rId37"/>
    <p:sldId id="289" r:id="rId38"/>
    <p:sldId id="316" r:id="rId39"/>
    <p:sldId id="317" r:id="rId40"/>
    <p:sldId id="318" r:id="rId41"/>
    <p:sldId id="313" r:id="rId42"/>
    <p:sldId id="311" r:id="rId43"/>
    <p:sldId id="312" r:id="rId44"/>
    <p:sldId id="314" r:id="rId45"/>
    <p:sldId id="315" r:id="rId46"/>
    <p:sldId id="298" r:id="rId47"/>
    <p:sldId id="285" r:id="rId48"/>
    <p:sldId id="319" r:id="rId49"/>
    <p:sldId id="320" r:id="rId50"/>
    <p:sldId id="321" r:id="rId51"/>
    <p:sldId id="322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CC66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4660"/>
  </p:normalViewPr>
  <p:slideViewPr>
    <p:cSldViewPr>
      <p:cViewPr varScale="1">
        <p:scale>
          <a:sx n="84" d="100"/>
          <a:sy n="84" d="100"/>
        </p:scale>
        <p:origin x="-696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cassi\Documents\Development\CoreJava\grapheneHG\Performance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332339707536557"/>
          <c:y val="5.6030183727034111E-2"/>
          <c:w val="0.7482709973753281"/>
          <c:h val="0.63864584723519735"/>
        </c:manualLayout>
      </c:layout>
      <c:scatterChart>
        <c:scatterStyle val="lineMarker"/>
        <c:varyColors val="0"/>
        <c:ser>
          <c:idx val="1"/>
          <c:order val="0"/>
          <c:tx>
            <c:strRef>
              <c:f>'20130410 - LineGraph'!$C$4</c:f>
              <c:strCache>
                <c:ptCount val="1"/>
                <c:pt idx="0">
                  <c:v>NONE</c:v>
                </c:pt>
              </c:strCache>
            </c:strRef>
          </c:tx>
          <c:xVal>
            <c:numRef>
              <c:f>'20130410 - LineGraph'!$A$4:$A$10</c:f>
              <c:numCache>
                <c:formatCode>General</c:formatCode>
                <c:ptCount val="7"/>
                <c:pt idx="0">
                  <c:v>10</c:v>
                </c:pt>
                <c:pt idx="1">
                  <c:v>100</c:v>
                </c:pt>
                <c:pt idx="2">
                  <c:v>1000</c:v>
                </c:pt>
                <c:pt idx="3">
                  <c:v>10000</c:v>
                </c:pt>
                <c:pt idx="4">
                  <c:v>100000</c:v>
                </c:pt>
                <c:pt idx="5">
                  <c:v>500000</c:v>
                </c:pt>
                <c:pt idx="6">
                  <c:v>1000000</c:v>
                </c:pt>
              </c:numCache>
            </c:numRef>
          </c:xVal>
          <c:yVal>
            <c:numRef>
              <c:f>'20130410 - LineGraph'!$E$4:$E$10</c:f>
              <c:numCache>
                <c:formatCode>General</c:formatCode>
                <c:ptCount val="7"/>
                <c:pt idx="0">
                  <c:v>0.98623234910186297</c:v>
                </c:pt>
                <c:pt idx="1">
                  <c:v>1.9247963315316901</c:v>
                </c:pt>
                <c:pt idx="2">
                  <c:v>5.5538315517241399</c:v>
                </c:pt>
                <c:pt idx="3">
                  <c:v>38.5752823506743</c:v>
                </c:pt>
                <c:pt idx="4">
                  <c:v>431.84355423404202</c:v>
                </c:pt>
                <c:pt idx="5">
                  <c:v>4280.3940435999903</c:v>
                </c:pt>
                <c:pt idx="6">
                  <c:v>15556.688463499901</c:v>
                </c:pt>
              </c:numCache>
            </c:numRef>
          </c:yVal>
          <c:smooth val="0"/>
        </c:ser>
        <c:ser>
          <c:idx val="0"/>
          <c:order val="1"/>
          <c:tx>
            <c:strRef>
              <c:f>'20130410 - LineGraph'!$C$11</c:f>
              <c:strCache>
                <c:ptCount val="1"/>
                <c:pt idx="0">
                  <c:v>FIRST_MAX_MIN_LAST</c:v>
                </c:pt>
              </c:strCache>
            </c:strRef>
          </c:tx>
          <c:xVal>
            <c:numRef>
              <c:f>'20130410 - LineGraph'!$A$11:$A$19</c:f>
              <c:numCache>
                <c:formatCode>General</c:formatCode>
                <c:ptCount val="9"/>
                <c:pt idx="0">
                  <c:v>10</c:v>
                </c:pt>
                <c:pt idx="1">
                  <c:v>100</c:v>
                </c:pt>
                <c:pt idx="2">
                  <c:v>1000</c:v>
                </c:pt>
                <c:pt idx="3">
                  <c:v>10000</c:v>
                </c:pt>
                <c:pt idx="4">
                  <c:v>100000</c:v>
                </c:pt>
                <c:pt idx="5">
                  <c:v>500000</c:v>
                </c:pt>
                <c:pt idx="6">
                  <c:v>1000000</c:v>
                </c:pt>
                <c:pt idx="7">
                  <c:v>10000000</c:v>
                </c:pt>
                <c:pt idx="8">
                  <c:v>50000000</c:v>
                </c:pt>
              </c:numCache>
            </c:numRef>
          </c:xVal>
          <c:yVal>
            <c:numRef>
              <c:f>'20130410 - LineGraph'!$E$11:$E$19</c:f>
              <c:numCache>
                <c:formatCode>General</c:formatCode>
                <c:ptCount val="9"/>
                <c:pt idx="0">
                  <c:v>0.98078891934053503</c:v>
                </c:pt>
                <c:pt idx="1">
                  <c:v>1.8727434810780399</c:v>
                </c:pt>
                <c:pt idx="2">
                  <c:v>5.3451186462402998</c:v>
                </c:pt>
                <c:pt idx="3">
                  <c:v>15.7314758284815</c:v>
                </c:pt>
                <c:pt idx="4">
                  <c:v>18.2812156718464</c:v>
                </c:pt>
                <c:pt idx="5">
                  <c:v>26.207897778505899</c:v>
                </c:pt>
                <c:pt idx="6">
                  <c:v>36.368197814545397</c:v>
                </c:pt>
                <c:pt idx="7">
                  <c:v>257.45137899999997</c:v>
                </c:pt>
                <c:pt idx="8">
                  <c:v>1178.12041129411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810816"/>
        <c:axId val="87812352"/>
      </c:scatterChart>
      <c:valAx>
        <c:axId val="87810816"/>
        <c:scaling>
          <c:logBase val="10"/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7812352"/>
        <c:crossesAt val="0.1"/>
        <c:crossBetween val="midCat"/>
      </c:valAx>
      <c:valAx>
        <c:axId val="87812352"/>
        <c:scaling>
          <c:logBase val="10"/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781081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7567772778402702"/>
          <c:y val="0.81273922327505677"/>
          <c:w val="0.29396512935883012"/>
          <c:h val="0.1674343832020997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A6AAC-A2D5-4CD0-AD34-C80529972826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971B3-5232-49E5-B841-5377F4A26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84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971B3-5232-49E5-B841-5377F4A26C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06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BF7-6F7B-480D-83BD-FD840F594BAE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8B25-6B47-4477-8C75-A1CCEBA2C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45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BF7-6F7B-480D-83BD-FD840F594BAE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8B25-6B47-4477-8C75-A1CCEBA2C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70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BF7-6F7B-480D-83BD-FD840F594BAE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8B25-6B47-4477-8C75-A1CCEBA2C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33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BF7-6F7B-480D-83BD-FD840F594BAE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8B25-6B47-4477-8C75-A1CCEBA2C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05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BF7-6F7B-480D-83BD-FD840F594BAE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8B25-6B47-4477-8C75-A1CCEBA2C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75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BF7-6F7B-480D-83BD-FD840F594BAE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8B25-6B47-4477-8C75-A1CCEBA2C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08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BF7-6F7B-480D-83BD-FD840F594BAE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8B25-6B47-4477-8C75-A1CCEBA2C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5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BF7-6F7B-480D-83BD-FD840F594BAE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8B25-6B47-4477-8C75-A1CCEBA2C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32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BF7-6F7B-480D-83BD-FD840F594BAE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8B25-6B47-4477-8C75-A1CCEBA2C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52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BF7-6F7B-480D-83BD-FD840F594BAE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8B25-6B47-4477-8C75-A1CCEBA2C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28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BF7-6F7B-480D-83BD-FD840F594BAE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8B25-6B47-4477-8C75-A1CCEBA2C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76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E2BF7-6F7B-480D-83BD-FD840F594BAE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E8B25-6B47-4477-8C75-A1CCEBA2C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pvmanager.sourceforge.net/" TargetMode="External"/><Relationship Id="rId2" Type="http://schemas.openxmlformats.org/officeDocument/2006/relationships/hyperlink" Target="http://epics-util.sourceforge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earch.maven.org/#search|ga|1|g%3A%22org.epics%22" TargetMode="External"/><Relationship Id="rId5" Type="http://schemas.openxmlformats.org/officeDocument/2006/relationships/hyperlink" Target="https://openepics.ci.cloudbees.com/" TargetMode="External"/><Relationship Id="rId4" Type="http://schemas.openxmlformats.org/officeDocument/2006/relationships/hyperlink" Target="http://graphene.sourceforge.net/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pvmanager</a:t>
            </a:r>
            <a:r>
              <a:rPr lang="en-US" dirty="0" smtClean="0"/>
              <a:t> status</a:t>
            </a:r>
            <a:br>
              <a:rPr lang="en-US" dirty="0" smtClean="0"/>
            </a:br>
            <a:r>
              <a:rPr lang="en-US" sz="2800" dirty="0" smtClean="0"/>
              <a:t>with tool strategy and architecture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Gabriele Carcassi - BNL</a:t>
            </a:r>
          </a:p>
        </p:txBody>
      </p:sp>
    </p:spTree>
    <p:extLst>
      <p:ext uri="{BB962C8B-B14F-4D97-AF65-F5344CB8AC3E}">
        <p14:creationId xmlns:p14="http://schemas.microsoft.com/office/powerpoint/2010/main" val="62038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 </a:t>
            </a:r>
            <a:r>
              <a:rPr lang="en-US" dirty="0" err="1" smtClean="0"/>
              <a:t>pvmanager</a:t>
            </a:r>
            <a:r>
              <a:rPr lang="en-US" dirty="0" smtClean="0"/>
              <a:t> 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Becoming the main </a:t>
            </a:r>
            <a:r>
              <a:rPr lang="en-US" dirty="0" smtClean="0"/>
              <a:t>way to access </a:t>
            </a:r>
            <a:r>
              <a:rPr lang="en-US" dirty="0" smtClean="0"/>
              <a:t>data </a:t>
            </a:r>
            <a:r>
              <a:rPr lang="en-US" dirty="0" smtClean="0"/>
              <a:t>in CS-Studio</a:t>
            </a:r>
          </a:p>
          <a:p>
            <a:r>
              <a:rPr lang="en-US" dirty="0" smtClean="0"/>
              <a:t>Significant refactoring in 2.0 (02/2013)</a:t>
            </a:r>
          </a:p>
          <a:p>
            <a:pPr lvl="1"/>
            <a:r>
              <a:rPr lang="en-US" dirty="0" smtClean="0"/>
              <a:t>Cleaner interface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Dynamic map</a:t>
            </a:r>
          </a:p>
          <a:p>
            <a:pPr lvl="2"/>
            <a:r>
              <a:rPr lang="en-US" dirty="0" smtClean="0"/>
              <a:t>add/remove </a:t>
            </a:r>
            <a:r>
              <a:rPr lang="en-US" dirty="0" err="1" smtClean="0"/>
              <a:t>pvs</a:t>
            </a:r>
            <a:r>
              <a:rPr lang="en-US" dirty="0" smtClean="0"/>
              <a:t>, always get a single event with all values 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Channels can report properties for extra debugging information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54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 </a:t>
            </a:r>
            <a:r>
              <a:rPr lang="en-US" dirty="0" err="1" smtClean="0"/>
              <a:t>pvmanager</a:t>
            </a:r>
            <a:r>
              <a:rPr lang="en-US" dirty="0" smtClean="0"/>
              <a:t> 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525963"/>
          </a:xfrm>
        </p:spPr>
        <p:txBody>
          <a:bodyPr/>
          <a:lstStyle/>
          <a:p>
            <a:r>
              <a:rPr lang="en-US" dirty="0" smtClean="0"/>
              <a:t>Probe can display the extra properties</a:t>
            </a:r>
          </a:p>
          <a:p>
            <a:r>
              <a:rPr lang="en-US" dirty="0" smtClean="0"/>
              <a:t>Note the long string support:</a:t>
            </a:r>
          </a:p>
          <a:p>
            <a:pPr lvl="1"/>
            <a:r>
              <a:rPr lang="en-US" dirty="0" smtClean="0"/>
              <a:t>The value is </a:t>
            </a:r>
            <a:r>
              <a:rPr lang="en-US" dirty="0" err="1" smtClean="0"/>
              <a:t>vString</a:t>
            </a:r>
            <a:endParaRPr lang="en-US" dirty="0" smtClean="0"/>
          </a:p>
          <a:p>
            <a:pPr lvl="1"/>
            <a:r>
              <a:rPr lang="en-US" dirty="0" smtClean="0"/>
              <a:t>The channel type is DBR_TYPE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47800"/>
            <a:ext cx="3376613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27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pics-</a:t>
            </a:r>
            <a:r>
              <a:rPr lang="en-US" dirty="0" err="1" smtClean="0"/>
              <a:t>util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Placeholder for utility classes that hopefully will appear in standard Java at some point</a:t>
            </a:r>
          </a:p>
          <a:p>
            <a:r>
              <a:rPr lang="en-US" dirty="0" err="1" smtClean="0"/>
              <a:t>org.epics.util.array</a:t>
            </a:r>
            <a:r>
              <a:rPr lang="en-US" dirty="0" smtClean="0"/>
              <a:t> – numeric collection</a:t>
            </a:r>
          </a:p>
          <a:p>
            <a:pPr lvl="1"/>
            <a:r>
              <a:rPr lang="en-US" dirty="0" smtClean="0"/>
              <a:t>Read only </a:t>
            </a:r>
            <a:r>
              <a:rPr lang="en-US" dirty="0" smtClean="0"/>
              <a:t>view, lazy </a:t>
            </a:r>
            <a:r>
              <a:rPr lang="en-US" dirty="0" smtClean="0"/>
              <a:t>computation/functional </a:t>
            </a:r>
            <a:r>
              <a:rPr lang="en-US" dirty="0" smtClean="0"/>
              <a:t>programming, single </a:t>
            </a:r>
            <a:r>
              <a:rPr lang="en-US" dirty="0" smtClean="0"/>
              <a:t>binding for all numeric types instead of 6 (double, float, long, </a:t>
            </a:r>
            <a:r>
              <a:rPr lang="en-US" dirty="0" err="1" smtClean="0"/>
              <a:t>int</a:t>
            </a:r>
            <a:r>
              <a:rPr lang="en-US" dirty="0" smtClean="0"/>
              <a:t>, short, byte</a:t>
            </a:r>
            <a:r>
              <a:rPr lang="en-US" dirty="0" smtClean="0"/>
              <a:t>), circular buffers, sorted views</a:t>
            </a:r>
            <a:endParaRPr lang="en-US" dirty="0" smtClean="0"/>
          </a:p>
          <a:p>
            <a:r>
              <a:rPr lang="en-US" dirty="0" err="1" smtClean="0"/>
              <a:t>org.epics.util.time</a:t>
            </a:r>
            <a:r>
              <a:rPr lang="en-US" dirty="0" smtClean="0"/>
              <a:t> – time definitions and formats</a:t>
            </a:r>
            <a:endParaRPr lang="en-US" dirty="0"/>
          </a:p>
          <a:p>
            <a:pPr lvl="1"/>
            <a:r>
              <a:rPr lang="en-US" dirty="0" smtClean="0"/>
              <a:t>Timestamp, </a:t>
            </a:r>
            <a:r>
              <a:rPr lang="en-US" dirty="0" err="1" smtClean="0"/>
              <a:t>TimeDuration</a:t>
            </a:r>
            <a:r>
              <a:rPr lang="en-US" dirty="0" smtClean="0"/>
              <a:t>, … while we wait for Java </a:t>
            </a:r>
            <a:r>
              <a:rPr lang="en-US" dirty="0" smtClean="0"/>
              <a:t>8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        EPICS macro substitution,</a:t>
            </a:r>
            <a:br>
              <a:rPr lang="en-US" dirty="0" smtClean="0"/>
            </a:br>
            <a:r>
              <a:rPr lang="en-US" dirty="0" smtClean="0"/>
              <a:t>        unsigned primitive math,</a:t>
            </a:r>
            <a:br>
              <a:rPr lang="en-US" dirty="0" smtClean="0"/>
            </a:br>
            <a:r>
              <a:rPr lang="en-US" dirty="0" smtClean="0"/>
              <a:t>        common configuration mechanism </a:t>
            </a:r>
            <a:endParaRPr lang="en-US" dirty="0" smtClean="0"/>
          </a:p>
        </p:txBody>
      </p:sp>
      <p:pic>
        <p:nvPicPr>
          <p:cNvPr id="4" name="Picture 2" descr="https://www.haiku-os.org/files/todo-don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48200"/>
            <a:ext cx="1295400" cy="133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37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 </a:t>
            </a:r>
            <a:r>
              <a:rPr lang="en-US" dirty="0" err="1" smtClean="0"/>
              <a:t>vTypes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Control system data interfaces for Java client</a:t>
            </a:r>
          </a:p>
          <a:p>
            <a:r>
              <a:rPr lang="en-US" dirty="0" smtClean="0"/>
              <a:t>Taken out of </a:t>
            </a:r>
            <a:r>
              <a:rPr lang="en-US" dirty="0" err="1" smtClean="0"/>
              <a:t>pvmanager</a:t>
            </a:r>
            <a:r>
              <a:rPr lang="en-US" dirty="0" smtClean="0"/>
              <a:t> so they can be used for services</a:t>
            </a:r>
          </a:p>
          <a:p>
            <a:r>
              <a:rPr lang="en-US" dirty="0" err="1" smtClean="0"/>
              <a:t>VNumber</a:t>
            </a:r>
            <a:r>
              <a:rPr lang="en-US" dirty="0" smtClean="0"/>
              <a:t> and </a:t>
            </a:r>
            <a:r>
              <a:rPr lang="en-US" dirty="0" err="1" smtClean="0"/>
              <a:t>VNumberArray</a:t>
            </a:r>
            <a:r>
              <a:rPr lang="en-US" dirty="0" smtClean="0"/>
              <a:t> superclass</a:t>
            </a:r>
          </a:p>
          <a:p>
            <a:r>
              <a:rPr lang="en-US" dirty="0" smtClean="0"/>
              <a:t>Value to text formatting</a:t>
            </a:r>
            <a:endParaRPr lang="en-US" dirty="0" smtClean="0"/>
          </a:p>
          <a:p>
            <a:r>
              <a:rPr lang="en-US" dirty="0" smtClean="0"/>
              <a:t>More consistent </a:t>
            </a:r>
            <a:r>
              <a:rPr lang="en-US" dirty="0" err="1" smtClean="0"/>
              <a:t>toString</a:t>
            </a:r>
            <a:r>
              <a:rPr lang="en-US" dirty="0" smtClean="0"/>
              <a:t> implementation</a:t>
            </a:r>
          </a:p>
          <a:p>
            <a:r>
              <a:rPr lang="en-US" dirty="0" err="1" smtClean="0"/>
              <a:t>VTable</a:t>
            </a:r>
            <a:r>
              <a:rPr lang="en-US" dirty="0" smtClean="0"/>
              <a:t> columns can contain timestamps</a:t>
            </a:r>
          </a:p>
          <a:p>
            <a:r>
              <a:rPr lang="en-US" dirty="0" smtClean="0"/>
              <a:t>First steps for exporting to </a:t>
            </a:r>
            <a:r>
              <a:rPr lang="en-US" dirty="0" smtClean="0"/>
              <a:t>CSV</a:t>
            </a:r>
          </a:p>
          <a:p>
            <a:endParaRPr lang="en-US" dirty="0" smtClean="0"/>
          </a:p>
          <a:p>
            <a:r>
              <a:rPr lang="en-US" dirty="0" smtClean="0"/>
              <a:t>       Improve import/export (CSV, </a:t>
            </a:r>
            <a:r>
              <a:rPr lang="en-US" dirty="0" err="1" smtClean="0"/>
              <a:t>matlab</a:t>
            </a:r>
            <a:r>
              <a:rPr lang="en-US" dirty="0" smtClean="0"/>
              <a:t>, HDF5),</a:t>
            </a:r>
            <a:br>
              <a:rPr lang="en-US" dirty="0" smtClean="0"/>
            </a:br>
            <a:r>
              <a:rPr lang="en-US" dirty="0" smtClean="0"/>
              <a:t>       common value formatting</a:t>
            </a:r>
            <a:endParaRPr lang="en-US" dirty="0"/>
          </a:p>
        </p:txBody>
      </p:sp>
      <p:pic>
        <p:nvPicPr>
          <p:cNvPr id="4" name="Picture 2" descr="https://www.haiku-os.org/files/todo-don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11213"/>
            <a:ext cx="1295400" cy="133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41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 </a:t>
            </a:r>
            <a:r>
              <a:rPr lang="en-US" dirty="0" err="1" smtClean="0"/>
              <a:t>vType</a:t>
            </a:r>
            <a:r>
              <a:rPr lang="en-US" dirty="0" smtClean="0"/>
              <a:t> to Excel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Capture_4-25-2013 4.32.08 P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" y="485835"/>
            <a:ext cx="8915400" cy="588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4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</a:t>
            </a:r>
            <a:r>
              <a:rPr lang="en-US" dirty="0" err="1" smtClean="0"/>
              <a:t>pvmanager</a:t>
            </a:r>
            <a:r>
              <a:rPr lang="en-US" dirty="0" smtClean="0"/>
              <a:t> formulas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Current problems:</a:t>
            </a:r>
          </a:p>
          <a:p>
            <a:pPr lvl="1"/>
            <a:r>
              <a:rPr lang="en-US" dirty="0" smtClean="0"/>
              <a:t>New type (i.e. table) or new service (i.e. </a:t>
            </a:r>
            <a:r>
              <a:rPr lang="en-US" dirty="0" err="1" smtClean="0"/>
              <a:t>channelfinder</a:t>
            </a:r>
            <a:r>
              <a:rPr lang="en-US" dirty="0" smtClean="0"/>
              <a:t>) means having to write new widgets and applications</a:t>
            </a:r>
          </a:p>
          <a:p>
            <a:pPr lvl="2"/>
            <a:r>
              <a:rPr lang="en-US" dirty="0" smtClean="0"/>
              <a:t>Difficult to extend the tools</a:t>
            </a:r>
          </a:p>
          <a:p>
            <a:pPr lvl="1"/>
            <a:r>
              <a:rPr lang="en-US" dirty="0" smtClean="0"/>
              <a:t>Each widget and application has to implement behavior that may be common, for example:</a:t>
            </a:r>
          </a:p>
          <a:p>
            <a:pPr lvl="2"/>
            <a:r>
              <a:rPr lang="en-US" dirty="0" smtClean="0"/>
              <a:t>Display the alarm/time instead of the value</a:t>
            </a:r>
          </a:p>
          <a:p>
            <a:pPr lvl="2"/>
            <a:r>
              <a:rPr lang="en-US" dirty="0" smtClean="0"/>
              <a:t>Display the value of the </a:t>
            </a:r>
            <a:r>
              <a:rPr lang="en-US" dirty="0" err="1" smtClean="0"/>
              <a:t>enum</a:t>
            </a:r>
            <a:r>
              <a:rPr lang="en-US" dirty="0" smtClean="0"/>
              <a:t> instead of the label</a:t>
            </a:r>
          </a:p>
          <a:p>
            <a:pPr lvl="2"/>
            <a:r>
              <a:rPr lang="en-US" dirty="0" smtClean="0"/>
              <a:t>Display the FFT instead of the waveform</a:t>
            </a:r>
          </a:p>
          <a:p>
            <a:pPr lvl="2"/>
            <a:r>
              <a:rPr lang="en-US" dirty="0" smtClean="0"/>
              <a:t>Display value in different unit</a:t>
            </a:r>
          </a:p>
          <a:p>
            <a:pPr lvl="2"/>
            <a:r>
              <a:rPr lang="en-US" dirty="0" smtClean="0"/>
              <a:t>Options will be slightly different, more work and code to maintain</a:t>
            </a:r>
            <a:endParaRPr lang="en-US" dirty="0"/>
          </a:p>
          <a:p>
            <a:r>
              <a:rPr lang="en-US" dirty="0" smtClean="0"/>
              <a:t>This functionality should neither be in the </a:t>
            </a:r>
            <a:r>
              <a:rPr lang="en-US" dirty="0" err="1" smtClean="0"/>
              <a:t>datasources</a:t>
            </a:r>
            <a:r>
              <a:rPr lang="en-US" dirty="0" smtClean="0"/>
              <a:t> nor the widget</a:t>
            </a:r>
          </a:p>
          <a:p>
            <a:pPr lvl="1"/>
            <a:r>
              <a:rPr lang="en-US" dirty="0" smtClean="0"/>
              <a:t>Need a better place!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29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vmanager</a:t>
            </a:r>
            <a:r>
              <a:rPr lang="en-US" dirty="0" smtClean="0"/>
              <a:t> formulas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Allow to specify formulas everywhere you had </a:t>
            </a:r>
            <a:r>
              <a:rPr lang="en-US" dirty="0" err="1" smtClean="0"/>
              <a:t>pvs</a:t>
            </a:r>
            <a:endParaRPr lang="en-US" dirty="0" smtClean="0"/>
          </a:p>
          <a:p>
            <a:r>
              <a:rPr lang="en-US" dirty="0" smtClean="0"/>
              <a:t>Currently implemented</a:t>
            </a:r>
          </a:p>
          <a:p>
            <a:pPr marL="457200" lvl="1" indent="0">
              <a:buNone/>
            </a:pPr>
            <a:r>
              <a:rPr lang="en-US" dirty="0" smtClean="0"/>
              <a:t>‘</a:t>
            </a:r>
            <a:r>
              <a:rPr lang="en-US" dirty="0" err="1" smtClean="0"/>
              <a:t>mypv</a:t>
            </a:r>
            <a:r>
              <a:rPr lang="en-US" dirty="0" smtClean="0"/>
              <a:t>’	</a:t>
            </a:r>
            <a:r>
              <a:rPr lang="en-US" dirty="0" err="1" smtClean="0"/>
              <a:t>pvs</a:t>
            </a:r>
            <a:r>
              <a:rPr lang="en-US" dirty="0" smtClean="0"/>
              <a:t> in single quotes</a:t>
            </a:r>
          </a:p>
          <a:p>
            <a:pPr marL="457200" lvl="1" indent="0">
              <a:buNone/>
            </a:pPr>
            <a:r>
              <a:rPr lang="en-US" dirty="0" smtClean="0"/>
              <a:t>“Some text”	text literals in double quotes</a:t>
            </a:r>
          </a:p>
          <a:p>
            <a:pPr marL="457200" lvl="1" indent="0">
              <a:buNone/>
            </a:pPr>
            <a:r>
              <a:rPr lang="en-US" dirty="0" smtClean="0"/>
              <a:t>3.14		numeric literals with standard C/C++/Java notation</a:t>
            </a:r>
          </a:p>
          <a:p>
            <a:pPr marL="457200" lvl="1" indent="0">
              <a:buNone/>
            </a:pPr>
            <a:r>
              <a:rPr lang="en-US" dirty="0" smtClean="0"/>
              <a:t>‘pv1’ – ‘pv2’	standard math operators</a:t>
            </a:r>
          </a:p>
          <a:p>
            <a:pPr marL="457200" lvl="1" indent="0">
              <a:buNone/>
            </a:pPr>
            <a:r>
              <a:rPr lang="en-US" dirty="0" smtClean="0"/>
              <a:t>log(‘</a:t>
            </a:r>
            <a:r>
              <a:rPr lang="en-US" dirty="0" err="1" smtClean="0"/>
              <a:t>mypv</a:t>
            </a:r>
            <a:r>
              <a:rPr lang="en-US" dirty="0" smtClean="0"/>
              <a:t>’)	functions, pluggable in CSS</a:t>
            </a:r>
            <a:br>
              <a:rPr lang="en-US" dirty="0" smtClean="0"/>
            </a:br>
            <a:r>
              <a:rPr lang="en-US" dirty="0" smtClean="0"/>
              <a:t>		</a:t>
            </a:r>
            <a:r>
              <a:rPr lang="en-US" dirty="0" err="1" smtClean="0"/>
              <a:t>java.lang.Math</a:t>
            </a:r>
            <a:r>
              <a:rPr lang="en-US" dirty="0" smtClean="0"/>
              <a:t> methods already implemented</a:t>
            </a:r>
          </a:p>
          <a:p>
            <a:pPr marL="457200" lvl="1" indent="0">
              <a:buNone/>
            </a:pPr>
            <a:r>
              <a:rPr lang="en-US" dirty="0" err="1"/>
              <a:t>arrayOf</a:t>
            </a:r>
            <a:r>
              <a:rPr lang="en-US" dirty="0"/>
              <a:t>(‘pv1’, ‘pv2’, ‘</a:t>
            </a:r>
            <a:r>
              <a:rPr lang="en-US" dirty="0" smtClean="0"/>
              <a:t>pv3’)	coverts scalars into arrays</a:t>
            </a:r>
          </a:p>
          <a:p>
            <a:pPr marL="457200" lvl="1" indent="0">
              <a:buNone/>
            </a:pPr>
            <a:r>
              <a:rPr lang="en-US" dirty="0" err="1"/>
              <a:t>columnOf</a:t>
            </a:r>
            <a:r>
              <a:rPr lang="en-US" dirty="0"/>
              <a:t>(‘</a:t>
            </a:r>
            <a:r>
              <a:rPr lang="en-US" dirty="0" err="1"/>
              <a:t>tablepv</a:t>
            </a:r>
            <a:r>
              <a:rPr lang="en-US" dirty="0"/>
              <a:t>’, “column1”)	column from table as an </a:t>
            </a:r>
            <a:r>
              <a:rPr lang="en-US" dirty="0" smtClean="0"/>
              <a:t>array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57150" indent="0">
              <a:buNone/>
            </a:pPr>
            <a:r>
              <a:rPr lang="en-US" dirty="0" smtClean="0"/>
              <a:t>            Unit conversion, function fit, linear algebra, full join</a:t>
            </a:r>
            <a:endParaRPr lang="en-US" dirty="0" smtClean="0"/>
          </a:p>
        </p:txBody>
      </p:sp>
      <p:pic>
        <p:nvPicPr>
          <p:cNvPr id="4" name="Picture 2" descr="https://www.haiku-os.org/files/todo-don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14453"/>
            <a:ext cx="1295400" cy="133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94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81000"/>
            <a:ext cx="8534400" cy="6186309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r>
              <a:rPr lang="en-US" dirty="0" smtClean="0"/>
              <a:t>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Numeric operators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+ - * / % ^ **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&gt; &lt; &gt;= &lt;= == !=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?: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|| &amp;&amp;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| &amp;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Math functions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acos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asin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atan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cbrt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ceil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cos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cosh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exp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floor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integrate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log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log10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signum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sin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sinh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sqrt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tanh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toRadians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toDegrees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Array functions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+ </a:t>
            </a:r>
            <a:r>
              <a:rPr lang="en-US" dirty="0"/>
              <a:t>- / *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arrayOf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elementAt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rescale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subArray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Table functions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columnOf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join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tableOf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String function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concat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toString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Pointer-like function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pv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pvs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functions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highestSeverity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11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pvmanager</a:t>
            </a:r>
            <a:r>
              <a:rPr lang="en-US" dirty="0"/>
              <a:t> formulas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Formula in Probe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Function viewer</a:t>
            </a:r>
            <a:br>
              <a:rPr lang="en-US" dirty="0" smtClean="0"/>
            </a:br>
            <a:r>
              <a:rPr lang="en-US" dirty="0" smtClean="0"/>
              <a:t>lists all the</a:t>
            </a:r>
            <a:br>
              <a:rPr lang="en-US" dirty="0" smtClean="0"/>
            </a:br>
            <a:r>
              <a:rPr lang="en-US" dirty="0" smtClean="0"/>
              <a:t>contributions</a:t>
            </a:r>
            <a:br>
              <a:rPr lang="en-US" dirty="0" smtClean="0"/>
            </a:br>
            <a:r>
              <a:rPr lang="en-US" dirty="0" smtClean="0"/>
              <a:t>and serves as</a:t>
            </a:r>
            <a:br>
              <a:rPr lang="en-US" dirty="0" smtClean="0"/>
            </a:br>
            <a:r>
              <a:rPr lang="en-US" dirty="0" smtClean="0"/>
              <a:t>documentation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24000"/>
            <a:ext cx="470217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87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Architecture that can last for the next decade</a:t>
            </a:r>
          </a:p>
          <a:p>
            <a:pPr lvl="1"/>
            <a:r>
              <a:rPr lang="en-US" dirty="0" smtClean="0"/>
              <a:t>A place for everything and everything in the right place</a:t>
            </a:r>
          </a:p>
          <a:p>
            <a:r>
              <a:rPr lang="en-US" dirty="0" smtClean="0"/>
              <a:t>Modularity</a:t>
            </a:r>
          </a:p>
          <a:p>
            <a:pPr lvl="1"/>
            <a:r>
              <a:rPr lang="en-US" dirty="0" smtClean="0"/>
              <a:t>Allow small contributions</a:t>
            </a:r>
          </a:p>
          <a:p>
            <a:pPr lvl="1"/>
            <a:r>
              <a:rPr lang="en-US" dirty="0" smtClean="0"/>
              <a:t>Lower the risk, compartmentalize failure</a:t>
            </a:r>
          </a:p>
          <a:p>
            <a:pPr lvl="1"/>
            <a:r>
              <a:rPr lang="en-US" dirty="0"/>
              <a:t>Cooperate on parts common to other labs without forcing the </a:t>
            </a:r>
            <a:r>
              <a:rPr lang="en-US" dirty="0" smtClean="0"/>
              <a:t>whole</a:t>
            </a:r>
          </a:p>
          <a:p>
            <a:r>
              <a:rPr lang="en-US" dirty="0" smtClean="0"/>
              <a:t>Allows use of coming technologies</a:t>
            </a:r>
          </a:p>
          <a:p>
            <a:pPr lvl="1"/>
            <a:r>
              <a:rPr lang="en-US" dirty="0" smtClean="0"/>
              <a:t>Multi-core</a:t>
            </a:r>
          </a:p>
          <a:p>
            <a:pPr lvl="1"/>
            <a:r>
              <a:rPr lang="en-US" dirty="0" smtClean="0"/>
              <a:t>High-resolution displays</a:t>
            </a:r>
          </a:p>
          <a:p>
            <a:pPr lvl="1"/>
            <a:r>
              <a:rPr lang="en-US" dirty="0" smtClean="0"/>
              <a:t>Tablets</a:t>
            </a:r>
          </a:p>
          <a:p>
            <a:pPr lvl="1"/>
            <a:r>
              <a:rPr lang="en-US" dirty="0" smtClean="0"/>
              <a:t>GPU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pvmanager</a:t>
            </a:r>
            <a:r>
              <a:rPr lang="en-US" dirty="0"/>
              <a:t> formulas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columnOf</a:t>
            </a:r>
            <a:r>
              <a:rPr lang="en-US" dirty="0" smtClean="0"/>
              <a:t>(‘</a:t>
            </a:r>
            <a:r>
              <a:rPr lang="en-US" dirty="0" err="1" smtClean="0"/>
              <a:t>sim</a:t>
            </a:r>
            <a:r>
              <a:rPr lang="en-US" dirty="0" smtClean="0"/>
              <a:t>://table’, “value”)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84" y="2438400"/>
            <a:ext cx="8451376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1800" y="3124200"/>
            <a:ext cx="1437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v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alue column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0" y="5955268"/>
            <a:ext cx="144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index column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31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pvmanager</a:t>
            </a:r>
            <a:r>
              <a:rPr lang="en-US" dirty="0"/>
              <a:t> formulas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Can register functions through extension point</a:t>
            </a:r>
          </a:p>
          <a:p>
            <a:r>
              <a:rPr lang="en-US" dirty="0" smtClean="0"/>
              <a:t>We expect to:</a:t>
            </a:r>
          </a:p>
          <a:p>
            <a:pPr lvl="1"/>
            <a:r>
              <a:rPr lang="en-US" dirty="0" smtClean="0"/>
              <a:t>Significantly increase the functionality</a:t>
            </a:r>
          </a:p>
          <a:p>
            <a:pPr lvl="1"/>
            <a:r>
              <a:rPr lang="en-US" dirty="0" smtClean="0"/>
              <a:t>Reduce the complexity</a:t>
            </a:r>
          </a:p>
          <a:p>
            <a:pPr lvl="2"/>
            <a:r>
              <a:rPr lang="en-US" dirty="0" smtClean="0"/>
              <a:t>Fewer widgets</a:t>
            </a:r>
          </a:p>
          <a:p>
            <a:pPr lvl="2"/>
            <a:r>
              <a:rPr lang="en-US" dirty="0" smtClean="0"/>
              <a:t>Fewer parameters per widget</a:t>
            </a:r>
          </a:p>
          <a:p>
            <a:pPr lvl="1"/>
            <a:r>
              <a:rPr lang="en-US" dirty="0" smtClean="0"/>
              <a:t>Increase consistency within CS-Studio</a:t>
            </a:r>
          </a:p>
          <a:p>
            <a:r>
              <a:rPr lang="en-US" dirty="0" smtClean="0"/>
              <a:t>If formulas become important for the whole of CS-Studio, makes it possible to have:</a:t>
            </a:r>
          </a:p>
          <a:p>
            <a:pPr lvl="1"/>
            <a:r>
              <a:rPr lang="en-US" dirty="0"/>
              <a:t>Formula </a:t>
            </a:r>
            <a:r>
              <a:rPr lang="en-US" dirty="0" smtClean="0"/>
              <a:t>editors</a:t>
            </a:r>
            <a:endParaRPr lang="en-US" dirty="0"/>
          </a:p>
          <a:p>
            <a:pPr lvl="1"/>
            <a:r>
              <a:rPr lang="en-US" dirty="0" smtClean="0"/>
              <a:t>Syntax coloring</a:t>
            </a:r>
          </a:p>
          <a:p>
            <a:pPr lvl="1"/>
            <a:r>
              <a:rPr lang="en-US" dirty="0" smtClean="0"/>
              <a:t>Autocomplete (Already being contributed by ITER!)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43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7" t="7891" b="54694"/>
          <a:stretch/>
        </p:blipFill>
        <p:spPr bwMode="auto">
          <a:xfrm>
            <a:off x="916435" y="762000"/>
            <a:ext cx="3738465" cy="256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5" t="6395" b="73061"/>
          <a:stretch/>
        </p:blipFill>
        <p:spPr bwMode="auto">
          <a:xfrm>
            <a:off x="4953000" y="4191000"/>
            <a:ext cx="3598506" cy="140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91422" y="1860293"/>
            <a:ext cx="2392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Formula </a:t>
            </a:r>
            <a:r>
              <a:rPr lang="en-US" dirty="0" smtClean="0"/>
              <a:t>auto-complete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45817" y="4710795"/>
            <a:ext cx="2950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Formula </a:t>
            </a:r>
            <a:r>
              <a:rPr lang="en-US" dirty="0" smtClean="0"/>
              <a:t>auto-documentation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08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</a:t>
            </a:r>
            <a:r>
              <a:rPr lang="en-US" dirty="0" err="1" smtClean="0"/>
              <a:t>graphene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year ago we started working on a graph package with the following goals:</a:t>
            </a:r>
          </a:p>
          <a:p>
            <a:pPr lvl="1"/>
            <a:r>
              <a:rPr lang="en-US" dirty="0" smtClean="0"/>
              <a:t>Interfaces </a:t>
            </a:r>
            <a:r>
              <a:rPr lang="en-US" dirty="0"/>
              <a:t>for datasets</a:t>
            </a:r>
          </a:p>
          <a:p>
            <a:pPr lvl="1"/>
            <a:r>
              <a:rPr lang="en-US" dirty="0"/>
              <a:t>Rendering without UI</a:t>
            </a:r>
          </a:p>
          <a:p>
            <a:pPr lvl="1"/>
            <a:r>
              <a:rPr lang="en-US" dirty="0" smtClean="0"/>
              <a:t>Changes </a:t>
            </a:r>
            <a:r>
              <a:rPr lang="en-US" dirty="0"/>
              <a:t>are thread-safe and atomic</a:t>
            </a:r>
          </a:p>
          <a:p>
            <a:pPr lvl="1"/>
            <a:r>
              <a:rPr lang="en-US" dirty="0" smtClean="0"/>
              <a:t>Publishable quality</a:t>
            </a:r>
          </a:p>
          <a:p>
            <a:pPr lvl="1"/>
            <a:r>
              <a:rPr lang="en-US" dirty="0" smtClean="0"/>
              <a:t>Performance suitable for “large data” in real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36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 </a:t>
            </a:r>
            <a:r>
              <a:rPr lang="en-US" dirty="0" err="1" smtClean="0"/>
              <a:t>graphene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Current status</a:t>
            </a:r>
          </a:p>
          <a:p>
            <a:pPr lvl="1"/>
            <a:r>
              <a:rPr lang="en-US" dirty="0" smtClean="0"/>
              <a:t>Further ahead but not as far as I’d like</a:t>
            </a:r>
          </a:p>
          <a:p>
            <a:pPr lvl="1"/>
            <a:r>
              <a:rPr lang="en-US" dirty="0" smtClean="0"/>
              <a:t>Four graphs are in decent shape:</a:t>
            </a:r>
          </a:p>
          <a:p>
            <a:pPr lvl="2"/>
            <a:r>
              <a:rPr lang="en-US" dirty="0"/>
              <a:t>Scatter </a:t>
            </a:r>
            <a:r>
              <a:rPr lang="en-US" dirty="0" smtClean="0"/>
              <a:t>graph</a:t>
            </a:r>
            <a:endParaRPr lang="en-US" dirty="0"/>
          </a:p>
          <a:p>
            <a:pPr lvl="2"/>
            <a:r>
              <a:rPr lang="en-US" dirty="0"/>
              <a:t>Line </a:t>
            </a:r>
            <a:r>
              <a:rPr lang="en-US" dirty="0" smtClean="0"/>
              <a:t>graph</a:t>
            </a:r>
          </a:p>
          <a:p>
            <a:pPr lvl="2"/>
            <a:r>
              <a:rPr lang="en-US" dirty="0" smtClean="0"/>
              <a:t>Area graph</a:t>
            </a:r>
          </a:p>
          <a:p>
            <a:pPr lvl="2"/>
            <a:r>
              <a:rPr lang="en-US" dirty="0" smtClean="0"/>
              <a:t>Bubble graph</a:t>
            </a:r>
          </a:p>
          <a:p>
            <a:pPr lvl="1"/>
            <a:r>
              <a:rPr lang="en-US" dirty="0" smtClean="0"/>
              <a:t>Common patterns are starting to drive the architecture</a:t>
            </a:r>
          </a:p>
          <a:p>
            <a:pPr lvl="2"/>
            <a:r>
              <a:rPr lang="en-US" dirty="0" smtClean="0"/>
              <a:t>Common elements to create the axis</a:t>
            </a:r>
          </a:p>
          <a:p>
            <a:pPr lvl="2"/>
            <a:r>
              <a:rPr lang="en-US" dirty="0" smtClean="0"/>
              <a:t>Common elements to handle the dynamic 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02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40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Graphene</a:t>
            </a:r>
            <a:r>
              <a:rPr lang="en-US" dirty="0" smtClean="0"/>
              <a:t> in CS-Studio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Line graph and scatter graph available as:</a:t>
            </a:r>
          </a:p>
          <a:p>
            <a:pPr lvl="1"/>
            <a:r>
              <a:rPr lang="en-US" dirty="0" smtClean="0"/>
              <a:t>SWT widgets</a:t>
            </a:r>
          </a:p>
          <a:p>
            <a:pPr lvl="1"/>
            <a:r>
              <a:rPr lang="en-US" dirty="0" smtClean="0"/>
              <a:t>BOY widgets</a:t>
            </a:r>
          </a:p>
          <a:p>
            <a:pPr lvl="1"/>
            <a:r>
              <a:rPr lang="en-US" dirty="0" smtClean="0"/>
              <a:t>Independent views</a:t>
            </a:r>
          </a:p>
          <a:p>
            <a:r>
              <a:rPr lang="en-US" dirty="0" smtClean="0"/>
              <a:t>Table is king</a:t>
            </a:r>
          </a:p>
          <a:p>
            <a:pPr lvl="1"/>
            <a:r>
              <a:rPr lang="en-US" dirty="0" smtClean="0"/>
              <a:t>Re-implemented to work off of tables</a:t>
            </a:r>
          </a:p>
          <a:p>
            <a:pPr lvl="1"/>
            <a:r>
              <a:rPr lang="en-US" dirty="0" smtClean="0"/>
              <a:t>Does not work for histogram and intensity graphs, though</a:t>
            </a:r>
          </a:p>
          <a:p>
            <a:pPr lvl="2"/>
            <a:r>
              <a:rPr lang="en-US" dirty="0" smtClean="0"/>
              <a:t>Have already ideas on how to extend </a:t>
            </a:r>
            <a:r>
              <a:rPr lang="en-US" dirty="0" err="1" smtClean="0"/>
              <a:t>VNumberArray</a:t>
            </a:r>
            <a:r>
              <a:rPr lang="en-US" dirty="0" smtClean="0"/>
              <a:t> with range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88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t="4898" r="27602" b="11837"/>
          <a:stretch/>
        </p:blipFill>
        <p:spPr bwMode="auto">
          <a:xfrm>
            <a:off x="331237" y="573833"/>
            <a:ext cx="8481526" cy="571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36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6733" r="21745" b="10476"/>
          <a:stretch/>
        </p:blipFill>
        <p:spPr bwMode="auto">
          <a:xfrm>
            <a:off x="333470" y="590092"/>
            <a:ext cx="8477061" cy="567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87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</a:t>
            </a:r>
            <a:r>
              <a:rPr lang="en-US" dirty="0" err="1" smtClean="0"/>
              <a:t>raphene</a:t>
            </a:r>
            <a:r>
              <a:rPr lang="en-US" dirty="0" smtClean="0"/>
              <a:t>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LineGraph</a:t>
            </a:r>
            <a:r>
              <a:rPr lang="en-US" sz="2400" dirty="0" smtClean="0"/>
              <a:t> performance improved through data reduction</a:t>
            </a:r>
          </a:p>
          <a:p>
            <a:pPr lvl="1"/>
            <a:r>
              <a:rPr lang="en-US" sz="2000" dirty="0" smtClean="0"/>
              <a:t>For each pixel draw 4 values: first, max, min, last</a:t>
            </a:r>
          </a:p>
          <a:p>
            <a:r>
              <a:rPr lang="en-US" sz="2400" dirty="0" smtClean="0"/>
              <a:t>Displaying 100,000 points, 300x200</a:t>
            </a:r>
          </a:p>
          <a:p>
            <a:pPr lvl="1"/>
            <a:r>
              <a:rPr lang="en-US" sz="2000" dirty="0" smtClean="0"/>
              <a:t>How many differences can you find?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4" name="Picture 2" descr="C:\Users\carcassi\Documents\Development\CoreJava\grapheneHG\graphene\src\test\resources\org\epics\graphene\lineGraph.8.fai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42291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carcassi\Documents\Development\CoreJava\grapheneHG\graphene\src\test\resources\org\epics\graphene\lineGraph.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3886200"/>
            <a:ext cx="42291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7155" y="3496157"/>
            <a:ext cx="3419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Without </a:t>
            </a:r>
            <a:r>
              <a:rPr lang="en-US" dirty="0"/>
              <a:t>data </a:t>
            </a:r>
            <a:r>
              <a:rPr lang="en-US" dirty="0" smtClean="0"/>
              <a:t>reduction - 255.4 </a:t>
            </a:r>
            <a:r>
              <a:rPr lang="en-US" dirty="0" err="1" smtClean="0"/>
              <a:t>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27555" y="3496157"/>
            <a:ext cx="3098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data </a:t>
            </a:r>
            <a:r>
              <a:rPr lang="en-US" dirty="0" smtClean="0"/>
              <a:t>reduction - 6.077 </a:t>
            </a:r>
            <a:r>
              <a:rPr lang="en-US" dirty="0" err="1" smtClean="0"/>
              <a:t>ms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406977" y="5943600"/>
            <a:ext cx="79423" cy="381000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15000" y="6019800"/>
            <a:ext cx="79423" cy="228600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2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pvmanager</a:t>
            </a:r>
            <a:r>
              <a:rPr lang="en-US" dirty="0" smtClean="0"/>
              <a:t> timeline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30271" y="1319149"/>
            <a:ext cx="14931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2011/9</a:t>
            </a:r>
            <a:endParaRPr lang="en-US" dirty="0" smtClean="0"/>
          </a:p>
          <a:p>
            <a:pPr algn="ctr"/>
            <a:r>
              <a:rPr lang="en-US" sz="3600" dirty="0" smtClean="0"/>
              <a:t>v1</a:t>
            </a:r>
            <a:r>
              <a:rPr lang="en-US" sz="3600" dirty="0" smtClean="0"/>
              <a:t>.0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Write support</a:t>
            </a:r>
            <a:br>
              <a:rPr lang="en-US" dirty="0" smtClean="0"/>
            </a:br>
            <a:r>
              <a:rPr lang="en-US" dirty="0" smtClean="0"/>
              <a:t>Timeout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92154" y="4876800"/>
            <a:ext cx="24734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v1.1 2012/8</a:t>
            </a:r>
            <a:endParaRPr lang="en-US" dirty="0" smtClean="0"/>
          </a:p>
          <a:p>
            <a:pPr algn="ctr"/>
            <a:r>
              <a:rPr lang="en-US" dirty="0" smtClean="0"/>
              <a:t>epics-</a:t>
            </a:r>
            <a:r>
              <a:rPr lang="en-US" dirty="0" err="1" smtClean="0"/>
              <a:t>util</a:t>
            </a:r>
            <a:endParaRPr lang="en-US" dirty="0" smtClean="0"/>
          </a:p>
          <a:p>
            <a:pPr algn="ctr"/>
            <a:r>
              <a:rPr lang="en-US" dirty="0" err="1" smtClean="0"/>
              <a:t>graphene</a:t>
            </a:r>
            <a:endParaRPr lang="en-US" dirty="0" smtClean="0"/>
          </a:p>
          <a:p>
            <a:pPr algn="ctr"/>
            <a:r>
              <a:rPr lang="en-US" dirty="0" smtClean="0"/>
              <a:t>Formulas</a:t>
            </a:r>
          </a:p>
          <a:p>
            <a:pPr algn="ctr"/>
            <a:r>
              <a:rPr lang="en-US" dirty="0" smtClean="0"/>
              <a:t>Pause/resume</a:t>
            </a:r>
          </a:p>
          <a:p>
            <a:pPr algn="ctr"/>
            <a:r>
              <a:rPr lang="en-US" dirty="0" err="1" smtClean="0"/>
              <a:t>Datasource</a:t>
            </a:r>
            <a:r>
              <a:rPr lang="en-US" dirty="0" smtClean="0"/>
              <a:t> ease-of-</a:t>
            </a:r>
            <a:r>
              <a:rPr lang="en-US" dirty="0" err="1" smtClean="0"/>
              <a:t>impl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65027" y="1371600"/>
            <a:ext cx="17865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dirty="0" smtClean="0"/>
              <a:t>v0.1 2010/10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Queuing/caching</a:t>
            </a:r>
          </a:p>
          <a:p>
            <a:pPr algn="ctr"/>
            <a:r>
              <a:rPr lang="en-US" dirty="0" smtClean="0"/>
              <a:t>Rate handling</a:t>
            </a:r>
            <a:br>
              <a:rPr lang="en-US" dirty="0" smtClean="0"/>
            </a:br>
            <a:r>
              <a:rPr lang="en-US" dirty="0" smtClean="0"/>
              <a:t>Aggregation</a:t>
            </a:r>
          </a:p>
          <a:p>
            <a:pPr algn="ctr"/>
            <a:r>
              <a:rPr lang="en-US" dirty="0" smtClean="0"/>
              <a:t>CA support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61634" y="4876800"/>
            <a:ext cx="1423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2010/2</a:t>
            </a:r>
            <a:endParaRPr lang="en-US" dirty="0" smtClean="0"/>
          </a:p>
          <a:p>
            <a:pPr algn="ctr"/>
            <a:r>
              <a:rPr lang="en-US" dirty="0" smtClean="0"/>
              <a:t>First skeleton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949457" y="5983069"/>
            <a:ext cx="1425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</a:t>
            </a:r>
            <a:r>
              <a:rPr lang="en-US" dirty="0" smtClean="0"/>
              <a:t>0.2 2010/11</a:t>
            </a:r>
            <a:br>
              <a:rPr lang="en-US" dirty="0" smtClean="0"/>
            </a:br>
            <a:r>
              <a:rPr lang="en-US" dirty="0" err="1" smtClean="0"/>
              <a:t>Sim</a:t>
            </a:r>
            <a:r>
              <a:rPr lang="en-US" dirty="0" smtClean="0"/>
              <a:t> support</a:t>
            </a:r>
            <a:endParaRPr lang="en-US" dirty="0" smtClean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4114800"/>
            <a:ext cx="82296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15200" y="3886200"/>
            <a:ext cx="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657600" y="3886200"/>
            <a:ext cx="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72000" y="3962400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486400" y="3962400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400800" y="3962400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743200" y="3962400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14400" y="3962400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828800" y="3962400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229600" y="3962400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4" idx="2"/>
          </p:cNvCxnSpPr>
          <p:nvPr/>
        </p:nvCxnSpPr>
        <p:spPr>
          <a:xfrm rot="5400000" flipH="1" flipV="1">
            <a:off x="3841272" y="3179261"/>
            <a:ext cx="1318334" cy="55276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endCxn id="5" idx="0"/>
          </p:cNvCxnSpPr>
          <p:nvPr/>
        </p:nvCxnSpPr>
        <p:spPr>
          <a:xfrm rot="5400000">
            <a:off x="5317162" y="4326513"/>
            <a:ext cx="761997" cy="33857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7" idx="0"/>
          </p:cNvCxnSpPr>
          <p:nvPr/>
        </p:nvCxnSpPr>
        <p:spPr>
          <a:xfrm rot="16200000" flipV="1">
            <a:off x="977318" y="4280492"/>
            <a:ext cx="761996" cy="43061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>
            <a:stCxn id="6" idx="2"/>
          </p:cNvCxnSpPr>
          <p:nvPr/>
        </p:nvCxnSpPr>
        <p:spPr>
          <a:xfrm rot="16200000" flipH="1">
            <a:off x="1189030" y="3018213"/>
            <a:ext cx="1265871" cy="92729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>
            <a:endCxn id="8" idx="0"/>
          </p:cNvCxnSpPr>
          <p:nvPr/>
        </p:nvCxnSpPr>
        <p:spPr>
          <a:xfrm rot="16200000" flipH="1">
            <a:off x="1672082" y="4992999"/>
            <a:ext cx="1868266" cy="11187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66457" y="34729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6074118" y="347247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924800" y="347760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395257" y="347426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224057" y="347559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121752" y="1919314"/>
            <a:ext cx="15210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</a:t>
            </a:r>
            <a:r>
              <a:rPr lang="en-US" dirty="0" smtClean="0"/>
              <a:t>0.3 2010/11</a:t>
            </a:r>
            <a:endParaRPr lang="en-US" dirty="0" smtClean="0"/>
          </a:p>
          <a:p>
            <a:pPr algn="ctr"/>
            <a:r>
              <a:rPr lang="en-US" dirty="0" smtClean="0"/>
              <a:t>Error handling</a:t>
            </a:r>
            <a:br>
              <a:rPr lang="en-US" dirty="0" smtClean="0"/>
            </a:br>
            <a:r>
              <a:rPr lang="en-US" dirty="0" smtClean="0"/>
              <a:t>Performance</a:t>
            </a:r>
            <a:endParaRPr lang="en-US" dirty="0" smtClean="0"/>
          </a:p>
        </p:txBody>
      </p:sp>
      <p:cxnSp>
        <p:nvCxnSpPr>
          <p:cNvPr id="42" name="Elbow Connector 41"/>
          <p:cNvCxnSpPr>
            <a:endCxn id="40" idx="2"/>
          </p:cNvCxnSpPr>
          <p:nvPr/>
        </p:nvCxnSpPr>
        <p:spPr>
          <a:xfrm rot="5400000" flipH="1" flipV="1">
            <a:off x="2092320" y="3487039"/>
            <a:ext cx="1434356" cy="14556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003413" y="5015299"/>
            <a:ext cx="1308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</a:t>
            </a:r>
            <a:r>
              <a:rPr lang="en-US" dirty="0" smtClean="0"/>
              <a:t>0.4 2011/1</a:t>
            </a:r>
            <a:endParaRPr lang="en-US" dirty="0" smtClean="0"/>
          </a:p>
          <a:p>
            <a:pPr algn="ctr"/>
            <a:r>
              <a:rPr lang="en-US" dirty="0" smtClean="0"/>
              <a:t>Wa</a:t>
            </a:r>
            <a:r>
              <a:rPr lang="en-US" dirty="0" smtClean="0"/>
              <a:t>terfall</a:t>
            </a:r>
            <a:endParaRPr lang="en-US" dirty="0" smtClean="0"/>
          </a:p>
        </p:txBody>
      </p:sp>
      <p:cxnSp>
        <p:nvCxnSpPr>
          <p:cNvPr id="49" name="Elbow Connector 48"/>
          <p:cNvCxnSpPr>
            <a:stCxn id="46" idx="0"/>
          </p:cNvCxnSpPr>
          <p:nvPr/>
        </p:nvCxnSpPr>
        <p:spPr>
          <a:xfrm rot="16200000" flipV="1">
            <a:off x="2819692" y="4177392"/>
            <a:ext cx="900496" cy="77531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128919" y="2906865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</a:t>
            </a:r>
            <a:r>
              <a:rPr lang="en-US" dirty="0" smtClean="0"/>
              <a:t>0.5 2011/5</a:t>
            </a:r>
            <a:endParaRPr lang="en-US" dirty="0" smtClean="0"/>
          </a:p>
        </p:txBody>
      </p:sp>
      <p:cxnSp>
        <p:nvCxnSpPr>
          <p:cNvPr id="53" name="Elbow Connector 52"/>
          <p:cNvCxnSpPr>
            <a:endCxn id="52" idx="2"/>
          </p:cNvCxnSpPr>
          <p:nvPr/>
        </p:nvCxnSpPr>
        <p:spPr>
          <a:xfrm rot="5400000" flipH="1" flipV="1">
            <a:off x="3237321" y="3569018"/>
            <a:ext cx="838604" cy="252963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5465371" y="1143000"/>
            <a:ext cx="20090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2013/2</a:t>
            </a:r>
            <a:endParaRPr lang="en-US" dirty="0" smtClean="0"/>
          </a:p>
          <a:p>
            <a:pPr algn="ctr"/>
            <a:r>
              <a:rPr lang="en-US" sz="3600" dirty="0" smtClean="0"/>
              <a:t>v2.0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Major refactoring</a:t>
            </a:r>
          </a:p>
          <a:p>
            <a:pPr algn="ctr"/>
            <a:r>
              <a:rPr lang="en-US" dirty="0" smtClean="0"/>
              <a:t>PVA support</a:t>
            </a:r>
          </a:p>
          <a:p>
            <a:pPr algn="ctr"/>
            <a:r>
              <a:rPr lang="en-US" dirty="0" smtClean="0"/>
              <a:t>Non-channel data</a:t>
            </a:r>
            <a:br>
              <a:rPr lang="en-US" dirty="0" smtClean="0"/>
            </a:br>
            <a:r>
              <a:rPr lang="en-US" dirty="0" smtClean="0"/>
              <a:t>Channel debug info</a:t>
            </a:r>
            <a:br>
              <a:rPr lang="en-US" dirty="0" smtClean="0"/>
            </a:br>
            <a:r>
              <a:rPr lang="en-US" dirty="0" smtClean="0"/>
              <a:t>Dynamic PV map</a:t>
            </a:r>
            <a:endParaRPr lang="en-US" dirty="0"/>
          </a:p>
        </p:txBody>
      </p:sp>
      <p:cxnSp>
        <p:nvCxnSpPr>
          <p:cNvPr id="61" name="Straight Connector 27"/>
          <p:cNvCxnSpPr>
            <a:endCxn id="59" idx="2"/>
          </p:cNvCxnSpPr>
          <p:nvPr/>
        </p:nvCxnSpPr>
        <p:spPr>
          <a:xfrm rot="16200000" flipV="1">
            <a:off x="6176646" y="3744588"/>
            <a:ext cx="669825" cy="8329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295033" y="4876800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v2.1 2013/3</a:t>
            </a:r>
            <a:endParaRPr lang="en-US" dirty="0" smtClean="0"/>
          </a:p>
        </p:txBody>
      </p:sp>
      <p:cxnSp>
        <p:nvCxnSpPr>
          <p:cNvPr id="65" name="Elbow Connector 64"/>
          <p:cNvCxnSpPr>
            <a:stCxn id="64" idx="0"/>
          </p:cNvCxnSpPr>
          <p:nvPr/>
        </p:nvCxnSpPr>
        <p:spPr>
          <a:xfrm rot="16200000" flipV="1">
            <a:off x="6523479" y="4451059"/>
            <a:ext cx="760263" cy="9121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398946" y="2057813"/>
            <a:ext cx="14659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v2.2 2013/6</a:t>
            </a:r>
          </a:p>
          <a:p>
            <a:pPr algn="ctr"/>
            <a:r>
              <a:rPr lang="en-US" dirty="0" smtClean="0"/>
              <a:t>Services</a:t>
            </a:r>
          </a:p>
          <a:p>
            <a:pPr algn="ctr"/>
            <a:r>
              <a:rPr lang="en-US" dirty="0" smtClean="0"/>
              <a:t>JDBC Services</a:t>
            </a:r>
          </a:p>
          <a:p>
            <a:pPr algn="ctr"/>
            <a:r>
              <a:rPr lang="en-US" dirty="0" smtClean="0"/>
              <a:t>CSV</a:t>
            </a:r>
            <a:endParaRPr lang="en-US" dirty="0" smtClean="0"/>
          </a:p>
        </p:txBody>
      </p:sp>
      <p:cxnSp>
        <p:nvCxnSpPr>
          <p:cNvPr id="67" name="Elbow Connector 66"/>
          <p:cNvCxnSpPr>
            <a:stCxn id="66" idx="2"/>
          </p:cNvCxnSpPr>
          <p:nvPr/>
        </p:nvCxnSpPr>
        <p:spPr>
          <a:xfrm rot="5400000">
            <a:off x="7337113" y="3319975"/>
            <a:ext cx="856657" cy="73299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7183094" y="5352871"/>
            <a:ext cx="1425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v2.3 2013/10</a:t>
            </a:r>
          </a:p>
          <a:p>
            <a:pPr algn="ctr"/>
            <a:r>
              <a:rPr lang="en-US" dirty="0" smtClean="0"/>
              <a:t>Exec services</a:t>
            </a:r>
            <a:endParaRPr lang="en-US" dirty="0" smtClean="0"/>
          </a:p>
        </p:txBody>
      </p:sp>
      <p:cxnSp>
        <p:nvCxnSpPr>
          <p:cNvPr id="74" name="Elbow Connector 73"/>
          <p:cNvCxnSpPr>
            <a:endCxn id="73" idx="0"/>
          </p:cNvCxnSpPr>
          <p:nvPr/>
        </p:nvCxnSpPr>
        <p:spPr>
          <a:xfrm rot="5400000">
            <a:off x="7276753" y="4733835"/>
            <a:ext cx="1238072" cy="127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69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graphene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 graph, 600x400, JDK 7, </a:t>
            </a:r>
            <a:r>
              <a:rPr lang="pt-BR" dirty="0" smtClean="0"/>
              <a:t>i7 2.70GHz</a:t>
            </a:r>
            <a:endParaRPr lang="pt-BR" dirty="0"/>
          </a:p>
          <a:p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6948252"/>
              </p:ext>
            </p:extLst>
          </p:nvPr>
        </p:nvGraphicFramePr>
        <p:xfrm>
          <a:off x="4648200" y="2209800"/>
          <a:ext cx="42672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60647"/>
              </p:ext>
            </p:extLst>
          </p:nvPr>
        </p:nvGraphicFramePr>
        <p:xfrm>
          <a:off x="228600" y="2438400"/>
          <a:ext cx="4114800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447800"/>
                <a:gridCol w="1447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 points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 </a:t>
                      </a:r>
                      <a:r>
                        <a:rPr lang="en-US" dirty="0" err="1" smtClean="0"/>
                        <a:t>ms</a:t>
                      </a:r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(no </a:t>
                      </a:r>
                      <a:r>
                        <a:rPr lang="en-US" dirty="0" err="1" smtClean="0"/>
                        <a:t>redux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 </a:t>
                      </a:r>
                      <a:r>
                        <a:rPr lang="en-US" dirty="0" err="1" smtClean="0"/>
                        <a:t>ms</a:t>
                      </a:r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redux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0.986232349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0.980788919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1.924796332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1.872743481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5.553831552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5.345118646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38.57528235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15.73147583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431.8435542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18.28121567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4280.394044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26.20789778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15556.68846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36.36819781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257.451379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1178.120411</a:t>
                      </a: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05800" y="5621179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N points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4844648" y="2496979"/>
            <a:ext cx="3369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ms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4523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Graphene</a:t>
            </a:r>
            <a:r>
              <a:rPr lang="en-US" dirty="0" smtClean="0"/>
              <a:t> line graph demo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1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Capture_4-10-2013 11.34.10 A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905" y="480219"/>
            <a:ext cx="8932191" cy="5897563"/>
          </a:xfrm>
        </p:spPr>
      </p:pic>
    </p:spTree>
    <p:extLst>
      <p:ext uri="{BB962C8B-B14F-4D97-AF65-F5344CB8AC3E}">
        <p14:creationId xmlns:p14="http://schemas.microsoft.com/office/powerpoint/2010/main" val="351603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</a:t>
            </a:r>
            <a:r>
              <a:rPr lang="en-US" dirty="0" err="1" smtClean="0"/>
              <a:t>pvmanager</a:t>
            </a:r>
            <a:r>
              <a:rPr lang="en-US" dirty="0" smtClean="0"/>
              <a:t>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Services cannot be integrated with standard </a:t>
            </a:r>
            <a:r>
              <a:rPr lang="en-US" dirty="0" err="1" smtClean="0"/>
              <a:t>pvmanager</a:t>
            </a:r>
            <a:r>
              <a:rPr lang="en-US" dirty="0" smtClean="0"/>
              <a:t>: </a:t>
            </a:r>
            <a:r>
              <a:rPr lang="en-US" i="1" dirty="0" smtClean="0"/>
              <a:t>a service is not a </a:t>
            </a:r>
            <a:r>
              <a:rPr lang="en-US" i="1" dirty="0" err="1" smtClean="0"/>
              <a:t>pv</a:t>
            </a:r>
            <a:endParaRPr lang="en-US" i="1" dirty="0" smtClean="0"/>
          </a:p>
          <a:p>
            <a:pPr lvl="1"/>
            <a:r>
              <a:rPr lang="en-US" dirty="0" smtClean="0"/>
              <a:t>Needs parameters</a:t>
            </a:r>
          </a:p>
          <a:p>
            <a:pPr lvl="1"/>
            <a:r>
              <a:rPr lang="en-US" dirty="0" smtClean="0"/>
              <a:t>Needs someone to click send (services are not idempotent in general)</a:t>
            </a:r>
          </a:p>
          <a:p>
            <a:pPr lvl="1"/>
            <a:r>
              <a:rPr lang="en-US" dirty="0" smtClean="0"/>
              <a:t>Each client needs its own return value</a:t>
            </a:r>
          </a:p>
          <a:p>
            <a:pPr lvl="1"/>
            <a:r>
              <a:rPr lang="en-US" dirty="0" smtClean="0"/>
              <a:t>The result can be complex and may need several widgets to display</a:t>
            </a:r>
          </a:p>
          <a:p>
            <a:r>
              <a:rPr lang="en-US" dirty="0" smtClean="0"/>
              <a:t>In general, you’ll need service specific APIs and applications, with specific workflow</a:t>
            </a:r>
          </a:p>
          <a:p>
            <a:pPr lvl="1"/>
            <a:r>
              <a:rPr lang="en-US" dirty="0" smtClean="0"/>
              <a:t>There is no way around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6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</a:t>
            </a:r>
            <a:r>
              <a:rPr lang="en-US" dirty="0" err="1" smtClean="0"/>
              <a:t>pvmanager</a:t>
            </a:r>
            <a:r>
              <a:rPr lang="en-US" dirty="0" smtClean="0"/>
              <a:t>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BUT! Some services in some cases</a:t>
            </a:r>
          </a:p>
          <a:p>
            <a:pPr lvl="1"/>
            <a:r>
              <a:rPr lang="en-US" dirty="0" smtClean="0"/>
              <a:t>Have parameters that can be expressed by </a:t>
            </a:r>
            <a:r>
              <a:rPr lang="en-US" dirty="0" err="1" smtClean="0"/>
              <a:t>vTypes</a:t>
            </a:r>
            <a:r>
              <a:rPr lang="en-US" dirty="0" smtClean="0"/>
              <a:t> (e.g. </a:t>
            </a:r>
            <a:r>
              <a:rPr lang="en-US" dirty="0" err="1" smtClean="0"/>
              <a:t>VString</a:t>
            </a:r>
            <a:r>
              <a:rPr lang="en-US" dirty="0" smtClean="0"/>
              <a:t> and </a:t>
            </a:r>
            <a:r>
              <a:rPr lang="en-US" dirty="0" err="1" smtClean="0"/>
              <a:t>VNumbers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Can return data that can be expressed in a </a:t>
            </a:r>
            <a:r>
              <a:rPr lang="en-US" dirty="0" err="1" smtClean="0"/>
              <a:t>vTable</a:t>
            </a:r>
            <a:r>
              <a:rPr lang="en-US" dirty="0" smtClean="0"/>
              <a:t>, </a:t>
            </a:r>
            <a:r>
              <a:rPr lang="en-US" dirty="0" err="1" smtClean="0"/>
              <a:t>vNumericArray</a:t>
            </a:r>
            <a:r>
              <a:rPr lang="en-US" dirty="0" smtClean="0"/>
              <a:t>, …</a:t>
            </a:r>
          </a:p>
          <a:p>
            <a:pPr lvl="1"/>
            <a:r>
              <a:rPr lang="en-US" dirty="0" smtClean="0"/>
              <a:t>These can be digested by general purpose clients</a:t>
            </a:r>
          </a:p>
          <a:p>
            <a:r>
              <a:rPr lang="en-US" dirty="0" smtClean="0"/>
              <a:t>For example, channel finder</a:t>
            </a:r>
          </a:p>
          <a:p>
            <a:pPr lvl="1"/>
            <a:r>
              <a:rPr lang="en-US" dirty="0" smtClean="0"/>
              <a:t>Will need a specific UI to manage tags and properties</a:t>
            </a:r>
          </a:p>
          <a:p>
            <a:pPr lvl="1"/>
            <a:r>
              <a:rPr lang="en-US" dirty="0" smtClean="0"/>
              <a:t>Can export into a table the result of a query</a:t>
            </a:r>
          </a:p>
          <a:p>
            <a:r>
              <a:rPr lang="en-US" dirty="0" smtClean="0"/>
              <a:t>For the general purpose </a:t>
            </a:r>
            <a:r>
              <a:rPr lang="en-US" b="1" dirty="0" smtClean="0"/>
              <a:t>only</a:t>
            </a:r>
            <a:r>
              <a:rPr lang="en-US" dirty="0" smtClean="0"/>
              <a:t> we introduce </a:t>
            </a:r>
            <a:r>
              <a:rPr lang="en-US" dirty="0" err="1" smtClean="0"/>
              <a:t>pvmanager</a:t>
            </a:r>
            <a:r>
              <a:rPr lang="en-US" dirty="0" smtClean="0"/>
              <a:t> services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24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pvmanager</a:t>
            </a:r>
            <a:r>
              <a:rPr lang="en-US" dirty="0"/>
              <a:t>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public abstract class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ServiceMethod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 marL="0" indent="0">
              <a:buNone/>
            </a:pP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    public String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getName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public String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getDescription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 marL="0" indent="0">
              <a:buNone/>
            </a:pPr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public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Map&lt;String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, Class&lt;?&gt;&gt;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getArgumentTypes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();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    public Map&lt;String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, String&gt;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getArgumentDescriptions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();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    public final Map&lt;String, Class&lt;?&gt;&gt;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getResultTypes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();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  public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Map&lt;String, String&gt;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getResultDescriptions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    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    public abstract void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executeMethod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</a:t>
            </a:r>
          </a:p>
          <a:p>
            <a:pPr marL="0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     Map&lt;String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, Object&gt;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arguments,</a:t>
            </a:r>
          </a:p>
          <a:p>
            <a:pPr marL="0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WriteFunction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&lt;Map&lt;String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, Object&gt;&gt;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callback,</a:t>
            </a:r>
          </a:p>
          <a:p>
            <a:pPr marL="0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WriteFunction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&lt;Exception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errorCallback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marL="0" indent="0">
              <a:buNone/>
            </a:pP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70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Pvmanager</a:t>
            </a:r>
            <a:r>
              <a:rPr lang="en-US" dirty="0" smtClean="0"/>
              <a:t> services demo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Capture_4-10-2013 11.17.18 A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747" y="495300"/>
            <a:ext cx="8886506" cy="5867400"/>
          </a:xfrm>
        </p:spPr>
      </p:pic>
    </p:spTree>
    <p:extLst>
      <p:ext uri="{BB962C8B-B14F-4D97-AF65-F5344CB8AC3E}">
        <p14:creationId xmlns:p14="http://schemas.microsoft.com/office/powerpoint/2010/main" val="144390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jdbc</a:t>
            </a:r>
            <a:r>
              <a:rPr lang="en-US" dirty="0" smtClean="0"/>
              <a:t>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Services that execute database queries</a:t>
            </a:r>
          </a:p>
          <a:p>
            <a:pPr lvl="1"/>
            <a:r>
              <a:rPr lang="en-US" dirty="0" smtClean="0"/>
              <a:t>Xml files can be places in</a:t>
            </a:r>
            <a:br>
              <a:rPr lang="en-US" dirty="0" smtClean="0"/>
            </a:br>
            <a:r>
              <a:rPr lang="en-US" dirty="0" smtClean="0"/>
              <a:t>$</a:t>
            </a:r>
            <a:r>
              <a:rPr lang="en-US" dirty="0" err="1" smtClean="0"/>
              <a:t>cs</a:t>
            </a:r>
            <a:r>
              <a:rPr lang="en-US" dirty="0" smtClean="0"/>
              <a:t>-studio/configuration/services/</a:t>
            </a:r>
            <a:r>
              <a:rPr lang="en-US" dirty="0" err="1" smtClean="0"/>
              <a:t>jdbc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Each service is a database with a set of parameterized queries</a:t>
            </a:r>
          </a:p>
          <a:p>
            <a:pPr lvl="1"/>
            <a:r>
              <a:rPr lang="en-US" dirty="0" smtClean="0"/>
              <a:t>Parameters can be </a:t>
            </a:r>
            <a:r>
              <a:rPr lang="en-US" dirty="0" err="1" smtClean="0"/>
              <a:t>VString</a:t>
            </a:r>
            <a:r>
              <a:rPr lang="en-US" dirty="0" smtClean="0"/>
              <a:t>/</a:t>
            </a:r>
            <a:r>
              <a:rPr lang="en-US" dirty="0" err="1" smtClean="0"/>
              <a:t>VNumber</a:t>
            </a:r>
            <a:r>
              <a:rPr lang="en-US" dirty="0" smtClean="0"/>
              <a:t>/…</a:t>
            </a:r>
          </a:p>
          <a:p>
            <a:pPr lvl="1"/>
            <a:r>
              <a:rPr lang="en-US" dirty="0" smtClean="0"/>
              <a:t>Results are </a:t>
            </a:r>
            <a:r>
              <a:rPr lang="en-US" dirty="0" err="1" smtClean="0"/>
              <a:t>VTable</a:t>
            </a:r>
            <a:r>
              <a:rPr lang="en-US" dirty="0" smtClean="0"/>
              <a:t> </a:t>
            </a:r>
          </a:p>
          <a:p>
            <a:pPr lvl="2"/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Maintainer to extend implementation</a:t>
            </a:r>
            <a:endParaRPr lang="en-US" dirty="0"/>
          </a:p>
        </p:txBody>
      </p:sp>
      <p:pic>
        <p:nvPicPr>
          <p:cNvPr id="4" name="Picture 2" descr="https://www.haiku-os.org/files/todo-don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63613"/>
            <a:ext cx="1295400" cy="133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50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jdbc</a:t>
            </a:r>
            <a:r>
              <a:rPr lang="en-US" dirty="0" smtClean="0"/>
              <a:t> service example</a:t>
            </a:r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" y="1683619"/>
            <a:ext cx="8831264" cy="329320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4A4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&lt;?</a:t>
            </a:r>
            <a:r>
              <a:rPr kumimoji="0" lang="en-US" altLang="en-US" sz="13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xml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4A4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7472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version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7D004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4A4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7472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encoding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"UTF-8"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4A4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?&gt;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300" b="0" i="0" u="none" strike="noStrike" cap="none" normalizeH="0" baseline="0" dirty="0" err="1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jdbcService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300" b="0" i="0" u="none" strike="noStrike" cap="none" normalizeH="0" baseline="0" dirty="0" err="1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ver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"1"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name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1300" b="0" i="0" u="none" strike="noStrike" cap="none" normalizeH="0" baseline="0" dirty="0" err="1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jdbcSample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description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"A test service"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300" b="0" i="0" u="none" strike="noStrike" cap="none" normalizeH="0" baseline="0" dirty="0" err="1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jdbcUrl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kumimoji="0" lang="en-US" altLang="en-US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jdbc:mysql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://</a:t>
            </a:r>
            <a:r>
              <a:rPr kumimoji="0" lang="en-US" altLang="en-US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localhost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kumimoji="0" lang="en-US" altLang="en-US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test?user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root</a:t>
            </a:r>
            <a:r>
              <a:rPr kumimoji="0" lang="en-US" altLang="en-US" sz="1300" b="0" i="0" u="none" strike="noStrike" cap="none" normalizeH="0" baseline="0" dirty="0" err="1" smtClean="0">
                <a:ln>
                  <a:noFill/>
                </a:ln>
                <a:solidFill>
                  <a:srgbClr val="07472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&amp;amp;</a:t>
            </a:r>
            <a:r>
              <a:rPr kumimoji="0" lang="en-US" altLang="en-US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password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=root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kumimoji="0" lang="en-US" altLang="en-US" sz="1300" b="0" i="0" u="none" strike="noStrike" cap="none" normalizeH="0" baseline="0" dirty="0" err="1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jdbcUrl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methods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method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name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"query"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description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"A test query"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300" dirty="0">
                <a:solidFill>
                  <a:srgbClr val="A657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300" dirty="0" smtClean="0">
                <a:solidFill>
                  <a:srgbClr val="A657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query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SELECT * FROM Data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query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result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name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"result"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description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"The query result"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method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method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name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"insert"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description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"A test insert query"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query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INSERT INTO `</a:t>
            </a:r>
            <a:r>
              <a:rPr kumimoji="0" lang="en-US" altLang="en-US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test`.`Data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` (`Name`, `Index`, `Value`) VALUES (?, ?, ?)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query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argument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name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"name"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description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"The name"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type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1300" b="0" i="0" u="none" strike="noStrike" cap="none" normalizeH="0" baseline="0" dirty="0" err="1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VString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argument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name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"index"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description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"The index"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type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1300" b="0" i="0" u="none" strike="noStrike" cap="none" normalizeH="0" baseline="0" dirty="0" err="1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VNumber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argument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name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"value"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description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"The value"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type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1300" b="0" i="0" u="none" strike="noStrike" cap="none" normalizeH="0" baseline="0" dirty="0" err="1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VNumber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method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methods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kumimoji="0" lang="en-US" altLang="en-US" sz="1300" b="0" i="0" u="none" strike="noStrike" cap="none" normalizeH="0" baseline="0" dirty="0" err="1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jdbcService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374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/>
          <p:cNvSpPr/>
          <p:nvPr/>
        </p:nvSpPr>
        <p:spPr>
          <a:xfrm>
            <a:off x="0" y="0"/>
            <a:ext cx="6262106" cy="1828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0"/>
            <a:ext cx="457200" cy="1828800"/>
          </a:xfrm>
          <a:prstGeom prst="rect">
            <a:avLst/>
          </a:prstGeom>
          <a:noFill/>
          <a:ln w="31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Publish/subscribe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 rot="16200000">
            <a:off x="6118889" y="586712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CS-Studio</a:t>
            </a:r>
            <a:endParaRPr lang="en-US" dirty="0"/>
          </a:p>
        </p:txBody>
      </p:sp>
      <p:sp>
        <p:nvSpPr>
          <p:cNvPr id="94" name="Rectangle 93"/>
          <p:cNvSpPr/>
          <p:nvPr/>
        </p:nvSpPr>
        <p:spPr>
          <a:xfrm>
            <a:off x="766572" y="304800"/>
            <a:ext cx="605028" cy="6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IOC</a:t>
            </a:r>
            <a:endParaRPr lang="en-US" dirty="0"/>
          </a:p>
        </p:txBody>
      </p:sp>
      <p:sp>
        <p:nvSpPr>
          <p:cNvPr id="95" name="Rectangle 94"/>
          <p:cNvSpPr/>
          <p:nvPr/>
        </p:nvSpPr>
        <p:spPr>
          <a:xfrm>
            <a:off x="783336" y="1066800"/>
            <a:ext cx="1959102" cy="381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 client (JCA/CAJ)</a:t>
            </a:r>
            <a:endParaRPr lang="en-US" dirty="0"/>
          </a:p>
        </p:txBody>
      </p:sp>
      <p:sp>
        <p:nvSpPr>
          <p:cNvPr id="96" name="Rectangle 95"/>
          <p:cNvSpPr/>
          <p:nvPr/>
        </p:nvSpPr>
        <p:spPr>
          <a:xfrm>
            <a:off x="609600" y="152400"/>
            <a:ext cx="2286000" cy="14478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1447800" y="304800"/>
            <a:ext cx="605028" cy="6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IOC</a:t>
            </a:r>
            <a:endParaRPr lang="en-US" dirty="0"/>
          </a:p>
        </p:txBody>
      </p:sp>
      <p:sp>
        <p:nvSpPr>
          <p:cNvPr id="98" name="Rectangle 97"/>
          <p:cNvSpPr/>
          <p:nvPr/>
        </p:nvSpPr>
        <p:spPr>
          <a:xfrm>
            <a:off x="2137410" y="304800"/>
            <a:ext cx="605028" cy="6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99" name="Rectangle 98"/>
          <p:cNvSpPr/>
          <p:nvPr/>
        </p:nvSpPr>
        <p:spPr>
          <a:xfrm>
            <a:off x="3662172" y="304800"/>
            <a:ext cx="605028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IOC</a:t>
            </a:r>
            <a:endParaRPr lang="en-US" dirty="0"/>
          </a:p>
        </p:txBody>
      </p:sp>
      <p:sp>
        <p:nvSpPr>
          <p:cNvPr id="100" name="Rectangle 99"/>
          <p:cNvSpPr/>
          <p:nvPr/>
        </p:nvSpPr>
        <p:spPr>
          <a:xfrm>
            <a:off x="3678936" y="1066800"/>
            <a:ext cx="1959102" cy="381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pvA</a:t>
            </a:r>
            <a:r>
              <a:rPr lang="en-US" dirty="0" smtClean="0"/>
              <a:t> client</a:t>
            </a:r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3505200" y="152400"/>
            <a:ext cx="2286000" cy="14478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4343400" y="304800"/>
            <a:ext cx="605028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IOC</a:t>
            </a:r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5033010" y="304800"/>
            <a:ext cx="605028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2971800" y="152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v3</a:t>
            </a:r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5867400" y="152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v4</a:t>
            </a:r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>
            <a:off x="0" y="1828800"/>
            <a:ext cx="2133600" cy="50291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304801" y="3429000"/>
            <a:ext cx="1676399" cy="457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152400" y="4114800"/>
            <a:ext cx="1101584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dirty="0" err="1" smtClean="0"/>
              <a:t>AccelUtils</a:t>
            </a:r>
            <a:endParaRPr lang="en-US" dirty="0" smtClean="0"/>
          </a:p>
        </p:txBody>
      </p:sp>
      <p:sp>
        <p:nvSpPr>
          <p:cNvPr id="103" name="Rectangle 102"/>
          <p:cNvSpPr/>
          <p:nvPr/>
        </p:nvSpPr>
        <p:spPr>
          <a:xfrm>
            <a:off x="152400" y="2695971"/>
            <a:ext cx="2819400" cy="134560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0" y="1828800"/>
            <a:ext cx="2133600" cy="381000"/>
          </a:xfrm>
          <a:prstGeom prst="rect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Command/response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0" y="2286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v4</a:t>
            </a:r>
            <a:endParaRPr lang="en-US" dirty="0"/>
          </a:p>
        </p:txBody>
      </p:sp>
      <p:sp>
        <p:nvSpPr>
          <p:cNvPr id="106" name="Rectangle 105"/>
          <p:cNvSpPr/>
          <p:nvPr/>
        </p:nvSpPr>
        <p:spPr>
          <a:xfrm>
            <a:off x="304801" y="2848372"/>
            <a:ext cx="1676400" cy="5044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Masar</a:t>
            </a:r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152400" y="4648200"/>
            <a:ext cx="19928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 smtClean="0"/>
              <a:t>Web based REST services</a:t>
            </a:r>
            <a:endParaRPr lang="en-US" sz="1400" i="1" dirty="0"/>
          </a:p>
        </p:txBody>
      </p:sp>
      <p:sp>
        <p:nvSpPr>
          <p:cNvPr id="109" name="Rectangle 108"/>
          <p:cNvSpPr/>
          <p:nvPr/>
        </p:nvSpPr>
        <p:spPr>
          <a:xfrm>
            <a:off x="304800" y="6096000"/>
            <a:ext cx="16764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...</a:t>
            </a:r>
            <a:endParaRPr lang="en-US" dirty="0"/>
          </a:p>
        </p:txBody>
      </p:sp>
      <p:sp>
        <p:nvSpPr>
          <p:cNvPr id="110" name="Rectangle 109"/>
          <p:cNvSpPr/>
          <p:nvPr/>
        </p:nvSpPr>
        <p:spPr>
          <a:xfrm>
            <a:off x="304800" y="5562600"/>
            <a:ext cx="1676400" cy="4615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Olog</a:t>
            </a:r>
            <a:endParaRPr lang="en-US" dirty="0"/>
          </a:p>
        </p:txBody>
      </p:sp>
      <p:sp>
        <p:nvSpPr>
          <p:cNvPr id="111" name="Rectangle 110"/>
          <p:cNvSpPr/>
          <p:nvPr/>
        </p:nvSpPr>
        <p:spPr>
          <a:xfrm>
            <a:off x="312420" y="5029200"/>
            <a:ext cx="166878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ChannelFinder</a:t>
            </a:r>
            <a:endParaRPr lang="en-US" dirty="0"/>
          </a:p>
        </p:txBody>
      </p:sp>
      <p:sp>
        <p:nvSpPr>
          <p:cNvPr id="120" name="Rectangle 119"/>
          <p:cNvSpPr/>
          <p:nvPr/>
        </p:nvSpPr>
        <p:spPr>
          <a:xfrm>
            <a:off x="2286000" y="5029200"/>
            <a:ext cx="5334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API</a:t>
            </a:r>
            <a:endParaRPr lang="en-US" dirty="0"/>
          </a:p>
        </p:txBody>
      </p:sp>
      <p:sp>
        <p:nvSpPr>
          <p:cNvPr id="121" name="Rectangle 120"/>
          <p:cNvSpPr/>
          <p:nvPr/>
        </p:nvSpPr>
        <p:spPr>
          <a:xfrm>
            <a:off x="2286000" y="5562600"/>
            <a:ext cx="533400" cy="4615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API</a:t>
            </a:r>
            <a:endParaRPr lang="en-US" dirty="0"/>
          </a:p>
        </p:txBody>
      </p:sp>
      <p:sp>
        <p:nvSpPr>
          <p:cNvPr id="122" name="Rectangle 121"/>
          <p:cNvSpPr/>
          <p:nvPr/>
        </p:nvSpPr>
        <p:spPr>
          <a:xfrm>
            <a:off x="2286000" y="6096000"/>
            <a:ext cx="5334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24" name="Rectangle 123"/>
          <p:cNvSpPr/>
          <p:nvPr/>
        </p:nvSpPr>
        <p:spPr>
          <a:xfrm>
            <a:off x="2286000" y="2848372"/>
            <a:ext cx="533400" cy="5044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API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2286000" y="3429000"/>
            <a:ext cx="533400" cy="457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30" name="Rectangle 129"/>
          <p:cNvSpPr/>
          <p:nvPr/>
        </p:nvSpPr>
        <p:spPr>
          <a:xfrm>
            <a:off x="3355086" y="2743200"/>
            <a:ext cx="1828800" cy="3073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pvmanager</a:t>
            </a:r>
            <a:r>
              <a:rPr lang="en-US" dirty="0" smtClean="0"/>
              <a:t> core</a:t>
            </a:r>
            <a:endParaRPr lang="en-US" dirty="0"/>
          </a:p>
        </p:txBody>
      </p:sp>
      <p:sp>
        <p:nvSpPr>
          <p:cNvPr id="134" name="Rectangle 133"/>
          <p:cNvSpPr/>
          <p:nvPr/>
        </p:nvSpPr>
        <p:spPr>
          <a:xfrm>
            <a:off x="3883914" y="2364718"/>
            <a:ext cx="609600" cy="30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pva</a:t>
            </a:r>
            <a:endParaRPr lang="en-US" dirty="0"/>
          </a:p>
        </p:txBody>
      </p:sp>
      <p:sp>
        <p:nvSpPr>
          <p:cNvPr id="137" name="Rectangle 136"/>
          <p:cNvSpPr/>
          <p:nvPr/>
        </p:nvSpPr>
        <p:spPr>
          <a:xfrm>
            <a:off x="4574286" y="2364717"/>
            <a:ext cx="609600" cy="3007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39" name="Rectangle 138"/>
          <p:cNvSpPr/>
          <p:nvPr/>
        </p:nvSpPr>
        <p:spPr>
          <a:xfrm>
            <a:off x="3352800" y="2364718"/>
            <a:ext cx="457200" cy="30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ca</a:t>
            </a:r>
            <a:endParaRPr lang="en-US" dirty="0"/>
          </a:p>
        </p:txBody>
      </p:sp>
      <p:sp>
        <p:nvSpPr>
          <p:cNvPr id="140" name="Rectangle 139"/>
          <p:cNvSpPr/>
          <p:nvPr/>
        </p:nvSpPr>
        <p:spPr>
          <a:xfrm>
            <a:off x="3200400" y="2209800"/>
            <a:ext cx="3429000" cy="28956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5183886" y="2361454"/>
            <a:ext cx="1324361" cy="304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Data Sources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5181600" y="3505200"/>
            <a:ext cx="14478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Processing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5181600" y="3884711"/>
            <a:ext cx="1295400" cy="306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Visualization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3355086" y="3111024"/>
            <a:ext cx="1828800" cy="30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vTypes</a:t>
            </a:r>
            <a:endParaRPr lang="en-US" dirty="0"/>
          </a:p>
        </p:txBody>
      </p:sp>
      <p:sp>
        <p:nvSpPr>
          <p:cNvPr id="146" name="Rectangle 145"/>
          <p:cNvSpPr/>
          <p:nvPr/>
        </p:nvSpPr>
        <p:spPr>
          <a:xfrm>
            <a:off x="5181600" y="3111024"/>
            <a:ext cx="12954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Data Definition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6848866" y="152400"/>
            <a:ext cx="2142734" cy="495151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7001265" y="1143000"/>
            <a:ext cx="1828800" cy="3871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BOY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4188715" y="4648201"/>
            <a:ext cx="461772" cy="3047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cf</a:t>
            </a:r>
            <a:endParaRPr lang="en-US" dirty="0"/>
          </a:p>
        </p:txBody>
      </p:sp>
      <p:sp>
        <p:nvSpPr>
          <p:cNvPr id="168" name="Rectangle 167"/>
          <p:cNvSpPr/>
          <p:nvPr/>
        </p:nvSpPr>
        <p:spPr>
          <a:xfrm>
            <a:off x="5183886" y="2743200"/>
            <a:ext cx="1445514" cy="307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Aggregation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6913413" y="838200"/>
            <a:ext cx="19928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 smtClean="0"/>
              <a:t>General purpose clients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6919239" y="3343670"/>
            <a:ext cx="19928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 smtClean="0"/>
              <a:t>Specialized clients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7001265" y="3651447"/>
            <a:ext cx="1828800" cy="3871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Log Viewer</a:t>
            </a:r>
            <a:endParaRPr lang="en-US" dirty="0"/>
          </a:p>
        </p:txBody>
      </p:sp>
      <p:sp>
        <p:nvSpPr>
          <p:cNvPr id="172" name="Rectangle 171"/>
          <p:cNvSpPr/>
          <p:nvPr/>
        </p:nvSpPr>
        <p:spPr>
          <a:xfrm>
            <a:off x="7010400" y="4108647"/>
            <a:ext cx="1828800" cy="3871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Channel Viewer</a:t>
            </a:r>
            <a:endParaRPr lang="en-US" dirty="0"/>
          </a:p>
        </p:txBody>
      </p:sp>
      <p:sp>
        <p:nvSpPr>
          <p:cNvPr id="173" name="Rectangle 172"/>
          <p:cNvSpPr/>
          <p:nvPr/>
        </p:nvSpPr>
        <p:spPr>
          <a:xfrm>
            <a:off x="7001266" y="1594047"/>
            <a:ext cx="1828800" cy="3871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DataBrowser</a:t>
            </a:r>
            <a:endParaRPr lang="en-US" dirty="0" smtClean="0"/>
          </a:p>
        </p:txBody>
      </p:sp>
      <p:sp>
        <p:nvSpPr>
          <p:cNvPr id="174" name="Rectangle 173"/>
          <p:cNvSpPr/>
          <p:nvPr/>
        </p:nvSpPr>
        <p:spPr>
          <a:xfrm>
            <a:off x="7001266" y="4565847"/>
            <a:ext cx="1828800" cy="3871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75" name="Rectangle 174"/>
          <p:cNvSpPr/>
          <p:nvPr/>
        </p:nvSpPr>
        <p:spPr>
          <a:xfrm>
            <a:off x="7001266" y="2057400"/>
            <a:ext cx="1828800" cy="3871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77" name="Rectangle 176"/>
          <p:cNvSpPr/>
          <p:nvPr/>
        </p:nvSpPr>
        <p:spPr>
          <a:xfrm>
            <a:off x="3355086" y="3505200"/>
            <a:ext cx="1828800" cy="30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formula</a:t>
            </a:r>
            <a:endParaRPr lang="en-US" dirty="0"/>
          </a:p>
        </p:txBody>
      </p:sp>
      <p:sp>
        <p:nvSpPr>
          <p:cNvPr id="178" name="Rectangle 177"/>
          <p:cNvSpPr/>
          <p:nvPr/>
        </p:nvSpPr>
        <p:spPr>
          <a:xfrm>
            <a:off x="3355086" y="3884711"/>
            <a:ext cx="1828800" cy="3048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graphene</a:t>
            </a:r>
            <a:endParaRPr lang="en-US" dirty="0"/>
          </a:p>
        </p:txBody>
      </p:sp>
      <p:sp>
        <p:nvSpPr>
          <p:cNvPr id="179" name="Rectangle 178"/>
          <p:cNvSpPr/>
          <p:nvPr/>
        </p:nvSpPr>
        <p:spPr>
          <a:xfrm>
            <a:off x="4802886" y="4648200"/>
            <a:ext cx="381000" cy="3033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80" name="Rectangle 179"/>
          <p:cNvSpPr/>
          <p:nvPr/>
        </p:nvSpPr>
        <p:spPr>
          <a:xfrm>
            <a:off x="5183886" y="4267200"/>
            <a:ext cx="1064514" cy="304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Registry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5183886" y="4648201"/>
            <a:ext cx="988314" cy="304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Bindings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3355086" y="4267200"/>
            <a:ext cx="1828800" cy="3048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pvm</a:t>
            </a:r>
            <a:r>
              <a:rPr lang="en-US" dirty="0" smtClean="0"/>
              <a:t> services</a:t>
            </a:r>
            <a:endParaRPr lang="en-US" dirty="0"/>
          </a:p>
        </p:txBody>
      </p:sp>
      <p:sp>
        <p:nvSpPr>
          <p:cNvPr id="183" name="Rectangle 182"/>
          <p:cNvSpPr/>
          <p:nvPr/>
        </p:nvSpPr>
        <p:spPr>
          <a:xfrm>
            <a:off x="3355086" y="4648201"/>
            <a:ext cx="762000" cy="3047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masar</a:t>
            </a:r>
            <a:endParaRPr lang="en-US" dirty="0"/>
          </a:p>
        </p:txBody>
      </p:sp>
      <p:sp>
        <p:nvSpPr>
          <p:cNvPr id="184" name="Rectangle 183"/>
          <p:cNvSpPr/>
          <p:nvPr/>
        </p:nvSpPr>
        <p:spPr>
          <a:xfrm>
            <a:off x="136823" y="4572001"/>
            <a:ext cx="2834977" cy="212486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/>
          <p:cNvSpPr/>
          <p:nvPr/>
        </p:nvSpPr>
        <p:spPr>
          <a:xfrm>
            <a:off x="7010400" y="304800"/>
            <a:ext cx="1828800" cy="3871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CS-Studio </a:t>
            </a:r>
            <a:r>
              <a:rPr lang="en-US" dirty="0" smtClean="0"/>
              <a:t>core</a:t>
            </a:r>
          </a:p>
        </p:txBody>
      </p:sp>
      <p:cxnSp>
        <p:nvCxnSpPr>
          <p:cNvPr id="191" name="Straight Connector 190"/>
          <p:cNvCxnSpPr/>
          <p:nvPr/>
        </p:nvCxnSpPr>
        <p:spPr>
          <a:xfrm>
            <a:off x="3124200" y="3124200"/>
            <a:ext cx="0" cy="32004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/>
          <p:cNvCxnSpPr/>
          <p:nvPr/>
        </p:nvCxnSpPr>
        <p:spPr>
          <a:xfrm flipH="1">
            <a:off x="2819402" y="3124200"/>
            <a:ext cx="30479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/>
          <p:cNvCxnSpPr/>
          <p:nvPr/>
        </p:nvCxnSpPr>
        <p:spPr>
          <a:xfrm flipH="1">
            <a:off x="2819401" y="3657600"/>
            <a:ext cx="30479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flipH="1">
            <a:off x="2819401" y="5257800"/>
            <a:ext cx="30479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/>
          <p:cNvCxnSpPr/>
          <p:nvPr/>
        </p:nvCxnSpPr>
        <p:spPr>
          <a:xfrm flipH="1">
            <a:off x="2819401" y="5791200"/>
            <a:ext cx="304799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/>
          <p:nvPr/>
        </p:nvCxnSpPr>
        <p:spPr>
          <a:xfrm flipH="1">
            <a:off x="2819401" y="6324599"/>
            <a:ext cx="304799" cy="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124200" y="5257800"/>
            <a:ext cx="47960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924800" y="4951512"/>
            <a:ext cx="0" cy="3062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3733800" y="4955978"/>
            <a:ext cx="0" cy="301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flipV="1">
            <a:off x="4419600" y="4953000"/>
            <a:ext cx="0" cy="301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flipH="1" flipV="1">
            <a:off x="7924800" y="2441378"/>
            <a:ext cx="3063" cy="53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/>
          <p:nvPr/>
        </p:nvCxnSpPr>
        <p:spPr>
          <a:xfrm flipH="1">
            <a:off x="6629400" y="2971802"/>
            <a:ext cx="1295401" cy="25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>
            <a:off x="2442968" y="1981200"/>
            <a:ext cx="11395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>
            <a:stCxn id="139" idx="0"/>
          </p:cNvCxnSpPr>
          <p:nvPr/>
        </p:nvCxnSpPr>
        <p:spPr>
          <a:xfrm flipV="1">
            <a:off x="3581400" y="1981200"/>
            <a:ext cx="0" cy="3835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Arrow Connector 234"/>
          <p:cNvCxnSpPr/>
          <p:nvPr/>
        </p:nvCxnSpPr>
        <p:spPr>
          <a:xfrm flipV="1">
            <a:off x="2438400" y="14478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/>
          <p:cNvCxnSpPr>
            <a:stCxn id="134" idx="0"/>
          </p:cNvCxnSpPr>
          <p:nvPr/>
        </p:nvCxnSpPr>
        <p:spPr>
          <a:xfrm flipV="1">
            <a:off x="4188714" y="1447800"/>
            <a:ext cx="2286" cy="9169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Rectangle 238"/>
          <p:cNvSpPr/>
          <p:nvPr/>
        </p:nvSpPr>
        <p:spPr>
          <a:xfrm>
            <a:off x="5105400" y="1840468"/>
            <a:ext cx="198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Core Java Client</a:t>
            </a:r>
            <a:endParaRPr lang="en-US" dirty="0"/>
          </a:p>
        </p:txBody>
      </p:sp>
      <p:sp>
        <p:nvSpPr>
          <p:cNvPr id="90" name="Rectangle 89"/>
          <p:cNvSpPr/>
          <p:nvPr/>
        </p:nvSpPr>
        <p:spPr>
          <a:xfrm>
            <a:off x="3733800" y="5634435"/>
            <a:ext cx="166878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Databases</a:t>
            </a:r>
            <a:endParaRPr lang="en-US" dirty="0"/>
          </a:p>
        </p:txBody>
      </p:sp>
      <p:sp>
        <p:nvSpPr>
          <p:cNvPr id="116" name="Rectangle 115"/>
          <p:cNvSpPr/>
          <p:nvPr/>
        </p:nvSpPr>
        <p:spPr>
          <a:xfrm>
            <a:off x="5716143" y="5634435"/>
            <a:ext cx="166878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Command-line</a:t>
            </a:r>
            <a:endParaRPr lang="en-US" dirty="0"/>
          </a:p>
        </p:txBody>
      </p:sp>
      <p:cxnSp>
        <p:nvCxnSpPr>
          <p:cNvPr id="117" name="Straight Arrow Connector 116"/>
          <p:cNvCxnSpPr/>
          <p:nvPr/>
        </p:nvCxnSpPr>
        <p:spPr>
          <a:xfrm>
            <a:off x="4648200" y="5257801"/>
            <a:ext cx="0" cy="3766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>
            <a:off x="6553200" y="5262166"/>
            <a:ext cx="0" cy="3766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4687156" y="5285601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NEW!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599976" y="5311983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NEW!</a:t>
            </a:r>
            <a:endParaRPr lang="en-US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50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7" t="9387" r="29439" b="21225"/>
          <a:stretch/>
        </p:blipFill>
        <p:spPr bwMode="auto">
          <a:xfrm>
            <a:off x="1282959" y="1049694"/>
            <a:ext cx="6578082" cy="475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4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xec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Exec services, services based on command-line execution</a:t>
            </a:r>
          </a:p>
          <a:p>
            <a:pPr lvl="1"/>
            <a:r>
              <a:rPr lang="en-US" dirty="0" smtClean="0"/>
              <a:t>Xml files can be places in</a:t>
            </a:r>
            <a:br>
              <a:rPr lang="en-US" dirty="0" smtClean="0"/>
            </a:br>
            <a:r>
              <a:rPr lang="en-US" dirty="0" smtClean="0"/>
              <a:t>$</a:t>
            </a:r>
            <a:r>
              <a:rPr lang="en-US" dirty="0" err="1" smtClean="0"/>
              <a:t>cs</a:t>
            </a:r>
            <a:r>
              <a:rPr lang="en-US" dirty="0" smtClean="0"/>
              <a:t>-studio/configuration/services/exec</a:t>
            </a:r>
          </a:p>
          <a:p>
            <a:pPr lvl="1"/>
            <a:r>
              <a:rPr lang="en-US" dirty="0" smtClean="0"/>
              <a:t>Each service is a set of parameterized commands</a:t>
            </a:r>
          </a:p>
          <a:p>
            <a:pPr lvl="1"/>
            <a:r>
              <a:rPr lang="en-US" dirty="0" smtClean="0"/>
              <a:t>Parameters can be </a:t>
            </a:r>
            <a:r>
              <a:rPr lang="en-US" dirty="0" err="1" smtClean="0"/>
              <a:t>VString</a:t>
            </a:r>
            <a:r>
              <a:rPr lang="en-US" dirty="0" smtClean="0"/>
              <a:t>/</a:t>
            </a:r>
            <a:r>
              <a:rPr lang="en-US" dirty="0" err="1" smtClean="0"/>
              <a:t>VNumber</a:t>
            </a:r>
            <a:endParaRPr lang="en-US" dirty="0" smtClean="0"/>
          </a:p>
          <a:p>
            <a:pPr lvl="1"/>
            <a:r>
              <a:rPr lang="en-US" dirty="0" smtClean="0"/>
              <a:t>Result is a </a:t>
            </a:r>
            <a:r>
              <a:rPr lang="en-US" dirty="0" err="1" smtClean="0"/>
              <a:t>VString</a:t>
            </a:r>
            <a:r>
              <a:rPr lang="en-US" dirty="0"/>
              <a:t> </a:t>
            </a:r>
            <a:r>
              <a:rPr lang="en-US" dirty="0" smtClean="0"/>
              <a:t>or </a:t>
            </a:r>
            <a:r>
              <a:rPr lang="en-US" dirty="0" err="1" smtClean="0"/>
              <a:t>VTable</a:t>
            </a:r>
            <a:r>
              <a:rPr lang="en-US" dirty="0" smtClean="0"/>
              <a:t> (if output is a CSV)</a:t>
            </a:r>
          </a:p>
          <a:p>
            <a:pPr lvl="1"/>
            <a:r>
              <a:rPr lang="en-US" dirty="0" smtClean="0"/>
              <a:t>Generic exec/run service to execute an arbitrary command (a </a:t>
            </a:r>
            <a:r>
              <a:rPr lang="en-US" dirty="0" err="1" smtClean="0"/>
              <a:t>VString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97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5170" r="27526" b="12925"/>
          <a:stretch/>
        </p:blipFill>
        <p:spPr bwMode="auto">
          <a:xfrm>
            <a:off x="335902" y="620486"/>
            <a:ext cx="8472196" cy="561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44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 t="5170" r="27602" b="12789"/>
          <a:stretch/>
        </p:blipFill>
        <p:spPr bwMode="auto">
          <a:xfrm>
            <a:off x="345233" y="615821"/>
            <a:ext cx="8453535" cy="562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63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xec service example</a:t>
            </a:r>
            <a:endParaRPr lang="en-US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13979" y="2005548"/>
            <a:ext cx="8701421" cy="378565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4A4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&lt;?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xml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4A4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7472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version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7D004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4A4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7472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encoding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"UTF-8"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4A4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?&gt;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execService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ver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"1"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name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execSample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description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"A test service"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methods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method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name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"echo"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description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"A test script"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command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echo You selected #string#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command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argument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name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"string"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description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"The string"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type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VString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result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name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"result"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description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"The result"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method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method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name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"script"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description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"My script"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command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myscript.py #value#"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command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argument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name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"value"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description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"The value"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type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VNumber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result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name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"result"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27479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description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3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E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"The script result"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method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methods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5F503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execService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A657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pic>
        <p:nvPicPr>
          <p:cNvPr id="4" name="Picture 2" descr="https://www.haiku-os.org/files/todo-don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859" y="5257799"/>
            <a:ext cx="1295400" cy="133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57600" y="5741727"/>
            <a:ext cx="4893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Maintainer to extend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21830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va</a:t>
            </a:r>
            <a:r>
              <a:rPr lang="en-US" dirty="0" smtClean="0"/>
              <a:t>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Working with </a:t>
            </a:r>
            <a:r>
              <a:rPr lang="en-US" dirty="0" err="1" smtClean="0"/>
              <a:t>Cosylab</a:t>
            </a:r>
            <a:r>
              <a:rPr lang="en-US" dirty="0" smtClean="0"/>
              <a:t> to create a </a:t>
            </a:r>
            <a:r>
              <a:rPr lang="en-US" dirty="0" err="1" smtClean="0"/>
              <a:t>pva</a:t>
            </a:r>
            <a:r>
              <a:rPr lang="en-US" dirty="0" smtClean="0"/>
              <a:t> to </a:t>
            </a:r>
            <a:r>
              <a:rPr lang="en-US" dirty="0" err="1" smtClean="0"/>
              <a:t>pvmanager</a:t>
            </a:r>
            <a:r>
              <a:rPr lang="en-US" dirty="0" smtClean="0"/>
              <a:t> service binding that looks similar</a:t>
            </a:r>
          </a:p>
          <a:p>
            <a:pPr lvl="1"/>
            <a:r>
              <a:rPr lang="en-US" dirty="0" smtClean="0"/>
              <a:t>Write xml file</a:t>
            </a:r>
          </a:p>
          <a:p>
            <a:pPr lvl="1"/>
            <a:r>
              <a:rPr lang="en-US" dirty="0" smtClean="0"/>
              <a:t>Put it in the configuration directory</a:t>
            </a:r>
          </a:p>
          <a:p>
            <a:pPr lvl="1"/>
            <a:r>
              <a:rPr lang="en-US" dirty="0" smtClean="0"/>
              <a:t>CS-Studio is aware of the service</a:t>
            </a:r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7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Framework for real time</a:t>
            </a:r>
            <a:br>
              <a:rPr lang="en-US" dirty="0" smtClean="0"/>
            </a:br>
            <a:r>
              <a:rPr lang="en-US" dirty="0" smtClean="0"/>
              <a:t>data manipulation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 smtClean="0"/>
              <a:t>pvmanager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atasources</a:t>
            </a:r>
            <a:r>
              <a:rPr lang="en-US" dirty="0" smtClean="0"/>
              <a:t>: pluggable sources of live data</a:t>
            </a:r>
            <a:endParaRPr lang="en-US" dirty="0"/>
          </a:p>
          <a:p>
            <a:r>
              <a:rPr lang="en-US" dirty="0" err="1"/>
              <a:t>p</a:t>
            </a:r>
            <a:r>
              <a:rPr lang="en-US" dirty="0" err="1" smtClean="0"/>
              <a:t>vmanager</a:t>
            </a:r>
            <a:r>
              <a:rPr lang="en-US" dirty="0" smtClean="0"/>
              <a:t> services: pluggable sources of static data</a:t>
            </a:r>
          </a:p>
          <a:p>
            <a:r>
              <a:rPr lang="en-US" dirty="0" err="1"/>
              <a:t>p</a:t>
            </a:r>
            <a:r>
              <a:rPr lang="en-US" dirty="0" err="1" smtClean="0"/>
              <a:t>vmanager</a:t>
            </a:r>
            <a:r>
              <a:rPr lang="en-US" dirty="0" smtClean="0"/>
              <a:t> formula functions: pluggable ways to combine the data</a:t>
            </a:r>
          </a:p>
          <a:p>
            <a:r>
              <a:rPr lang="en-US" dirty="0" err="1" smtClean="0"/>
              <a:t>Graphene</a:t>
            </a:r>
            <a:r>
              <a:rPr lang="en-US" dirty="0" smtClean="0"/>
              <a:t> graphs: hopefully efficient way to display the data</a:t>
            </a:r>
          </a:p>
          <a:p>
            <a:r>
              <a:rPr lang="en-US" dirty="0" err="1" smtClean="0"/>
              <a:t>VType</a:t>
            </a:r>
            <a:r>
              <a:rPr lang="en-US" dirty="0" smtClean="0"/>
              <a:t> export: ways to export the data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Users can now quickly and safely combine these!</a:t>
            </a:r>
          </a:p>
        </p:txBody>
      </p:sp>
    </p:spTree>
    <p:extLst>
      <p:ext uri="{BB962C8B-B14F-4D97-AF65-F5344CB8AC3E}">
        <p14:creationId xmlns:p14="http://schemas.microsoft.com/office/powerpoint/2010/main" val="283453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Projects are on </a:t>
            </a:r>
            <a:r>
              <a:rPr lang="en-US" dirty="0" err="1" smtClean="0"/>
              <a:t>SourceForge</a:t>
            </a:r>
            <a:endParaRPr lang="en-US" dirty="0" smtClean="0"/>
          </a:p>
          <a:p>
            <a:pPr lvl="1"/>
            <a:r>
              <a:rPr lang="en-US" dirty="0">
                <a:hlinkClick r:id="rId2"/>
              </a:rPr>
              <a:t>http://epics-util.sourceforge.net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r>
              <a:rPr lang="en-US" dirty="0">
                <a:hlinkClick r:id="rId3"/>
              </a:rPr>
              <a:t>http://pvmanager.sourceforge.net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lvl="1"/>
            <a:r>
              <a:rPr lang="en-US" dirty="0">
                <a:hlinkClick r:id="rId4"/>
              </a:rPr>
              <a:t>http://graphene.sourceforge.net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 marL="514350" indent="-457200"/>
            <a:r>
              <a:rPr lang="en-US" dirty="0" smtClean="0"/>
              <a:t>Built on </a:t>
            </a:r>
            <a:r>
              <a:rPr lang="en-US" dirty="0" err="1" smtClean="0"/>
              <a:t>cloudbees</a:t>
            </a:r>
            <a:r>
              <a:rPr lang="en-US" dirty="0" smtClean="0"/>
              <a:t> (Jenkins in the cloud)</a:t>
            </a:r>
          </a:p>
          <a:p>
            <a:pPr marL="914400" lvl="1" indent="-457200"/>
            <a:r>
              <a:rPr lang="en-US" dirty="0">
                <a:hlinkClick r:id="rId5"/>
              </a:rPr>
              <a:t>https://openepics.ci.cloudbees.com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pPr marL="514350" indent="-457200"/>
            <a:r>
              <a:rPr lang="en-US" dirty="0" smtClean="0"/>
              <a:t>Libraries deployed in maven central</a:t>
            </a:r>
          </a:p>
          <a:p>
            <a:pPr marL="914400" lvl="1" indent="-457200"/>
            <a:r>
              <a:rPr lang="en-US" sz="2000" dirty="0">
                <a:hlinkClick r:id="rId6"/>
              </a:rPr>
              <a:t>http://search.maven.org/#</a:t>
            </a:r>
            <a:r>
              <a:rPr lang="en-US" sz="2000" dirty="0" smtClean="0">
                <a:hlinkClick r:id="rId6"/>
              </a:rPr>
              <a:t>search|ga|1|g%3A%22org.epics%22</a:t>
            </a:r>
            <a:endParaRPr lang="en-US" sz="2000" dirty="0" smtClean="0"/>
          </a:p>
          <a:p>
            <a:pPr marL="514350" indent="-457200"/>
            <a:endParaRPr lang="en-US" dirty="0"/>
          </a:p>
          <a:p>
            <a:pPr marL="514350" indent="-45720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96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r>
              <a:rPr lang="en-US" dirty="0" smtClean="0"/>
              <a:t>Still a lot more work to do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57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… if you want to help make 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78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in </a:t>
            </a:r>
            <a:r>
              <a:rPr lang="en-US" dirty="0" err="1"/>
              <a:t>pvmanager</a:t>
            </a:r>
            <a:r>
              <a:rPr lang="en-US" dirty="0"/>
              <a:t> </a:t>
            </a:r>
            <a:r>
              <a:rPr lang="en-US" dirty="0" err="1"/>
              <a:t>ca</a:t>
            </a:r>
            <a:r>
              <a:rPr lang="en-US" dirty="0"/>
              <a:t> </a:t>
            </a:r>
            <a:r>
              <a:rPr lang="en-US" dirty="0" err="1"/>
              <a:t>datasource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No resources to officially support JCA (CAJ only)</a:t>
            </a:r>
          </a:p>
          <a:p>
            <a:pPr lvl="1"/>
            <a:r>
              <a:rPr lang="en-US" dirty="0" smtClean="0"/>
              <a:t>It kind of works, but no time to make sure it does</a:t>
            </a:r>
          </a:p>
          <a:p>
            <a:pPr lvl="2"/>
            <a:r>
              <a:rPr lang="en-US" dirty="0" smtClean="0"/>
              <a:t>Couldn’t even get it to work on </a:t>
            </a:r>
            <a:r>
              <a:rPr lang="en-US" dirty="0" smtClean="0"/>
              <a:t>Win64</a:t>
            </a:r>
            <a:endParaRPr lang="en-US" dirty="0" smtClean="0"/>
          </a:p>
          <a:p>
            <a:pPr lvl="1"/>
            <a:r>
              <a:rPr lang="en-US" dirty="0" smtClean="0"/>
              <a:t>JCA has 2 or 3 actual implementation inside. CAJ has one. All these implementations do not follow the same multi-threading semantic</a:t>
            </a:r>
          </a:p>
          <a:p>
            <a:pPr lvl="2"/>
            <a:r>
              <a:rPr lang="en-US" dirty="0" smtClean="0"/>
              <a:t>You can’t be sure on what thread you are notified and with what lock</a:t>
            </a:r>
          </a:p>
          <a:p>
            <a:pPr lvl="1"/>
            <a:r>
              <a:rPr lang="en-US" dirty="0" smtClean="0"/>
              <a:t>It makes it impossible to have one implementation for everything that is both correct and </a:t>
            </a:r>
            <a:r>
              <a:rPr lang="en-US" dirty="0" smtClean="0"/>
              <a:t>efficient</a:t>
            </a:r>
          </a:p>
          <a:p>
            <a:pPr lvl="1"/>
            <a:r>
              <a:rPr lang="en-US" dirty="0" smtClean="0"/>
              <a:t>Better </a:t>
            </a:r>
            <a:r>
              <a:rPr lang="en-US" dirty="0" smtClean="0"/>
              <a:t>to invest the time in just one version and fix all the outstanding issues </a:t>
            </a:r>
            <a:r>
              <a:rPr lang="en-US" dirty="0" smtClean="0"/>
              <a:t>there</a:t>
            </a:r>
          </a:p>
          <a:p>
            <a:pPr lvl="1"/>
            <a:endParaRPr lang="en-US" dirty="0"/>
          </a:p>
          <a:p>
            <a:r>
              <a:rPr lang="en-US" dirty="0" smtClean="0"/>
              <a:t>       Maintainer for JCA (JNI) and </a:t>
            </a:r>
            <a:r>
              <a:rPr lang="en-US" dirty="0" err="1" smtClean="0"/>
              <a:t>pvmanager</a:t>
            </a:r>
            <a:r>
              <a:rPr lang="en-US" dirty="0" smtClean="0"/>
              <a:t> integration</a:t>
            </a:r>
            <a:endParaRPr lang="en-US" dirty="0" smtClean="0"/>
          </a:p>
        </p:txBody>
      </p:sp>
      <p:pic>
        <p:nvPicPr>
          <p:cNvPr id="4" name="Picture 2" descr="https://www.haiku-os.org/files/todo-don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45428"/>
            <a:ext cx="1295400" cy="133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35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something 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Having an architecture does not mean that everything is done</a:t>
            </a:r>
          </a:p>
          <a:p>
            <a:pPr lvl="1"/>
            <a:r>
              <a:rPr lang="en-US" dirty="0" smtClean="0"/>
              <a:t>Just means everything has a place</a:t>
            </a:r>
          </a:p>
          <a:p>
            <a:r>
              <a:rPr lang="en-US" dirty="0" smtClean="0"/>
              <a:t>Many things could be developed a lot better and farther</a:t>
            </a:r>
          </a:p>
          <a:p>
            <a:pPr lvl="1"/>
            <a:r>
              <a:rPr lang="en-US" dirty="0" smtClean="0"/>
              <a:t>CSV import/export, exec services, </a:t>
            </a:r>
            <a:r>
              <a:rPr lang="en-US" dirty="0" err="1" smtClean="0"/>
              <a:t>jdbc</a:t>
            </a:r>
            <a:r>
              <a:rPr lang="en-US" dirty="0" smtClean="0"/>
              <a:t> services, file </a:t>
            </a:r>
            <a:r>
              <a:rPr lang="en-US" dirty="0" err="1" smtClean="0"/>
              <a:t>datasource</a:t>
            </a:r>
            <a:r>
              <a:rPr lang="en-US" dirty="0" smtClean="0"/>
              <a:t>, formula functions for physics, …</a:t>
            </a:r>
          </a:p>
          <a:p>
            <a:r>
              <a:rPr lang="en-US" dirty="0" smtClean="0"/>
              <a:t>Always looking for people to take over pieces</a:t>
            </a:r>
          </a:p>
        </p:txBody>
      </p:sp>
    </p:spTree>
    <p:extLst>
      <p:ext uri="{BB962C8B-B14F-4D97-AF65-F5344CB8AC3E}">
        <p14:creationId xmlns:p14="http://schemas.microsoft.com/office/powerpoint/2010/main" val="81774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Gathering requirement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Used to talk to multiple people before implementing anything. This has become impossible at this point.</a:t>
            </a:r>
          </a:p>
          <a:p>
            <a:r>
              <a:rPr lang="en-US" dirty="0" smtClean="0"/>
              <a:t>This is the current process for a new spec:</a:t>
            </a:r>
          </a:p>
          <a:p>
            <a:pPr lvl="1"/>
            <a:r>
              <a:rPr lang="en-US" dirty="0" smtClean="0"/>
              <a:t>Whenever I need to make a substantial choice, I open a </a:t>
            </a:r>
            <a:r>
              <a:rPr lang="en-US" dirty="0" err="1" smtClean="0"/>
              <a:t>github</a:t>
            </a:r>
            <a:r>
              <a:rPr lang="en-US" dirty="0" smtClean="0"/>
              <a:t> issue with a proposal</a:t>
            </a:r>
          </a:p>
          <a:p>
            <a:pPr lvl="1"/>
            <a:r>
              <a:rPr lang="en-US" dirty="0" smtClean="0"/>
              <a:t>Wait for feedback on that proposal</a:t>
            </a:r>
          </a:p>
          <a:p>
            <a:pPr lvl="1"/>
            <a:r>
              <a:rPr lang="en-US" dirty="0" smtClean="0"/>
              <a:t>Follow up whenever I am implementing something</a:t>
            </a:r>
          </a:p>
          <a:p>
            <a:pPr lvl="1"/>
            <a:r>
              <a:rPr lang="en-US" dirty="0" smtClean="0"/>
              <a:t>Close even if not enough review</a:t>
            </a:r>
          </a:p>
          <a:p>
            <a:r>
              <a:rPr lang="en-US" dirty="0" smtClean="0"/>
              <a:t>For changing spec:</a:t>
            </a:r>
          </a:p>
          <a:p>
            <a:pPr lvl="1"/>
            <a:r>
              <a:rPr lang="en-US" dirty="0" smtClean="0"/>
              <a:t>Open issue on </a:t>
            </a:r>
            <a:r>
              <a:rPr lang="en-US" dirty="0" err="1" smtClean="0"/>
              <a:t>github</a:t>
            </a:r>
            <a:endParaRPr lang="en-US" dirty="0" smtClean="0"/>
          </a:p>
          <a:p>
            <a:pPr lvl="1"/>
            <a:r>
              <a:rPr lang="en-US" dirty="0" smtClean="0"/>
              <a:t>All sites need to sign off change if breaks compatibility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227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 </a:t>
            </a:r>
            <a:r>
              <a:rPr lang="en-US" dirty="0" err="1" smtClean="0"/>
              <a:t>pvmanager</a:t>
            </a:r>
            <a:r>
              <a:rPr lang="en-US" dirty="0" smtClean="0"/>
              <a:t> </a:t>
            </a:r>
            <a:r>
              <a:rPr lang="en-US" dirty="0" err="1" smtClean="0"/>
              <a:t>ca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atasource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Improvements in CAJ (</a:t>
            </a:r>
            <a:r>
              <a:rPr lang="en-US" dirty="0" err="1" smtClean="0"/>
              <a:t>Murali</a:t>
            </a:r>
            <a:r>
              <a:rPr lang="en-US" dirty="0" smtClean="0"/>
              <a:t> + </a:t>
            </a:r>
            <a:r>
              <a:rPr lang="en-US" dirty="0" err="1" smtClean="0"/>
              <a:t>Matej</a:t>
            </a:r>
            <a:r>
              <a:rPr lang="en-US" dirty="0" smtClean="0"/>
              <a:t> + Gabriele)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More efficient handling of large arrays (not so new)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More uniform to C client </a:t>
            </a:r>
            <a:r>
              <a:rPr lang="en-US" dirty="0">
                <a:solidFill>
                  <a:srgbClr val="7030A0"/>
                </a:solidFill>
              </a:rPr>
              <a:t>library (not so new)</a:t>
            </a:r>
            <a:endParaRPr lang="en-US" dirty="0" smtClean="0">
              <a:solidFill>
                <a:srgbClr val="7030A0"/>
              </a:solidFill>
            </a:endParaRPr>
          </a:p>
          <a:p>
            <a:pPr lvl="2"/>
            <a:r>
              <a:rPr lang="en-US" dirty="0" smtClean="0"/>
              <a:t>DBE_PROPERTY support</a:t>
            </a:r>
          </a:p>
          <a:p>
            <a:pPr lvl="2"/>
            <a:r>
              <a:rPr lang="en-US" dirty="0" smtClean="0"/>
              <a:t>Variable sized array</a:t>
            </a:r>
          </a:p>
          <a:p>
            <a:pPr lvl="2"/>
            <a:r>
              <a:rPr lang="en-US" dirty="0" smtClean="0"/>
              <a:t>MAX_ARRAY_BYTES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Fixing hard to reproduce bugs</a:t>
            </a:r>
          </a:p>
          <a:p>
            <a:pPr lvl="2"/>
            <a:r>
              <a:rPr lang="en-US" dirty="0" err="1" smtClean="0"/>
              <a:t>Infinte</a:t>
            </a:r>
            <a:r>
              <a:rPr lang="en-US" dirty="0" smtClean="0"/>
              <a:t> loop in reconnect</a:t>
            </a:r>
          </a:p>
          <a:p>
            <a:pPr lvl="2"/>
            <a:r>
              <a:rPr lang="en-US" dirty="0" smtClean="0"/>
              <a:t>Large number </a:t>
            </a:r>
            <a:r>
              <a:rPr lang="en-US" dirty="0" smtClean="0"/>
              <a:t>(</a:t>
            </a:r>
            <a:r>
              <a:rPr lang="en-US" dirty="0" smtClean="0"/>
              <a:t>750</a:t>
            </a:r>
            <a:r>
              <a:rPr lang="en-US" dirty="0" smtClean="0"/>
              <a:t>000</a:t>
            </a:r>
            <a:r>
              <a:rPr lang="en-US" dirty="0" smtClean="0"/>
              <a:t>) of channels connecting to the gateway</a:t>
            </a:r>
          </a:p>
          <a:p>
            <a:r>
              <a:rPr lang="en-US" dirty="0" smtClean="0"/>
              <a:t>Improvements in CA </a:t>
            </a:r>
            <a:r>
              <a:rPr lang="en-US" dirty="0" err="1" smtClean="0"/>
              <a:t>pvmanager</a:t>
            </a:r>
            <a:r>
              <a:rPr lang="en-US" dirty="0" smtClean="0"/>
              <a:t> </a:t>
            </a:r>
            <a:r>
              <a:rPr lang="en-US" dirty="0" err="1" smtClean="0"/>
              <a:t>datasource</a:t>
            </a:r>
            <a:endParaRPr lang="en-US" dirty="0"/>
          </a:p>
          <a:p>
            <a:pPr lvl="1"/>
            <a:r>
              <a:rPr lang="en-US" dirty="0" smtClean="0"/>
              <a:t>Encapsulate “quirks” from CA (not so new)</a:t>
            </a:r>
          </a:p>
          <a:p>
            <a:pPr lvl="2"/>
            <a:r>
              <a:rPr lang="en-US" dirty="0" smtClean="0"/>
              <a:t>Value only for RTYP</a:t>
            </a:r>
          </a:p>
          <a:p>
            <a:pPr lvl="2"/>
            <a:r>
              <a:rPr lang="en-US" dirty="0" smtClean="0">
                <a:solidFill>
                  <a:srgbClr val="7030A0"/>
                </a:solidFill>
              </a:rPr>
              <a:t>Long string support (reads </a:t>
            </a:r>
            <a:r>
              <a:rPr lang="en-US" dirty="0" err="1" smtClean="0">
                <a:solidFill>
                  <a:srgbClr val="7030A0"/>
                </a:solidFill>
              </a:rPr>
              <a:t>VString</a:t>
            </a:r>
            <a:r>
              <a:rPr lang="en-US" dirty="0" smtClean="0">
                <a:solidFill>
                  <a:srgbClr val="7030A0"/>
                </a:solidFill>
              </a:rPr>
              <a:t> from byte array)</a:t>
            </a:r>
          </a:p>
          <a:p>
            <a:pPr lvl="2"/>
            <a:r>
              <a:rPr lang="en-US" dirty="0" smtClean="0"/>
              <a:t>Can choose between put and put-with-callback</a:t>
            </a:r>
          </a:p>
          <a:p>
            <a:pPr lvl="2"/>
            <a:r>
              <a:rPr lang="en-US" dirty="0" err="1" smtClean="0"/>
              <a:t>Autodetects</a:t>
            </a:r>
            <a:r>
              <a:rPr lang="en-US" dirty="0" smtClean="0"/>
              <a:t> if </a:t>
            </a:r>
            <a:r>
              <a:rPr lang="en-US" dirty="0" err="1" smtClean="0"/>
              <a:t>var</a:t>
            </a:r>
            <a:r>
              <a:rPr lang="en-US" dirty="0" smtClean="0"/>
              <a:t> array is supported</a:t>
            </a:r>
          </a:p>
          <a:p>
            <a:pPr lvl="1"/>
            <a:r>
              <a:rPr lang="en-US" dirty="0" smtClean="0"/>
              <a:t>Metadata </a:t>
            </a:r>
            <a:r>
              <a:rPr lang="en-US" dirty="0"/>
              <a:t>monitor (not so new)</a:t>
            </a:r>
            <a:endParaRPr lang="en-US" dirty="0" smtClean="0"/>
          </a:p>
          <a:p>
            <a:pPr lvl="1"/>
            <a:r>
              <a:rPr lang="en-US" dirty="0" smtClean="0"/>
              <a:t>Various bug fixes and performance improvements from </a:t>
            </a:r>
            <a:r>
              <a:rPr lang="en-US" dirty="0"/>
              <a:t>usage (not so new)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rgbClr val="7030A0"/>
                </a:solidFill>
              </a:rPr>
              <a:t>Lower connection priority for large arrays</a:t>
            </a:r>
            <a:endParaRPr lang="en-US" dirty="0">
              <a:solidFill>
                <a:srgbClr val="7030A0"/>
              </a:solidFill>
            </a:endParaRP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86200" y="2939534"/>
            <a:ext cx="3188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Murali</a:t>
            </a:r>
            <a:r>
              <a:rPr lang="en-US" dirty="0"/>
              <a:t> and </a:t>
            </a:r>
            <a:r>
              <a:rPr lang="en-US" dirty="0" err="1"/>
              <a:t>Matej</a:t>
            </a:r>
            <a:r>
              <a:rPr lang="en-US" dirty="0"/>
              <a:t> are awesome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23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 </a:t>
            </a:r>
            <a:r>
              <a:rPr lang="en-US" dirty="0" err="1" smtClean="0"/>
              <a:t>pvmanager</a:t>
            </a:r>
            <a:r>
              <a:rPr lang="en-US" dirty="0" smtClean="0"/>
              <a:t> </a:t>
            </a:r>
            <a:r>
              <a:rPr lang="en-US" dirty="0" err="1" smtClean="0"/>
              <a:t>pva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atasource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Support </a:t>
            </a:r>
            <a:r>
              <a:rPr lang="en-US" dirty="0" smtClean="0"/>
              <a:t>for EPICS v4 </a:t>
            </a:r>
            <a:r>
              <a:rPr lang="en-US" dirty="0" err="1" smtClean="0"/>
              <a:t>pvAccess</a:t>
            </a:r>
            <a:r>
              <a:rPr lang="en-US" dirty="0" smtClean="0"/>
              <a:t> </a:t>
            </a:r>
            <a:r>
              <a:rPr lang="en-US" dirty="0" smtClean="0"/>
              <a:t>(in CS-Studio)</a:t>
            </a:r>
            <a:endParaRPr lang="en-US" dirty="0" smtClean="0"/>
          </a:p>
          <a:p>
            <a:pPr lvl="1"/>
            <a:r>
              <a:rPr lang="en-US" dirty="0" smtClean="0"/>
              <a:t>Publish/subscribe support (see later for services)</a:t>
            </a:r>
          </a:p>
          <a:p>
            <a:r>
              <a:rPr lang="en-US" dirty="0" smtClean="0"/>
              <a:t>Types supported:</a:t>
            </a:r>
          </a:p>
          <a:p>
            <a:pPr lvl="1"/>
            <a:r>
              <a:rPr lang="en-US" dirty="0" smtClean="0"/>
              <a:t>Scalar (</a:t>
            </a:r>
            <a:r>
              <a:rPr lang="en-US" dirty="0" err="1" smtClean="0"/>
              <a:t>VNumber</a:t>
            </a:r>
            <a:r>
              <a:rPr lang="en-US" dirty="0" smtClean="0"/>
              <a:t>, </a:t>
            </a:r>
            <a:r>
              <a:rPr lang="en-US" dirty="0" err="1" smtClean="0"/>
              <a:t>VEnum</a:t>
            </a:r>
            <a:r>
              <a:rPr lang="en-US" dirty="0" smtClean="0"/>
              <a:t> and </a:t>
            </a:r>
            <a:r>
              <a:rPr lang="en-US" dirty="0" err="1" smtClean="0"/>
              <a:t>VString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Array (</a:t>
            </a:r>
            <a:r>
              <a:rPr lang="en-US" dirty="0" err="1" smtClean="0"/>
              <a:t>VNumberArray</a:t>
            </a:r>
            <a:r>
              <a:rPr lang="en-US" dirty="0" smtClean="0"/>
              <a:t> and </a:t>
            </a:r>
            <a:r>
              <a:rPr lang="en-US" dirty="0" err="1" smtClean="0"/>
              <a:t>VStringArray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Table</a:t>
            </a:r>
            <a:endParaRPr lang="en-US" dirty="0" smtClean="0"/>
          </a:p>
          <a:p>
            <a:pPr lvl="1"/>
            <a:r>
              <a:rPr lang="en-US" dirty="0" smtClean="0"/>
              <a:t>Matrices (</a:t>
            </a:r>
            <a:r>
              <a:rPr lang="en-US" dirty="0" err="1" smtClean="0"/>
              <a:t>VNumberArray</a:t>
            </a:r>
            <a:r>
              <a:rPr lang="en-US" dirty="0" smtClean="0"/>
              <a:t> 2D)</a:t>
            </a:r>
          </a:p>
          <a:p>
            <a:pPr lvl="1"/>
            <a:r>
              <a:rPr lang="en-US" dirty="0" smtClean="0"/>
              <a:t>Images</a:t>
            </a:r>
          </a:p>
          <a:p>
            <a:r>
              <a:rPr lang="en-US" dirty="0" smtClean="0"/>
              <a:t>Work done </a:t>
            </a:r>
            <a:r>
              <a:rPr lang="en-US" dirty="0" err="1" smtClean="0"/>
              <a:t>Matej</a:t>
            </a:r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97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file </a:t>
            </a:r>
            <a:r>
              <a:rPr lang="en-US" dirty="0" err="1"/>
              <a:t>d</a:t>
            </a:r>
            <a:r>
              <a:rPr lang="en-US" dirty="0" err="1" smtClean="0"/>
              <a:t>atasource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File </a:t>
            </a:r>
            <a:r>
              <a:rPr lang="en-US" dirty="0" err="1"/>
              <a:t>datasource</a:t>
            </a:r>
            <a:r>
              <a:rPr lang="en-US" dirty="0"/>
              <a:t>, allows to read files</a:t>
            </a:r>
          </a:p>
          <a:p>
            <a:pPr lvl="1"/>
            <a:r>
              <a:rPr lang="en-US" dirty="0"/>
              <a:t>file://path/to/file</a:t>
            </a:r>
          </a:p>
          <a:p>
            <a:pPr lvl="1"/>
            <a:r>
              <a:rPr lang="en-US" dirty="0"/>
              <a:t>Parses CSV tables</a:t>
            </a:r>
          </a:p>
          <a:p>
            <a:pPr lvl="1"/>
            <a:r>
              <a:rPr lang="en-US" dirty="0"/>
              <a:t>Handles images (</a:t>
            </a:r>
            <a:r>
              <a:rPr lang="en-US" dirty="0" err="1"/>
              <a:t>png</a:t>
            </a:r>
            <a:r>
              <a:rPr lang="en-US" dirty="0"/>
              <a:t>, bmp)</a:t>
            </a:r>
          </a:p>
          <a:p>
            <a:r>
              <a:rPr lang="en-US" dirty="0" smtClean="0"/>
              <a:t>It’s mainly a stub</a:t>
            </a:r>
          </a:p>
          <a:p>
            <a:pPr lvl="1"/>
            <a:r>
              <a:rPr lang="en-US" dirty="0" smtClean="0"/>
              <a:t>Add notification if file is update</a:t>
            </a:r>
          </a:p>
          <a:p>
            <a:pPr lvl="1"/>
            <a:r>
              <a:rPr lang="en-US" dirty="0" smtClean="0"/>
              <a:t>Improve CSV parsing</a:t>
            </a:r>
          </a:p>
          <a:p>
            <a:pPr lvl="1"/>
            <a:r>
              <a:rPr lang="en-US" dirty="0" smtClean="0"/>
              <a:t>Support for other files (</a:t>
            </a:r>
            <a:r>
              <a:rPr lang="en-US" dirty="0" err="1" smtClean="0"/>
              <a:t>matlab</a:t>
            </a:r>
            <a:r>
              <a:rPr lang="en-US" dirty="0" smtClean="0"/>
              <a:t>, excel, HDF5, </a:t>
            </a:r>
            <a:r>
              <a:rPr lang="en-US" dirty="0" smtClean="0"/>
              <a:t>…)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      Looking </a:t>
            </a:r>
            <a:r>
              <a:rPr lang="en-US" dirty="0" smtClean="0"/>
              <a:t>for volunteer to expand it</a:t>
            </a:r>
          </a:p>
          <a:p>
            <a:pPr lvl="2"/>
            <a:endParaRPr lang="en-US" dirty="0"/>
          </a:p>
        </p:txBody>
      </p:sp>
      <p:pic>
        <p:nvPicPr>
          <p:cNvPr id="1026" name="Picture 2" descr="https://www.haiku-os.org/files/todo-don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35013"/>
            <a:ext cx="1295400" cy="133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34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</a:t>
            </a:r>
            <a:r>
              <a:rPr lang="en-US" dirty="0" err="1" smtClean="0"/>
              <a:t>pvmanager</a:t>
            </a:r>
            <a:r>
              <a:rPr lang="en-US" dirty="0" smtClean="0"/>
              <a:t> 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Provide logic required by well-behaved application</a:t>
            </a:r>
          </a:p>
          <a:p>
            <a:pPr lvl="1"/>
            <a:r>
              <a:rPr lang="en-US" dirty="0"/>
              <a:t>Queuing or caching</a:t>
            </a:r>
          </a:p>
          <a:p>
            <a:pPr lvl="1"/>
            <a:r>
              <a:rPr lang="en-US" dirty="0"/>
              <a:t>Rate decoupling between subsystems (typically CA and UI, but also CA and anything else)</a:t>
            </a:r>
          </a:p>
          <a:p>
            <a:pPr lvl="1"/>
            <a:r>
              <a:rPr lang="en-US" dirty="0"/>
              <a:t>Rate limiting (notification rate capped)</a:t>
            </a:r>
          </a:p>
          <a:p>
            <a:pPr lvl="1"/>
            <a:r>
              <a:rPr lang="en-US" dirty="0"/>
              <a:t>Rate throttling (notification rate adapts, skips instead of building up lag)</a:t>
            </a:r>
          </a:p>
          <a:p>
            <a:pPr lvl="1"/>
            <a:r>
              <a:rPr lang="en-US" dirty="0"/>
              <a:t>Shared connections (similar requests on a single monitor)</a:t>
            </a:r>
          </a:p>
          <a:p>
            <a:pPr lvl="1"/>
            <a:r>
              <a:rPr lang="en-US" dirty="0"/>
              <a:t>Ability to offload work on a shared </a:t>
            </a:r>
            <a:r>
              <a:rPr lang="en-US" dirty="0" smtClean="0"/>
              <a:t>pool</a:t>
            </a:r>
          </a:p>
          <a:p>
            <a:r>
              <a:rPr lang="en-US" dirty="0"/>
              <a:t>You still need to understand what all of this is</a:t>
            </a:r>
          </a:p>
          <a:p>
            <a:r>
              <a:rPr lang="en-US" dirty="0"/>
              <a:t>You just don’t have to implement 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49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5565</TotalTime>
  <Words>2215</Words>
  <Application>Microsoft Office PowerPoint</Application>
  <PresentationFormat>On-screen Show (4:3)</PresentationFormat>
  <Paragraphs>510</Paragraphs>
  <Slides>51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pvmanager status with tool strategy and architecture</vt:lpstr>
      <vt:lpstr>Architecture objectives</vt:lpstr>
      <vt:lpstr>pvmanager timeline</vt:lpstr>
      <vt:lpstr>PowerPoint Presentation</vt:lpstr>
      <vt:lpstr>New in pvmanager ca datasource</vt:lpstr>
      <vt:lpstr>New in pvmanager ca datasource</vt:lpstr>
      <vt:lpstr>New in pvmanager pva datasource</vt:lpstr>
      <vt:lpstr>New file datasource</vt:lpstr>
      <vt:lpstr>Goals for pvmanager core</vt:lpstr>
      <vt:lpstr>New in pvmanager core</vt:lpstr>
      <vt:lpstr>New in pvmanager core</vt:lpstr>
      <vt:lpstr>epics-util</vt:lpstr>
      <vt:lpstr>New in vTypes</vt:lpstr>
      <vt:lpstr>Export vType to Excel</vt:lpstr>
      <vt:lpstr>PowerPoint Presentation</vt:lpstr>
      <vt:lpstr>Goals for pvmanager formulas</vt:lpstr>
      <vt:lpstr>pvmanager formulas</vt:lpstr>
      <vt:lpstr>PowerPoint Presentation</vt:lpstr>
      <vt:lpstr>pvmanager formulas</vt:lpstr>
      <vt:lpstr>pvmanager formulas</vt:lpstr>
      <vt:lpstr>pvmanager formulas</vt:lpstr>
      <vt:lpstr>PowerPoint Presentation</vt:lpstr>
      <vt:lpstr>Goals for graphene</vt:lpstr>
      <vt:lpstr>New in graphene</vt:lpstr>
      <vt:lpstr>PowerPoint Presentation</vt:lpstr>
      <vt:lpstr>Graphene in CS-Studio</vt:lpstr>
      <vt:lpstr>PowerPoint Presentation</vt:lpstr>
      <vt:lpstr>PowerPoint Presentation</vt:lpstr>
      <vt:lpstr>graphene performance</vt:lpstr>
      <vt:lpstr>graphene</vt:lpstr>
      <vt:lpstr>Graphene line graph demo</vt:lpstr>
      <vt:lpstr>PowerPoint Presentation</vt:lpstr>
      <vt:lpstr>Goals for pvmanager services</vt:lpstr>
      <vt:lpstr>Goals for pvmanager services</vt:lpstr>
      <vt:lpstr>pvmanager services</vt:lpstr>
      <vt:lpstr>Pvmanager services demo</vt:lpstr>
      <vt:lpstr>PowerPoint Presentation</vt:lpstr>
      <vt:lpstr>jdbc services</vt:lpstr>
      <vt:lpstr>jdbc service example</vt:lpstr>
      <vt:lpstr>PowerPoint Presentation</vt:lpstr>
      <vt:lpstr>exec service</vt:lpstr>
      <vt:lpstr>PowerPoint Presentation</vt:lpstr>
      <vt:lpstr>PowerPoint Presentation</vt:lpstr>
      <vt:lpstr>exec service example</vt:lpstr>
      <vt:lpstr>pva service</vt:lpstr>
      <vt:lpstr>Framework for real time data manipulation</vt:lpstr>
      <vt:lpstr>Infrastructure</vt:lpstr>
      <vt:lpstr>Still a lot more work to do …</vt:lpstr>
      <vt:lpstr>… if you want to help make progress</vt:lpstr>
      <vt:lpstr>Take something over</vt:lpstr>
      <vt:lpstr>Gathering requirement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BNL Tools Strategy</dc:title>
  <dc:creator>Carcassi, Gabriele</dc:creator>
  <cp:lastModifiedBy>carcassi</cp:lastModifiedBy>
  <cp:revision>151</cp:revision>
  <dcterms:created xsi:type="dcterms:W3CDTF">2012-04-09T19:04:59Z</dcterms:created>
  <dcterms:modified xsi:type="dcterms:W3CDTF">2013-10-04T22:31:30Z</dcterms:modified>
</cp:coreProperties>
</file>