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62" r:id="rId4"/>
    <p:sldId id="257" r:id="rId5"/>
    <p:sldId id="265" r:id="rId6"/>
    <p:sldId id="266" r:id="rId7"/>
    <p:sldId id="264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63687-5C25-4078-8D72-C0C029A1F21C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0A3F2-C18A-43BE-907D-3209845A0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17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22" name="Text Box 1"/>
          <p:cNvSpPr txBox="1">
            <a:spLocks noChangeArrowheads="1"/>
          </p:cNvSpPr>
          <p:nvPr/>
        </p:nvSpPr>
        <p:spPr bwMode="auto">
          <a:xfrm>
            <a:off x="1152421" y="690203"/>
            <a:ext cx="4542169" cy="340856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498" tIns="45249" rIns="90498" bIns="45249" anchor="ctr"/>
          <a:lstStyle/>
          <a:p>
            <a:pPr defTabSz="452491" eaLnBrk="0" hangingPunct="0">
              <a:lnSpc>
                <a:spcPct val="90000"/>
              </a:lnSpc>
              <a:spcBef>
                <a:spcPts val="1113"/>
              </a:spcBef>
              <a:buClr>
                <a:srgbClr val="FF0000"/>
              </a:buClr>
              <a:buSzPct val="135000"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2283523" name="Rectangle 2"/>
          <p:cNvSpPr>
            <a:spLocks noGrp="1" noChangeArrowheads="1"/>
          </p:cNvSpPr>
          <p:nvPr>
            <p:ph type="body"/>
          </p:nvPr>
        </p:nvSpPr>
        <p:spPr>
          <a:xfrm>
            <a:off x="909063" y="4344029"/>
            <a:ext cx="5019465" cy="4100336"/>
          </a:xfrm>
          <a:noFill/>
          <a:ln w="9525"/>
        </p:spPr>
        <p:txBody>
          <a:bodyPr wrap="none" lIns="90142" tIns="44180" rIns="90142" bIns="44180" anchor="ctr"/>
          <a:lstStyle/>
          <a:p>
            <a:endParaRPr lang="en-US" smtClean="0">
              <a:ea typeface="Osaka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1152421" y="690203"/>
            <a:ext cx="4542169" cy="340856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498" tIns="45249" rIns="90498" bIns="45249" anchor="ctr"/>
          <a:lstStyle>
            <a:lvl1pPr defTabSz="45720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9pPr>
          </a:lstStyle>
          <a:p>
            <a:pPr>
              <a:lnSpc>
                <a:spcPct val="90000"/>
              </a:lnSpc>
              <a:spcBef>
                <a:spcPts val="1113"/>
              </a:spcBef>
              <a:buClr>
                <a:srgbClr val="FF0000"/>
              </a:buClr>
              <a:buSzPct val="135000"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/>
          </p:nvPr>
        </p:nvSpPr>
        <p:spPr>
          <a:xfrm>
            <a:off x="909063" y="4344029"/>
            <a:ext cx="5019465" cy="4100336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42" tIns="44180" rIns="90142" bIns="44180" anchor="ctr"/>
          <a:lstStyle/>
          <a:p>
            <a:endParaRPr lang="en-US" smtClean="0">
              <a:ea typeface="Osak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D9C-2867-42E1-8A4C-838AC57BC4F6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F515-BBDE-4984-BCC2-37C9588C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6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D9C-2867-42E1-8A4C-838AC57BC4F6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F515-BBDE-4984-BCC2-37C9588C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26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D9C-2867-42E1-8A4C-838AC57BC4F6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F515-BBDE-4984-BCC2-37C9588C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9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D9C-2867-42E1-8A4C-838AC57BC4F6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F515-BBDE-4984-BCC2-37C9588C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7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D9C-2867-42E1-8A4C-838AC57BC4F6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F515-BBDE-4984-BCC2-37C9588C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0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D9C-2867-42E1-8A4C-838AC57BC4F6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F515-BBDE-4984-BCC2-37C9588C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6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D9C-2867-42E1-8A4C-838AC57BC4F6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F515-BBDE-4984-BCC2-37C9588C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0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D9C-2867-42E1-8A4C-838AC57BC4F6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F515-BBDE-4984-BCC2-37C9588C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16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D9C-2867-42E1-8A4C-838AC57BC4F6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F515-BBDE-4984-BCC2-37C9588C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3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D9C-2867-42E1-8A4C-838AC57BC4F6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F515-BBDE-4984-BCC2-37C9588C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0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D9C-2867-42E1-8A4C-838AC57BC4F6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F515-BBDE-4984-BCC2-37C9588C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8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E1D9C-2867-42E1-8A4C-838AC57BC4F6}" type="datetimeFigureOut">
              <a:rPr lang="en-US" smtClean="0"/>
              <a:t>10/5/2013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F515-BBDE-4984-BCC2-37C9588C7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6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V4 Status and Workshop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CSS, DISCS, an V4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76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AutoShape 133"/>
          <p:cNvSpPr>
            <a:spLocks noChangeArrowheads="1"/>
          </p:cNvSpPr>
          <p:nvPr/>
        </p:nvSpPr>
        <p:spPr bwMode="auto">
          <a:xfrm>
            <a:off x="5563136" y="3799415"/>
            <a:ext cx="1022350" cy="773112"/>
          </a:xfrm>
          <a:prstGeom prst="can">
            <a:avLst>
              <a:gd name="adj" fmla="val 23372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824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5900"/>
            <a:ext cx="9147175" cy="590550"/>
          </a:xfrm>
        </p:spPr>
        <p:txBody>
          <a:bodyPr lIns="0" tIns="0" rIns="0" bIns="0">
            <a:normAutofit fontScale="90000"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cs typeface="Times New Roman" pitchFamily="18" charset="0"/>
              </a:rPr>
              <a:t>V4 for Machine Control and Studies</a:t>
            </a:r>
            <a:endParaRPr lang="en-US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282498" name="Text Box 7"/>
          <p:cNvSpPr txBox="1">
            <a:spLocks noChangeArrowheads="1"/>
          </p:cNvSpPr>
          <p:nvPr/>
        </p:nvSpPr>
        <p:spPr bwMode="auto">
          <a:xfrm>
            <a:off x="200025" y="4948236"/>
            <a:ext cx="1055688" cy="422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i="1">
                <a:solidFill>
                  <a:srgbClr val="000000"/>
                </a:solidFill>
              </a:rPr>
              <a:t>Distributed  Front-Ends</a:t>
            </a:r>
          </a:p>
        </p:txBody>
      </p:sp>
      <p:sp>
        <p:nvSpPr>
          <p:cNvPr id="2282499" name="Rectangle 25"/>
          <p:cNvSpPr>
            <a:spLocks noChangeArrowheads="1"/>
          </p:cNvSpPr>
          <p:nvPr/>
        </p:nvSpPr>
        <p:spPr bwMode="auto">
          <a:xfrm>
            <a:off x="2822575" y="1058333"/>
            <a:ext cx="1255713" cy="764117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?Refactor? XAL, MMLT, SDDS, GDA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82501" name="Line 48"/>
          <p:cNvSpPr>
            <a:spLocks noChangeShapeType="1"/>
          </p:cNvSpPr>
          <p:nvPr/>
        </p:nvSpPr>
        <p:spPr bwMode="auto">
          <a:xfrm>
            <a:off x="3430588" y="2063750"/>
            <a:ext cx="1587" cy="273050"/>
          </a:xfrm>
          <a:prstGeom prst="line">
            <a:avLst/>
          </a:prstGeom>
          <a:noFill/>
          <a:ln w="3670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02" name="Rectangle 5"/>
          <p:cNvSpPr>
            <a:spLocks noChangeArrowheads="1"/>
          </p:cNvSpPr>
          <p:nvPr/>
        </p:nvSpPr>
        <p:spPr bwMode="auto">
          <a:xfrm>
            <a:off x="1258888" y="4614862"/>
            <a:ext cx="7385550" cy="45719"/>
          </a:xfrm>
          <a:prstGeom prst="rect">
            <a:avLst/>
          </a:prstGeom>
          <a:solidFill>
            <a:srgbClr val="FF0000"/>
          </a:solidFill>
          <a:ln w="255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2282503" name="Rectangle 11"/>
          <p:cNvSpPr>
            <a:spLocks noChangeArrowheads="1"/>
          </p:cNvSpPr>
          <p:nvPr/>
        </p:nvSpPr>
        <p:spPr bwMode="auto">
          <a:xfrm>
            <a:off x="1004888" y="5528732"/>
            <a:ext cx="1279525" cy="273050"/>
          </a:xfrm>
          <a:prstGeom prst="rect">
            <a:avLst/>
          </a:prstGeom>
          <a:solidFill>
            <a:srgbClr val="00FFFF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</a:rPr>
              <a:t>Physical Device</a:t>
            </a:r>
          </a:p>
        </p:txBody>
      </p:sp>
      <p:sp>
        <p:nvSpPr>
          <p:cNvPr id="2282504" name="Rectangle 13"/>
          <p:cNvSpPr>
            <a:spLocks noChangeArrowheads="1"/>
          </p:cNvSpPr>
          <p:nvPr/>
        </p:nvSpPr>
        <p:spPr bwMode="auto">
          <a:xfrm>
            <a:off x="1114425" y="2324100"/>
            <a:ext cx="7356475" cy="42863"/>
          </a:xfrm>
          <a:prstGeom prst="rect">
            <a:avLst/>
          </a:prstGeom>
          <a:solidFill>
            <a:srgbClr val="FF0000"/>
          </a:solidFill>
          <a:ln w="255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2282505" name="Line 48"/>
          <p:cNvSpPr>
            <a:spLocks noChangeShapeType="1"/>
          </p:cNvSpPr>
          <p:nvPr/>
        </p:nvSpPr>
        <p:spPr bwMode="auto">
          <a:xfrm>
            <a:off x="1255713" y="2328863"/>
            <a:ext cx="0" cy="2301875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06" name="Text Box 49"/>
          <p:cNvSpPr txBox="1">
            <a:spLocks noChangeArrowheads="1"/>
          </p:cNvSpPr>
          <p:nvPr/>
        </p:nvSpPr>
        <p:spPr bwMode="auto">
          <a:xfrm>
            <a:off x="6869113" y="2111375"/>
            <a:ext cx="979487" cy="309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>
                <a:solidFill>
                  <a:srgbClr val="000000"/>
                </a:solidFill>
              </a:rPr>
              <a:t>Ethernet</a:t>
            </a:r>
          </a:p>
        </p:txBody>
      </p:sp>
      <p:sp>
        <p:nvSpPr>
          <p:cNvPr id="2282507" name="Line 48"/>
          <p:cNvSpPr>
            <a:spLocks noChangeShapeType="1"/>
          </p:cNvSpPr>
          <p:nvPr/>
        </p:nvSpPr>
        <p:spPr bwMode="auto">
          <a:xfrm>
            <a:off x="1617663" y="4665663"/>
            <a:ext cx="1587" cy="274637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89" name="Rectangle 28"/>
          <p:cNvSpPr>
            <a:spLocks noChangeArrowheads="1"/>
          </p:cNvSpPr>
          <p:nvPr/>
        </p:nvSpPr>
        <p:spPr bwMode="auto">
          <a:xfrm>
            <a:off x="1458913" y="1211263"/>
            <a:ext cx="1263650" cy="5917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Python </a:t>
            </a:r>
            <a:r>
              <a:rPr lang="en-US" dirty="0">
                <a:solidFill>
                  <a:srgbClr val="000000"/>
                </a:solidFill>
              </a:rPr>
              <a:t>HLA Client</a:t>
            </a:r>
          </a:p>
        </p:txBody>
      </p:sp>
      <p:sp>
        <p:nvSpPr>
          <p:cNvPr id="2282590" name="Line 48"/>
          <p:cNvSpPr>
            <a:spLocks noChangeShapeType="1"/>
          </p:cNvSpPr>
          <p:nvPr/>
        </p:nvSpPr>
        <p:spPr bwMode="auto">
          <a:xfrm>
            <a:off x="2081213" y="2056895"/>
            <a:ext cx="1588" cy="273555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91" name="Rectangle 29"/>
          <p:cNvSpPr>
            <a:spLocks noChangeArrowheads="1"/>
          </p:cNvSpPr>
          <p:nvPr/>
        </p:nvSpPr>
        <p:spPr bwMode="auto">
          <a:xfrm>
            <a:off x="1458913" y="1809393"/>
            <a:ext cx="631825" cy="269714"/>
          </a:xfrm>
          <a:prstGeom prst="rect">
            <a:avLst/>
          </a:prstGeom>
          <a:solidFill>
            <a:srgbClr val="FFFFCC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CAC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282513" name="Rectangle 26"/>
          <p:cNvSpPr>
            <a:spLocks noChangeArrowheads="1"/>
          </p:cNvSpPr>
          <p:nvPr/>
        </p:nvSpPr>
        <p:spPr bwMode="auto">
          <a:xfrm>
            <a:off x="2822575" y="1800225"/>
            <a:ext cx="627856" cy="255588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CAC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282515" name="Rectangle 12"/>
          <p:cNvSpPr>
            <a:spLocks noChangeArrowheads="1"/>
          </p:cNvSpPr>
          <p:nvPr/>
        </p:nvSpPr>
        <p:spPr bwMode="auto">
          <a:xfrm>
            <a:off x="1079500" y="5153551"/>
            <a:ext cx="1079500" cy="246856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err="1" smtClean="0">
                <a:solidFill>
                  <a:srgbClr val="000000"/>
                </a:solidFill>
              </a:rPr>
              <a:t>Diag</a:t>
            </a:r>
            <a:r>
              <a:rPr lang="en-US" sz="1600" dirty="0" smtClean="0">
                <a:solidFill>
                  <a:srgbClr val="000000"/>
                </a:solidFill>
              </a:rPr>
              <a:t> Database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282516" name="Rectangle 12"/>
          <p:cNvSpPr>
            <a:spLocks noChangeArrowheads="1"/>
          </p:cNvSpPr>
          <p:nvPr/>
        </p:nvSpPr>
        <p:spPr bwMode="auto">
          <a:xfrm>
            <a:off x="1079500" y="4883678"/>
            <a:ext cx="539750" cy="269875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CAS</a:t>
            </a:r>
          </a:p>
        </p:txBody>
      </p:sp>
      <p:sp>
        <p:nvSpPr>
          <p:cNvPr id="2282519" name="Line 73"/>
          <p:cNvSpPr>
            <a:spLocks noChangeShapeType="1"/>
          </p:cNvSpPr>
          <p:nvPr/>
        </p:nvSpPr>
        <p:spPr bwMode="auto">
          <a:xfrm>
            <a:off x="1609725" y="5393804"/>
            <a:ext cx="0" cy="14446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29" name="Rectangle 11"/>
          <p:cNvSpPr>
            <a:spLocks noChangeArrowheads="1"/>
          </p:cNvSpPr>
          <p:nvPr/>
        </p:nvSpPr>
        <p:spPr bwMode="auto">
          <a:xfrm>
            <a:off x="2339975" y="5530320"/>
            <a:ext cx="1279525" cy="273050"/>
          </a:xfrm>
          <a:prstGeom prst="rect">
            <a:avLst/>
          </a:prstGeom>
          <a:solidFill>
            <a:srgbClr val="00FFFF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</a:rPr>
              <a:t>Physical Device</a:t>
            </a:r>
          </a:p>
        </p:txBody>
      </p:sp>
      <p:sp>
        <p:nvSpPr>
          <p:cNvPr id="2282530" name="Line 48"/>
          <p:cNvSpPr>
            <a:spLocks noChangeShapeType="1"/>
          </p:cNvSpPr>
          <p:nvPr/>
        </p:nvSpPr>
        <p:spPr bwMode="auto">
          <a:xfrm>
            <a:off x="2952750" y="4667250"/>
            <a:ext cx="1588" cy="274638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31" name="Rectangle 12"/>
          <p:cNvSpPr>
            <a:spLocks noChangeArrowheads="1"/>
          </p:cNvSpPr>
          <p:nvPr/>
        </p:nvSpPr>
        <p:spPr bwMode="auto">
          <a:xfrm>
            <a:off x="2414588" y="4883148"/>
            <a:ext cx="1079500" cy="493713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00"/>
                </a:solidFill>
              </a:rPr>
              <a:t>PS Database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282532" name="Rectangle 12"/>
          <p:cNvSpPr>
            <a:spLocks noChangeArrowheads="1"/>
          </p:cNvSpPr>
          <p:nvPr/>
        </p:nvSpPr>
        <p:spPr bwMode="auto">
          <a:xfrm>
            <a:off x="2414588" y="4876798"/>
            <a:ext cx="539750" cy="269875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CAS</a:t>
            </a:r>
          </a:p>
        </p:txBody>
      </p:sp>
      <p:sp>
        <p:nvSpPr>
          <p:cNvPr id="2282534" name="Line 94"/>
          <p:cNvSpPr>
            <a:spLocks noChangeShapeType="1"/>
          </p:cNvSpPr>
          <p:nvPr/>
        </p:nvSpPr>
        <p:spPr bwMode="auto">
          <a:xfrm>
            <a:off x="2944813" y="5389032"/>
            <a:ext cx="0" cy="144463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35" name="Rectangle 11"/>
          <p:cNvSpPr>
            <a:spLocks noChangeArrowheads="1"/>
          </p:cNvSpPr>
          <p:nvPr/>
        </p:nvSpPr>
        <p:spPr bwMode="auto">
          <a:xfrm>
            <a:off x="3706813" y="5528732"/>
            <a:ext cx="1279525" cy="273050"/>
          </a:xfrm>
          <a:prstGeom prst="rect">
            <a:avLst/>
          </a:prstGeom>
          <a:solidFill>
            <a:srgbClr val="00FFFF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</a:rPr>
              <a:t>Physical Device</a:t>
            </a:r>
          </a:p>
        </p:txBody>
      </p:sp>
      <p:sp>
        <p:nvSpPr>
          <p:cNvPr id="2282536" name="Line 48"/>
          <p:cNvSpPr>
            <a:spLocks noChangeShapeType="1"/>
          </p:cNvSpPr>
          <p:nvPr/>
        </p:nvSpPr>
        <p:spPr bwMode="auto">
          <a:xfrm>
            <a:off x="4319588" y="4665663"/>
            <a:ext cx="1587" cy="274637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37" name="Rectangle 12"/>
          <p:cNvSpPr>
            <a:spLocks noChangeArrowheads="1"/>
          </p:cNvSpPr>
          <p:nvPr/>
        </p:nvSpPr>
        <p:spPr bwMode="auto">
          <a:xfrm>
            <a:off x="3781425" y="4881561"/>
            <a:ext cx="1079500" cy="493712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RF Database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282538" name="Rectangle 12"/>
          <p:cNvSpPr>
            <a:spLocks noChangeArrowheads="1"/>
          </p:cNvSpPr>
          <p:nvPr/>
        </p:nvSpPr>
        <p:spPr bwMode="auto">
          <a:xfrm>
            <a:off x="3781425" y="4875211"/>
            <a:ext cx="536575" cy="269875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CAS</a:t>
            </a:r>
          </a:p>
        </p:txBody>
      </p:sp>
      <p:sp>
        <p:nvSpPr>
          <p:cNvPr id="2282540" name="Line 100"/>
          <p:cNvSpPr>
            <a:spLocks noChangeShapeType="1"/>
          </p:cNvSpPr>
          <p:nvPr/>
        </p:nvSpPr>
        <p:spPr bwMode="auto">
          <a:xfrm>
            <a:off x="4311650" y="5387445"/>
            <a:ext cx="0" cy="14446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41" name="Rectangle 11"/>
          <p:cNvSpPr>
            <a:spLocks noChangeArrowheads="1"/>
          </p:cNvSpPr>
          <p:nvPr/>
        </p:nvSpPr>
        <p:spPr bwMode="auto">
          <a:xfrm>
            <a:off x="5057775" y="5530320"/>
            <a:ext cx="1279525" cy="273050"/>
          </a:xfrm>
          <a:prstGeom prst="rect">
            <a:avLst/>
          </a:prstGeom>
          <a:solidFill>
            <a:srgbClr val="00FFFF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</a:rPr>
              <a:t>Physical Device</a:t>
            </a:r>
          </a:p>
        </p:txBody>
      </p:sp>
      <p:sp>
        <p:nvSpPr>
          <p:cNvPr id="2282542" name="Line 48"/>
          <p:cNvSpPr>
            <a:spLocks noChangeShapeType="1"/>
          </p:cNvSpPr>
          <p:nvPr/>
        </p:nvSpPr>
        <p:spPr bwMode="auto">
          <a:xfrm>
            <a:off x="5670550" y="4667250"/>
            <a:ext cx="1588" cy="274638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43" name="Rectangle 12"/>
          <p:cNvSpPr>
            <a:spLocks noChangeArrowheads="1"/>
          </p:cNvSpPr>
          <p:nvPr/>
        </p:nvSpPr>
        <p:spPr bwMode="auto">
          <a:xfrm>
            <a:off x="5132388" y="4883148"/>
            <a:ext cx="1079500" cy="493713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err="1" smtClean="0">
                <a:solidFill>
                  <a:srgbClr val="000000"/>
                </a:solidFill>
              </a:rPr>
              <a:t>Vac</a:t>
            </a:r>
            <a:r>
              <a:rPr lang="en-US" sz="1600" dirty="0" smtClean="0">
                <a:solidFill>
                  <a:srgbClr val="000000"/>
                </a:solidFill>
              </a:rPr>
              <a:t> Database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282544" name="Rectangle 12"/>
          <p:cNvSpPr>
            <a:spLocks noChangeArrowheads="1"/>
          </p:cNvSpPr>
          <p:nvPr/>
        </p:nvSpPr>
        <p:spPr bwMode="auto">
          <a:xfrm>
            <a:off x="5132388" y="4876798"/>
            <a:ext cx="539750" cy="269875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CAS</a:t>
            </a:r>
          </a:p>
        </p:txBody>
      </p:sp>
      <p:sp>
        <p:nvSpPr>
          <p:cNvPr id="2282546" name="Line 106"/>
          <p:cNvSpPr>
            <a:spLocks noChangeShapeType="1"/>
          </p:cNvSpPr>
          <p:nvPr/>
        </p:nvSpPr>
        <p:spPr bwMode="auto">
          <a:xfrm>
            <a:off x="5662613" y="5389032"/>
            <a:ext cx="0" cy="144463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47" name="Rectangle 11"/>
          <p:cNvSpPr>
            <a:spLocks noChangeArrowheads="1"/>
          </p:cNvSpPr>
          <p:nvPr/>
        </p:nvSpPr>
        <p:spPr bwMode="auto">
          <a:xfrm>
            <a:off x="6424613" y="5523970"/>
            <a:ext cx="1279525" cy="273050"/>
          </a:xfrm>
          <a:prstGeom prst="rect">
            <a:avLst/>
          </a:prstGeom>
          <a:solidFill>
            <a:srgbClr val="00FFFF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</a:rPr>
              <a:t>Physical Device</a:t>
            </a:r>
          </a:p>
        </p:txBody>
      </p:sp>
      <p:sp>
        <p:nvSpPr>
          <p:cNvPr id="2282548" name="Line 48"/>
          <p:cNvSpPr>
            <a:spLocks noChangeShapeType="1"/>
          </p:cNvSpPr>
          <p:nvPr/>
        </p:nvSpPr>
        <p:spPr bwMode="auto">
          <a:xfrm>
            <a:off x="7037388" y="4660900"/>
            <a:ext cx="1587" cy="274638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49" name="Rectangle 12"/>
          <p:cNvSpPr>
            <a:spLocks noChangeArrowheads="1"/>
          </p:cNvSpPr>
          <p:nvPr/>
        </p:nvSpPr>
        <p:spPr bwMode="auto">
          <a:xfrm>
            <a:off x="6499225" y="4876798"/>
            <a:ext cx="1079500" cy="493713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err="1" smtClean="0">
                <a:solidFill>
                  <a:srgbClr val="000000"/>
                </a:solidFill>
              </a:rPr>
              <a:t>Util</a:t>
            </a:r>
            <a:r>
              <a:rPr lang="en-US" sz="1600" dirty="0" smtClean="0">
                <a:solidFill>
                  <a:srgbClr val="000000"/>
                </a:solidFill>
              </a:rPr>
              <a:t> Database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282550" name="Rectangle 12"/>
          <p:cNvSpPr>
            <a:spLocks noChangeArrowheads="1"/>
          </p:cNvSpPr>
          <p:nvPr/>
        </p:nvSpPr>
        <p:spPr bwMode="auto">
          <a:xfrm>
            <a:off x="6499225" y="4870448"/>
            <a:ext cx="536575" cy="269875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CAS</a:t>
            </a:r>
          </a:p>
        </p:txBody>
      </p:sp>
      <p:sp>
        <p:nvSpPr>
          <p:cNvPr id="2282552" name="Line 112"/>
          <p:cNvSpPr>
            <a:spLocks noChangeShapeType="1"/>
          </p:cNvSpPr>
          <p:nvPr/>
        </p:nvSpPr>
        <p:spPr bwMode="auto">
          <a:xfrm>
            <a:off x="7029450" y="5382682"/>
            <a:ext cx="0" cy="144463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59" name="Rectangle 25"/>
          <p:cNvSpPr>
            <a:spLocks noChangeArrowheads="1"/>
          </p:cNvSpPr>
          <p:nvPr/>
        </p:nvSpPr>
        <p:spPr bwMode="auto">
          <a:xfrm>
            <a:off x="4205287" y="1203325"/>
            <a:ext cx="1492250" cy="620713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err="1" smtClean="0">
                <a:solidFill>
                  <a:srgbClr val="000000"/>
                </a:solidFill>
              </a:rPr>
              <a:t>Matlab</a:t>
            </a:r>
            <a:r>
              <a:rPr lang="en-US" dirty="0" smtClean="0">
                <a:solidFill>
                  <a:srgbClr val="000000"/>
                </a:solidFill>
              </a:rPr>
              <a:t>, SDDS, </a:t>
            </a:r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2282560" name="Line 48"/>
          <p:cNvSpPr>
            <a:spLocks noChangeShapeType="1"/>
          </p:cNvSpPr>
          <p:nvPr/>
        </p:nvSpPr>
        <p:spPr bwMode="auto">
          <a:xfrm>
            <a:off x="5040316" y="2056895"/>
            <a:ext cx="1588" cy="273050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61" name="Rectangle 26"/>
          <p:cNvSpPr>
            <a:spLocks noChangeArrowheads="1"/>
          </p:cNvSpPr>
          <p:nvPr/>
        </p:nvSpPr>
        <p:spPr bwMode="auto">
          <a:xfrm>
            <a:off x="4205288" y="1801813"/>
            <a:ext cx="835027" cy="255587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CAC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282580" name="Rectangle 11"/>
          <p:cNvSpPr>
            <a:spLocks noChangeArrowheads="1"/>
          </p:cNvSpPr>
          <p:nvPr/>
        </p:nvSpPr>
        <p:spPr bwMode="auto">
          <a:xfrm>
            <a:off x="7761288" y="5553074"/>
            <a:ext cx="1279525" cy="472555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00"/>
                </a:solidFill>
              </a:rPr>
              <a:t>Diamond </a:t>
            </a:r>
            <a:r>
              <a:rPr lang="en-US" sz="1400" dirty="0">
                <a:solidFill>
                  <a:srgbClr val="000000"/>
                </a:solidFill>
              </a:rPr>
              <a:t>Simulation</a:t>
            </a:r>
          </a:p>
        </p:txBody>
      </p:sp>
      <p:sp>
        <p:nvSpPr>
          <p:cNvPr id="2282581" name="Line 48"/>
          <p:cNvSpPr>
            <a:spLocks noChangeShapeType="1"/>
          </p:cNvSpPr>
          <p:nvPr/>
        </p:nvSpPr>
        <p:spPr bwMode="auto">
          <a:xfrm>
            <a:off x="8374063" y="4656138"/>
            <a:ext cx="1587" cy="274637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82582" name="Rectangle 12"/>
          <p:cNvSpPr>
            <a:spLocks noChangeArrowheads="1"/>
          </p:cNvSpPr>
          <p:nvPr/>
        </p:nvSpPr>
        <p:spPr bwMode="auto">
          <a:xfrm>
            <a:off x="7835900" y="4922838"/>
            <a:ext cx="1079500" cy="493712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err="1">
                <a:solidFill>
                  <a:srgbClr val="000000"/>
                </a:solidFill>
              </a:rPr>
              <a:t>Diag</a:t>
            </a:r>
            <a:r>
              <a:rPr lang="en-US" sz="1600" dirty="0">
                <a:solidFill>
                  <a:srgbClr val="000000"/>
                </a:solidFill>
              </a:rPr>
              <a:t> &amp; PS</a:t>
            </a:r>
          </a:p>
        </p:txBody>
      </p:sp>
      <p:sp>
        <p:nvSpPr>
          <p:cNvPr id="2282583" name="Rectangle 12"/>
          <p:cNvSpPr>
            <a:spLocks noChangeArrowheads="1"/>
          </p:cNvSpPr>
          <p:nvPr/>
        </p:nvSpPr>
        <p:spPr bwMode="auto">
          <a:xfrm>
            <a:off x="7835900" y="4916488"/>
            <a:ext cx="530225" cy="269875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CAS</a:t>
            </a:r>
          </a:p>
        </p:txBody>
      </p:sp>
      <p:sp>
        <p:nvSpPr>
          <p:cNvPr id="2282585" name="Line 73"/>
          <p:cNvSpPr>
            <a:spLocks noChangeShapeType="1"/>
          </p:cNvSpPr>
          <p:nvPr/>
        </p:nvSpPr>
        <p:spPr bwMode="auto">
          <a:xfrm>
            <a:off x="8366125" y="5411788"/>
            <a:ext cx="0" cy="14446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7" name="Group 62"/>
          <p:cNvGrpSpPr>
            <a:grpSpLocks/>
          </p:cNvGrpSpPr>
          <p:nvPr/>
        </p:nvGrpSpPr>
        <p:grpSpPr bwMode="auto">
          <a:xfrm>
            <a:off x="7490939" y="1211257"/>
            <a:ext cx="1470025" cy="1119187"/>
            <a:chOff x="6026150" y="1874838"/>
            <a:chExt cx="1263650" cy="1119855"/>
          </a:xfrm>
          <a:solidFill>
            <a:srgbClr val="CCFF99"/>
          </a:solidFill>
        </p:grpSpPr>
        <p:sp>
          <p:nvSpPr>
            <p:cNvPr id="98" name="Rectangle 28"/>
            <p:cNvSpPr>
              <a:spLocks noChangeArrowheads="1"/>
            </p:cNvSpPr>
            <p:nvPr/>
          </p:nvSpPr>
          <p:spPr bwMode="auto">
            <a:xfrm>
              <a:off x="6026150" y="1874838"/>
              <a:ext cx="1263650" cy="592137"/>
            </a:xfrm>
            <a:prstGeom prst="rect">
              <a:avLst/>
            </a:prstGeom>
            <a:grpFill/>
            <a:ln w="25527">
              <a:solidFill>
                <a:srgbClr val="00006F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 defTabSz="457200" eaLnBrk="0" hangingPunct="0">
                <a:lnSpc>
                  <a:spcPct val="90000"/>
                </a:lnSpc>
                <a:spcBef>
                  <a:spcPts val="1125"/>
                </a:spcBef>
                <a:buClr>
                  <a:srgbClr val="FF0000"/>
                </a:buClr>
                <a:buSzPct val="135000"/>
                <a:buFont typeface="Arial Narrow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dirty="0" smtClean="0">
                  <a:solidFill>
                    <a:srgbClr val="000000"/>
                  </a:solidFill>
                </a:rPr>
                <a:t>Channel </a:t>
              </a:r>
              <a:r>
                <a:rPr lang="en-US" dirty="0" err="1" smtClean="0">
                  <a:solidFill>
                    <a:srgbClr val="000000"/>
                  </a:solidFill>
                </a:rPr>
                <a:t>Archiver</a:t>
              </a:r>
              <a:r>
                <a:rPr lang="en-US" dirty="0" smtClean="0">
                  <a:solidFill>
                    <a:srgbClr val="000000"/>
                  </a:solidFill>
                </a:rPr>
                <a:t> View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99" name="Line 48"/>
            <p:cNvSpPr>
              <a:spLocks noChangeShapeType="1"/>
            </p:cNvSpPr>
            <p:nvPr/>
          </p:nvSpPr>
          <p:spPr bwMode="auto">
            <a:xfrm>
              <a:off x="6648450" y="2720975"/>
              <a:ext cx="1588" cy="273718"/>
            </a:xfrm>
            <a:prstGeom prst="line">
              <a:avLst/>
            </a:prstGeom>
            <a:grpFill/>
            <a:ln w="3672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" name="Rectangle 14"/>
          <p:cNvSpPr>
            <a:spLocks noChangeArrowheads="1"/>
          </p:cNvSpPr>
          <p:nvPr/>
        </p:nvSpPr>
        <p:spPr bwMode="auto">
          <a:xfrm>
            <a:off x="6698309" y="2586038"/>
            <a:ext cx="1079500" cy="300037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REST/PVAS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9" name="Rectangle 15"/>
          <p:cNvSpPr>
            <a:spLocks noChangeArrowheads="1"/>
          </p:cNvSpPr>
          <p:nvPr/>
        </p:nvSpPr>
        <p:spPr bwMode="auto">
          <a:xfrm>
            <a:off x="6698309" y="2886075"/>
            <a:ext cx="1079500" cy="377825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00"/>
                </a:solidFill>
              </a:rPr>
              <a:t>Channel Finder </a:t>
            </a:r>
            <a:r>
              <a:rPr lang="en-US" sz="1200" b="1" dirty="0" smtClean="0">
                <a:solidFill>
                  <a:srgbClr val="000000"/>
                </a:solidFill>
              </a:rPr>
              <a:t>Server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60" name="Rectangle 15"/>
          <p:cNvSpPr>
            <a:spLocks noChangeArrowheads="1"/>
          </p:cNvSpPr>
          <p:nvPr/>
        </p:nvSpPr>
        <p:spPr bwMode="auto">
          <a:xfrm>
            <a:off x="6699897" y="3252788"/>
            <a:ext cx="1077912" cy="403225"/>
          </a:xfrm>
          <a:prstGeom prst="rect">
            <a:avLst/>
          </a:prstGeom>
          <a:solidFill>
            <a:srgbClr val="CCFF99"/>
          </a:solidFill>
          <a:ln w="25527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</a:rPr>
              <a:t>SQL</a:t>
            </a:r>
          </a:p>
        </p:txBody>
      </p:sp>
      <p:sp>
        <p:nvSpPr>
          <p:cNvPr id="64" name="Line 48"/>
          <p:cNvSpPr>
            <a:spLocks noChangeShapeType="1"/>
          </p:cNvSpPr>
          <p:nvPr/>
        </p:nvSpPr>
        <p:spPr bwMode="auto">
          <a:xfrm>
            <a:off x="7266561" y="2345530"/>
            <a:ext cx="1847" cy="247385"/>
          </a:xfrm>
          <a:prstGeom prst="line">
            <a:avLst/>
          </a:prstGeom>
          <a:noFill/>
          <a:ln w="36720">
            <a:solidFill>
              <a:srgbClr val="D8FF6B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Rectangle 29"/>
          <p:cNvSpPr>
            <a:spLocks noChangeArrowheads="1"/>
          </p:cNvSpPr>
          <p:nvPr/>
        </p:nvSpPr>
        <p:spPr bwMode="auto">
          <a:xfrm>
            <a:off x="2096030" y="1809393"/>
            <a:ext cx="631825" cy="269714"/>
          </a:xfrm>
          <a:prstGeom prst="rect">
            <a:avLst/>
          </a:prstGeom>
          <a:solidFill>
            <a:srgbClr val="CCFF99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PVAC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68" name="Rectangle 29"/>
          <p:cNvSpPr>
            <a:spLocks noChangeArrowheads="1"/>
          </p:cNvSpPr>
          <p:nvPr/>
        </p:nvSpPr>
        <p:spPr bwMode="auto">
          <a:xfrm>
            <a:off x="4997981" y="1803046"/>
            <a:ext cx="701786" cy="250653"/>
          </a:xfrm>
          <a:prstGeom prst="rect">
            <a:avLst/>
          </a:prstGeom>
          <a:solidFill>
            <a:srgbClr val="CCFF99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PVAC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69" name="Rectangle 29"/>
          <p:cNvSpPr>
            <a:spLocks noChangeArrowheads="1"/>
          </p:cNvSpPr>
          <p:nvPr/>
        </p:nvSpPr>
        <p:spPr bwMode="auto">
          <a:xfrm>
            <a:off x="1616605" y="4883148"/>
            <a:ext cx="542395" cy="269714"/>
          </a:xfrm>
          <a:prstGeom prst="rect">
            <a:avLst/>
          </a:prstGeom>
          <a:solidFill>
            <a:srgbClr val="CCFF99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PVAS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70" name="Rectangle 29"/>
          <p:cNvSpPr>
            <a:spLocks noChangeArrowheads="1"/>
          </p:cNvSpPr>
          <p:nvPr/>
        </p:nvSpPr>
        <p:spPr bwMode="auto">
          <a:xfrm>
            <a:off x="2954385" y="4874675"/>
            <a:ext cx="542395" cy="269714"/>
          </a:xfrm>
          <a:prstGeom prst="rect">
            <a:avLst/>
          </a:prstGeom>
          <a:solidFill>
            <a:srgbClr val="CCFF99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PVAS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71" name="Rectangle 29"/>
          <p:cNvSpPr>
            <a:spLocks noChangeArrowheads="1"/>
          </p:cNvSpPr>
          <p:nvPr/>
        </p:nvSpPr>
        <p:spPr bwMode="auto">
          <a:xfrm>
            <a:off x="4317566" y="4874669"/>
            <a:ext cx="542395" cy="269714"/>
          </a:xfrm>
          <a:prstGeom prst="rect">
            <a:avLst/>
          </a:prstGeom>
          <a:solidFill>
            <a:srgbClr val="CCFF99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PVAS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72" name="Rectangle 29"/>
          <p:cNvSpPr>
            <a:spLocks noChangeArrowheads="1"/>
          </p:cNvSpPr>
          <p:nvPr/>
        </p:nvSpPr>
        <p:spPr bwMode="auto">
          <a:xfrm>
            <a:off x="5680747" y="4874663"/>
            <a:ext cx="542395" cy="269714"/>
          </a:xfrm>
          <a:prstGeom prst="rect">
            <a:avLst/>
          </a:prstGeom>
          <a:solidFill>
            <a:srgbClr val="CCFF99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PVAS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73" name="Rectangle 29"/>
          <p:cNvSpPr>
            <a:spLocks noChangeArrowheads="1"/>
          </p:cNvSpPr>
          <p:nvPr/>
        </p:nvSpPr>
        <p:spPr bwMode="auto">
          <a:xfrm>
            <a:off x="7043928" y="4866190"/>
            <a:ext cx="542395" cy="269714"/>
          </a:xfrm>
          <a:prstGeom prst="rect">
            <a:avLst/>
          </a:prstGeom>
          <a:solidFill>
            <a:srgbClr val="CCFF99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PVAS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74" name="Rectangle 29"/>
          <p:cNvSpPr>
            <a:spLocks noChangeArrowheads="1"/>
          </p:cNvSpPr>
          <p:nvPr/>
        </p:nvSpPr>
        <p:spPr bwMode="auto">
          <a:xfrm>
            <a:off x="8373241" y="4916986"/>
            <a:ext cx="542395" cy="269714"/>
          </a:xfrm>
          <a:prstGeom prst="rect">
            <a:avLst/>
          </a:prstGeom>
          <a:solidFill>
            <a:srgbClr val="CCFF99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PVAS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75" name="Rectangle 14"/>
          <p:cNvSpPr>
            <a:spLocks noChangeArrowheads="1"/>
          </p:cNvSpPr>
          <p:nvPr/>
        </p:nvSpPr>
        <p:spPr bwMode="auto">
          <a:xfrm>
            <a:off x="4420680" y="2594499"/>
            <a:ext cx="1079500" cy="300037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PVAS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6" name="Rectangle 15"/>
          <p:cNvSpPr>
            <a:spLocks noChangeArrowheads="1"/>
          </p:cNvSpPr>
          <p:nvPr/>
        </p:nvSpPr>
        <p:spPr bwMode="auto">
          <a:xfrm>
            <a:off x="4420680" y="2894536"/>
            <a:ext cx="1079500" cy="377825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00"/>
                </a:solidFill>
              </a:rPr>
              <a:t>Unit Conversion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77" name="Rectangle 15"/>
          <p:cNvSpPr>
            <a:spLocks noChangeArrowheads="1"/>
          </p:cNvSpPr>
          <p:nvPr/>
        </p:nvSpPr>
        <p:spPr bwMode="auto">
          <a:xfrm>
            <a:off x="4422268" y="3261249"/>
            <a:ext cx="1077912" cy="403225"/>
          </a:xfrm>
          <a:prstGeom prst="rect">
            <a:avLst/>
          </a:prstGeom>
          <a:solidFill>
            <a:srgbClr val="CCFF99"/>
          </a:solidFill>
          <a:ln w="25527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00"/>
                </a:solidFill>
              </a:rPr>
              <a:t>CAC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78" name="Line 48"/>
          <p:cNvSpPr>
            <a:spLocks noChangeShapeType="1"/>
          </p:cNvSpPr>
          <p:nvPr/>
        </p:nvSpPr>
        <p:spPr bwMode="auto">
          <a:xfrm>
            <a:off x="4946146" y="2336276"/>
            <a:ext cx="1588" cy="273050"/>
          </a:xfrm>
          <a:prstGeom prst="line">
            <a:avLst/>
          </a:prstGeom>
          <a:noFill/>
          <a:ln w="36720">
            <a:solidFill>
              <a:srgbClr val="CC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" name="Line 48"/>
          <p:cNvSpPr>
            <a:spLocks noChangeShapeType="1"/>
          </p:cNvSpPr>
          <p:nvPr/>
        </p:nvSpPr>
        <p:spPr bwMode="auto">
          <a:xfrm>
            <a:off x="4971346" y="3657599"/>
            <a:ext cx="1588" cy="957263"/>
          </a:xfrm>
          <a:prstGeom prst="line">
            <a:avLst/>
          </a:prstGeom>
          <a:noFill/>
          <a:ln w="36720">
            <a:solidFill>
              <a:srgbClr val="CC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" name="Rectangle 29"/>
          <p:cNvSpPr>
            <a:spLocks noChangeArrowheads="1"/>
          </p:cNvSpPr>
          <p:nvPr/>
        </p:nvSpPr>
        <p:spPr bwMode="auto">
          <a:xfrm>
            <a:off x="7490940" y="1811507"/>
            <a:ext cx="1470024" cy="267601"/>
          </a:xfrm>
          <a:prstGeom prst="rect">
            <a:avLst/>
          </a:prstGeom>
          <a:solidFill>
            <a:srgbClr val="CCFF99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PVAC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84" name="Rectangle 14"/>
          <p:cNvSpPr>
            <a:spLocks noChangeArrowheads="1"/>
          </p:cNvSpPr>
          <p:nvPr/>
        </p:nvSpPr>
        <p:spPr bwMode="auto">
          <a:xfrm>
            <a:off x="3201426" y="2611427"/>
            <a:ext cx="1079500" cy="300037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PVAS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5" name="Rectangle 15"/>
          <p:cNvSpPr>
            <a:spLocks noChangeArrowheads="1"/>
          </p:cNvSpPr>
          <p:nvPr/>
        </p:nvSpPr>
        <p:spPr bwMode="auto">
          <a:xfrm>
            <a:off x="3201426" y="2911464"/>
            <a:ext cx="1079500" cy="377825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00"/>
                </a:solidFill>
              </a:rPr>
              <a:t>Orbit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86" name="Rectangle 15"/>
          <p:cNvSpPr>
            <a:spLocks noChangeArrowheads="1"/>
          </p:cNvSpPr>
          <p:nvPr/>
        </p:nvSpPr>
        <p:spPr bwMode="auto">
          <a:xfrm>
            <a:off x="3203014" y="3278177"/>
            <a:ext cx="1077912" cy="403225"/>
          </a:xfrm>
          <a:prstGeom prst="rect">
            <a:avLst/>
          </a:prstGeom>
          <a:solidFill>
            <a:srgbClr val="CCFF99"/>
          </a:solidFill>
          <a:ln w="25527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00"/>
                </a:solidFill>
              </a:rPr>
              <a:t>CAC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7" name="Line 48"/>
          <p:cNvSpPr>
            <a:spLocks noChangeShapeType="1"/>
          </p:cNvSpPr>
          <p:nvPr/>
        </p:nvSpPr>
        <p:spPr bwMode="auto">
          <a:xfrm>
            <a:off x="3743861" y="2343155"/>
            <a:ext cx="1587" cy="273050"/>
          </a:xfrm>
          <a:prstGeom prst="line">
            <a:avLst/>
          </a:prstGeom>
          <a:noFill/>
          <a:ln w="36703">
            <a:solidFill>
              <a:srgbClr val="CC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Line 48"/>
          <p:cNvSpPr>
            <a:spLocks noChangeShapeType="1"/>
          </p:cNvSpPr>
          <p:nvPr/>
        </p:nvSpPr>
        <p:spPr bwMode="auto">
          <a:xfrm>
            <a:off x="3782838" y="3673475"/>
            <a:ext cx="1588" cy="957263"/>
          </a:xfrm>
          <a:prstGeom prst="line">
            <a:avLst/>
          </a:prstGeom>
          <a:noFill/>
          <a:ln w="36720">
            <a:solidFill>
              <a:srgbClr val="CC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" name="Rectangle 14"/>
          <p:cNvSpPr>
            <a:spLocks noChangeArrowheads="1"/>
          </p:cNvSpPr>
          <p:nvPr/>
        </p:nvSpPr>
        <p:spPr bwMode="auto">
          <a:xfrm>
            <a:off x="1989116" y="2587625"/>
            <a:ext cx="1079500" cy="300038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PVAS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1" name="Rectangle 15"/>
          <p:cNvSpPr>
            <a:spLocks noChangeArrowheads="1"/>
          </p:cNvSpPr>
          <p:nvPr/>
        </p:nvSpPr>
        <p:spPr bwMode="auto">
          <a:xfrm>
            <a:off x="1989116" y="2887663"/>
            <a:ext cx="1079500" cy="3778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 smtClean="0">
                <a:solidFill>
                  <a:srgbClr val="000000"/>
                </a:solidFill>
              </a:rPr>
              <a:t>Model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92" name="Rectangle 15"/>
          <p:cNvSpPr>
            <a:spLocks noChangeArrowheads="1"/>
          </p:cNvSpPr>
          <p:nvPr/>
        </p:nvSpPr>
        <p:spPr bwMode="auto">
          <a:xfrm>
            <a:off x="1992291" y="3262313"/>
            <a:ext cx="1076325" cy="403225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0" rIns="90000" bIns="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</a:rPr>
              <a:t>SQL</a:t>
            </a:r>
          </a:p>
        </p:txBody>
      </p:sp>
      <p:sp>
        <p:nvSpPr>
          <p:cNvPr id="93" name="Line 132"/>
          <p:cNvSpPr>
            <a:spLocks noChangeShapeType="1"/>
          </p:cNvSpPr>
          <p:nvPr/>
        </p:nvSpPr>
        <p:spPr bwMode="auto">
          <a:xfrm>
            <a:off x="2525691" y="3659188"/>
            <a:ext cx="0" cy="14446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" name="AutoShape 133"/>
          <p:cNvSpPr>
            <a:spLocks noChangeArrowheads="1"/>
          </p:cNvSpPr>
          <p:nvPr/>
        </p:nvSpPr>
        <p:spPr bwMode="auto">
          <a:xfrm>
            <a:off x="2222478" y="3808413"/>
            <a:ext cx="592138" cy="728662"/>
          </a:xfrm>
          <a:prstGeom prst="can">
            <a:avLst>
              <a:gd name="adj" fmla="val 30764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Text Box 134"/>
          <p:cNvSpPr txBox="1">
            <a:spLocks noChangeArrowheads="1"/>
          </p:cNvSpPr>
          <p:nvPr/>
        </p:nvSpPr>
        <p:spPr bwMode="auto">
          <a:xfrm>
            <a:off x="2229360" y="4014788"/>
            <a:ext cx="5838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RDB</a:t>
            </a:r>
            <a:endParaRPr lang="en-US" dirty="0"/>
          </a:p>
        </p:txBody>
      </p:sp>
      <p:sp>
        <p:nvSpPr>
          <p:cNvPr id="96" name="Line 48"/>
          <p:cNvSpPr>
            <a:spLocks noChangeShapeType="1"/>
          </p:cNvSpPr>
          <p:nvPr/>
        </p:nvSpPr>
        <p:spPr bwMode="auto">
          <a:xfrm>
            <a:off x="2533628" y="2319338"/>
            <a:ext cx="1588" cy="273050"/>
          </a:xfrm>
          <a:prstGeom prst="line">
            <a:avLst/>
          </a:prstGeom>
          <a:noFill/>
          <a:ln w="36720">
            <a:solidFill>
              <a:srgbClr val="CCFF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" name="Rectangle 14"/>
          <p:cNvSpPr>
            <a:spLocks noChangeArrowheads="1"/>
          </p:cNvSpPr>
          <p:nvPr/>
        </p:nvSpPr>
        <p:spPr bwMode="auto">
          <a:xfrm>
            <a:off x="7926006" y="2586020"/>
            <a:ext cx="544894" cy="300037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</a:rPr>
              <a:t>C</a:t>
            </a:r>
            <a:r>
              <a:rPr lang="en-US" dirty="0" smtClean="0">
                <a:solidFill>
                  <a:srgbClr val="000000"/>
                </a:solidFill>
              </a:rPr>
              <a:t>AC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" name="Rectangle 15"/>
          <p:cNvSpPr>
            <a:spLocks noChangeArrowheads="1"/>
          </p:cNvSpPr>
          <p:nvPr/>
        </p:nvSpPr>
        <p:spPr bwMode="auto">
          <a:xfrm>
            <a:off x="7926006" y="2886057"/>
            <a:ext cx="1079500" cy="377825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00"/>
                </a:solidFill>
              </a:rPr>
              <a:t>Save / Retrieve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05" name="Line 48"/>
          <p:cNvSpPr>
            <a:spLocks noChangeShapeType="1"/>
          </p:cNvSpPr>
          <p:nvPr/>
        </p:nvSpPr>
        <p:spPr bwMode="auto">
          <a:xfrm>
            <a:off x="8468441" y="2317748"/>
            <a:ext cx="1587" cy="273050"/>
          </a:xfrm>
          <a:prstGeom prst="line">
            <a:avLst/>
          </a:prstGeom>
          <a:noFill/>
          <a:ln w="3670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" name="Rectangle 14"/>
          <p:cNvSpPr>
            <a:spLocks noChangeArrowheads="1"/>
          </p:cNvSpPr>
          <p:nvPr/>
        </p:nvSpPr>
        <p:spPr bwMode="auto">
          <a:xfrm>
            <a:off x="8467888" y="2586014"/>
            <a:ext cx="544894" cy="300037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PVAS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04" name="Straight Connector 103"/>
          <p:cNvCxnSpPr/>
          <p:nvPr/>
        </p:nvCxnSpPr>
        <p:spPr bwMode="auto">
          <a:xfrm flipH="1">
            <a:off x="6580300" y="3032653"/>
            <a:ext cx="277802" cy="4230"/>
          </a:xfrm>
          <a:prstGeom prst="line">
            <a:avLst/>
          </a:prstGeom>
          <a:noFill/>
          <a:ln w="12700" cap="flat" cmpd="sng" algn="ctr">
            <a:solidFill>
              <a:srgbClr val="CCFF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Rectangle 14"/>
          <p:cNvSpPr>
            <a:spLocks noChangeArrowheads="1"/>
          </p:cNvSpPr>
          <p:nvPr/>
        </p:nvSpPr>
        <p:spPr bwMode="auto">
          <a:xfrm>
            <a:off x="5558373" y="2578627"/>
            <a:ext cx="1079500" cy="3000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PVAS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9" name="Rectangle 15"/>
          <p:cNvSpPr>
            <a:spLocks noChangeArrowheads="1"/>
          </p:cNvSpPr>
          <p:nvPr/>
        </p:nvSpPr>
        <p:spPr bwMode="auto">
          <a:xfrm>
            <a:off x="5558373" y="2878665"/>
            <a:ext cx="1079500" cy="377825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 smtClean="0">
                <a:solidFill>
                  <a:srgbClr val="000000"/>
                </a:solidFill>
              </a:rPr>
              <a:t>Archive Retrieval</a:t>
            </a: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110" name="Rectangle 15"/>
          <p:cNvSpPr>
            <a:spLocks noChangeArrowheads="1"/>
          </p:cNvSpPr>
          <p:nvPr/>
        </p:nvSpPr>
        <p:spPr bwMode="auto">
          <a:xfrm>
            <a:off x="5561548" y="3253315"/>
            <a:ext cx="1076325" cy="403225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0" rIns="90000" bIns="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XML/RPC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1" name="Line 132"/>
          <p:cNvSpPr>
            <a:spLocks noChangeShapeType="1"/>
          </p:cNvSpPr>
          <p:nvPr/>
        </p:nvSpPr>
        <p:spPr bwMode="auto">
          <a:xfrm>
            <a:off x="6094948" y="3650190"/>
            <a:ext cx="0" cy="14446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" name="Line 48"/>
          <p:cNvSpPr>
            <a:spLocks noChangeShapeType="1"/>
          </p:cNvSpPr>
          <p:nvPr/>
        </p:nvSpPr>
        <p:spPr bwMode="auto">
          <a:xfrm>
            <a:off x="6110801" y="2310340"/>
            <a:ext cx="1588" cy="273050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" name="Text Box 134"/>
          <p:cNvSpPr txBox="1">
            <a:spLocks noChangeArrowheads="1"/>
          </p:cNvSpPr>
          <p:nvPr/>
        </p:nvSpPr>
        <p:spPr bwMode="auto">
          <a:xfrm>
            <a:off x="5558373" y="3892174"/>
            <a:ext cx="11017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Channel</a:t>
            </a:r>
          </a:p>
          <a:p>
            <a:r>
              <a:rPr lang="en-US" dirty="0" err="1" smtClean="0"/>
              <a:t>Archiver</a:t>
            </a:r>
            <a:endParaRPr lang="en-US" dirty="0"/>
          </a:p>
        </p:txBody>
      </p:sp>
      <p:sp>
        <p:nvSpPr>
          <p:cNvPr id="115" name="Rectangle 29"/>
          <p:cNvSpPr>
            <a:spLocks noChangeArrowheads="1"/>
          </p:cNvSpPr>
          <p:nvPr/>
        </p:nvSpPr>
        <p:spPr bwMode="auto">
          <a:xfrm>
            <a:off x="3462338" y="1791758"/>
            <a:ext cx="631825" cy="269714"/>
          </a:xfrm>
          <a:prstGeom prst="rect">
            <a:avLst/>
          </a:prstGeom>
          <a:solidFill>
            <a:srgbClr val="CCFF99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00"/>
                </a:solidFill>
              </a:rPr>
              <a:t>PVAC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21" name="Line 132"/>
          <p:cNvSpPr>
            <a:spLocks noChangeShapeType="1"/>
          </p:cNvSpPr>
          <p:nvPr/>
        </p:nvSpPr>
        <p:spPr bwMode="auto">
          <a:xfrm>
            <a:off x="8451410" y="3248817"/>
            <a:ext cx="0" cy="14446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" name="AutoShape 133"/>
          <p:cNvSpPr>
            <a:spLocks noChangeArrowheads="1"/>
          </p:cNvSpPr>
          <p:nvPr/>
        </p:nvSpPr>
        <p:spPr bwMode="auto">
          <a:xfrm>
            <a:off x="8148197" y="3398042"/>
            <a:ext cx="592138" cy="728662"/>
          </a:xfrm>
          <a:prstGeom prst="can">
            <a:avLst>
              <a:gd name="adj" fmla="val 30764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Text Box 134"/>
          <p:cNvSpPr txBox="1">
            <a:spLocks noChangeArrowheads="1"/>
          </p:cNvSpPr>
          <p:nvPr/>
        </p:nvSpPr>
        <p:spPr bwMode="auto">
          <a:xfrm>
            <a:off x="8155079" y="3604417"/>
            <a:ext cx="5838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RDB</a:t>
            </a:r>
            <a:endParaRPr lang="en-US" dirty="0"/>
          </a:p>
        </p:txBody>
      </p:sp>
      <p:sp>
        <p:nvSpPr>
          <p:cNvPr id="124" name="Line 132"/>
          <p:cNvSpPr>
            <a:spLocks noChangeShapeType="1"/>
          </p:cNvSpPr>
          <p:nvPr/>
        </p:nvSpPr>
        <p:spPr bwMode="auto">
          <a:xfrm>
            <a:off x="7245203" y="3645427"/>
            <a:ext cx="0" cy="14446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" name="AutoShape 133"/>
          <p:cNvSpPr>
            <a:spLocks noChangeArrowheads="1"/>
          </p:cNvSpPr>
          <p:nvPr/>
        </p:nvSpPr>
        <p:spPr bwMode="auto">
          <a:xfrm>
            <a:off x="6941990" y="3794652"/>
            <a:ext cx="592138" cy="728662"/>
          </a:xfrm>
          <a:prstGeom prst="can">
            <a:avLst>
              <a:gd name="adj" fmla="val 30764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Text Box 134"/>
          <p:cNvSpPr txBox="1">
            <a:spLocks noChangeArrowheads="1"/>
          </p:cNvSpPr>
          <p:nvPr/>
        </p:nvSpPr>
        <p:spPr bwMode="auto">
          <a:xfrm>
            <a:off x="6948872" y="4001027"/>
            <a:ext cx="5838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RDB</a:t>
            </a:r>
            <a:endParaRPr lang="en-US" dirty="0"/>
          </a:p>
        </p:txBody>
      </p:sp>
      <p:grpSp>
        <p:nvGrpSpPr>
          <p:cNvPr id="116" name="Group 62"/>
          <p:cNvGrpSpPr>
            <a:grpSpLocks/>
          </p:cNvGrpSpPr>
          <p:nvPr/>
        </p:nvGrpSpPr>
        <p:grpSpPr bwMode="auto">
          <a:xfrm>
            <a:off x="5845175" y="1058863"/>
            <a:ext cx="1470025" cy="1271587"/>
            <a:chOff x="6026150" y="1721817"/>
            <a:chExt cx="1263650" cy="1272876"/>
          </a:xfrm>
        </p:grpSpPr>
        <p:sp>
          <p:nvSpPr>
            <p:cNvPr id="117" name="Rectangle 28"/>
            <p:cNvSpPr>
              <a:spLocks noChangeArrowheads="1"/>
            </p:cNvSpPr>
            <p:nvPr/>
          </p:nvSpPr>
          <p:spPr bwMode="auto">
            <a:xfrm>
              <a:off x="6026150" y="1721817"/>
              <a:ext cx="1263650" cy="482524"/>
            </a:xfrm>
            <a:prstGeom prst="rect">
              <a:avLst/>
            </a:prstGeom>
            <a:solidFill>
              <a:srgbClr val="FFFFCC"/>
            </a:solidFill>
            <a:ln w="25527">
              <a:solidFill>
                <a:srgbClr val="00006F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 defTabSz="457200" eaLnBrk="0" hangingPunct="0">
                <a:lnSpc>
                  <a:spcPct val="90000"/>
                </a:lnSpc>
                <a:spcBef>
                  <a:spcPts val="1125"/>
                </a:spcBef>
                <a:buClr>
                  <a:srgbClr val="FF0000"/>
                </a:buClr>
                <a:buSzPct val="135000"/>
                <a:buFont typeface="Arial Narrow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 dirty="0">
                  <a:solidFill>
                    <a:srgbClr val="000000"/>
                  </a:solidFill>
                </a:rPr>
                <a:t>Control System Studio </a:t>
              </a:r>
              <a:r>
                <a:rPr lang="en-US" sz="1200" dirty="0">
                  <a:solidFill>
                    <a:srgbClr val="FFC000"/>
                  </a:solidFill>
                </a:rPr>
                <a:t>with  Correlation Plots</a:t>
              </a:r>
            </a:p>
          </p:txBody>
        </p:sp>
        <p:sp>
          <p:nvSpPr>
            <p:cNvPr id="118" name="Line 48"/>
            <p:cNvSpPr>
              <a:spLocks noChangeShapeType="1"/>
            </p:cNvSpPr>
            <p:nvPr/>
          </p:nvSpPr>
          <p:spPr bwMode="auto">
            <a:xfrm>
              <a:off x="6648450" y="2720975"/>
              <a:ext cx="1588" cy="273718"/>
            </a:xfrm>
            <a:prstGeom prst="line">
              <a:avLst/>
            </a:prstGeom>
            <a:noFill/>
            <a:ln w="3672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Rectangle 29"/>
            <p:cNvSpPr>
              <a:spLocks noChangeArrowheads="1"/>
            </p:cNvSpPr>
            <p:nvPr/>
          </p:nvSpPr>
          <p:spPr bwMode="auto">
            <a:xfrm>
              <a:off x="6026151" y="2473325"/>
              <a:ext cx="622299" cy="269875"/>
            </a:xfrm>
            <a:prstGeom prst="rect">
              <a:avLst/>
            </a:prstGeom>
            <a:solidFill>
              <a:srgbClr val="FFFFCC"/>
            </a:solidFill>
            <a:ln w="25527">
              <a:solidFill>
                <a:srgbClr val="00006F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lnSpc>
                  <a:spcPct val="90000"/>
                </a:lnSpc>
                <a:spcBef>
                  <a:spcPts val="1125"/>
                </a:spcBef>
                <a:buClr>
                  <a:srgbClr val="FF0000"/>
                </a:buClr>
                <a:buSzPct val="135000"/>
                <a:buFont typeface="Arial Narrow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00"/>
                  </a:solidFill>
                </a:rPr>
                <a:t>CAC</a:t>
              </a:r>
            </a:p>
          </p:txBody>
        </p:sp>
      </p:grpSp>
      <p:sp>
        <p:nvSpPr>
          <p:cNvPr id="120" name="Rectangle 29"/>
          <p:cNvSpPr>
            <a:spLocks noChangeArrowheads="1"/>
          </p:cNvSpPr>
          <p:nvPr/>
        </p:nvSpPr>
        <p:spPr bwMode="auto">
          <a:xfrm>
            <a:off x="5835650" y="1538288"/>
            <a:ext cx="1474788" cy="273050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err="1">
                <a:solidFill>
                  <a:srgbClr val="000000"/>
                </a:solidFill>
              </a:rPr>
              <a:t>PVManager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27" name="Rectangle 29"/>
          <p:cNvSpPr>
            <a:spLocks noChangeArrowheads="1"/>
          </p:cNvSpPr>
          <p:nvPr/>
        </p:nvSpPr>
        <p:spPr bwMode="auto">
          <a:xfrm>
            <a:off x="6572250" y="1809750"/>
            <a:ext cx="723900" cy="269875"/>
          </a:xfrm>
          <a:prstGeom prst="rect">
            <a:avLst/>
          </a:prstGeom>
          <a:solidFill>
            <a:srgbClr val="E7D175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</a:rPr>
              <a:t>PVAC</a:t>
            </a:r>
          </a:p>
        </p:txBody>
      </p:sp>
    </p:spTree>
    <p:extLst>
      <p:ext uri="{BB962C8B-B14F-4D97-AF65-F5344CB8AC3E}">
        <p14:creationId xmlns:p14="http://schemas.microsoft.com/office/powerpoint/2010/main" val="2915405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33"/>
          <p:cNvSpPr>
            <a:spLocks noChangeArrowheads="1"/>
          </p:cNvSpPr>
          <p:nvPr/>
        </p:nvSpPr>
        <p:spPr bwMode="auto">
          <a:xfrm>
            <a:off x="7586663" y="3798888"/>
            <a:ext cx="1022350" cy="773112"/>
          </a:xfrm>
          <a:prstGeom prst="can">
            <a:avLst>
              <a:gd name="adj" fmla="val 23370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78"/>
          <p:cNvSpPr>
            <a:spLocks noChangeArrowheads="1"/>
          </p:cNvSpPr>
          <p:nvPr/>
        </p:nvSpPr>
        <p:spPr bwMode="auto">
          <a:xfrm>
            <a:off x="657225" y="3875088"/>
            <a:ext cx="515938" cy="439737"/>
          </a:xfrm>
          <a:prstGeom prst="can">
            <a:avLst>
              <a:gd name="adj" fmla="val 25000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8575" y="258763"/>
            <a:ext cx="9147175" cy="590550"/>
          </a:xfrm>
        </p:spPr>
        <p:txBody>
          <a:bodyPr lIns="0" tIns="0" rIns="0" bIns="0">
            <a:normAutofit fontScale="90000"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V4</a:t>
            </a:r>
            <a:r>
              <a:rPr lang="en-US" dirty="0" smtClean="0">
                <a:cs typeface="Times New Roman" pitchFamily="18" charset="0"/>
              </a:rPr>
              <a:t> for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Experiment Control / DAQ/ UI</a:t>
            </a:r>
            <a:endParaRPr lang="en-US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87338" y="4746625"/>
            <a:ext cx="8601075" cy="46038"/>
          </a:xfrm>
          <a:prstGeom prst="rect">
            <a:avLst/>
          </a:prstGeom>
          <a:solidFill>
            <a:srgbClr val="FF0000"/>
          </a:solidFill>
          <a:ln w="255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9222" name="Rectangle 11"/>
          <p:cNvSpPr>
            <a:spLocks noChangeArrowheads="1"/>
          </p:cNvSpPr>
          <p:nvPr/>
        </p:nvSpPr>
        <p:spPr bwMode="auto">
          <a:xfrm>
            <a:off x="738188" y="5475288"/>
            <a:ext cx="1279525" cy="1030287"/>
          </a:xfrm>
          <a:prstGeom prst="rect">
            <a:avLst/>
          </a:prstGeom>
          <a:solidFill>
            <a:srgbClr val="A6F088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</a:rPr>
              <a:t>Detector</a:t>
            </a:r>
          </a:p>
        </p:txBody>
      </p:sp>
      <p:sp>
        <p:nvSpPr>
          <p:cNvPr id="9223" name="Rectangle 13"/>
          <p:cNvSpPr>
            <a:spLocks noChangeArrowheads="1"/>
          </p:cNvSpPr>
          <p:nvPr/>
        </p:nvSpPr>
        <p:spPr bwMode="auto">
          <a:xfrm>
            <a:off x="287338" y="2320925"/>
            <a:ext cx="8658225" cy="46038"/>
          </a:xfrm>
          <a:prstGeom prst="rect">
            <a:avLst/>
          </a:prstGeom>
          <a:solidFill>
            <a:srgbClr val="FF0000"/>
          </a:solidFill>
          <a:ln w="255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9224" name="Line 48"/>
          <p:cNvSpPr>
            <a:spLocks noChangeShapeType="1"/>
          </p:cNvSpPr>
          <p:nvPr/>
        </p:nvSpPr>
        <p:spPr bwMode="auto">
          <a:xfrm flipH="1">
            <a:off x="284163" y="2306638"/>
            <a:ext cx="3175" cy="246380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Text Box 49"/>
          <p:cNvSpPr txBox="1">
            <a:spLocks noChangeArrowheads="1"/>
          </p:cNvSpPr>
          <p:nvPr/>
        </p:nvSpPr>
        <p:spPr bwMode="auto">
          <a:xfrm>
            <a:off x="1033463" y="2111375"/>
            <a:ext cx="979487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9pPr>
          </a:lstStyle>
          <a:p>
            <a:pPr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</a:pPr>
            <a:r>
              <a:rPr lang="en-US" sz="1200" b="1">
                <a:solidFill>
                  <a:srgbClr val="000000"/>
                </a:solidFill>
              </a:rPr>
              <a:t>Ethernet</a:t>
            </a:r>
          </a:p>
        </p:txBody>
      </p:sp>
      <p:sp>
        <p:nvSpPr>
          <p:cNvPr id="9226" name="Line 48"/>
          <p:cNvSpPr>
            <a:spLocks noChangeShapeType="1"/>
          </p:cNvSpPr>
          <p:nvPr/>
        </p:nvSpPr>
        <p:spPr bwMode="auto">
          <a:xfrm flipH="1">
            <a:off x="3865563" y="4814888"/>
            <a:ext cx="0" cy="138112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27" name="Group 61"/>
          <p:cNvGrpSpPr>
            <a:grpSpLocks/>
          </p:cNvGrpSpPr>
          <p:nvPr/>
        </p:nvGrpSpPr>
        <p:grpSpPr bwMode="auto">
          <a:xfrm>
            <a:off x="1776413" y="1181100"/>
            <a:ext cx="1905000" cy="1119188"/>
            <a:chOff x="5384080" y="1874837"/>
            <a:chExt cx="1905720" cy="1119856"/>
          </a:xfrm>
        </p:grpSpPr>
        <p:sp>
          <p:nvSpPr>
            <p:cNvPr id="9328" name="Rectangle 28"/>
            <p:cNvSpPr>
              <a:spLocks noChangeArrowheads="1"/>
            </p:cNvSpPr>
            <p:nvPr/>
          </p:nvSpPr>
          <p:spPr bwMode="auto">
            <a:xfrm>
              <a:off x="5384080" y="1874837"/>
              <a:ext cx="1905720" cy="592132"/>
            </a:xfrm>
            <a:prstGeom prst="rect">
              <a:avLst/>
            </a:prstGeom>
            <a:solidFill>
              <a:srgbClr val="E7D175"/>
            </a:solidFill>
            <a:ln w="25527">
              <a:solidFill>
                <a:srgbClr val="00006F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 defTabSz="457200" eaLnBrk="0" hangingPunct="0">
                <a:lnSpc>
                  <a:spcPct val="90000"/>
                </a:lnSpc>
                <a:spcBef>
                  <a:spcPts val="1125"/>
                </a:spcBef>
                <a:buClr>
                  <a:srgbClr val="FF0000"/>
                </a:buClr>
                <a:buSzPct val="135000"/>
                <a:buFont typeface="Arial Narrow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</a:rPr>
                <a:t>Python Clients</a:t>
              </a:r>
            </a:p>
          </p:txBody>
        </p:sp>
        <p:sp>
          <p:nvSpPr>
            <p:cNvPr id="9329" name="Line 48"/>
            <p:cNvSpPr>
              <a:spLocks noChangeShapeType="1"/>
            </p:cNvSpPr>
            <p:nvPr/>
          </p:nvSpPr>
          <p:spPr bwMode="auto">
            <a:xfrm>
              <a:off x="6363640" y="2720975"/>
              <a:ext cx="1588" cy="273718"/>
            </a:xfrm>
            <a:prstGeom prst="line">
              <a:avLst/>
            </a:prstGeom>
            <a:noFill/>
            <a:ln w="3672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0" name="Rectangle 29"/>
            <p:cNvSpPr>
              <a:spLocks noChangeArrowheads="1"/>
            </p:cNvSpPr>
            <p:nvPr/>
          </p:nvSpPr>
          <p:spPr bwMode="auto">
            <a:xfrm>
              <a:off x="6026150" y="2473325"/>
              <a:ext cx="631825" cy="269875"/>
            </a:xfrm>
            <a:prstGeom prst="rect">
              <a:avLst/>
            </a:prstGeom>
            <a:solidFill>
              <a:srgbClr val="FFFFCC"/>
            </a:solidFill>
            <a:ln w="25560">
              <a:solidFill>
                <a:srgbClr val="00006F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lnSpc>
                  <a:spcPct val="90000"/>
                </a:lnSpc>
                <a:spcBef>
                  <a:spcPts val="1125"/>
                </a:spcBef>
                <a:buClr>
                  <a:srgbClr val="FF0000"/>
                </a:buClr>
                <a:buSzPct val="135000"/>
                <a:buFont typeface="Arial Narrow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00"/>
                  </a:solidFill>
                </a:rPr>
                <a:t>CAC</a:t>
              </a:r>
            </a:p>
          </p:txBody>
        </p:sp>
      </p:grpSp>
      <p:grpSp>
        <p:nvGrpSpPr>
          <p:cNvPr id="9228" name="Group 62"/>
          <p:cNvGrpSpPr>
            <a:grpSpLocks/>
          </p:cNvGrpSpPr>
          <p:nvPr/>
        </p:nvGrpSpPr>
        <p:grpSpPr bwMode="auto">
          <a:xfrm>
            <a:off x="5924550" y="1058863"/>
            <a:ext cx="1470025" cy="1271587"/>
            <a:chOff x="6026150" y="1721817"/>
            <a:chExt cx="1263650" cy="1272876"/>
          </a:xfrm>
        </p:grpSpPr>
        <p:sp>
          <p:nvSpPr>
            <p:cNvPr id="9325" name="Rectangle 28"/>
            <p:cNvSpPr>
              <a:spLocks noChangeArrowheads="1"/>
            </p:cNvSpPr>
            <p:nvPr/>
          </p:nvSpPr>
          <p:spPr bwMode="auto">
            <a:xfrm>
              <a:off x="6026150" y="1721817"/>
              <a:ext cx="1263650" cy="482524"/>
            </a:xfrm>
            <a:prstGeom prst="rect">
              <a:avLst/>
            </a:prstGeom>
            <a:solidFill>
              <a:srgbClr val="FFFFCC"/>
            </a:solidFill>
            <a:ln w="25527">
              <a:solidFill>
                <a:srgbClr val="00006F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 defTabSz="457200" eaLnBrk="0" hangingPunct="0">
                <a:lnSpc>
                  <a:spcPct val="90000"/>
                </a:lnSpc>
                <a:spcBef>
                  <a:spcPts val="1125"/>
                </a:spcBef>
                <a:buClr>
                  <a:srgbClr val="FF0000"/>
                </a:buClr>
                <a:buSzPct val="135000"/>
                <a:buFont typeface="Arial Narrow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 dirty="0">
                  <a:solidFill>
                    <a:srgbClr val="000000"/>
                  </a:solidFill>
                </a:rPr>
                <a:t>Control System Studio </a:t>
              </a:r>
              <a:r>
                <a:rPr lang="en-US" sz="1200" dirty="0">
                  <a:solidFill>
                    <a:srgbClr val="FFC000"/>
                  </a:solidFill>
                </a:rPr>
                <a:t>with  Correlation Plots</a:t>
              </a:r>
            </a:p>
          </p:txBody>
        </p:sp>
        <p:sp>
          <p:nvSpPr>
            <p:cNvPr id="9326" name="Line 48"/>
            <p:cNvSpPr>
              <a:spLocks noChangeShapeType="1"/>
            </p:cNvSpPr>
            <p:nvPr/>
          </p:nvSpPr>
          <p:spPr bwMode="auto">
            <a:xfrm>
              <a:off x="6648450" y="2720975"/>
              <a:ext cx="1588" cy="273718"/>
            </a:xfrm>
            <a:prstGeom prst="line">
              <a:avLst/>
            </a:prstGeom>
            <a:noFill/>
            <a:ln w="3672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7" name="Rectangle 29"/>
            <p:cNvSpPr>
              <a:spLocks noChangeArrowheads="1"/>
            </p:cNvSpPr>
            <p:nvPr/>
          </p:nvSpPr>
          <p:spPr bwMode="auto">
            <a:xfrm>
              <a:off x="6026151" y="2473325"/>
              <a:ext cx="622299" cy="269875"/>
            </a:xfrm>
            <a:prstGeom prst="rect">
              <a:avLst/>
            </a:prstGeom>
            <a:solidFill>
              <a:srgbClr val="FFFFCC"/>
            </a:solidFill>
            <a:ln w="25527">
              <a:solidFill>
                <a:srgbClr val="00006F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lnSpc>
                  <a:spcPct val="90000"/>
                </a:lnSpc>
                <a:spcBef>
                  <a:spcPts val="1125"/>
                </a:spcBef>
                <a:buClr>
                  <a:srgbClr val="FF0000"/>
                </a:buClr>
                <a:buSzPct val="135000"/>
                <a:buFont typeface="Arial Narrow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00"/>
                  </a:solidFill>
                </a:rPr>
                <a:t>CAC</a:t>
              </a:r>
            </a:p>
          </p:txBody>
        </p:sp>
      </p:grpSp>
      <p:sp>
        <p:nvSpPr>
          <p:cNvPr id="9229" name="Rectangle 12"/>
          <p:cNvSpPr>
            <a:spLocks noChangeArrowheads="1"/>
          </p:cNvSpPr>
          <p:nvPr/>
        </p:nvSpPr>
        <p:spPr bwMode="auto">
          <a:xfrm>
            <a:off x="3087688" y="5275263"/>
            <a:ext cx="1558925" cy="360362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00"/>
                </a:solidFill>
              </a:rPr>
              <a:t>Process Database.</a:t>
            </a:r>
          </a:p>
        </p:txBody>
      </p:sp>
      <p:sp>
        <p:nvSpPr>
          <p:cNvPr id="9230" name="Rectangle 12"/>
          <p:cNvSpPr>
            <a:spLocks noChangeArrowheads="1"/>
          </p:cNvSpPr>
          <p:nvPr/>
        </p:nvSpPr>
        <p:spPr bwMode="auto">
          <a:xfrm>
            <a:off x="3087688" y="4964113"/>
            <a:ext cx="777875" cy="311150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CAS</a:t>
            </a:r>
          </a:p>
        </p:txBody>
      </p:sp>
      <p:grpSp>
        <p:nvGrpSpPr>
          <p:cNvPr id="97" name="Group 62"/>
          <p:cNvGrpSpPr>
            <a:grpSpLocks/>
          </p:cNvGrpSpPr>
          <p:nvPr/>
        </p:nvGrpSpPr>
        <p:grpSpPr bwMode="auto">
          <a:xfrm>
            <a:off x="7490939" y="1211257"/>
            <a:ext cx="1470025" cy="1119187"/>
            <a:chOff x="6026150" y="1874838"/>
            <a:chExt cx="1263650" cy="1119855"/>
          </a:xfrm>
          <a:solidFill>
            <a:srgbClr val="CCFF99"/>
          </a:solidFill>
        </p:grpSpPr>
        <p:sp>
          <p:nvSpPr>
            <p:cNvPr id="98" name="Rectangle 28"/>
            <p:cNvSpPr>
              <a:spLocks noChangeArrowheads="1"/>
            </p:cNvSpPr>
            <p:nvPr/>
          </p:nvSpPr>
          <p:spPr bwMode="auto">
            <a:xfrm>
              <a:off x="6026150" y="1874838"/>
              <a:ext cx="1263650" cy="592137"/>
            </a:xfrm>
            <a:prstGeom prst="rect">
              <a:avLst/>
            </a:prstGeom>
            <a:grpFill/>
            <a:ln w="25527">
              <a:solidFill>
                <a:srgbClr val="00006F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 defTabSz="457200" eaLnBrk="0" hangingPunct="0">
                <a:lnSpc>
                  <a:spcPct val="90000"/>
                </a:lnSpc>
                <a:spcBef>
                  <a:spcPts val="1125"/>
                </a:spcBef>
                <a:buClr>
                  <a:srgbClr val="FF0000"/>
                </a:buClr>
                <a:buSzPct val="135000"/>
                <a:buFont typeface="Arial Narrow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</a:rPr>
                <a:t>Channel </a:t>
              </a:r>
              <a:r>
                <a:rPr lang="en-US" dirty="0" err="1">
                  <a:solidFill>
                    <a:srgbClr val="000000"/>
                  </a:solidFill>
                </a:rPr>
                <a:t>Archiver</a:t>
              </a:r>
              <a:r>
                <a:rPr lang="en-US" dirty="0">
                  <a:solidFill>
                    <a:srgbClr val="000000"/>
                  </a:solidFill>
                </a:rPr>
                <a:t> View</a:t>
              </a:r>
            </a:p>
          </p:txBody>
        </p:sp>
        <p:sp>
          <p:nvSpPr>
            <p:cNvPr id="99" name="Line 48"/>
            <p:cNvSpPr>
              <a:spLocks noChangeShapeType="1"/>
            </p:cNvSpPr>
            <p:nvPr/>
          </p:nvSpPr>
          <p:spPr bwMode="auto">
            <a:xfrm>
              <a:off x="6648450" y="2720975"/>
              <a:ext cx="1588" cy="273718"/>
            </a:xfrm>
            <a:prstGeom prst="line">
              <a:avLst/>
            </a:prstGeom>
            <a:grpFill/>
            <a:ln w="3672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32" name="Rectangle 29"/>
          <p:cNvSpPr>
            <a:spLocks noChangeArrowheads="1"/>
          </p:cNvSpPr>
          <p:nvPr/>
        </p:nvSpPr>
        <p:spPr bwMode="auto">
          <a:xfrm>
            <a:off x="5924550" y="1538288"/>
            <a:ext cx="1474788" cy="273050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00"/>
                </a:solidFill>
              </a:rPr>
              <a:t>PVManager</a:t>
            </a:r>
          </a:p>
        </p:txBody>
      </p:sp>
      <p:sp>
        <p:nvSpPr>
          <p:cNvPr id="9233" name="Rectangle 14"/>
          <p:cNvSpPr>
            <a:spLocks noChangeArrowheads="1"/>
          </p:cNvSpPr>
          <p:nvPr/>
        </p:nvSpPr>
        <p:spPr bwMode="auto">
          <a:xfrm>
            <a:off x="407988" y="2654300"/>
            <a:ext cx="1079500" cy="300038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REST / V4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234" name="Rectangle 15"/>
          <p:cNvSpPr>
            <a:spLocks noChangeArrowheads="1"/>
          </p:cNvSpPr>
          <p:nvPr/>
        </p:nvSpPr>
        <p:spPr bwMode="auto">
          <a:xfrm>
            <a:off x="407988" y="2954338"/>
            <a:ext cx="1079500" cy="377825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>
                <a:solidFill>
                  <a:srgbClr val="000000"/>
                </a:solidFill>
              </a:rPr>
              <a:t>Channel Finder Server</a:t>
            </a:r>
          </a:p>
        </p:txBody>
      </p:sp>
      <p:sp>
        <p:nvSpPr>
          <p:cNvPr id="9235" name="Rectangle 15"/>
          <p:cNvSpPr>
            <a:spLocks noChangeArrowheads="1"/>
          </p:cNvSpPr>
          <p:nvPr/>
        </p:nvSpPr>
        <p:spPr bwMode="auto">
          <a:xfrm>
            <a:off x="409575" y="3321050"/>
            <a:ext cx="1077913" cy="403225"/>
          </a:xfrm>
          <a:prstGeom prst="rect">
            <a:avLst/>
          </a:prstGeom>
          <a:solidFill>
            <a:srgbClr val="CCFF99"/>
          </a:solidFill>
          <a:ln w="25527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</a:rPr>
              <a:t>SQL</a:t>
            </a:r>
          </a:p>
        </p:txBody>
      </p:sp>
      <p:sp>
        <p:nvSpPr>
          <p:cNvPr id="9236" name="Line 77"/>
          <p:cNvSpPr>
            <a:spLocks noChangeShapeType="1"/>
          </p:cNvSpPr>
          <p:nvPr/>
        </p:nvSpPr>
        <p:spPr bwMode="auto">
          <a:xfrm>
            <a:off x="920750" y="3717925"/>
            <a:ext cx="0" cy="144463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Text Box 79"/>
          <p:cNvSpPr txBox="1">
            <a:spLocks noChangeArrowheads="1"/>
          </p:cNvSpPr>
          <p:nvPr/>
        </p:nvSpPr>
        <p:spPr bwMode="auto">
          <a:xfrm>
            <a:off x="615950" y="3959225"/>
            <a:ext cx="579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/>
              <a:t>RDB</a:t>
            </a:r>
          </a:p>
        </p:txBody>
      </p:sp>
      <p:sp>
        <p:nvSpPr>
          <p:cNvPr id="9238" name="Line 48"/>
          <p:cNvSpPr>
            <a:spLocks noChangeShapeType="1"/>
          </p:cNvSpPr>
          <p:nvPr/>
        </p:nvSpPr>
        <p:spPr bwMode="auto">
          <a:xfrm>
            <a:off x="811213" y="134938"/>
            <a:ext cx="3175" cy="247650"/>
          </a:xfrm>
          <a:prstGeom prst="line">
            <a:avLst/>
          </a:prstGeom>
          <a:noFill/>
          <a:ln w="36720">
            <a:solidFill>
              <a:srgbClr val="D8FF6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Rectangle 29"/>
          <p:cNvSpPr>
            <a:spLocks noChangeArrowheads="1"/>
          </p:cNvSpPr>
          <p:nvPr/>
        </p:nvSpPr>
        <p:spPr bwMode="auto">
          <a:xfrm>
            <a:off x="3054350" y="1779588"/>
            <a:ext cx="631825" cy="269875"/>
          </a:xfrm>
          <a:prstGeom prst="rect">
            <a:avLst/>
          </a:prstGeom>
          <a:solidFill>
            <a:srgbClr val="CCFF99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00"/>
                </a:solidFill>
              </a:rPr>
              <a:t>PVAC</a:t>
            </a:r>
          </a:p>
        </p:txBody>
      </p:sp>
      <p:sp>
        <p:nvSpPr>
          <p:cNvPr id="9240" name="Rectangle 29"/>
          <p:cNvSpPr>
            <a:spLocks noChangeArrowheads="1"/>
          </p:cNvSpPr>
          <p:nvPr/>
        </p:nvSpPr>
        <p:spPr bwMode="auto">
          <a:xfrm>
            <a:off x="3865563" y="4964113"/>
            <a:ext cx="784225" cy="311150"/>
          </a:xfrm>
          <a:prstGeom prst="rect">
            <a:avLst/>
          </a:prstGeom>
          <a:solidFill>
            <a:srgbClr val="CCFF99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00"/>
                </a:solidFill>
              </a:rPr>
              <a:t>PVAS</a:t>
            </a:r>
          </a:p>
        </p:txBody>
      </p:sp>
      <p:sp>
        <p:nvSpPr>
          <p:cNvPr id="9241" name="Rectangle 29"/>
          <p:cNvSpPr>
            <a:spLocks noChangeArrowheads="1"/>
          </p:cNvSpPr>
          <p:nvPr/>
        </p:nvSpPr>
        <p:spPr bwMode="auto">
          <a:xfrm>
            <a:off x="7491413" y="1811338"/>
            <a:ext cx="1470025" cy="268287"/>
          </a:xfrm>
          <a:prstGeom prst="rect">
            <a:avLst/>
          </a:prstGeom>
          <a:solidFill>
            <a:srgbClr val="CCFF99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00"/>
                </a:solidFill>
              </a:rPr>
              <a:t>PVAC</a:t>
            </a:r>
          </a:p>
        </p:txBody>
      </p:sp>
      <p:sp>
        <p:nvSpPr>
          <p:cNvPr id="9242" name="Rectangle 14"/>
          <p:cNvSpPr>
            <a:spLocks noChangeArrowheads="1"/>
          </p:cNvSpPr>
          <p:nvPr/>
        </p:nvSpPr>
        <p:spPr bwMode="auto">
          <a:xfrm>
            <a:off x="5272088" y="2587625"/>
            <a:ext cx="1079500" cy="300038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</a:rPr>
              <a:t>PVAS</a:t>
            </a:r>
          </a:p>
        </p:txBody>
      </p:sp>
      <p:sp>
        <p:nvSpPr>
          <p:cNvPr id="9243" name="Rectangle 15"/>
          <p:cNvSpPr>
            <a:spLocks noChangeArrowheads="1"/>
          </p:cNvSpPr>
          <p:nvPr/>
        </p:nvSpPr>
        <p:spPr bwMode="auto">
          <a:xfrm>
            <a:off x="5272088" y="2887663"/>
            <a:ext cx="1079500" cy="377825"/>
          </a:xfrm>
          <a:prstGeom prst="rect">
            <a:avLst/>
          </a:prstGeom>
          <a:solidFill>
            <a:srgbClr val="FFC000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>
                <a:solidFill>
                  <a:srgbClr val="000000"/>
                </a:solidFill>
              </a:rPr>
              <a:t>Experiment Information.</a:t>
            </a:r>
          </a:p>
        </p:txBody>
      </p:sp>
      <p:sp>
        <p:nvSpPr>
          <p:cNvPr id="9244" name="Rectangle 15"/>
          <p:cNvSpPr>
            <a:spLocks noChangeArrowheads="1"/>
          </p:cNvSpPr>
          <p:nvPr/>
        </p:nvSpPr>
        <p:spPr bwMode="auto">
          <a:xfrm>
            <a:off x="5275263" y="3262313"/>
            <a:ext cx="1076325" cy="403225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0" rIns="90000" bIns="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</a:rPr>
              <a:t>SQL</a:t>
            </a:r>
          </a:p>
        </p:txBody>
      </p:sp>
      <p:sp>
        <p:nvSpPr>
          <p:cNvPr id="9245" name="Line 132"/>
          <p:cNvSpPr>
            <a:spLocks noChangeShapeType="1"/>
          </p:cNvSpPr>
          <p:nvPr/>
        </p:nvSpPr>
        <p:spPr bwMode="auto">
          <a:xfrm>
            <a:off x="5808663" y="3659188"/>
            <a:ext cx="0" cy="14446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AutoShape 133"/>
          <p:cNvSpPr>
            <a:spLocks noChangeArrowheads="1"/>
          </p:cNvSpPr>
          <p:nvPr/>
        </p:nvSpPr>
        <p:spPr bwMode="auto">
          <a:xfrm>
            <a:off x="5505450" y="3808413"/>
            <a:ext cx="592138" cy="728662"/>
          </a:xfrm>
          <a:prstGeom prst="can">
            <a:avLst>
              <a:gd name="adj" fmla="val 30764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7" name="Text Box 134"/>
          <p:cNvSpPr txBox="1">
            <a:spLocks noChangeArrowheads="1"/>
          </p:cNvSpPr>
          <p:nvPr/>
        </p:nvSpPr>
        <p:spPr bwMode="auto">
          <a:xfrm>
            <a:off x="5453063" y="4014788"/>
            <a:ext cx="768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/>
              <a:t>OLOG</a:t>
            </a:r>
          </a:p>
        </p:txBody>
      </p:sp>
      <p:sp>
        <p:nvSpPr>
          <p:cNvPr id="9248" name="Line 48"/>
          <p:cNvSpPr>
            <a:spLocks noChangeShapeType="1"/>
          </p:cNvSpPr>
          <p:nvPr/>
        </p:nvSpPr>
        <p:spPr bwMode="auto">
          <a:xfrm>
            <a:off x="5816600" y="2319338"/>
            <a:ext cx="1588" cy="273050"/>
          </a:xfrm>
          <a:prstGeom prst="line">
            <a:avLst/>
          </a:prstGeom>
          <a:noFill/>
          <a:ln w="36720">
            <a:solidFill>
              <a:srgbClr val="CC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Line 48"/>
          <p:cNvSpPr>
            <a:spLocks noChangeShapeType="1"/>
          </p:cNvSpPr>
          <p:nvPr/>
        </p:nvSpPr>
        <p:spPr bwMode="auto">
          <a:xfrm>
            <a:off x="3282950" y="2357438"/>
            <a:ext cx="1588" cy="273050"/>
          </a:xfrm>
          <a:prstGeom prst="line">
            <a:avLst/>
          </a:prstGeom>
          <a:noFill/>
          <a:ln w="36703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Rectangle 29"/>
          <p:cNvSpPr>
            <a:spLocks noChangeArrowheads="1"/>
          </p:cNvSpPr>
          <p:nvPr/>
        </p:nvSpPr>
        <p:spPr bwMode="auto">
          <a:xfrm>
            <a:off x="6661150" y="1809750"/>
            <a:ext cx="723900" cy="269875"/>
          </a:xfrm>
          <a:prstGeom prst="rect">
            <a:avLst/>
          </a:prstGeom>
          <a:solidFill>
            <a:srgbClr val="E7D175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00"/>
                </a:solidFill>
              </a:rPr>
              <a:t>PVAC</a:t>
            </a:r>
          </a:p>
        </p:txBody>
      </p:sp>
      <p:cxnSp>
        <p:nvCxnSpPr>
          <p:cNvPr id="9251" name="Straight Connector 103"/>
          <p:cNvCxnSpPr>
            <a:cxnSpLocks noChangeShapeType="1"/>
          </p:cNvCxnSpPr>
          <p:nvPr/>
        </p:nvCxnSpPr>
        <p:spPr bwMode="auto">
          <a:xfrm flipH="1">
            <a:off x="8604250" y="3032125"/>
            <a:ext cx="277813" cy="4763"/>
          </a:xfrm>
          <a:prstGeom prst="line">
            <a:avLst/>
          </a:prstGeom>
          <a:noFill/>
          <a:ln w="12700" algn="ctr">
            <a:solidFill>
              <a:srgbClr val="CC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2" name="Rectangle 14"/>
          <p:cNvSpPr>
            <a:spLocks noChangeArrowheads="1"/>
          </p:cNvSpPr>
          <p:nvPr/>
        </p:nvSpPr>
        <p:spPr bwMode="auto">
          <a:xfrm>
            <a:off x="7581900" y="2578100"/>
            <a:ext cx="1079500" cy="300038"/>
          </a:xfrm>
          <a:prstGeom prst="rect">
            <a:avLst/>
          </a:prstGeom>
          <a:solidFill>
            <a:srgbClr val="E7D175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</a:rPr>
              <a:t>PVAS</a:t>
            </a:r>
          </a:p>
        </p:txBody>
      </p:sp>
      <p:sp>
        <p:nvSpPr>
          <p:cNvPr id="9253" name="Rectangle 15"/>
          <p:cNvSpPr>
            <a:spLocks noChangeArrowheads="1"/>
          </p:cNvSpPr>
          <p:nvPr/>
        </p:nvSpPr>
        <p:spPr bwMode="auto">
          <a:xfrm>
            <a:off x="7581900" y="2878138"/>
            <a:ext cx="1079500" cy="377825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>
                <a:solidFill>
                  <a:srgbClr val="000000"/>
                </a:solidFill>
              </a:rPr>
              <a:t>Archive Retrieval</a:t>
            </a:r>
          </a:p>
        </p:txBody>
      </p:sp>
      <p:sp>
        <p:nvSpPr>
          <p:cNvPr id="9254" name="Rectangle 15"/>
          <p:cNvSpPr>
            <a:spLocks noChangeArrowheads="1"/>
          </p:cNvSpPr>
          <p:nvPr/>
        </p:nvSpPr>
        <p:spPr bwMode="auto">
          <a:xfrm>
            <a:off x="7585075" y="3252788"/>
            <a:ext cx="1076325" cy="403225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0" rIns="90000" bIns="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</a:rPr>
              <a:t>XML/RPC</a:t>
            </a:r>
          </a:p>
        </p:txBody>
      </p:sp>
      <p:sp>
        <p:nvSpPr>
          <p:cNvPr id="9255" name="Line 132"/>
          <p:cNvSpPr>
            <a:spLocks noChangeShapeType="1"/>
          </p:cNvSpPr>
          <p:nvPr/>
        </p:nvSpPr>
        <p:spPr bwMode="auto">
          <a:xfrm>
            <a:off x="8118475" y="3649663"/>
            <a:ext cx="0" cy="14446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Line 48"/>
          <p:cNvSpPr>
            <a:spLocks noChangeShapeType="1"/>
          </p:cNvSpPr>
          <p:nvPr/>
        </p:nvSpPr>
        <p:spPr bwMode="auto">
          <a:xfrm>
            <a:off x="8104188" y="2309813"/>
            <a:ext cx="1587" cy="273050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Text Box 134"/>
          <p:cNvSpPr txBox="1">
            <a:spLocks noChangeArrowheads="1"/>
          </p:cNvSpPr>
          <p:nvPr/>
        </p:nvSpPr>
        <p:spPr bwMode="auto">
          <a:xfrm>
            <a:off x="7581900" y="3937000"/>
            <a:ext cx="1101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9pPr>
          </a:lstStyle>
          <a:p>
            <a:pPr algn="ctr" eaLnBrk="1" hangingPunct="1"/>
            <a:r>
              <a:rPr lang="en-US"/>
              <a:t>Beamline Data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1744663" y="4524375"/>
            <a:ext cx="11112" cy="95885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 bwMode="auto">
          <a:xfrm>
            <a:off x="1644650" y="5210175"/>
            <a:ext cx="168275" cy="1778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260" name="TextBox 6"/>
          <p:cNvSpPr txBox="1">
            <a:spLocks noChangeArrowheads="1"/>
          </p:cNvSpPr>
          <p:nvPr/>
        </p:nvSpPr>
        <p:spPr bwMode="auto">
          <a:xfrm>
            <a:off x="1162050" y="5178425"/>
            <a:ext cx="619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sz="1200"/>
              <a:t>N-lanes</a:t>
            </a:r>
          </a:p>
        </p:txBody>
      </p:sp>
      <p:cxnSp>
        <p:nvCxnSpPr>
          <p:cNvPr id="123" name="Straight Arrow Connector 122"/>
          <p:cNvCxnSpPr/>
          <p:nvPr/>
        </p:nvCxnSpPr>
        <p:spPr bwMode="auto">
          <a:xfrm>
            <a:off x="2027238" y="6450013"/>
            <a:ext cx="328612" cy="0"/>
          </a:xfrm>
          <a:prstGeom prst="straightConnector1">
            <a:avLst/>
          </a:prstGeom>
          <a:ln>
            <a:solidFill>
              <a:srgbClr val="FFC000"/>
            </a:solidFill>
            <a:headEnd type="none" w="med" len="me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262" name="AutoShape 133"/>
          <p:cNvSpPr>
            <a:spLocks noChangeArrowheads="1"/>
          </p:cNvSpPr>
          <p:nvPr/>
        </p:nvSpPr>
        <p:spPr bwMode="auto">
          <a:xfrm>
            <a:off x="1633538" y="3754438"/>
            <a:ext cx="1022350" cy="773112"/>
          </a:xfrm>
          <a:prstGeom prst="can">
            <a:avLst>
              <a:gd name="adj" fmla="val 23370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63" name="Rectangle 14"/>
          <p:cNvSpPr>
            <a:spLocks noChangeArrowheads="1"/>
          </p:cNvSpPr>
          <p:nvPr/>
        </p:nvSpPr>
        <p:spPr bwMode="auto">
          <a:xfrm>
            <a:off x="2747963" y="2616200"/>
            <a:ext cx="1079500" cy="300038"/>
          </a:xfrm>
          <a:prstGeom prst="rect">
            <a:avLst/>
          </a:prstGeom>
          <a:solidFill>
            <a:srgbClr val="FFC000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</a:rPr>
              <a:t>PVAS</a:t>
            </a:r>
          </a:p>
        </p:txBody>
      </p:sp>
      <p:sp>
        <p:nvSpPr>
          <p:cNvPr id="9264" name="Rectangle 15"/>
          <p:cNvSpPr>
            <a:spLocks noChangeArrowheads="1"/>
          </p:cNvSpPr>
          <p:nvPr/>
        </p:nvSpPr>
        <p:spPr bwMode="auto">
          <a:xfrm>
            <a:off x="2747963" y="2916238"/>
            <a:ext cx="1079500" cy="534987"/>
          </a:xfrm>
          <a:prstGeom prst="rect">
            <a:avLst/>
          </a:prstGeom>
          <a:solidFill>
            <a:srgbClr val="FFC000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00"/>
                </a:solidFill>
              </a:rPr>
              <a:t>Archive Store/Retrieve</a:t>
            </a:r>
          </a:p>
        </p:txBody>
      </p:sp>
      <p:sp>
        <p:nvSpPr>
          <p:cNvPr id="9265" name="Line 132"/>
          <p:cNvSpPr>
            <a:spLocks noChangeShapeType="1"/>
          </p:cNvSpPr>
          <p:nvPr/>
        </p:nvSpPr>
        <p:spPr bwMode="auto">
          <a:xfrm>
            <a:off x="3305175" y="3605213"/>
            <a:ext cx="0" cy="14446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6" name="Line 48"/>
          <p:cNvSpPr>
            <a:spLocks noChangeShapeType="1"/>
          </p:cNvSpPr>
          <p:nvPr/>
        </p:nvSpPr>
        <p:spPr bwMode="auto">
          <a:xfrm>
            <a:off x="3300413" y="2347913"/>
            <a:ext cx="1587" cy="273050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7" name="Text Box 134"/>
          <p:cNvSpPr txBox="1">
            <a:spLocks noChangeArrowheads="1"/>
          </p:cNvSpPr>
          <p:nvPr/>
        </p:nvSpPr>
        <p:spPr bwMode="auto">
          <a:xfrm>
            <a:off x="1628775" y="3892550"/>
            <a:ext cx="1028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9pPr>
          </a:lstStyle>
          <a:p>
            <a:pPr algn="ctr" eaLnBrk="1" hangingPunct="1"/>
            <a:r>
              <a:rPr lang="en-US"/>
              <a:t>Science</a:t>
            </a:r>
          </a:p>
          <a:p>
            <a:pPr algn="ctr" eaLnBrk="1" hangingPunct="1"/>
            <a:r>
              <a:rPr lang="en-US"/>
              <a:t>Data</a:t>
            </a:r>
          </a:p>
        </p:txBody>
      </p:sp>
      <p:sp>
        <p:nvSpPr>
          <p:cNvPr id="9268" name="Rectangle 15"/>
          <p:cNvSpPr>
            <a:spLocks noChangeArrowheads="1"/>
          </p:cNvSpPr>
          <p:nvPr/>
        </p:nvSpPr>
        <p:spPr bwMode="auto">
          <a:xfrm>
            <a:off x="2751138" y="3290888"/>
            <a:ext cx="1076325" cy="403225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0" rIns="90000" bIns="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</a:rPr>
              <a:t>XML/RPC</a:t>
            </a:r>
          </a:p>
        </p:txBody>
      </p:sp>
      <p:sp>
        <p:nvSpPr>
          <p:cNvPr id="9269" name="AutoShape 133"/>
          <p:cNvSpPr>
            <a:spLocks noChangeArrowheads="1"/>
          </p:cNvSpPr>
          <p:nvPr/>
        </p:nvSpPr>
        <p:spPr bwMode="auto">
          <a:xfrm>
            <a:off x="6434138" y="3802063"/>
            <a:ext cx="1022350" cy="773112"/>
          </a:xfrm>
          <a:prstGeom prst="can">
            <a:avLst>
              <a:gd name="adj" fmla="val 23370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70" name="Rectangle 14"/>
          <p:cNvSpPr>
            <a:spLocks noChangeArrowheads="1"/>
          </p:cNvSpPr>
          <p:nvPr/>
        </p:nvSpPr>
        <p:spPr bwMode="auto">
          <a:xfrm>
            <a:off x="6429375" y="2581275"/>
            <a:ext cx="1079500" cy="300038"/>
          </a:xfrm>
          <a:prstGeom prst="rect">
            <a:avLst/>
          </a:prstGeom>
          <a:solidFill>
            <a:srgbClr val="E7D175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</a:rPr>
              <a:t>PVAS</a:t>
            </a:r>
          </a:p>
        </p:txBody>
      </p:sp>
      <p:sp>
        <p:nvSpPr>
          <p:cNvPr id="9271" name="Rectangle 15"/>
          <p:cNvSpPr>
            <a:spLocks noChangeArrowheads="1"/>
          </p:cNvSpPr>
          <p:nvPr/>
        </p:nvSpPr>
        <p:spPr bwMode="auto">
          <a:xfrm>
            <a:off x="6429375" y="2881313"/>
            <a:ext cx="1079500" cy="377825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>
                <a:solidFill>
                  <a:srgbClr val="000000"/>
                </a:solidFill>
              </a:rPr>
              <a:t>Archive Retrieval</a:t>
            </a:r>
          </a:p>
        </p:txBody>
      </p:sp>
      <p:sp>
        <p:nvSpPr>
          <p:cNvPr id="9272" name="Rectangle 15"/>
          <p:cNvSpPr>
            <a:spLocks noChangeArrowheads="1"/>
          </p:cNvSpPr>
          <p:nvPr/>
        </p:nvSpPr>
        <p:spPr bwMode="auto">
          <a:xfrm>
            <a:off x="6432550" y="3255963"/>
            <a:ext cx="1076325" cy="403225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0" rIns="90000" bIns="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</a:rPr>
              <a:t>XML/RPC</a:t>
            </a:r>
          </a:p>
        </p:txBody>
      </p:sp>
      <p:sp>
        <p:nvSpPr>
          <p:cNvPr id="9273" name="Line 132"/>
          <p:cNvSpPr>
            <a:spLocks noChangeShapeType="1"/>
          </p:cNvSpPr>
          <p:nvPr/>
        </p:nvSpPr>
        <p:spPr bwMode="auto">
          <a:xfrm>
            <a:off x="6965950" y="3652838"/>
            <a:ext cx="0" cy="14446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74" name="Line 48"/>
          <p:cNvSpPr>
            <a:spLocks noChangeShapeType="1"/>
          </p:cNvSpPr>
          <p:nvPr/>
        </p:nvSpPr>
        <p:spPr bwMode="auto">
          <a:xfrm>
            <a:off x="6937375" y="2312988"/>
            <a:ext cx="1588" cy="273050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75" name="Text Box 134"/>
          <p:cNvSpPr txBox="1">
            <a:spLocks noChangeArrowheads="1"/>
          </p:cNvSpPr>
          <p:nvPr/>
        </p:nvSpPr>
        <p:spPr bwMode="auto">
          <a:xfrm>
            <a:off x="6429375" y="3940175"/>
            <a:ext cx="1101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9pPr>
          </a:lstStyle>
          <a:p>
            <a:pPr algn="ctr" eaLnBrk="1" hangingPunct="1"/>
            <a:r>
              <a:rPr lang="en-US"/>
              <a:t>Machine Data</a:t>
            </a:r>
          </a:p>
        </p:txBody>
      </p:sp>
      <p:sp>
        <p:nvSpPr>
          <p:cNvPr id="9276" name="Rectangle 14"/>
          <p:cNvSpPr>
            <a:spLocks noChangeArrowheads="1"/>
          </p:cNvSpPr>
          <p:nvPr/>
        </p:nvSpPr>
        <p:spPr bwMode="auto">
          <a:xfrm>
            <a:off x="4119563" y="2574925"/>
            <a:ext cx="1079500" cy="300038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</a:rPr>
              <a:t>REST</a:t>
            </a:r>
          </a:p>
        </p:txBody>
      </p:sp>
      <p:sp>
        <p:nvSpPr>
          <p:cNvPr id="9277" name="Rectangle 15"/>
          <p:cNvSpPr>
            <a:spLocks noChangeArrowheads="1"/>
          </p:cNvSpPr>
          <p:nvPr/>
        </p:nvSpPr>
        <p:spPr bwMode="auto">
          <a:xfrm>
            <a:off x="4119563" y="2874963"/>
            <a:ext cx="1079500" cy="377825"/>
          </a:xfrm>
          <a:prstGeom prst="rect">
            <a:avLst/>
          </a:prstGeom>
          <a:solidFill>
            <a:srgbClr val="FFC000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>
                <a:solidFill>
                  <a:srgbClr val="000000"/>
                </a:solidFill>
              </a:rPr>
              <a:t>Experiment Information.</a:t>
            </a:r>
          </a:p>
        </p:txBody>
      </p:sp>
      <p:sp>
        <p:nvSpPr>
          <p:cNvPr id="9278" name="Rectangle 15"/>
          <p:cNvSpPr>
            <a:spLocks noChangeArrowheads="1"/>
          </p:cNvSpPr>
          <p:nvPr/>
        </p:nvSpPr>
        <p:spPr bwMode="auto">
          <a:xfrm>
            <a:off x="4122738" y="3249613"/>
            <a:ext cx="1076325" cy="403225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0" rIns="90000" bIns="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</a:rPr>
              <a:t>SQL</a:t>
            </a:r>
          </a:p>
        </p:txBody>
      </p:sp>
      <p:sp>
        <p:nvSpPr>
          <p:cNvPr id="9279" name="Line 132"/>
          <p:cNvSpPr>
            <a:spLocks noChangeShapeType="1"/>
          </p:cNvSpPr>
          <p:nvPr/>
        </p:nvSpPr>
        <p:spPr bwMode="auto">
          <a:xfrm>
            <a:off x="4656138" y="3646488"/>
            <a:ext cx="0" cy="144462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0" name="AutoShape 133"/>
          <p:cNvSpPr>
            <a:spLocks noChangeArrowheads="1"/>
          </p:cNvSpPr>
          <p:nvPr/>
        </p:nvSpPr>
        <p:spPr bwMode="auto">
          <a:xfrm>
            <a:off x="4352925" y="3795713"/>
            <a:ext cx="592138" cy="728662"/>
          </a:xfrm>
          <a:prstGeom prst="can">
            <a:avLst>
              <a:gd name="adj" fmla="val 30764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81" name="Text Box 134"/>
          <p:cNvSpPr txBox="1">
            <a:spLocks noChangeArrowheads="1"/>
          </p:cNvSpPr>
          <p:nvPr/>
        </p:nvSpPr>
        <p:spPr bwMode="auto">
          <a:xfrm>
            <a:off x="4300538" y="4002088"/>
            <a:ext cx="768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/>
              <a:t>PASS</a:t>
            </a:r>
          </a:p>
        </p:txBody>
      </p:sp>
      <p:sp>
        <p:nvSpPr>
          <p:cNvPr id="9282" name="Line 48"/>
          <p:cNvSpPr>
            <a:spLocks noChangeShapeType="1"/>
          </p:cNvSpPr>
          <p:nvPr/>
        </p:nvSpPr>
        <p:spPr bwMode="auto">
          <a:xfrm>
            <a:off x="4619625" y="2306638"/>
            <a:ext cx="1588" cy="273050"/>
          </a:xfrm>
          <a:prstGeom prst="line">
            <a:avLst/>
          </a:prstGeom>
          <a:noFill/>
          <a:ln w="36720">
            <a:solidFill>
              <a:srgbClr val="CC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3" name="AutoShape 133"/>
          <p:cNvSpPr>
            <a:spLocks noChangeArrowheads="1"/>
          </p:cNvSpPr>
          <p:nvPr/>
        </p:nvSpPr>
        <p:spPr bwMode="auto">
          <a:xfrm>
            <a:off x="2790825" y="3757613"/>
            <a:ext cx="1022350" cy="773112"/>
          </a:xfrm>
          <a:prstGeom prst="can">
            <a:avLst>
              <a:gd name="adj" fmla="val 23370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84" name="Text Box 134"/>
          <p:cNvSpPr txBox="1">
            <a:spLocks noChangeArrowheads="1"/>
          </p:cNvSpPr>
          <p:nvPr/>
        </p:nvSpPr>
        <p:spPr bwMode="auto">
          <a:xfrm>
            <a:off x="2770188" y="3879850"/>
            <a:ext cx="1028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9pPr>
          </a:lstStyle>
          <a:p>
            <a:pPr algn="ctr" eaLnBrk="1" hangingPunct="1"/>
            <a:r>
              <a:rPr lang="en-US"/>
              <a:t>Science</a:t>
            </a:r>
          </a:p>
          <a:p>
            <a:pPr algn="ctr" eaLnBrk="1" hangingPunct="1"/>
            <a:r>
              <a:rPr lang="en-US"/>
              <a:t>Data</a:t>
            </a:r>
          </a:p>
        </p:txBody>
      </p:sp>
      <p:sp>
        <p:nvSpPr>
          <p:cNvPr id="9285" name="Rectangle 12"/>
          <p:cNvSpPr>
            <a:spLocks noChangeArrowheads="1"/>
          </p:cNvSpPr>
          <p:nvPr/>
        </p:nvSpPr>
        <p:spPr bwMode="auto">
          <a:xfrm>
            <a:off x="3090863" y="5637213"/>
            <a:ext cx="1558925" cy="361950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00"/>
                </a:solidFill>
              </a:rPr>
              <a:t>Device Support</a:t>
            </a:r>
          </a:p>
        </p:txBody>
      </p:sp>
      <p:sp>
        <p:nvSpPr>
          <p:cNvPr id="9286" name="Rectangle 12"/>
          <p:cNvSpPr>
            <a:spLocks noChangeArrowheads="1"/>
          </p:cNvSpPr>
          <p:nvPr/>
        </p:nvSpPr>
        <p:spPr bwMode="auto">
          <a:xfrm>
            <a:off x="2355850" y="5999163"/>
            <a:ext cx="1514475" cy="346075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00"/>
                </a:solidFill>
              </a:rPr>
              <a:t>Area Detector</a:t>
            </a:r>
          </a:p>
        </p:txBody>
      </p:sp>
      <p:cxnSp>
        <p:nvCxnSpPr>
          <p:cNvPr id="125" name="Straight Arrow Connector 124"/>
          <p:cNvCxnSpPr/>
          <p:nvPr/>
        </p:nvCxnSpPr>
        <p:spPr bwMode="auto">
          <a:xfrm flipV="1">
            <a:off x="2522538" y="4527550"/>
            <a:ext cx="0" cy="144145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288" name="Rectangle 29"/>
          <p:cNvSpPr>
            <a:spLocks noChangeArrowheads="1"/>
          </p:cNvSpPr>
          <p:nvPr/>
        </p:nvSpPr>
        <p:spPr bwMode="auto">
          <a:xfrm>
            <a:off x="3868738" y="5999163"/>
            <a:ext cx="782637" cy="342900"/>
          </a:xfrm>
          <a:prstGeom prst="rect">
            <a:avLst/>
          </a:prstGeom>
          <a:solidFill>
            <a:srgbClr val="CCFF99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289" name="Rectangle 10"/>
          <p:cNvSpPr>
            <a:spLocks noChangeArrowheads="1"/>
          </p:cNvSpPr>
          <p:nvPr/>
        </p:nvSpPr>
        <p:spPr bwMode="auto">
          <a:xfrm>
            <a:off x="3895725" y="5924550"/>
            <a:ext cx="706438" cy="233363"/>
          </a:xfrm>
          <a:prstGeom prst="rect">
            <a:avLst/>
          </a:prstGeom>
          <a:solidFill>
            <a:srgbClr val="CC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buClr>
                <a:schemeClr val="folHlink"/>
              </a:buClr>
              <a:buSzPct val="135000"/>
            </a:pPr>
            <a:endParaRPr lang="en-US"/>
          </a:p>
        </p:txBody>
      </p:sp>
      <p:sp>
        <p:nvSpPr>
          <p:cNvPr id="9290" name="Rectangle 12"/>
          <p:cNvSpPr>
            <a:spLocks noChangeArrowheads="1"/>
          </p:cNvSpPr>
          <p:nvPr/>
        </p:nvSpPr>
        <p:spPr bwMode="auto">
          <a:xfrm>
            <a:off x="2373313" y="6346825"/>
            <a:ext cx="2273300" cy="346075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00"/>
                </a:solidFill>
              </a:rPr>
              <a:t>Driver</a:t>
            </a:r>
          </a:p>
        </p:txBody>
      </p:sp>
      <p:sp>
        <p:nvSpPr>
          <p:cNvPr id="9291" name="Line 48"/>
          <p:cNvSpPr>
            <a:spLocks noChangeShapeType="1"/>
          </p:cNvSpPr>
          <p:nvPr/>
        </p:nvSpPr>
        <p:spPr bwMode="auto">
          <a:xfrm>
            <a:off x="935038" y="2339975"/>
            <a:ext cx="1587" cy="273050"/>
          </a:xfrm>
          <a:prstGeom prst="line">
            <a:avLst/>
          </a:prstGeom>
          <a:noFill/>
          <a:ln w="36720">
            <a:solidFill>
              <a:srgbClr val="CC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92" name="Line 48"/>
          <p:cNvSpPr>
            <a:spLocks noChangeShapeType="1"/>
          </p:cNvSpPr>
          <p:nvPr/>
        </p:nvSpPr>
        <p:spPr bwMode="auto">
          <a:xfrm flipH="1">
            <a:off x="6267450" y="4787900"/>
            <a:ext cx="0" cy="138113"/>
          </a:xfrm>
          <a:prstGeom prst="line">
            <a:avLst/>
          </a:prstGeom>
          <a:noFill/>
          <a:ln w="3672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93" name="Rectangle 12"/>
          <p:cNvSpPr>
            <a:spLocks noChangeArrowheads="1"/>
          </p:cNvSpPr>
          <p:nvPr/>
        </p:nvSpPr>
        <p:spPr bwMode="auto">
          <a:xfrm>
            <a:off x="5487988" y="5248275"/>
            <a:ext cx="1560512" cy="360363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00"/>
                </a:solidFill>
              </a:rPr>
              <a:t>Process Database.</a:t>
            </a:r>
          </a:p>
        </p:txBody>
      </p:sp>
      <p:sp>
        <p:nvSpPr>
          <p:cNvPr id="9294" name="Rectangle 12"/>
          <p:cNvSpPr>
            <a:spLocks noChangeArrowheads="1"/>
          </p:cNvSpPr>
          <p:nvPr/>
        </p:nvSpPr>
        <p:spPr bwMode="auto">
          <a:xfrm>
            <a:off x="5487988" y="4937125"/>
            <a:ext cx="779462" cy="311150"/>
          </a:xfrm>
          <a:prstGeom prst="rect">
            <a:avLst/>
          </a:prstGeom>
          <a:solidFill>
            <a:srgbClr val="FFFFCC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b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CAS</a:t>
            </a:r>
          </a:p>
        </p:txBody>
      </p:sp>
      <p:sp>
        <p:nvSpPr>
          <p:cNvPr id="9295" name="Rectangle 29"/>
          <p:cNvSpPr>
            <a:spLocks noChangeArrowheads="1"/>
          </p:cNvSpPr>
          <p:nvPr/>
        </p:nvSpPr>
        <p:spPr bwMode="auto">
          <a:xfrm>
            <a:off x="6267450" y="4937125"/>
            <a:ext cx="782638" cy="311150"/>
          </a:xfrm>
          <a:prstGeom prst="rect">
            <a:avLst/>
          </a:prstGeom>
          <a:solidFill>
            <a:srgbClr val="CCFF99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00"/>
                </a:solidFill>
              </a:rPr>
              <a:t>PVAS</a:t>
            </a:r>
          </a:p>
        </p:txBody>
      </p:sp>
      <p:sp>
        <p:nvSpPr>
          <p:cNvPr id="9296" name="Rectangle 12"/>
          <p:cNvSpPr>
            <a:spLocks noChangeArrowheads="1"/>
          </p:cNvSpPr>
          <p:nvPr/>
        </p:nvSpPr>
        <p:spPr bwMode="auto">
          <a:xfrm>
            <a:off x="5491163" y="5610225"/>
            <a:ext cx="1558925" cy="360363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00"/>
                </a:solidFill>
              </a:rPr>
              <a:t>Device Support</a:t>
            </a:r>
          </a:p>
        </p:txBody>
      </p:sp>
      <p:sp>
        <p:nvSpPr>
          <p:cNvPr id="9297" name="Rectangle 12"/>
          <p:cNvSpPr>
            <a:spLocks noChangeArrowheads="1"/>
          </p:cNvSpPr>
          <p:nvPr/>
        </p:nvSpPr>
        <p:spPr bwMode="auto">
          <a:xfrm>
            <a:off x="5487988" y="5959475"/>
            <a:ext cx="1560512" cy="387350"/>
          </a:xfrm>
          <a:prstGeom prst="rect">
            <a:avLst/>
          </a:prstGeom>
          <a:solidFill>
            <a:srgbClr val="CCFF99"/>
          </a:solidFill>
          <a:ln w="25527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00"/>
                </a:solidFill>
              </a:rPr>
              <a:t>Driver</a:t>
            </a:r>
          </a:p>
        </p:txBody>
      </p:sp>
      <p:grpSp>
        <p:nvGrpSpPr>
          <p:cNvPr id="9298" name="Group 61"/>
          <p:cNvGrpSpPr>
            <a:grpSpLocks/>
          </p:cNvGrpSpPr>
          <p:nvPr/>
        </p:nvGrpSpPr>
        <p:grpSpPr bwMode="auto">
          <a:xfrm>
            <a:off x="396875" y="1184275"/>
            <a:ext cx="1263650" cy="1119188"/>
            <a:chOff x="6026150" y="1874838"/>
            <a:chExt cx="1263650" cy="1119855"/>
          </a:xfrm>
        </p:grpSpPr>
        <p:sp>
          <p:nvSpPr>
            <p:cNvPr id="9323" name="Rectangle 28"/>
            <p:cNvSpPr>
              <a:spLocks noChangeArrowheads="1"/>
            </p:cNvSpPr>
            <p:nvPr/>
          </p:nvSpPr>
          <p:spPr bwMode="auto">
            <a:xfrm>
              <a:off x="6026150" y="1874838"/>
              <a:ext cx="1263650" cy="592137"/>
            </a:xfrm>
            <a:prstGeom prst="rect">
              <a:avLst/>
            </a:prstGeom>
            <a:solidFill>
              <a:srgbClr val="E7D175"/>
            </a:solidFill>
            <a:ln w="25527">
              <a:solidFill>
                <a:srgbClr val="00006F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 defTabSz="457200" eaLnBrk="0" hangingPunct="0">
                <a:lnSpc>
                  <a:spcPct val="90000"/>
                </a:lnSpc>
                <a:spcBef>
                  <a:spcPts val="1125"/>
                </a:spcBef>
                <a:buClr>
                  <a:srgbClr val="FF0000"/>
                </a:buClr>
                <a:buSzPct val="135000"/>
                <a:buFont typeface="Arial Narrow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</a:rPr>
                <a:t>Web Clients</a:t>
              </a:r>
            </a:p>
          </p:txBody>
        </p:sp>
        <p:sp>
          <p:nvSpPr>
            <p:cNvPr id="9324" name="Line 48"/>
            <p:cNvSpPr>
              <a:spLocks noChangeShapeType="1"/>
            </p:cNvSpPr>
            <p:nvPr/>
          </p:nvSpPr>
          <p:spPr bwMode="auto">
            <a:xfrm>
              <a:off x="6648450" y="2720975"/>
              <a:ext cx="1588" cy="273718"/>
            </a:xfrm>
            <a:prstGeom prst="line">
              <a:avLst/>
            </a:prstGeom>
            <a:noFill/>
            <a:ln w="3672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99" name="Rectangle 29"/>
          <p:cNvSpPr>
            <a:spLocks noChangeArrowheads="1"/>
          </p:cNvSpPr>
          <p:nvPr/>
        </p:nvSpPr>
        <p:spPr bwMode="auto">
          <a:xfrm>
            <a:off x="387350" y="1785938"/>
            <a:ext cx="1285875" cy="269875"/>
          </a:xfrm>
          <a:prstGeom prst="rect">
            <a:avLst/>
          </a:prstGeom>
          <a:solidFill>
            <a:srgbClr val="FFFFCC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00"/>
                </a:solidFill>
              </a:rPr>
              <a:t>HTTP</a:t>
            </a:r>
          </a:p>
        </p:txBody>
      </p:sp>
      <p:sp>
        <p:nvSpPr>
          <p:cNvPr id="9300" name="TextBox 12"/>
          <p:cNvSpPr txBox="1">
            <a:spLocks noChangeArrowheads="1"/>
          </p:cNvSpPr>
          <p:nvPr/>
        </p:nvSpPr>
        <p:spPr bwMode="auto">
          <a:xfrm>
            <a:off x="5535613" y="6445250"/>
            <a:ext cx="1492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/>
              <a:t>Instrumentation</a:t>
            </a:r>
          </a:p>
        </p:txBody>
      </p:sp>
      <p:cxnSp>
        <p:nvCxnSpPr>
          <p:cNvPr id="9301" name="Straight Connector 14"/>
          <p:cNvCxnSpPr>
            <a:cxnSpLocks noChangeShapeType="1"/>
          </p:cNvCxnSpPr>
          <p:nvPr/>
        </p:nvCxnSpPr>
        <p:spPr bwMode="auto">
          <a:xfrm>
            <a:off x="5748338" y="6326188"/>
            <a:ext cx="0" cy="1651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02" name="Straight Connector 147"/>
          <p:cNvCxnSpPr>
            <a:cxnSpLocks noChangeShapeType="1"/>
          </p:cNvCxnSpPr>
          <p:nvPr/>
        </p:nvCxnSpPr>
        <p:spPr bwMode="auto">
          <a:xfrm>
            <a:off x="5900738" y="6329363"/>
            <a:ext cx="0" cy="163512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03" name="Straight Connector 148"/>
          <p:cNvCxnSpPr>
            <a:cxnSpLocks noChangeShapeType="1"/>
          </p:cNvCxnSpPr>
          <p:nvPr/>
        </p:nvCxnSpPr>
        <p:spPr bwMode="auto">
          <a:xfrm>
            <a:off x="6080125" y="6329363"/>
            <a:ext cx="0" cy="163512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04" name="Straight Connector 149"/>
          <p:cNvCxnSpPr>
            <a:cxnSpLocks noChangeShapeType="1"/>
          </p:cNvCxnSpPr>
          <p:nvPr/>
        </p:nvCxnSpPr>
        <p:spPr bwMode="auto">
          <a:xfrm>
            <a:off x="6232525" y="6332538"/>
            <a:ext cx="0" cy="163512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05" name="Straight Connector 150"/>
          <p:cNvCxnSpPr>
            <a:cxnSpLocks noChangeShapeType="1"/>
          </p:cNvCxnSpPr>
          <p:nvPr/>
        </p:nvCxnSpPr>
        <p:spPr bwMode="auto">
          <a:xfrm>
            <a:off x="6396038" y="6343650"/>
            <a:ext cx="0" cy="1651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06" name="Straight Connector 151"/>
          <p:cNvCxnSpPr>
            <a:cxnSpLocks noChangeShapeType="1"/>
          </p:cNvCxnSpPr>
          <p:nvPr/>
        </p:nvCxnSpPr>
        <p:spPr bwMode="auto">
          <a:xfrm>
            <a:off x="6548438" y="6346825"/>
            <a:ext cx="0" cy="163513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07" name="Straight Connector 152"/>
          <p:cNvCxnSpPr>
            <a:cxnSpLocks noChangeShapeType="1"/>
          </p:cNvCxnSpPr>
          <p:nvPr/>
        </p:nvCxnSpPr>
        <p:spPr bwMode="auto">
          <a:xfrm>
            <a:off x="6727825" y="6346825"/>
            <a:ext cx="0" cy="163513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08" name="Straight Connector 153"/>
          <p:cNvCxnSpPr>
            <a:cxnSpLocks noChangeShapeType="1"/>
          </p:cNvCxnSpPr>
          <p:nvPr/>
        </p:nvCxnSpPr>
        <p:spPr bwMode="auto">
          <a:xfrm>
            <a:off x="6880225" y="6350000"/>
            <a:ext cx="0" cy="163513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09" name="Straight Connector 154"/>
          <p:cNvCxnSpPr>
            <a:cxnSpLocks noChangeShapeType="1"/>
          </p:cNvCxnSpPr>
          <p:nvPr/>
        </p:nvCxnSpPr>
        <p:spPr bwMode="auto">
          <a:xfrm>
            <a:off x="5900738" y="6478588"/>
            <a:ext cx="0" cy="1651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10" name="Straight Connector 155"/>
          <p:cNvCxnSpPr>
            <a:cxnSpLocks noChangeShapeType="1"/>
          </p:cNvCxnSpPr>
          <p:nvPr/>
        </p:nvCxnSpPr>
        <p:spPr bwMode="auto">
          <a:xfrm>
            <a:off x="6053138" y="6481763"/>
            <a:ext cx="0" cy="163512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11" name="Straight Connector 156"/>
          <p:cNvCxnSpPr>
            <a:cxnSpLocks noChangeShapeType="1"/>
          </p:cNvCxnSpPr>
          <p:nvPr/>
        </p:nvCxnSpPr>
        <p:spPr bwMode="auto">
          <a:xfrm>
            <a:off x="6232525" y="6481763"/>
            <a:ext cx="0" cy="163512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12" name="Straight Connector 157"/>
          <p:cNvCxnSpPr>
            <a:cxnSpLocks noChangeShapeType="1"/>
          </p:cNvCxnSpPr>
          <p:nvPr/>
        </p:nvCxnSpPr>
        <p:spPr bwMode="auto">
          <a:xfrm>
            <a:off x="6384925" y="6484938"/>
            <a:ext cx="0" cy="163512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13" name="Rectangle 29"/>
          <p:cNvSpPr>
            <a:spLocks noChangeArrowheads="1"/>
          </p:cNvSpPr>
          <p:nvPr/>
        </p:nvSpPr>
        <p:spPr bwMode="auto">
          <a:xfrm>
            <a:off x="1776413" y="1781175"/>
            <a:ext cx="631825" cy="269875"/>
          </a:xfrm>
          <a:prstGeom prst="rect">
            <a:avLst/>
          </a:prstGeom>
          <a:solidFill>
            <a:srgbClr val="FFFFCC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00"/>
                </a:solidFill>
              </a:rPr>
              <a:t>NFS</a:t>
            </a:r>
          </a:p>
        </p:txBody>
      </p:sp>
      <p:grpSp>
        <p:nvGrpSpPr>
          <p:cNvPr id="9314" name="Group 61"/>
          <p:cNvGrpSpPr>
            <a:grpSpLocks/>
          </p:cNvGrpSpPr>
          <p:nvPr/>
        </p:nvGrpSpPr>
        <p:grpSpPr bwMode="auto">
          <a:xfrm>
            <a:off x="3787775" y="1168400"/>
            <a:ext cx="1905000" cy="1119188"/>
            <a:chOff x="5384080" y="1874837"/>
            <a:chExt cx="1905720" cy="1119856"/>
          </a:xfrm>
        </p:grpSpPr>
        <p:sp>
          <p:nvSpPr>
            <p:cNvPr id="9320" name="Rectangle 28"/>
            <p:cNvSpPr>
              <a:spLocks noChangeArrowheads="1"/>
            </p:cNvSpPr>
            <p:nvPr/>
          </p:nvSpPr>
          <p:spPr bwMode="auto">
            <a:xfrm>
              <a:off x="5384080" y="1874837"/>
              <a:ext cx="1905720" cy="592132"/>
            </a:xfrm>
            <a:prstGeom prst="rect">
              <a:avLst/>
            </a:prstGeom>
            <a:solidFill>
              <a:srgbClr val="E7D175"/>
            </a:solidFill>
            <a:ln w="25527">
              <a:solidFill>
                <a:srgbClr val="00006F"/>
              </a:solidFill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 defTabSz="457200" eaLnBrk="0" hangingPunct="0">
                <a:lnSpc>
                  <a:spcPct val="90000"/>
                </a:lnSpc>
                <a:spcBef>
                  <a:spcPts val="1125"/>
                </a:spcBef>
                <a:buClr>
                  <a:srgbClr val="FF0000"/>
                </a:buClr>
                <a:buSzPct val="135000"/>
                <a:buFont typeface="Arial Narrow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>
                  <a:solidFill>
                    <a:srgbClr val="000000"/>
                  </a:solidFill>
                </a:rPr>
                <a:t>File Formatter</a:t>
              </a:r>
            </a:p>
          </p:txBody>
        </p:sp>
        <p:sp>
          <p:nvSpPr>
            <p:cNvPr id="9321" name="Line 48"/>
            <p:cNvSpPr>
              <a:spLocks noChangeShapeType="1"/>
            </p:cNvSpPr>
            <p:nvPr/>
          </p:nvSpPr>
          <p:spPr bwMode="auto">
            <a:xfrm>
              <a:off x="6363640" y="2720975"/>
              <a:ext cx="1588" cy="273718"/>
            </a:xfrm>
            <a:prstGeom prst="line">
              <a:avLst/>
            </a:prstGeom>
            <a:noFill/>
            <a:ln w="3672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2" name="Rectangle 29"/>
            <p:cNvSpPr>
              <a:spLocks noChangeArrowheads="1"/>
            </p:cNvSpPr>
            <p:nvPr/>
          </p:nvSpPr>
          <p:spPr bwMode="auto">
            <a:xfrm>
              <a:off x="6026150" y="2473325"/>
              <a:ext cx="631825" cy="269875"/>
            </a:xfrm>
            <a:prstGeom prst="rect">
              <a:avLst/>
            </a:prstGeom>
            <a:solidFill>
              <a:srgbClr val="FFFFCC"/>
            </a:solidFill>
            <a:ln w="25560">
              <a:solidFill>
                <a:srgbClr val="00006F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lnSpc>
                  <a:spcPct val="90000"/>
                </a:lnSpc>
                <a:spcBef>
                  <a:spcPts val="1125"/>
                </a:spcBef>
                <a:buClr>
                  <a:srgbClr val="FF0000"/>
                </a:buClr>
                <a:buSzPct val="135000"/>
                <a:buFont typeface="Arial Narrow" pitchFamily="34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00"/>
                  </a:solidFill>
                </a:rPr>
                <a:t>CAC</a:t>
              </a:r>
            </a:p>
          </p:txBody>
        </p:sp>
      </p:grpSp>
      <p:sp>
        <p:nvSpPr>
          <p:cNvPr id="9315" name="Rectangle 29"/>
          <p:cNvSpPr>
            <a:spLocks noChangeArrowheads="1"/>
          </p:cNvSpPr>
          <p:nvPr/>
        </p:nvSpPr>
        <p:spPr bwMode="auto">
          <a:xfrm>
            <a:off x="5065713" y="1766888"/>
            <a:ext cx="631825" cy="269875"/>
          </a:xfrm>
          <a:prstGeom prst="rect">
            <a:avLst/>
          </a:prstGeom>
          <a:solidFill>
            <a:srgbClr val="CCFF99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00"/>
                </a:solidFill>
              </a:rPr>
              <a:t>PVAC</a:t>
            </a:r>
          </a:p>
        </p:txBody>
      </p:sp>
      <p:sp>
        <p:nvSpPr>
          <p:cNvPr id="9316" name="Rectangle 29"/>
          <p:cNvSpPr>
            <a:spLocks noChangeArrowheads="1"/>
          </p:cNvSpPr>
          <p:nvPr/>
        </p:nvSpPr>
        <p:spPr bwMode="auto">
          <a:xfrm>
            <a:off x="3787775" y="1770063"/>
            <a:ext cx="631825" cy="268287"/>
          </a:xfrm>
          <a:prstGeom prst="rect">
            <a:avLst/>
          </a:prstGeom>
          <a:solidFill>
            <a:srgbClr val="FFFFCC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00"/>
                </a:solidFill>
              </a:rPr>
              <a:t>NFS</a:t>
            </a:r>
          </a:p>
        </p:txBody>
      </p:sp>
      <p:sp>
        <p:nvSpPr>
          <p:cNvPr id="9317" name="Rectangle 29"/>
          <p:cNvSpPr>
            <a:spLocks noChangeArrowheads="1"/>
          </p:cNvSpPr>
          <p:nvPr/>
        </p:nvSpPr>
        <p:spPr bwMode="auto">
          <a:xfrm>
            <a:off x="1827213" y="2670175"/>
            <a:ext cx="631825" cy="269875"/>
          </a:xfrm>
          <a:prstGeom prst="rect">
            <a:avLst/>
          </a:prstGeom>
          <a:solidFill>
            <a:srgbClr val="FFFFCC"/>
          </a:solidFill>
          <a:ln w="25560">
            <a:solidFill>
              <a:srgbClr val="00006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57200" eaLnBrk="0" hangingPunct="0">
              <a:lnSpc>
                <a:spcPct val="90000"/>
              </a:lnSpc>
              <a:spcBef>
                <a:spcPts val="1125"/>
              </a:spcBef>
              <a:buClr>
                <a:srgbClr val="FF0000"/>
              </a:buClr>
              <a:buSzPct val="135000"/>
              <a:buFont typeface="Arial Narrow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00"/>
                </a:solidFill>
              </a:rPr>
              <a:t>NFS</a:t>
            </a:r>
          </a:p>
        </p:txBody>
      </p:sp>
      <p:sp>
        <p:nvSpPr>
          <p:cNvPr id="9318" name="Line 77"/>
          <p:cNvSpPr>
            <a:spLocks noChangeShapeType="1"/>
          </p:cNvSpPr>
          <p:nvPr/>
        </p:nvSpPr>
        <p:spPr bwMode="auto">
          <a:xfrm flipH="1">
            <a:off x="2136775" y="2954338"/>
            <a:ext cx="7938" cy="776287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" name="Line 48"/>
          <p:cNvSpPr>
            <a:spLocks noChangeShapeType="1"/>
          </p:cNvSpPr>
          <p:nvPr/>
        </p:nvSpPr>
        <p:spPr bwMode="auto">
          <a:xfrm>
            <a:off x="2105025" y="2320925"/>
            <a:ext cx="0" cy="320675"/>
          </a:xfrm>
          <a:prstGeom prst="line">
            <a:avLst/>
          </a:prstGeom>
          <a:noFill/>
          <a:ln w="36720">
            <a:solidFill>
              <a:srgbClr val="CC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04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V4 development team is developing all of the V4 infrastructure for </a:t>
            </a:r>
            <a:r>
              <a:rPr lang="en-US" dirty="0" err="1" smtClean="0"/>
              <a:t>PVData</a:t>
            </a:r>
            <a:r>
              <a:rPr lang="en-US" dirty="0" smtClean="0"/>
              <a:t> and Communication, compatibility with V3, Normative Types, and General Services</a:t>
            </a:r>
          </a:p>
          <a:p>
            <a:r>
              <a:rPr lang="en-US" dirty="0" smtClean="0"/>
              <a:t>Control System Studio is developing an integrated operator environment in an integrated product.</a:t>
            </a:r>
          </a:p>
          <a:p>
            <a:r>
              <a:rPr lang="en-US" dirty="0" smtClean="0"/>
              <a:t>DISCS is developing RDB applications over a full range of control requirements.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364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V4 development team: Marty </a:t>
            </a:r>
            <a:r>
              <a:rPr lang="en-US" dirty="0" err="1" smtClean="0"/>
              <a:t>Kraimer</a:t>
            </a:r>
            <a:r>
              <a:rPr lang="en-US" dirty="0" smtClean="0"/>
              <a:t>, </a:t>
            </a:r>
            <a:r>
              <a:rPr lang="en-US" dirty="0" err="1" smtClean="0"/>
              <a:t>Matej</a:t>
            </a:r>
            <a:r>
              <a:rPr lang="en-US" dirty="0" smtClean="0"/>
              <a:t> </a:t>
            </a:r>
            <a:r>
              <a:rPr lang="en-US" dirty="0" err="1" smtClean="0"/>
              <a:t>Sekoranja</a:t>
            </a:r>
            <a:r>
              <a:rPr lang="en-US" dirty="0" smtClean="0"/>
              <a:t>, </a:t>
            </a:r>
            <a:r>
              <a:rPr lang="en-US" dirty="0" err="1" smtClean="0"/>
              <a:t>Nikolay</a:t>
            </a:r>
            <a:r>
              <a:rPr lang="en-US" dirty="0" smtClean="0"/>
              <a:t> </a:t>
            </a:r>
            <a:r>
              <a:rPr lang="en-US" dirty="0" err="1" smtClean="0"/>
              <a:t>Malitsky</a:t>
            </a:r>
            <a:r>
              <a:rPr lang="en-US" dirty="0" smtClean="0"/>
              <a:t>, </a:t>
            </a:r>
            <a:r>
              <a:rPr lang="en-US" dirty="0" err="1" smtClean="0"/>
              <a:t>Guobao</a:t>
            </a:r>
            <a:r>
              <a:rPr lang="en-US" dirty="0" smtClean="0"/>
              <a:t> </a:t>
            </a:r>
            <a:r>
              <a:rPr lang="en-US" dirty="0" err="1" smtClean="0"/>
              <a:t>Shen</a:t>
            </a:r>
            <a:r>
              <a:rPr lang="en-US" dirty="0" smtClean="0"/>
              <a:t>, David </a:t>
            </a:r>
            <a:r>
              <a:rPr lang="en-US" dirty="0" err="1" smtClean="0"/>
              <a:t>Hickin</a:t>
            </a:r>
            <a:r>
              <a:rPr lang="en-US" dirty="0" smtClean="0"/>
              <a:t>, </a:t>
            </a:r>
            <a:r>
              <a:rPr lang="en-US" dirty="0" err="1" smtClean="0"/>
              <a:t>Timo</a:t>
            </a:r>
            <a:r>
              <a:rPr lang="en-US" dirty="0" smtClean="0"/>
              <a:t> </a:t>
            </a:r>
            <a:r>
              <a:rPr lang="en-US" dirty="0" err="1" smtClean="0"/>
              <a:t>Korhonen</a:t>
            </a:r>
            <a:r>
              <a:rPr lang="en-US" dirty="0" smtClean="0"/>
              <a:t>, Bob </a:t>
            </a:r>
            <a:r>
              <a:rPr lang="en-US" dirty="0" err="1" smtClean="0"/>
              <a:t>Dalesio</a:t>
            </a:r>
            <a:r>
              <a:rPr lang="en-US" dirty="0" smtClean="0"/>
              <a:t>, Andrew Johnson, with Greg White as team lead.</a:t>
            </a:r>
          </a:p>
          <a:p>
            <a:r>
              <a:rPr lang="en-US" dirty="0" smtClean="0"/>
              <a:t>Control System Studio: Gabriele </a:t>
            </a:r>
            <a:r>
              <a:rPr lang="en-US" dirty="0" err="1" smtClean="0"/>
              <a:t>Carcasi</a:t>
            </a:r>
            <a:r>
              <a:rPr lang="en-US" dirty="0" smtClean="0"/>
              <a:t>, </a:t>
            </a:r>
            <a:r>
              <a:rPr lang="en-US" dirty="0" err="1" smtClean="0"/>
              <a:t>Kunal</a:t>
            </a:r>
            <a:r>
              <a:rPr lang="en-US" dirty="0" smtClean="0"/>
              <a:t> </a:t>
            </a:r>
            <a:r>
              <a:rPr lang="en-US" dirty="0" err="1" smtClean="0"/>
              <a:t>Shroff</a:t>
            </a:r>
            <a:r>
              <a:rPr lang="en-US" dirty="0" smtClean="0"/>
              <a:t>, Kay </a:t>
            </a:r>
            <a:r>
              <a:rPr lang="en-US" dirty="0" err="1" smtClean="0"/>
              <a:t>Kasemir</a:t>
            </a:r>
            <a:r>
              <a:rPr lang="en-US" dirty="0" smtClean="0"/>
              <a:t>, </a:t>
            </a:r>
            <a:r>
              <a:rPr lang="en-US" dirty="0" err="1" smtClean="0"/>
              <a:t>Xihui</a:t>
            </a:r>
            <a:r>
              <a:rPr lang="en-US" dirty="0" smtClean="0"/>
              <a:t> Chen, with Eric Berryman as team lead.</a:t>
            </a:r>
          </a:p>
          <a:p>
            <a:r>
              <a:rPr lang="en-US" dirty="0" smtClean="0"/>
              <a:t>DISCS: Has a host of developers working on at least 17 domains with </a:t>
            </a:r>
            <a:r>
              <a:rPr lang="en-US" dirty="0" err="1" smtClean="0"/>
              <a:t>Vasu</a:t>
            </a:r>
            <a:r>
              <a:rPr lang="en-US" dirty="0" smtClean="0"/>
              <a:t> </a:t>
            </a:r>
            <a:r>
              <a:rPr lang="en-US" dirty="0" err="1" smtClean="0"/>
              <a:t>Vupala</a:t>
            </a:r>
            <a:r>
              <a:rPr lang="en-US" dirty="0" smtClean="0"/>
              <a:t> as team lead.</a:t>
            </a:r>
          </a:p>
          <a:p>
            <a:r>
              <a:rPr lang="en-US" dirty="0" smtClean="0"/>
              <a:t>Developers meetings will proceed as joint development meetings with a nominal 4 months frequency that will rotate between the developer’s sites.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911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Normative Type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Types in use are: all NT Types that support DBR Types, </a:t>
            </a:r>
            <a:r>
              <a:rPr lang="en-US" dirty="0" err="1" smtClean="0"/>
              <a:t>NT_Table</a:t>
            </a:r>
            <a:r>
              <a:rPr lang="en-US" dirty="0" smtClean="0"/>
              <a:t>, </a:t>
            </a:r>
            <a:r>
              <a:rPr lang="en-US" dirty="0" err="1" smtClean="0"/>
              <a:t>NT_Image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areaDetector</a:t>
            </a:r>
            <a:r>
              <a:rPr lang="en-US" dirty="0" smtClean="0"/>
              <a:t> Support), Multi-Channel Array, and </a:t>
            </a:r>
            <a:r>
              <a:rPr lang="en-US" dirty="0" err="1" smtClean="0"/>
              <a:t>NT_Variant</a:t>
            </a:r>
            <a:r>
              <a:rPr lang="en-US" dirty="0" smtClean="0"/>
              <a:t> Array.</a:t>
            </a:r>
          </a:p>
          <a:p>
            <a:r>
              <a:rPr lang="en-US" dirty="0" smtClean="0"/>
              <a:t>Unions are supported now and this improves the implementation of the </a:t>
            </a:r>
            <a:r>
              <a:rPr lang="en-US" dirty="0" err="1" smtClean="0"/>
              <a:t>NT_VariantArray</a:t>
            </a:r>
            <a:r>
              <a:rPr lang="en-US" dirty="0" smtClean="0"/>
              <a:t>. This type is a collection of heterogeneous types that can be scalars or vectors. MASAR needs to be refactored to use this implementation.</a:t>
            </a:r>
          </a:p>
          <a:p>
            <a:r>
              <a:rPr lang="en-US" dirty="0" err="1" smtClean="0"/>
              <a:t>NT_NDArray</a:t>
            </a:r>
            <a:r>
              <a:rPr lang="en-US" smtClean="0"/>
              <a:t> is defined and will be prototyped in the experimental area for delivering large multidimensional arrays of coordinates and binned data.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269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Developments in the three areas are being integrated </a:t>
            </a:r>
            <a:r>
              <a:rPr lang="en-US" sz="3200" dirty="0" smtClean="0"/>
              <a:t>and deployed at member labs.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err="1" smtClean="0"/>
              <a:t>PVAccess</a:t>
            </a:r>
            <a:r>
              <a:rPr lang="en-US" sz="3200" dirty="0" smtClean="0"/>
              <a:t> has started to add multicast.</a:t>
            </a:r>
          </a:p>
          <a:p>
            <a:r>
              <a:rPr lang="en-US" dirty="0" smtClean="0"/>
              <a:t>V4 and CSS Release methods to support continuing development when the release cycle begins and to harden a release with bug fixes.</a:t>
            </a:r>
          </a:p>
          <a:p>
            <a:r>
              <a:rPr lang="en-US" dirty="0" smtClean="0"/>
              <a:t>Multicast implementation is started. This uses a topic name for listeners.</a:t>
            </a:r>
          </a:p>
          <a:p>
            <a:r>
              <a:rPr lang="en-US" dirty="0" smtClean="0"/>
              <a:t>Working to Improve monitor performance to minimize header data.</a:t>
            </a:r>
          </a:p>
          <a:p>
            <a:r>
              <a:rPr lang="en-US" dirty="0" smtClean="0"/>
              <a:t>Access security is needed from DISCS group for </a:t>
            </a:r>
            <a:r>
              <a:rPr lang="en-US" dirty="0" err="1" smtClean="0"/>
              <a:t>PVAccess</a:t>
            </a:r>
            <a:r>
              <a:rPr lang="en-US" dirty="0" smtClean="0"/>
              <a:t> security and to complete Channel Finder as a V4 service.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300" dirty="0" smtClean="0"/>
              <a:t>Fast array support in the V3 IOC to support large data sets.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300" dirty="0" smtClean="0"/>
              <a:t>Replace XML RPC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Will standardize on CAJ – pure Java. Hardening is being addressed.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Many of the </a:t>
            </a:r>
            <a:r>
              <a:rPr lang="en-US" sz="3200" dirty="0" err="1" smtClean="0"/>
              <a:t>NTTypes</a:t>
            </a:r>
            <a:r>
              <a:rPr lang="en-US" sz="3200" dirty="0" smtClean="0"/>
              <a:t> are </a:t>
            </a:r>
            <a:r>
              <a:rPr lang="en-US" sz="3200" dirty="0" smtClean="0"/>
              <a:t>mapped to </a:t>
            </a:r>
            <a:r>
              <a:rPr lang="en-US" sz="3200" dirty="0" err="1" smtClean="0"/>
              <a:t>Vtypes</a:t>
            </a:r>
            <a:r>
              <a:rPr lang="en-US" sz="3200" dirty="0" smtClean="0"/>
              <a:t> in </a:t>
            </a:r>
            <a:r>
              <a:rPr lang="en-US" sz="3200" dirty="0" err="1" smtClean="0"/>
              <a:t>PVManager</a:t>
            </a:r>
            <a:r>
              <a:rPr lang="en-US" sz="3200" dirty="0" smtClean="0"/>
              <a:t> for V4 and CSS integration.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600" dirty="0" smtClean="0"/>
              <a:t>Deployments into production environments at NSLS II and FRIB are hardening the developments in all three areas. Many of the applications are in full production.</a:t>
            </a:r>
            <a:endParaRPr lang="en-US" sz="33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333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3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There is a strong and active development team in these three areas that is coming together to bring middle layer services that will be applied to physics and experimental control and data acquisition.</a:t>
            </a:r>
          </a:p>
          <a:p>
            <a:r>
              <a:rPr lang="en-US" dirty="0" smtClean="0"/>
              <a:t>The underlying performance and flexibility that has been created by Marty </a:t>
            </a:r>
            <a:r>
              <a:rPr lang="en-US" dirty="0" err="1" smtClean="0"/>
              <a:t>Kraimer</a:t>
            </a:r>
            <a:r>
              <a:rPr lang="en-US" dirty="0" smtClean="0"/>
              <a:t> and </a:t>
            </a:r>
            <a:r>
              <a:rPr lang="en-US" dirty="0" err="1" smtClean="0"/>
              <a:t>Matej</a:t>
            </a:r>
            <a:r>
              <a:rPr lang="en-US" dirty="0" smtClean="0"/>
              <a:t> </a:t>
            </a:r>
            <a:r>
              <a:rPr lang="en-US" dirty="0" err="1" smtClean="0"/>
              <a:t>Sekoranja</a:t>
            </a:r>
            <a:r>
              <a:rPr lang="en-US" dirty="0" smtClean="0"/>
              <a:t> has provided a strong base for the development of these new middle layer services.</a:t>
            </a:r>
          </a:p>
          <a:p>
            <a:r>
              <a:rPr lang="en-US" dirty="0" smtClean="0"/>
              <a:t>The next 18 months will see many of these deployments go into production. During this phase, the applications will harden and move to production quality.</a:t>
            </a:r>
          </a:p>
          <a:p>
            <a:r>
              <a:rPr lang="en-US" dirty="0" smtClean="0"/>
              <a:t>If you are interested in helping to develop in any of these areas, there are a lot of opportunities to get involved.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144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742</Words>
  <Application>Microsoft Office PowerPoint</Application>
  <PresentationFormat>On-screen Show (4:3)</PresentationFormat>
  <Paragraphs>158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V4 Status and Workshop Report</vt:lpstr>
      <vt:lpstr>V4 for Machine Control and Studies</vt:lpstr>
      <vt:lpstr>V4 for Experiment Control / DAQ/ UI</vt:lpstr>
      <vt:lpstr>Organizational</vt:lpstr>
      <vt:lpstr>Organizational</vt:lpstr>
      <vt:lpstr>Normative Type Progress</vt:lpstr>
      <vt:lpstr>Highlights</vt:lpstr>
      <vt:lpstr>Conclusions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V4 Status and Workshop Report</dc:title>
  <dc:creator>dalesio</dc:creator>
  <cp:lastModifiedBy>dalesio</cp:lastModifiedBy>
  <cp:revision>11</cp:revision>
  <dcterms:created xsi:type="dcterms:W3CDTF">2013-10-05T05:31:02Z</dcterms:created>
  <dcterms:modified xsi:type="dcterms:W3CDTF">2013-10-05T15:07:49Z</dcterms:modified>
</cp:coreProperties>
</file>