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76" r:id="rId8"/>
    <p:sldId id="278" r:id="rId9"/>
    <p:sldId id="274" r:id="rId10"/>
    <p:sldId id="259" r:id="rId11"/>
    <p:sldId id="258" r:id="rId12"/>
    <p:sldId id="260" r:id="rId13"/>
    <p:sldId id="268" r:id="rId14"/>
    <p:sldId id="270" r:id="rId15"/>
    <p:sldId id="272" r:id="rId16"/>
    <p:sldId id="273" r:id="rId17"/>
    <p:sldId id="262" r:id="rId18"/>
    <p:sldId id="263" r:id="rId19"/>
    <p:sldId id="264" r:id="rId20"/>
    <p:sldId id="265" r:id="rId21"/>
    <p:sldId id="267" r:id="rId22"/>
    <p:sldId id="275" r:id="rId23"/>
    <p:sldId id="27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3" autoAdjust="0"/>
  </p:normalViewPr>
  <p:slideViewPr>
    <p:cSldViewPr>
      <p:cViewPr>
        <p:scale>
          <a:sx n="90" d="100"/>
          <a:sy n="90" d="100"/>
        </p:scale>
        <p:origin x="-100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E6A352-4296-435F-9989-531BD8CA97E0}" type="datetimeFigureOut">
              <a:rPr lang="en-CA" smtClean="0"/>
              <a:pPr/>
              <a:t>12/06/2011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8D5AC7-9028-4B87-8FC4-6CD40888618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C3B6D-6CF6-4739-A774-E715915DB47F}" type="datetimeFigureOut">
              <a:rPr lang="en-CA" smtClean="0"/>
              <a:pPr/>
              <a:t>12/06/2011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1A1EE-880E-42C5-AAD4-A2D54FC085B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87D00CC-48C3-4E68-B8F4-9070F293750C}" type="datetime4">
              <a:rPr lang="en-US" smtClean="0"/>
              <a:pPr/>
              <a:t>June 12, 2011</a:t>
            </a:fld>
            <a:endParaRPr lang="en-US" smtClean="0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Rob Slinger, 450-965-7894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68DA2-578D-447A-9E36-DABB81C8CF3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0DB9A-1B9B-4DAF-BA6A-C51C6E9614B2}" type="slidenum">
              <a:rPr lang="en-US"/>
              <a:pPr/>
              <a:t>4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g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l="33675" t="1551" r="1867" b="2861"/>
          <a:stretch>
            <a:fillRect/>
          </a:stretch>
        </p:blipFill>
        <p:spPr>
          <a:xfrm>
            <a:off x="0" y="-13649"/>
            <a:ext cx="9154633" cy="6891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60662"/>
            <a:ext cx="8496944" cy="91235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 b="1" i="0">
                <a:solidFill>
                  <a:srgbClr val="694F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424936" cy="69492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756" t="58043" r="2848" b="13903"/>
          <a:stretch>
            <a:fillRect/>
          </a:stretch>
        </p:blipFill>
        <p:spPr bwMode="auto">
          <a:xfrm>
            <a:off x="6058289" y="4146853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ackgroung.jpg"/>
          <p:cNvPicPr>
            <a:picLocks noChangeAspect="1"/>
          </p:cNvPicPr>
          <p:nvPr userDrawn="1"/>
        </p:nvPicPr>
        <p:blipFill>
          <a:blip r:embed="rId2" cstate="print"/>
          <a:srcRect l="59836" t="36475" r="1963" b="62522"/>
          <a:stretch>
            <a:fillRect/>
          </a:stretch>
        </p:blipFill>
        <p:spPr>
          <a:xfrm>
            <a:off x="5518737" y="1874300"/>
            <a:ext cx="3635896" cy="45719"/>
          </a:xfrm>
          <a:prstGeom prst="rect">
            <a:avLst/>
          </a:prstGeom>
        </p:spPr>
      </p:pic>
      <p:pic>
        <p:nvPicPr>
          <p:cNvPr id="15" name="Picture 14" descr="CLSCOLLO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2273" y="116632"/>
            <a:ext cx="1840082" cy="1584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8192"/>
            <a:ext cx="8229600" cy="4421088"/>
          </a:xfrm>
          <a:prstGeom prst="rect">
            <a:avLst/>
          </a:prstGeom>
          <a:noFill/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7472" y="6489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50A62-736A-45AB-9919-F18B3F0DFB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6289" y="0"/>
            <a:ext cx="7622215" cy="1268760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6" name="Picture 5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  <a:prstGeom prst="rect">
            <a:avLst/>
          </a:prstGeom>
          <a:noFill/>
        </p:spPr>
        <p:txBody>
          <a:bodyPr vert="eaVert"/>
          <a:lstStyle>
            <a:lvl1pPr>
              <a:defRPr>
                <a:solidFill>
                  <a:srgbClr val="694F99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  <a:prstGeom prst="rect">
            <a:avLst/>
          </a:prstGeom>
          <a:noFill/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547664" y="0"/>
            <a:ext cx="7560840" cy="1268760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Click to edit Master title style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" name="Picture 5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210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488832" cy="1268760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4" name="Picture 3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0"/>
            <a:ext cx="7568989" cy="1268759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7859216" cy="43924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7472" y="6489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50A62-736A-45AB-9919-F18B3F0DFBEA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5" name="Picture 4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694F99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7472" y="6489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50A62-736A-45AB-9919-F18B3F0DFBEA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5" name="Picture 4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3925"/>
            <a:ext cx="4038600" cy="4713387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25"/>
            <a:ext cx="4038600" cy="4713387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7472" y="6489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50A62-736A-45AB-9919-F18B3F0DFB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488832" cy="1268760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7" name="Picture 6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62"/>
            <a:ext cx="4040188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62"/>
            <a:ext cx="4041775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375224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47472" y="6489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50A62-736A-45AB-9919-F18B3F0DFB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488832" cy="1268760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9" name="Picture 8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7472" y="6489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50A62-736A-45AB-9919-F18B3F0DFB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8192"/>
            <a:ext cx="8229600" cy="44210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488832" cy="1268760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7" name="Picture 6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7472" y="6489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50A62-736A-45AB-9919-F18B3F0DFB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8192"/>
            <a:ext cx="8229600" cy="44210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488832" cy="1268760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8" name="Picture 7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3008313" cy="87401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94F99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ect">
            <a:avLst/>
          </a:prstGeom>
          <a:noFill/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164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7472" y="6489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50A62-736A-45AB-9919-F18B3F0DFB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486289" y="0"/>
            <a:ext cx="7622215" cy="1268760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Click to edit Master title style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7" name="Picture 6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8924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694F99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7472" y="6489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50A62-736A-45AB-9919-F18B3F0DFB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486289" y="0"/>
            <a:ext cx="7622215" cy="1268760"/>
          </a:xfrm>
          <a:prstGeom prst="rect">
            <a:avLst/>
          </a:prstGeom>
        </p:spPr>
        <p:txBody>
          <a:bodyPr anchor="ctr"/>
          <a:lstStyle>
            <a:lvl1pPr algn="l">
              <a:defRPr i="0"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Click to edit Master title style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" name="Picture 5" descr="backgroung.jpg"/>
          <p:cNvPicPr>
            <a:picLocks noChangeAspect="1"/>
          </p:cNvPicPr>
          <p:nvPr userDrawn="1"/>
        </p:nvPicPr>
        <p:blipFill>
          <a:blip r:embed="rId2" cstate="print"/>
          <a:srcRect l="18235" t="36475" r="20766" b="62888"/>
          <a:stretch>
            <a:fillRect/>
          </a:stretch>
        </p:blipFill>
        <p:spPr>
          <a:xfrm>
            <a:off x="0" y="1268760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/>
        </p:nvSpPr>
        <p:spPr>
          <a:xfrm rot="8980545">
            <a:off x="5348406" y="5931374"/>
            <a:ext cx="3435163" cy="86875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backgroung.jpg"/>
          <p:cNvPicPr>
            <a:picLocks noChangeAspect="1"/>
          </p:cNvPicPr>
          <p:nvPr/>
        </p:nvPicPr>
        <p:blipFill>
          <a:blip r:embed="rId14" cstate="print"/>
          <a:srcRect l="53146" t="24577" r="349"/>
          <a:stretch>
            <a:fillRect/>
          </a:stretch>
        </p:blipFill>
        <p:spPr>
          <a:xfrm>
            <a:off x="4860032" y="3356992"/>
            <a:ext cx="4283968" cy="3501008"/>
          </a:xfrm>
          <a:prstGeom prst="rect">
            <a:avLst/>
          </a:prstGeom>
        </p:spPr>
      </p:pic>
      <p:sp>
        <p:nvSpPr>
          <p:cNvPr id="12" name="Moon 11"/>
          <p:cNvSpPr/>
          <p:nvPr/>
        </p:nvSpPr>
        <p:spPr>
          <a:xfrm rot="14143052">
            <a:off x="6336687" y="3238419"/>
            <a:ext cx="2376264" cy="4507388"/>
          </a:xfrm>
          <a:prstGeom prst="moon">
            <a:avLst>
              <a:gd name="adj" fmla="val 87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644008" y="3284984"/>
            <a:ext cx="2181506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6732240" y="2978108"/>
            <a:ext cx="2411760" cy="153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596608" y="4293096"/>
            <a:ext cx="783704" cy="65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Picture 18" descr="backgroung.jpg"/>
          <p:cNvPicPr>
            <a:picLocks noChangeAspect="1"/>
          </p:cNvPicPr>
          <p:nvPr/>
        </p:nvPicPr>
        <p:blipFill>
          <a:blip r:embed="rId14" cstate="print">
            <a:lum bright="70000" contrast="-70000"/>
          </a:blip>
          <a:srcRect l="1963" t="11218" r="1963" b="60942"/>
          <a:stretch>
            <a:fillRect/>
          </a:stretch>
        </p:blipFill>
        <p:spPr>
          <a:xfrm>
            <a:off x="-1" y="0"/>
            <a:ext cx="9144001" cy="1268760"/>
          </a:xfrm>
          <a:prstGeom prst="rect">
            <a:avLst/>
          </a:prstGeom>
        </p:spPr>
      </p:pic>
      <p:pic>
        <p:nvPicPr>
          <p:cNvPr id="16" name="Picture 15" descr="CLSCOLLO.t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762" y="72008"/>
            <a:ext cx="1222794" cy="1052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i="1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94F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94F9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94F9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94F9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94F9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len.wright@lightsource.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cquaman/acquaman" TargetMode="External"/><Relationship Id="rId2" Type="http://schemas.openxmlformats.org/officeDocument/2006/relationships/hyperlink" Target="mailto:mark.boots@lightsource.c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ylan.maxwell@lightsource.ca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ourceforge.net/projects/sciencestudio/" TargetMode="External"/><Relationship Id="rId4" Type="http://schemas.openxmlformats.org/officeDocument/2006/relationships/hyperlink" Target="https://github.com/acquaman/acquama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23528" y="3742184"/>
            <a:ext cx="8424936" cy="694928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Elder Matias</a:t>
            </a:r>
          </a:p>
          <a:p>
            <a:endParaRPr lang="en-CA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496944" cy="1152128"/>
          </a:xfrm>
        </p:spPr>
        <p:txBody>
          <a:bodyPr/>
          <a:lstStyle/>
          <a:p>
            <a:r>
              <a:rPr lang="en-CA" dirty="0" smtClean="0"/>
              <a:t>CLS Control System</a:t>
            </a:r>
            <a:br>
              <a:rPr lang="en-CA" dirty="0" smtClean="0"/>
            </a:br>
            <a:r>
              <a:rPr lang="en-CA" dirty="0" smtClean="0"/>
              <a:t>Recent Upgrades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Injection Status Screen</a:t>
            </a:r>
            <a:br>
              <a:rPr lang="en-CA" dirty="0" smtClean="0"/>
            </a:br>
            <a:r>
              <a:rPr lang="en-CA" dirty="0" smtClean="0"/>
              <a:t>Motif EDM Display</a:t>
            </a:r>
            <a:endParaRPr lang="en-CA" dirty="0"/>
          </a:p>
        </p:txBody>
      </p:sp>
      <p:pic>
        <p:nvPicPr>
          <p:cNvPr id="4" name="Content Placeholder 3" descr="SR1_Injection_Status_EDM 2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060848"/>
            <a:ext cx="9138941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Injection Status Screen</a:t>
            </a:r>
            <a:br>
              <a:rPr lang="en-CA" dirty="0" smtClean="0"/>
            </a:br>
            <a:r>
              <a:rPr lang="en-CA" dirty="0" smtClean="0"/>
              <a:t>Motif EDM Display</a:t>
            </a:r>
            <a:endParaRPr lang="en-CA" dirty="0"/>
          </a:p>
        </p:txBody>
      </p:sp>
      <p:pic>
        <p:nvPicPr>
          <p:cNvPr id="5" name="Content Placeholder 5" descr="SR2_Injection_Status_Python 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132856"/>
            <a:ext cx="9141809" cy="388843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Python EDM</a:t>
            </a:r>
            <a:br>
              <a:rPr lang="en-CA" dirty="0" smtClean="0"/>
            </a:br>
            <a:r>
              <a:rPr lang="en-CA" dirty="0" smtClean="0"/>
              <a:t>A Work in Progress.....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859216" cy="4392488"/>
          </a:xfrm>
        </p:spPr>
        <p:txBody>
          <a:bodyPr/>
          <a:lstStyle/>
          <a:p>
            <a:r>
              <a:rPr lang="en-US" sz="2400" dirty="0" smtClean="0"/>
              <a:t>Qt (4.5 on Linux, 4.6 on Windows)</a:t>
            </a:r>
          </a:p>
          <a:p>
            <a:r>
              <a:rPr lang="en-US" sz="2400" dirty="0" smtClean="0"/>
              <a:t>Python (2.5 on Linux, 2.6 on Windows)</a:t>
            </a:r>
            <a:endParaRPr lang="en-CA" sz="2400" dirty="0" smtClean="0"/>
          </a:p>
          <a:p>
            <a:r>
              <a:rPr lang="en-US" sz="2400" dirty="0" smtClean="0"/>
              <a:t>Uses </a:t>
            </a:r>
            <a:r>
              <a:rPr lang="en-US" sz="2400" dirty="0" err="1" smtClean="0"/>
              <a:t>pyepics</a:t>
            </a:r>
            <a:r>
              <a:rPr lang="en-US" sz="2400" dirty="0" smtClean="0"/>
              <a:t> 3.1.1 by Matt Newville.</a:t>
            </a:r>
          </a:p>
          <a:p>
            <a:r>
              <a:rPr lang="en-US" sz="2400" dirty="0" smtClean="0"/>
              <a:t>Still to Do: </a:t>
            </a:r>
          </a:p>
          <a:p>
            <a:pPr lvl="1"/>
            <a:r>
              <a:rPr lang="en-US" sz="2400" dirty="0" smtClean="0"/>
              <a:t>x/y graph widget (should use </a:t>
            </a:r>
            <a:r>
              <a:rPr lang="en-US" sz="2400" dirty="0" err="1" smtClean="0"/>
              <a:t>qwt</a:t>
            </a:r>
            <a:r>
              <a:rPr lang="en-US" sz="2400" dirty="0" smtClean="0"/>
              <a:t>);</a:t>
            </a:r>
            <a:endParaRPr lang="en-CA" sz="2400" dirty="0" smtClean="0"/>
          </a:p>
          <a:p>
            <a:pPr lvl="1"/>
            <a:r>
              <a:rPr lang="en-US" sz="2400" dirty="0" smtClean="0"/>
              <a:t>mouse press is taken by just one widget rather than sent to all widgets</a:t>
            </a:r>
            <a:endParaRPr lang="en-CA" sz="2400" dirty="0" smtClean="0"/>
          </a:p>
          <a:p>
            <a:pPr lvl="1"/>
            <a:r>
              <a:rPr lang="en-US" sz="2400" dirty="0" smtClean="0"/>
              <a:t>Fonts aren’t identical</a:t>
            </a:r>
          </a:p>
          <a:p>
            <a:pPr lvl="1"/>
            <a:r>
              <a:rPr lang="en-US" sz="2400" dirty="0" smtClean="0"/>
              <a:t>There is no “edit mode” in python.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For more information: </a:t>
            </a:r>
            <a:r>
              <a:rPr lang="en-US" sz="2400" dirty="0" smtClean="0">
                <a:hlinkClick r:id="rId2"/>
              </a:rPr>
              <a:t>glen.wright@lightsource.ca</a:t>
            </a:r>
            <a:endParaRPr lang="en-US" sz="2400" dirty="0" smtClean="0"/>
          </a:p>
          <a:p>
            <a:r>
              <a:rPr lang="en-US" sz="2400" dirty="0" smtClean="0"/>
              <a:t>More info at EPICS Fall Meeting</a:t>
            </a:r>
          </a:p>
          <a:p>
            <a:pPr lvl="1"/>
            <a:endParaRPr lang="en-CA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Aquaman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The 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600" b="1" dirty="0" smtClean="0"/>
              <a:t>Superhero Mission</a:t>
            </a:r>
            <a:r>
              <a:rPr lang="en-CA" sz="1600" dirty="0" smtClean="0"/>
              <a:t>: Transforming </a:t>
            </a:r>
            <a:r>
              <a:rPr lang="en-CA" sz="1600" dirty="0" err="1" smtClean="0"/>
              <a:t>beamline</a:t>
            </a:r>
            <a:r>
              <a:rPr lang="en-CA" sz="1600" dirty="0" smtClean="0"/>
              <a:t> software away from "Controlling Machines" to "Supporting Experiments“</a:t>
            </a:r>
          </a:p>
          <a:p>
            <a:r>
              <a:rPr lang="en-CA" sz="1600" b="1" dirty="0" smtClean="0"/>
              <a:t>Spawned By</a:t>
            </a:r>
            <a:r>
              <a:rPr lang="en-CA" sz="1600" dirty="0" smtClean="0"/>
              <a:t>: A creative design session of synchrotron users, </a:t>
            </a:r>
            <a:r>
              <a:rPr lang="en-CA" sz="1600" dirty="0" err="1" smtClean="0"/>
              <a:t>beamline</a:t>
            </a:r>
            <a:r>
              <a:rPr lang="en-CA" sz="1600" dirty="0" smtClean="0"/>
              <a:t> staff, and software developers in Summer 2010</a:t>
            </a:r>
          </a:p>
          <a:p>
            <a:r>
              <a:rPr lang="en-CA" sz="1600" b="1" dirty="0" smtClean="0"/>
              <a:t>Seeks to Protect:</a:t>
            </a:r>
            <a:r>
              <a:rPr lang="en-CA" sz="1600" dirty="0" smtClean="0"/>
              <a:t> The whole experimental process:  From planning and organizing old data, to running experiments on </a:t>
            </a:r>
            <a:r>
              <a:rPr lang="en-CA" sz="1600" dirty="0" err="1" smtClean="0"/>
              <a:t>beamlines</a:t>
            </a:r>
            <a:r>
              <a:rPr lang="en-CA" sz="1600" dirty="0" smtClean="0"/>
              <a:t>, to visualization, analysis, and making connections</a:t>
            </a:r>
          </a:p>
          <a:p>
            <a:r>
              <a:rPr lang="en-CA" sz="1600" b="1" dirty="0" smtClean="0"/>
              <a:t>Sidekick:</a:t>
            </a:r>
            <a:r>
              <a:rPr lang="en-CA" sz="1600" dirty="0" smtClean="0"/>
              <a:t> "</a:t>
            </a:r>
            <a:r>
              <a:rPr lang="en-CA" sz="1600" dirty="0" err="1" smtClean="0"/>
              <a:t>Dataman</a:t>
            </a:r>
            <a:r>
              <a:rPr lang="en-CA" sz="1600" dirty="0" smtClean="0"/>
              <a:t>", a take-home version that lets scientists compare, process, visualize, and export their data, using the same interface they see on the </a:t>
            </a:r>
            <a:r>
              <a:rPr lang="en-CA" sz="1600" dirty="0" err="1" smtClean="0"/>
              <a:t>beamline</a:t>
            </a:r>
            <a:endParaRPr lang="en-CA" sz="1600" dirty="0" smtClean="0"/>
          </a:p>
          <a:p>
            <a:r>
              <a:rPr lang="en-CA" sz="1600" b="1" dirty="0" smtClean="0"/>
              <a:t>Super Powers:</a:t>
            </a:r>
            <a:r>
              <a:rPr lang="en-CA" sz="1600" dirty="0" smtClean="0"/>
              <a:t> Adapts to new </a:t>
            </a:r>
            <a:r>
              <a:rPr lang="en-CA" sz="1600" dirty="0" err="1" smtClean="0"/>
              <a:t>beamlines</a:t>
            </a:r>
            <a:r>
              <a:rPr lang="en-CA" sz="1600" dirty="0" smtClean="0"/>
              <a:t> and techniques in the blink of an eye.   Can run on almost any platform (Linux, Mac, Windows).   </a:t>
            </a:r>
          </a:p>
          <a:p>
            <a:r>
              <a:rPr lang="en-CA" sz="1600" b="1" dirty="0" smtClean="0"/>
              <a:t>Secret Abilities:</a:t>
            </a:r>
            <a:r>
              <a:rPr lang="en-CA" sz="1600" dirty="0" smtClean="0"/>
              <a:t> Agile development; fast and frequent user feedback; modular design; integrated documentation.</a:t>
            </a:r>
          </a:p>
          <a:p>
            <a:r>
              <a:rPr lang="en-CA" sz="1600" b="1" dirty="0" smtClean="0"/>
              <a:t>Arch-Nemeses:</a:t>
            </a:r>
            <a:r>
              <a:rPr lang="en-CA" sz="1600" dirty="0" smtClean="0"/>
              <a:t>  8AM mornings. </a:t>
            </a:r>
            <a:r>
              <a:rPr lang="en-CA" sz="1600" dirty="0" err="1" smtClean="0"/>
              <a:t>TestBoy</a:t>
            </a:r>
            <a:r>
              <a:rPr lang="en-CA" sz="1600" dirty="0" smtClean="0"/>
              <a:t> (his test suite).  Being confused with </a:t>
            </a:r>
            <a:r>
              <a:rPr lang="en-CA" sz="1600" dirty="0" err="1" smtClean="0"/>
              <a:t>A</a:t>
            </a:r>
            <a:r>
              <a:rPr lang="en-CA" sz="1600" i="1" dirty="0" err="1" smtClean="0"/>
              <a:t>qua</a:t>
            </a:r>
            <a:r>
              <a:rPr lang="en-CA" sz="1600" dirty="0" err="1" smtClean="0"/>
              <a:t>man</a:t>
            </a:r>
            <a:r>
              <a:rPr lang="en-CA" sz="1600" dirty="0" smtClean="0"/>
              <a:t>, the lamest comic book character ever.</a:t>
            </a:r>
          </a:p>
          <a:p>
            <a:pPr>
              <a:buNone/>
            </a:pPr>
            <a:r>
              <a:rPr lang="en-CA" sz="1600" dirty="0" smtClean="0"/>
              <a:t>Developed by:</a:t>
            </a:r>
          </a:p>
          <a:p>
            <a:pPr lvl="1"/>
            <a:r>
              <a:rPr lang="en-CA" sz="1600" dirty="0" smtClean="0"/>
              <a:t>Mark Boots, David Chevrier, Darren Hunter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Aquaman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Screen Shots</a:t>
            </a:r>
            <a:endParaRPr lang="en-CA" dirty="0"/>
          </a:p>
        </p:txBody>
      </p:sp>
      <p:pic>
        <p:nvPicPr>
          <p:cNvPr id="7" name="Content Placeholder 6" descr="Aquaman - Screen shot 2011-06-09 at 1.52.36 AM Photo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124744"/>
            <a:ext cx="917321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Aquaman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Screen Shots</a:t>
            </a:r>
            <a:endParaRPr lang="en-CA" dirty="0"/>
          </a:p>
        </p:txBody>
      </p:sp>
      <p:pic>
        <p:nvPicPr>
          <p:cNvPr id="5" name="Content Placeholder 4" descr="Aquaman Screen shot 2011-06-09 at 1.53.42 AM Phot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124744"/>
            <a:ext cx="9145016" cy="5715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Aquaman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Screen Shots</a:t>
            </a:r>
            <a:endParaRPr lang="en-CA" dirty="0"/>
          </a:p>
        </p:txBody>
      </p:sp>
      <p:pic>
        <p:nvPicPr>
          <p:cNvPr id="6" name="Content Placeholder 5" descr="Aquaman Screen shot 2011-06-09 at 1.54.14 AM - Photo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124744"/>
            <a:ext cx="9173209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67944" y="1523925"/>
            <a:ext cx="4896544" cy="4713387"/>
          </a:xfrm>
        </p:spPr>
        <p:txBody>
          <a:bodyPr/>
          <a:lstStyle/>
          <a:p>
            <a:r>
              <a:rPr lang="en-CA" sz="2000" dirty="0" smtClean="0"/>
              <a:t>Open platform</a:t>
            </a:r>
          </a:p>
          <a:p>
            <a:r>
              <a:rPr lang="en-CA" sz="2000" dirty="0" smtClean="0"/>
              <a:t>C/C++ Qt based</a:t>
            </a:r>
          </a:p>
          <a:p>
            <a:r>
              <a:rPr lang="en-CA" sz="2000" dirty="0" smtClean="0"/>
              <a:t>Lead developers: David Chevrier, Mark Boots</a:t>
            </a:r>
          </a:p>
          <a:p>
            <a:r>
              <a:rPr lang="en-CA" sz="2000" dirty="0" smtClean="0"/>
              <a:t>Contributors: Darren Hunter </a:t>
            </a:r>
          </a:p>
          <a:p>
            <a:r>
              <a:rPr lang="en-CA" sz="2000" dirty="0" smtClean="0"/>
              <a:t>Support from: Tom Regier, Elder Matias, &amp; Alexander Moewes</a:t>
            </a:r>
          </a:p>
          <a:p>
            <a:endParaRPr lang="en-CA" sz="2000" dirty="0" smtClean="0"/>
          </a:p>
          <a:p>
            <a:r>
              <a:rPr lang="en-CA" sz="2000" dirty="0" smtClean="0"/>
              <a:t>For more information contact:</a:t>
            </a:r>
          </a:p>
          <a:p>
            <a:pPr>
              <a:buNone/>
            </a:pPr>
            <a:r>
              <a:rPr lang="en-CA" sz="2000" dirty="0" smtClean="0"/>
              <a:t>	</a:t>
            </a:r>
            <a:r>
              <a:rPr lang="en-CA" sz="2000" dirty="0" smtClean="0">
                <a:hlinkClick r:id="rId2"/>
              </a:rPr>
              <a:t>mark.boots@lightsource.ca</a:t>
            </a:r>
            <a:endParaRPr lang="en-CA" sz="2000" dirty="0" smtClean="0"/>
          </a:p>
          <a:p>
            <a:endParaRPr lang="en-CA" sz="2000" dirty="0" smtClean="0"/>
          </a:p>
          <a:p>
            <a:r>
              <a:rPr lang="en-CA" sz="2000" dirty="0" smtClean="0"/>
              <a:t>Download/Contribute at:</a:t>
            </a:r>
            <a:endParaRPr lang="en-CA" sz="2000" dirty="0" smtClean="0">
              <a:hlinkClick r:id="rId3"/>
            </a:endParaRPr>
          </a:p>
          <a:p>
            <a:pPr>
              <a:buNone/>
            </a:pPr>
            <a:r>
              <a:rPr lang="en-CA" sz="2000" u="sng" dirty="0" smtClean="0">
                <a:hlinkClick r:id="rId3"/>
              </a:rPr>
              <a:t>https://github.com/acquaman/acquaman</a:t>
            </a:r>
            <a:endParaRPr lang="en-CA" sz="2000" dirty="0" smtClean="0"/>
          </a:p>
          <a:p>
            <a:endParaRPr lang="en-CA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Aquaman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12923"/>
            <a:ext cx="3744416" cy="564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studio-screen3 201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4038600" cy="323088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412776"/>
            <a:ext cx="6300192" cy="4713387"/>
          </a:xfrm>
        </p:spPr>
        <p:txBody>
          <a:bodyPr/>
          <a:lstStyle/>
          <a:p>
            <a:r>
              <a:rPr lang="en-CA" sz="2000" dirty="0" smtClean="0"/>
              <a:t>Web based Remote </a:t>
            </a:r>
            <a:r>
              <a:rPr lang="en-CA" sz="2000" dirty="0" err="1" smtClean="0"/>
              <a:t>Beamline</a:t>
            </a:r>
            <a:r>
              <a:rPr lang="en-CA" sz="2000" dirty="0" smtClean="0"/>
              <a:t> Control</a:t>
            </a:r>
          </a:p>
          <a:p>
            <a:r>
              <a:rPr lang="en-CA" sz="2000" dirty="0" smtClean="0"/>
              <a:t>Recent development</a:t>
            </a:r>
          </a:p>
          <a:p>
            <a:pPr lvl="1"/>
            <a:r>
              <a:rPr lang="en-CA" sz="1600" dirty="0" smtClean="0"/>
              <a:t>added integration for grid analysis</a:t>
            </a:r>
          </a:p>
          <a:p>
            <a:pPr lvl="1"/>
            <a:r>
              <a:rPr lang="en-CA" sz="1600" dirty="0" smtClean="0"/>
              <a:t>ability to have projects shared across </a:t>
            </a:r>
            <a:br>
              <a:rPr lang="en-CA" sz="1600" dirty="0" smtClean="0"/>
            </a:br>
            <a:r>
              <a:rPr lang="en-CA" sz="1600" dirty="0" smtClean="0"/>
              <a:t>multiple sites</a:t>
            </a:r>
          </a:p>
          <a:p>
            <a:pPr lvl="1"/>
            <a:r>
              <a:rPr lang="en-CA" sz="1600" dirty="0" smtClean="0"/>
              <a:t>Integration with grid computing</a:t>
            </a:r>
          </a:p>
          <a:p>
            <a:endParaRPr lang="en-CA" sz="2000" dirty="0" smtClean="0"/>
          </a:p>
          <a:p>
            <a:r>
              <a:rPr lang="en-CA" sz="2000" dirty="0" smtClean="0"/>
              <a:t>For more information contact:</a:t>
            </a:r>
          </a:p>
          <a:p>
            <a:pPr>
              <a:buNone/>
            </a:pPr>
            <a:r>
              <a:rPr lang="en-CA" sz="2000" dirty="0" smtClean="0"/>
              <a:t>	</a:t>
            </a:r>
            <a:r>
              <a:rPr lang="en-CA" sz="2000" dirty="0" smtClean="0">
                <a:hlinkClick r:id="rId3"/>
              </a:rPr>
              <a:t>dylan.maxwell@lightsource.ca</a:t>
            </a:r>
            <a:endParaRPr lang="en-CA" sz="2000" dirty="0" smtClean="0"/>
          </a:p>
          <a:p>
            <a:endParaRPr lang="en-CA" sz="2000" dirty="0" smtClean="0"/>
          </a:p>
          <a:p>
            <a:r>
              <a:rPr lang="en-CA" sz="2000" dirty="0" smtClean="0"/>
              <a:t>Download/Contribute at:</a:t>
            </a:r>
            <a:endParaRPr lang="en-CA" sz="2000" dirty="0" smtClean="0">
              <a:hlinkClick r:id="rId4"/>
            </a:endParaRPr>
          </a:p>
          <a:p>
            <a:pPr>
              <a:buNone/>
            </a:pPr>
            <a:r>
              <a:rPr lang="en-CA" sz="2000" u="sng" dirty="0" smtClean="0">
                <a:hlinkClick r:id="rId5"/>
              </a:rPr>
              <a:t>     http://sourceforge.net/projects/sciencestudio/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Science Studio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ec01Rpt_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03313" y="1449536"/>
            <a:ext cx="6873875" cy="5003800"/>
          </a:xfrm>
          <a:noFill/>
          <a:ln w="6350">
            <a:solidFill>
              <a:srgbClr val="000000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7488832" cy="1268760"/>
          </a:xfrm>
        </p:spPr>
        <p:txBody>
          <a:bodyPr/>
          <a:lstStyle/>
          <a:p>
            <a:r>
              <a:rPr lang="en-CA" dirty="0" smtClean="0"/>
              <a:t>Thank you.... Questions?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44624"/>
            <a:ext cx="7568989" cy="1224136"/>
          </a:xfrm>
        </p:spPr>
        <p:txBody>
          <a:bodyPr anchor="ctr"/>
          <a:lstStyle/>
          <a:p>
            <a:r>
              <a:rPr lang="en-CA" dirty="0" smtClean="0"/>
              <a:t>Major 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7859216" cy="4392488"/>
          </a:xfrm>
        </p:spPr>
        <p:txBody>
          <a:bodyPr/>
          <a:lstStyle/>
          <a:p>
            <a:r>
              <a:rPr lang="en-CA" dirty="0" smtClean="0"/>
              <a:t>Synchrotron Upgrade</a:t>
            </a:r>
          </a:p>
          <a:p>
            <a:r>
              <a:rPr lang="en-CA" dirty="0" smtClean="0"/>
              <a:t>New Isotope Production </a:t>
            </a:r>
            <a:r>
              <a:rPr lang="en-CA" dirty="0" err="1" smtClean="0"/>
              <a:t>Linac</a:t>
            </a:r>
            <a:r>
              <a:rPr lang="en-CA" dirty="0" smtClean="0"/>
              <a:t> </a:t>
            </a:r>
          </a:p>
          <a:p>
            <a:r>
              <a:rPr lang="en-CA" dirty="0" smtClean="0"/>
              <a:t>EPICS Software</a:t>
            </a:r>
          </a:p>
          <a:p>
            <a:pPr lvl="1"/>
            <a:r>
              <a:rPr lang="en-CA" dirty="0" smtClean="0"/>
              <a:t>Python EDM</a:t>
            </a:r>
          </a:p>
          <a:p>
            <a:pPr lvl="1"/>
            <a:r>
              <a:rPr lang="en-CA" dirty="0" err="1" smtClean="0"/>
              <a:t>Aquaman</a:t>
            </a:r>
            <a:endParaRPr lang="en-CA" dirty="0" smtClean="0"/>
          </a:p>
          <a:p>
            <a:pPr lvl="1"/>
            <a:r>
              <a:rPr lang="en-CA" dirty="0" err="1" smtClean="0"/>
              <a:t>ScienceStudio</a:t>
            </a:r>
            <a:r>
              <a:rPr lang="en-CA" dirty="0" smtClean="0"/>
              <a:t> (ANISE)</a:t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Beamline Diagram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162" y="1412776"/>
            <a:ext cx="631983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Beamline</a:t>
            </a:r>
            <a:r>
              <a:rPr lang="en-CA" dirty="0" smtClean="0"/>
              <a:t> Expansions</a:t>
            </a:r>
            <a:endParaRPr lang="en-CA" dirty="0"/>
          </a:p>
        </p:txBody>
      </p:sp>
      <p:pic>
        <p:nvPicPr>
          <p:cNvPr id="5" name="Picture 4" descr="CLS p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2542696" cy="10594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" name="Picture 3" descr="CLS-ph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512" y="3645024"/>
            <a:ext cx="2551609" cy="1080120"/>
          </a:xfrm>
          <a:noFill/>
        </p:spPr>
      </p:pic>
      <p:pic>
        <p:nvPicPr>
          <p:cNvPr id="7" name="Picture 7" descr="a-498-LINAC_sket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2376264" cy="15881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061" y="31409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1964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138069" y="47251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2007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630932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Future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EPICS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5181600"/>
            <a:ext cx="844550" cy="941388"/>
            <a:chOff x="798" y="1056"/>
            <a:chExt cx="532" cy="593"/>
          </a:xfrm>
        </p:grpSpPr>
        <p:sp>
          <p:nvSpPr>
            <p:cNvPr id="308228" name="Freeform 4"/>
            <p:cNvSpPr>
              <a:spLocks/>
            </p:cNvSpPr>
            <p:nvPr/>
          </p:nvSpPr>
          <p:spPr bwMode="auto">
            <a:xfrm>
              <a:off x="798" y="1056"/>
              <a:ext cx="532" cy="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1" y="0"/>
                </a:cxn>
                <a:cxn ang="0">
                  <a:pos x="531" y="583"/>
                </a:cxn>
                <a:cxn ang="0">
                  <a:pos x="0" y="583"/>
                </a:cxn>
                <a:cxn ang="0">
                  <a:pos x="0" y="0"/>
                </a:cxn>
              </a:cxnLst>
              <a:rect l="0" t="0" r="r" b="b"/>
              <a:pathLst>
                <a:path w="532" h="584">
                  <a:moveTo>
                    <a:pt x="0" y="0"/>
                  </a:moveTo>
                  <a:lnTo>
                    <a:pt x="531" y="0"/>
                  </a:lnTo>
                  <a:lnTo>
                    <a:pt x="531" y="583"/>
                  </a:lnTo>
                  <a:lnTo>
                    <a:pt x="0" y="583"/>
                  </a:lnTo>
                  <a:lnTo>
                    <a:pt x="0" y="0"/>
                  </a:lnTo>
                </a:path>
              </a:pathLst>
            </a:custGeom>
            <a:solidFill>
              <a:srgbClr val="230145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29" name="Freeform 5"/>
            <p:cNvSpPr>
              <a:spLocks/>
            </p:cNvSpPr>
            <p:nvPr/>
          </p:nvSpPr>
          <p:spPr bwMode="auto">
            <a:xfrm>
              <a:off x="798" y="1331"/>
              <a:ext cx="10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0"/>
                </a:cxn>
                <a:cxn ang="0">
                  <a:pos x="0" y="0"/>
                </a:cxn>
              </a:cxnLst>
              <a:rect l="0" t="0" r="r" b="b"/>
              <a:pathLst>
                <a:path w="104" h="1">
                  <a:moveTo>
                    <a:pt x="0" y="0"/>
                  </a:moveTo>
                  <a:lnTo>
                    <a:pt x="103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0" name="Freeform 6"/>
            <p:cNvSpPr>
              <a:spLocks/>
            </p:cNvSpPr>
            <p:nvPr/>
          </p:nvSpPr>
          <p:spPr bwMode="auto">
            <a:xfrm>
              <a:off x="901" y="1331"/>
              <a:ext cx="316" cy="315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0" y="0"/>
                </a:cxn>
                <a:cxn ang="0">
                  <a:pos x="315" y="0"/>
                </a:cxn>
              </a:cxnLst>
              <a:rect l="0" t="0" r="r" b="b"/>
              <a:pathLst>
                <a:path w="316" h="315">
                  <a:moveTo>
                    <a:pt x="0" y="314"/>
                  </a:moveTo>
                  <a:lnTo>
                    <a:pt x="0" y="0"/>
                  </a:lnTo>
                  <a:lnTo>
                    <a:pt x="315" y="0"/>
                  </a:lnTo>
                </a:path>
              </a:pathLst>
            </a:custGeom>
            <a:noFill/>
            <a:ln w="12700" cap="rnd" cmpd="sng">
              <a:solidFill>
                <a:srgbClr val="80DFF5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1" name="Freeform 7"/>
            <p:cNvSpPr>
              <a:spLocks/>
            </p:cNvSpPr>
            <p:nvPr/>
          </p:nvSpPr>
          <p:spPr bwMode="auto">
            <a:xfrm>
              <a:off x="922" y="1101"/>
              <a:ext cx="6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12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w="6" h="113">
                  <a:moveTo>
                    <a:pt x="0" y="0"/>
                  </a:moveTo>
                  <a:lnTo>
                    <a:pt x="5" y="0"/>
                  </a:lnTo>
                  <a:lnTo>
                    <a:pt x="5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2" name="Freeform 8"/>
            <p:cNvSpPr>
              <a:spLocks/>
            </p:cNvSpPr>
            <p:nvPr/>
          </p:nvSpPr>
          <p:spPr bwMode="auto">
            <a:xfrm>
              <a:off x="911" y="1280"/>
              <a:ext cx="23" cy="2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22" y="14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18" y="23"/>
                </a:cxn>
              </a:cxnLst>
              <a:rect l="0" t="0" r="r" b="b"/>
              <a:pathLst>
                <a:path w="23" h="24">
                  <a:moveTo>
                    <a:pt x="18" y="23"/>
                  </a:moveTo>
                  <a:lnTo>
                    <a:pt x="22" y="14"/>
                  </a:lnTo>
                  <a:lnTo>
                    <a:pt x="9" y="0"/>
                  </a:lnTo>
                  <a:lnTo>
                    <a:pt x="0" y="4"/>
                  </a:lnTo>
                  <a:lnTo>
                    <a:pt x="18" y="2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3" name="Freeform 9"/>
            <p:cNvSpPr>
              <a:spLocks/>
            </p:cNvSpPr>
            <p:nvPr/>
          </p:nvSpPr>
          <p:spPr bwMode="auto">
            <a:xfrm>
              <a:off x="922" y="1247"/>
              <a:ext cx="6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4" name="Freeform 10"/>
            <p:cNvSpPr>
              <a:spLocks/>
            </p:cNvSpPr>
            <p:nvPr/>
          </p:nvSpPr>
          <p:spPr bwMode="auto">
            <a:xfrm>
              <a:off x="1289" y="1101"/>
              <a:ext cx="27" cy="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6" y="499"/>
                </a:cxn>
                <a:cxn ang="0">
                  <a:pos x="0" y="499"/>
                </a:cxn>
                <a:cxn ang="0">
                  <a:pos x="0" y="0"/>
                </a:cxn>
              </a:cxnLst>
              <a:rect l="0" t="0" r="r" b="b"/>
              <a:pathLst>
                <a:path w="27" h="500">
                  <a:moveTo>
                    <a:pt x="0" y="0"/>
                  </a:moveTo>
                  <a:lnTo>
                    <a:pt x="26" y="0"/>
                  </a:lnTo>
                  <a:lnTo>
                    <a:pt x="26" y="499"/>
                  </a:lnTo>
                  <a:lnTo>
                    <a:pt x="0" y="499"/>
                  </a:lnTo>
                  <a:lnTo>
                    <a:pt x="0" y="0"/>
                  </a:lnTo>
                </a:path>
              </a:pathLst>
            </a:custGeom>
            <a:solidFill>
              <a:srgbClr val="00BFEB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5" name="Freeform 11"/>
            <p:cNvSpPr>
              <a:spLocks/>
            </p:cNvSpPr>
            <p:nvPr/>
          </p:nvSpPr>
          <p:spPr bwMode="auto">
            <a:xfrm>
              <a:off x="1238" y="1101"/>
              <a:ext cx="26" cy="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499"/>
                </a:cxn>
                <a:cxn ang="0">
                  <a:pos x="0" y="499"/>
                </a:cxn>
                <a:cxn ang="0">
                  <a:pos x="0" y="0"/>
                </a:cxn>
              </a:cxnLst>
              <a:rect l="0" t="0" r="r" b="b"/>
              <a:pathLst>
                <a:path w="26" h="500">
                  <a:moveTo>
                    <a:pt x="0" y="0"/>
                  </a:moveTo>
                  <a:lnTo>
                    <a:pt x="25" y="0"/>
                  </a:lnTo>
                  <a:lnTo>
                    <a:pt x="25" y="499"/>
                  </a:lnTo>
                  <a:lnTo>
                    <a:pt x="0" y="499"/>
                  </a:lnTo>
                  <a:lnTo>
                    <a:pt x="0" y="0"/>
                  </a:lnTo>
                </a:path>
              </a:pathLst>
            </a:custGeom>
            <a:solidFill>
              <a:srgbClr val="00BFEB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6" name="Freeform 12"/>
            <p:cNvSpPr>
              <a:spLocks/>
            </p:cNvSpPr>
            <p:nvPr/>
          </p:nvSpPr>
          <p:spPr bwMode="auto">
            <a:xfrm>
              <a:off x="808" y="1101"/>
              <a:ext cx="7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12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w="7" h="113">
                  <a:moveTo>
                    <a:pt x="0" y="0"/>
                  </a:moveTo>
                  <a:lnTo>
                    <a:pt x="6" y="0"/>
                  </a:lnTo>
                  <a:lnTo>
                    <a:pt x="6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7" name="Freeform 13"/>
            <p:cNvSpPr>
              <a:spLocks/>
            </p:cNvSpPr>
            <p:nvPr/>
          </p:nvSpPr>
          <p:spPr bwMode="auto">
            <a:xfrm>
              <a:off x="808" y="1247"/>
              <a:ext cx="7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8" name="Freeform 14"/>
            <p:cNvSpPr>
              <a:spLocks/>
            </p:cNvSpPr>
            <p:nvPr/>
          </p:nvSpPr>
          <p:spPr bwMode="auto">
            <a:xfrm>
              <a:off x="808" y="1280"/>
              <a:ext cx="7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17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7" h="18">
                  <a:moveTo>
                    <a:pt x="0" y="17"/>
                  </a:moveTo>
                  <a:lnTo>
                    <a:pt x="6" y="17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39" name="Freeform 15"/>
            <p:cNvSpPr>
              <a:spLocks/>
            </p:cNvSpPr>
            <p:nvPr/>
          </p:nvSpPr>
          <p:spPr bwMode="auto">
            <a:xfrm>
              <a:off x="1077" y="1101"/>
              <a:ext cx="6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12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w="6" h="113">
                  <a:moveTo>
                    <a:pt x="0" y="0"/>
                  </a:moveTo>
                  <a:lnTo>
                    <a:pt x="5" y="0"/>
                  </a:lnTo>
                  <a:lnTo>
                    <a:pt x="5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0" name="Freeform 16"/>
            <p:cNvSpPr>
              <a:spLocks/>
            </p:cNvSpPr>
            <p:nvPr/>
          </p:nvSpPr>
          <p:spPr bwMode="auto">
            <a:xfrm>
              <a:off x="1077" y="1247"/>
              <a:ext cx="6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1" name="Freeform 17"/>
            <p:cNvSpPr>
              <a:spLocks/>
            </p:cNvSpPr>
            <p:nvPr/>
          </p:nvSpPr>
          <p:spPr bwMode="auto">
            <a:xfrm>
              <a:off x="1129" y="1101"/>
              <a:ext cx="11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112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w="11" h="113">
                  <a:moveTo>
                    <a:pt x="0" y="0"/>
                  </a:moveTo>
                  <a:lnTo>
                    <a:pt x="10" y="0"/>
                  </a:lnTo>
                  <a:lnTo>
                    <a:pt x="10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2" name="Freeform 18"/>
            <p:cNvSpPr>
              <a:spLocks/>
            </p:cNvSpPr>
            <p:nvPr/>
          </p:nvSpPr>
          <p:spPr bwMode="auto">
            <a:xfrm>
              <a:off x="1129" y="1247"/>
              <a:ext cx="5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3" name="Freeform 19"/>
            <p:cNvSpPr>
              <a:spLocks/>
            </p:cNvSpPr>
            <p:nvPr/>
          </p:nvSpPr>
          <p:spPr bwMode="auto">
            <a:xfrm>
              <a:off x="1186" y="1101"/>
              <a:ext cx="6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12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w="6" h="113">
                  <a:moveTo>
                    <a:pt x="0" y="0"/>
                  </a:moveTo>
                  <a:lnTo>
                    <a:pt x="5" y="0"/>
                  </a:lnTo>
                  <a:lnTo>
                    <a:pt x="5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4" name="Freeform 20"/>
            <p:cNvSpPr>
              <a:spLocks/>
            </p:cNvSpPr>
            <p:nvPr/>
          </p:nvSpPr>
          <p:spPr bwMode="auto">
            <a:xfrm>
              <a:off x="901" y="1056"/>
              <a:ext cx="1" cy="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9"/>
                </a:cxn>
                <a:cxn ang="0">
                  <a:pos x="0" y="0"/>
                </a:cxn>
              </a:cxnLst>
              <a:rect l="0" t="0" r="r" b="b"/>
              <a:pathLst>
                <a:path w="1" h="590">
                  <a:moveTo>
                    <a:pt x="0" y="0"/>
                  </a:moveTo>
                  <a:lnTo>
                    <a:pt x="0" y="58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DFF5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5" name="Freeform 21"/>
            <p:cNvSpPr>
              <a:spLocks/>
            </p:cNvSpPr>
            <p:nvPr/>
          </p:nvSpPr>
          <p:spPr bwMode="auto">
            <a:xfrm>
              <a:off x="1003" y="1059"/>
              <a:ext cx="1" cy="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9"/>
                </a:cxn>
                <a:cxn ang="0">
                  <a:pos x="0" y="0"/>
                </a:cxn>
              </a:cxnLst>
              <a:rect l="0" t="0" r="r" b="b"/>
              <a:pathLst>
                <a:path w="1" h="590">
                  <a:moveTo>
                    <a:pt x="0" y="0"/>
                  </a:moveTo>
                  <a:lnTo>
                    <a:pt x="0" y="58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DFF5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6" name="Freeform 22"/>
            <p:cNvSpPr>
              <a:spLocks/>
            </p:cNvSpPr>
            <p:nvPr/>
          </p:nvSpPr>
          <p:spPr bwMode="auto">
            <a:xfrm>
              <a:off x="1057" y="1056"/>
              <a:ext cx="1" cy="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9"/>
                </a:cxn>
                <a:cxn ang="0">
                  <a:pos x="0" y="0"/>
                </a:cxn>
              </a:cxnLst>
              <a:rect l="0" t="0" r="r" b="b"/>
              <a:pathLst>
                <a:path w="1" h="590">
                  <a:moveTo>
                    <a:pt x="0" y="0"/>
                  </a:moveTo>
                  <a:lnTo>
                    <a:pt x="0" y="58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DFF5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7" name="Freeform 23"/>
            <p:cNvSpPr>
              <a:spLocks/>
            </p:cNvSpPr>
            <p:nvPr/>
          </p:nvSpPr>
          <p:spPr bwMode="auto">
            <a:xfrm>
              <a:off x="1109" y="1056"/>
              <a:ext cx="1" cy="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9"/>
                </a:cxn>
                <a:cxn ang="0">
                  <a:pos x="0" y="0"/>
                </a:cxn>
              </a:cxnLst>
              <a:rect l="0" t="0" r="r" b="b"/>
              <a:pathLst>
                <a:path w="1" h="590">
                  <a:moveTo>
                    <a:pt x="0" y="0"/>
                  </a:moveTo>
                  <a:lnTo>
                    <a:pt x="0" y="58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DFF5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8" name="Freeform 24"/>
            <p:cNvSpPr>
              <a:spLocks/>
            </p:cNvSpPr>
            <p:nvPr/>
          </p:nvSpPr>
          <p:spPr bwMode="auto">
            <a:xfrm>
              <a:off x="1165" y="1056"/>
              <a:ext cx="1" cy="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9"/>
                </a:cxn>
                <a:cxn ang="0">
                  <a:pos x="0" y="0"/>
                </a:cxn>
              </a:cxnLst>
              <a:rect l="0" t="0" r="r" b="b"/>
              <a:pathLst>
                <a:path w="1" h="590">
                  <a:moveTo>
                    <a:pt x="0" y="0"/>
                  </a:moveTo>
                  <a:lnTo>
                    <a:pt x="0" y="58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DFF5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49" name="Freeform 25"/>
            <p:cNvSpPr>
              <a:spLocks/>
            </p:cNvSpPr>
            <p:nvPr/>
          </p:nvSpPr>
          <p:spPr bwMode="auto">
            <a:xfrm>
              <a:off x="1217" y="1056"/>
              <a:ext cx="1" cy="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9"/>
                </a:cxn>
                <a:cxn ang="0">
                  <a:pos x="0" y="0"/>
                </a:cxn>
              </a:cxnLst>
              <a:rect l="0" t="0" r="r" b="b"/>
              <a:pathLst>
                <a:path w="1" h="590">
                  <a:moveTo>
                    <a:pt x="0" y="0"/>
                  </a:moveTo>
                  <a:lnTo>
                    <a:pt x="0" y="58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DFF5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50" name="Freeform 26"/>
            <p:cNvSpPr>
              <a:spLocks/>
            </p:cNvSpPr>
            <p:nvPr/>
          </p:nvSpPr>
          <p:spPr bwMode="auto">
            <a:xfrm>
              <a:off x="1277" y="1056"/>
              <a:ext cx="1" cy="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9"/>
                </a:cxn>
                <a:cxn ang="0">
                  <a:pos x="0" y="0"/>
                </a:cxn>
              </a:cxnLst>
              <a:rect l="0" t="0" r="r" b="b"/>
              <a:pathLst>
                <a:path w="1" h="590">
                  <a:moveTo>
                    <a:pt x="0" y="0"/>
                  </a:moveTo>
                  <a:lnTo>
                    <a:pt x="0" y="58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DFF5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51" name="Freeform 27"/>
            <p:cNvSpPr>
              <a:spLocks/>
            </p:cNvSpPr>
            <p:nvPr/>
          </p:nvSpPr>
          <p:spPr bwMode="auto">
            <a:xfrm>
              <a:off x="1025" y="1104"/>
              <a:ext cx="5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12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w="5" h="113">
                  <a:moveTo>
                    <a:pt x="0" y="0"/>
                  </a:moveTo>
                  <a:lnTo>
                    <a:pt x="4" y="0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52" name="Freeform 28"/>
            <p:cNvSpPr>
              <a:spLocks/>
            </p:cNvSpPr>
            <p:nvPr/>
          </p:nvSpPr>
          <p:spPr bwMode="auto">
            <a:xfrm>
              <a:off x="1025" y="1250"/>
              <a:ext cx="5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53" name="Line 29"/>
            <p:cNvSpPr>
              <a:spLocks noChangeShapeType="1"/>
            </p:cNvSpPr>
            <p:nvPr/>
          </p:nvSpPr>
          <p:spPr bwMode="auto">
            <a:xfrm>
              <a:off x="951" y="1107"/>
              <a:ext cx="0" cy="9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54" name="Line 30"/>
            <p:cNvSpPr>
              <a:spLocks noChangeShapeType="1"/>
            </p:cNvSpPr>
            <p:nvPr/>
          </p:nvSpPr>
          <p:spPr bwMode="auto">
            <a:xfrm>
              <a:off x="975" y="1359"/>
              <a:ext cx="0" cy="95"/>
            </a:xfrm>
            <a:prstGeom prst="line">
              <a:avLst/>
            </a:prstGeom>
            <a:noFill/>
            <a:ln w="25400">
              <a:solidFill>
                <a:srgbClr val="0099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55" name="Line 31"/>
            <p:cNvSpPr>
              <a:spLocks noChangeShapeType="1"/>
            </p:cNvSpPr>
            <p:nvPr/>
          </p:nvSpPr>
          <p:spPr bwMode="auto">
            <a:xfrm>
              <a:off x="975" y="1503"/>
              <a:ext cx="0" cy="95"/>
            </a:xfrm>
            <a:prstGeom prst="line">
              <a:avLst/>
            </a:prstGeom>
            <a:noFill/>
            <a:ln w="25400">
              <a:solidFill>
                <a:srgbClr val="0099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56" name="Line 32"/>
            <p:cNvSpPr>
              <a:spLocks noChangeShapeType="1"/>
            </p:cNvSpPr>
            <p:nvPr/>
          </p:nvSpPr>
          <p:spPr bwMode="auto">
            <a:xfrm>
              <a:off x="931" y="1359"/>
              <a:ext cx="0" cy="95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57" name="Line 33"/>
            <p:cNvSpPr>
              <a:spLocks noChangeShapeType="1"/>
            </p:cNvSpPr>
            <p:nvPr/>
          </p:nvSpPr>
          <p:spPr bwMode="auto">
            <a:xfrm>
              <a:off x="931" y="1503"/>
              <a:ext cx="0" cy="95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58" name="Freeform 34"/>
            <p:cNvSpPr>
              <a:spLocks/>
            </p:cNvSpPr>
            <p:nvPr/>
          </p:nvSpPr>
          <p:spPr bwMode="auto">
            <a:xfrm>
              <a:off x="975" y="1104"/>
              <a:ext cx="6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12"/>
                </a:cxn>
                <a:cxn ang="0">
                  <a:pos x="0" y="112"/>
                </a:cxn>
                <a:cxn ang="0">
                  <a:pos x="0" y="0"/>
                </a:cxn>
              </a:cxnLst>
              <a:rect l="0" t="0" r="r" b="b"/>
              <a:pathLst>
                <a:path w="6" h="113">
                  <a:moveTo>
                    <a:pt x="0" y="0"/>
                  </a:moveTo>
                  <a:lnTo>
                    <a:pt x="5" y="0"/>
                  </a:lnTo>
                  <a:lnTo>
                    <a:pt x="5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702550" y="3043238"/>
            <a:ext cx="984250" cy="538162"/>
            <a:chOff x="964" y="1248"/>
            <a:chExt cx="620" cy="339"/>
          </a:xfrm>
        </p:grpSpPr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964" y="1248"/>
              <a:ext cx="620" cy="336"/>
            </a:xfrm>
            <a:prstGeom prst="rect">
              <a:avLst/>
            </a:prstGeom>
            <a:solidFill>
              <a:srgbClr val="13017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61" name="Line 37"/>
            <p:cNvSpPr>
              <a:spLocks noChangeShapeType="1"/>
            </p:cNvSpPr>
            <p:nvPr/>
          </p:nvSpPr>
          <p:spPr bwMode="auto">
            <a:xfrm>
              <a:off x="1053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62" name="Line 38"/>
            <p:cNvSpPr>
              <a:spLocks noChangeShapeType="1"/>
            </p:cNvSpPr>
            <p:nvPr/>
          </p:nvSpPr>
          <p:spPr bwMode="auto">
            <a:xfrm>
              <a:off x="1141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63" name="Line 39"/>
            <p:cNvSpPr>
              <a:spLocks noChangeShapeType="1"/>
            </p:cNvSpPr>
            <p:nvPr/>
          </p:nvSpPr>
          <p:spPr bwMode="auto">
            <a:xfrm>
              <a:off x="1230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64" name="Line 40"/>
            <p:cNvSpPr>
              <a:spLocks noChangeShapeType="1"/>
            </p:cNvSpPr>
            <p:nvPr/>
          </p:nvSpPr>
          <p:spPr bwMode="auto">
            <a:xfrm>
              <a:off x="1318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65" name="Line 41"/>
            <p:cNvSpPr>
              <a:spLocks noChangeShapeType="1"/>
            </p:cNvSpPr>
            <p:nvPr/>
          </p:nvSpPr>
          <p:spPr bwMode="auto">
            <a:xfrm>
              <a:off x="1407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66" name="Freeform 42"/>
            <p:cNvSpPr>
              <a:spLocks/>
            </p:cNvSpPr>
            <p:nvPr/>
          </p:nvSpPr>
          <p:spPr bwMode="auto">
            <a:xfrm>
              <a:off x="989" y="1337"/>
              <a:ext cx="1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1" h="89">
                  <a:moveTo>
                    <a:pt x="0" y="0"/>
                  </a:moveTo>
                  <a:lnTo>
                    <a:pt x="0" y="88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1A0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67" name="Freeform 43"/>
            <p:cNvSpPr>
              <a:spLocks/>
            </p:cNvSpPr>
            <p:nvPr/>
          </p:nvSpPr>
          <p:spPr bwMode="auto">
            <a:xfrm>
              <a:off x="1007" y="131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1A0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68" name="Freeform 44"/>
            <p:cNvSpPr>
              <a:spLocks/>
            </p:cNvSpPr>
            <p:nvPr/>
          </p:nvSpPr>
          <p:spPr bwMode="auto">
            <a:xfrm>
              <a:off x="1077" y="1340"/>
              <a:ext cx="1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1" h="89">
                  <a:moveTo>
                    <a:pt x="0" y="0"/>
                  </a:moveTo>
                  <a:lnTo>
                    <a:pt x="0" y="88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1A0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69" name="Freeform 45"/>
            <p:cNvSpPr>
              <a:spLocks/>
            </p:cNvSpPr>
            <p:nvPr/>
          </p:nvSpPr>
          <p:spPr bwMode="auto">
            <a:xfrm>
              <a:off x="1096" y="1319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1A0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70" name="Freeform 46"/>
            <p:cNvSpPr>
              <a:spLocks/>
            </p:cNvSpPr>
            <p:nvPr/>
          </p:nvSpPr>
          <p:spPr bwMode="auto">
            <a:xfrm>
              <a:off x="1161" y="1278"/>
              <a:ext cx="43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3" h="259">
                  <a:moveTo>
                    <a:pt x="0" y="0"/>
                  </a:moveTo>
                  <a:lnTo>
                    <a:pt x="42" y="0"/>
                  </a:lnTo>
                  <a:lnTo>
                    <a:pt x="42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71" name="Freeform 47"/>
            <p:cNvSpPr>
              <a:spLocks/>
            </p:cNvSpPr>
            <p:nvPr/>
          </p:nvSpPr>
          <p:spPr bwMode="auto">
            <a:xfrm>
              <a:off x="1252" y="1278"/>
              <a:ext cx="42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2" h="259">
                  <a:moveTo>
                    <a:pt x="0" y="0"/>
                  </a:moveTo>
                  <a:lnTo>
                    <a:pt x="41" y="0"/>
                  </a:lnTo>
                  <a:lnTo>
                    <a:pt x="41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72" name="Freeform 48"/>
            <p:cNvSpPr>
              <a:spLocks/>
            </p:cNvSpPr>
            <p:nvPr/>
          </p:nvSpPr>
          <p:spPr bwMode="auto">
            <a:xfrm>
              <a:off x="1427" y="1279"/>
              <a:ext cx="43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3" h="259">
                  <a:moveTo>
                    <a:pt x="0" y="0"/>
                  </a:moveTo>
                  <a:lnTo>
                    <a:pt x="42" y="0"/>
                  </a:lnTo>
                  <a:lnTo>
                    <a:pt x="42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73" name="Line 49"/>
            <p:cNvSpPr>
              <a:spLocks noChangeShapeType="1"/>
            </p:cNvSpPr>
            <p:nvPr/>
          </p:nvSpPr>
          <p:spPr bwMode="auto">
            <a:xfrm>
              <a:off x="1495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74" name="Freeform 50"/>
            <p:cNvSpPr>
              <a:spLocks/>
            </p:cNvSpPr>
            <p:nvPr/>
          </p:nvSpPr>
          <p:spPr bwMode="auto">
            <a:xfrm>
              <a:off x="1515" y="1279"/>
              <a:ext cx="42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2" h="259">
                  <a:moveTo>
                    <a:pt x="0" y="0"/>
                  </a:moveTo>
                  <a:lnTo>
                    <a:pt x="41" y="0"/>
                  </a:lnTo>
                  <a:lnTo>
                    <a:pt x="41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275" name="Freeform 51"/>
            <p:cNvSpPr>
              <a:spLocks/>
            </p:cNvSpPr>
            <p:nvPr/>
          </p:nvSpPr>
          <p:spPr bwMode="auto">
            <a:xfrm>
              <a:off x="1338" y="1278"/>
              <a:ext cx="42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2" h="259">
                  <a:moveTo>
                    <a:pt x="0" y="0"/>
                  </a:moveTo>
                  <a:lnTo>
                    <a:pt x="41" y="0"/>
                  </a:lnTo>
                  <a:lnTo>
                    <a:pt x="41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308276" name="Picture 52" descr="j0285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" y="1143000"/>
            <a:ext cx="1824037" cy="1120775"/>
          </a:xfrm>
          <a:prstGeom prst="rect">
            <a:avLst/>
          </a:prstGeom>
          <a:noFill/>
        </p:spPr>
      </p:pic>
      <p:pic>
        <p:nvPicPr>
          <p:cNvPr id="308277" name="Picture 53" descr="BD1822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828800"/>
            <a:ext cx="1209675" cy="638175"/>
          </a:xfrm>
          <a:prstGeom prst="rect">
            <a:avLst/>
          </a:prstGeom>
          <a:noFill/>
        </p:spPr>
      </p:pic>
      <p:pic>
        <p:nvPicPr>
          <p:cNvPr id="308278" name="Picture 54" descr="BD1822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124200"/>
            <a:ext cx="1209675" cy="638175"/>
          </a:xfrm>
          <a:prstGeom prst="rect">
            <a:avLst/>
          </a:prstGeom>
          <a:noFill/>
        </p:spPr>
      </p:pic>
      <p:cxnSp>
        <p:nvCxnSpPr>
          <p:cNvPr id="308279" name="AutoShape 55"/>
          <p:cNvCxnSpPr>
            <a:cxnSpLocks noChangeShapeType="1"/>
            <a:stCxn id="308329" idx="4"/>
            <a:endCxn id="0" idx="3"/>
          </p:cNvCxnSpPr>
          <p:nvPr/>
        </p:nvCxnSpPr>
        <p:spPr bwMode="auto">
          <a:xfrm rot="16200000" flipH="1" flipV="1">
            <a:off x="7176294" y="1391444"/>
            <a:ext cx="200025" cy="1312863"/>
          </a:xfrm>
          <a:prstGeom prst="curvedConnector4">
            <a:avLst>
              <a:gd name="adj1" fmla="val -114287"/>
              <a:gd name="adj2" fmla="val 500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08280" name="Text Box 56"/>
          <p:cNvSpPr txBox="1">
            <a:spLocks noChangeArrowheads="1"/>
          </p:cNvSpPr>
          <p:nvPr/>
        </p:nvSpPr>
        <p:spPr bwMode="auto">
          <a:xfrm>
            <a:off x="6705600" y="14478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Profibus</a:t>
            </a:r>
          </a:p>
          <a:p>
            <a:r>
              <a:rPr lang="en-US" sz="1200">
                <a:solidFill>
                  <a:schemeClr val="tx1"/>
                </a:solidFill>
              </a:rPr>
              <a:t>TCP/IP</a:t>
            </a:r>
          </a:p>
        </p:txBody>
      </p:sp>
      <p:sp>
        <p:nvSpPr>
          <p:cNvPr id="308281" name="Text Box 57"/>
          <p:cNvSpPr txBox="1">
            <a:spLocks noChangeArrowheads="1"/>
          </p:cNvSpPr>
          <p:nvPr/>
        </p:nvSpPr>
        <p:spPr bwMode="auto">
          <a:xfrm>
            <a:off x="7620000" y="23622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Siemens S7/300 PLC</a:t>
            </a:r>
          </a:p>
        </p:txBody>
      </p:sp>
      <p:cxnSp>
        <p:nvCxnSpPr>
          <p:cNvPr id="308282" name="AutoShape 58"/>
          <p:cNvCxnSpPr>
            <a:cxnSpLocks noChangeShapeType="1"/>
            <a:stCxn id="308266" idx="2"/>
            <a:endCxn id="0" idx="3"/>
          </p:cNvCxnSpPr>
          <p:nvPr/>
        </p:nvCxnSpPr>
        <p:spPr bwMode="auto">
          <a:xfrm rot="16200000" flipH="1" flipV="1">
            <a:off x="7083425" y="2784475"/>
            <a:ext cx="271463" cy="1046163"/>
          </a:xfrm>
          <a:prstGeom prst="curvedConnector4">
            <a:avLst>
              <a:gd name="adj1" fmla="val -79532"/>
              <a:gd name="adj2" fmla="val 5007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08283" name="Text Box 59"/>
          <p:cNvSpPr txBox="1">
            <a:spLocks noChangeArrowheads="1"/>
          </p:cNvSpPr>
          <p:nvPr/>
        </p:nvSpPr>
        <p:spPr bwMode="auto">
          <a:xfrm>
            <a:off x="6629400" y="2895600"/>
            <a:ext cx="68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Modbus</a:t>
            </a:r>
          </a:p>
          <a:p>
            <a:r>
              <a:rPr lang="en-US" sz="1200">
                <a:solidFill>
                  <a:schemeClr val="tx1"/>
                </a:solidFill>
              </a:rPr>
              <a:t>TCP/IP</a:t>
            </a:r>
          </a:p>
        </p:txBody>
      </p:sp>
      <p:pic>
        <p:nvPicPr>
          <p:cNvPr id="308284" name="Picture 60" descr="BD1822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67200"/>
            <a:ext cx="1209675" cy="638175"/>
          </a:xfrm>
          <a:prstGeom prst="rect">
            <a:avLst/>
          </a:prstGeom>
          <a:noFill/>
        </p:spPr>
      </p:pic>
      <p:sp>
        <p:nvSpPr>
          <p:cNvPr id="308285" name="Text Box 61"/>
          <p:cNvSpPr txBox="1">
            <a:spLocks noChangeArrowheads="1"/>
          </p:cNvSpPr>
          <p:nvPr/>
        </p:nvSpPr>
        <p:spPr bwMode="auto">
          <a:xfrm>
            <a:off x="6705600" y="4343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GPIB</a:t>
            </a:r>
          </a:p>
        </p:txBody>
      </p:sp>
      <p:pic>
        <p:nvPicPr>
          <p:cNvPr id="308286" name="Picture 62" descr="MCHH00936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419600"/>
            <a:ext cx="1747838" cy="608013"/>
          </a:xfrm>
          <a:prstGeom prst="rect">
            <a:avLst/>
          </a:prstGeom>
          <a:noFill/>
        </p:spPr>
      </p:pic>
      <p:sp>
        <p:nvSpPr>
          <p:cNvPr id="308287" name="Text Box 63"/>
          <p:cNvSpPr txBox="1">
            <a:spLocks noChangeArrowheads="1"/>
          </p:cNvSpPr>
          <p:nvPr/>
        </p:nvSpPr>
        <p:spPr bwMode="auto">
          <a:xfrm>
            <a:off x="6553200" y="5411788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RS-232</a:t>
            </a:r>
          </a:p>
        </p:txBody>
      </p:sp>
      <p:pic>
        <p:nvPicPr>
          <p:cNvPr id="308288" name="Picture 64" descr="MCHH00936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33856">
            <a:off x="6324600" y="5486400"/>
            <a:ext cx="1747838" cy="608013"/>
          </a:xfrm>
          <a:prstGeom prst="rect">
            <a:avLst/>
          </a:prstGeom>
          <a:noFill/>
        </p:spPr>
      </p:pic>
      <p:pic>
        <p:nvPicPr>
          <p:cNvPr id="308289" name="Picture 65" descr="UC-74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3950" y="5410200"/>
            <a:ext cx="1543050" cy="987425"/>
          </a:xfrm>
          <a:prstGeom prst="rect">
            <a:avLst/>
          </a:prstGeom>
          <a:noFill/>
        </p:spPr>
      </p:pic>
      <p:pic>
        <p:nvPicPr>
          <p:cNvPr id="308290" name="Picture 66" descr="BD1822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6925" y="3478213"/>
            <a:ext cx="1209675" cy="638175"/>
          </a:xfrm>
          <a:prstGeom prst="rect">
            <a:avLst/>
          </a:prstGeom>
          <a:noFill/>
        </p:spPr>
      </p:pic>
      <p:sp>
        <p:nvSpPr>
          <p:cNvPr id="308291" name="Rectangle 67"/>
          <p:cNvSpPr>
            <a:spLocks noChangeArrowheads="1"/>
          </p:cNvSpPr>
          <p:nvPr/>
        </p:nvSpPr>
        <p:spPr bwMode="auto">
          <a:xfrm>
            <a:off x="3962400" y="1295400"/>
            <a:ext cx="533400" cy="487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Channel </a:t>
            </a:r>
            <a:r>
              <a:rPr lang="en-US" dirty="0" smtClean="0">
                <a:solidFill>
                  <a:schemeClr val="tx1"/>
                </a:solidFill>
              </a:rPr>
              <a:t>Access (CA) </a:t>
            </a:r>
            <a:r>
              <a:rPr lang="en-US" dirty="0">
                <a:solidFill>
                  <a:schemeClr val="tx1"/>
                </a:solidFill>
              </a:rPr>
              <a:t>Protocol</a:t>
            </a:r>
          </a:p>
        </p:txBody>
      </p:sp>
      <p:sp>
        <p:nvSpPr>
          <p:cNvPr id="308292" name="Line 68"/>
          <p:cNvSpPr>
            <a:spLocks noChangeShapeType="1"/>
          </p:cNvSpPr>
          <p:nvPr/>
        </p:nvSpPr>
        <p:spPr bwMode="auto">
          <a:xfrm flipV="1">
            <a:off x="32766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08293" name="Line 69"/>
          <p:cNvSpPr>
            <a:spLocks noChangeShapeType="1"/>
          </p:cNvSpPr>
          <p:nvPr/>
        </p:nvSpPr>
        <p:spPr bwMode="auto">
          <a:xfrm>
            <a:off x="4495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08294" name="Line 70"/>
          <p:cNvSpPr>
            <a:spLocks noChangeShapeType="1"/>
          </p:cNvSpPr>
          <p:nvPr/>
        </p:nvSpPr>
        <p:spPr bwMode="auto">
          <a:xfrm flipV="1">
            <a:off x="44958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08295" name="Line 71"/>
          <p:cNvSpPr>
            <a:spLocks noChangeShapeType="1"/>
          </p:cNvSpPr>
          <p:nvPr/>
        </p:nvSpPr>
        <p:spPr bwMode="auto">
          <a:xfrm flipV="1">
            <a:off x="44958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08296" name="Line 72"/>
          <p:cNvSpPr>
            <a:spLocks noChangeShapeType="1"/>
          </p:cNvSpPr>
          <p:nvPr/>
        </p:nvSpPr>
        <p:spPr bwMode="auto">
          <a:xfrm flipV="1">
            <a:off x="44958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08297" name="Text Box 73"/>
          <p:cNvSpPr txBox="1">
            <a:spLocks noChangeArrowheads="1"/>
          </p:cNvSpPr>
          <p:nvPr/>
        </p:nvSpPr>
        <p:spPr bwMode="auto">
          <a:xfrm>
            <a:off x="6114501" y="2087563"/>
            <a:ext cx="409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308298" name="Text Box 74"/>
          <p:cNvSpPr txBox="1">
            <a:spLocks noChangeArrowheads="1"/>
          </p:cNvSpPr>
          <p:nvPr/>
        </p:nvSpPr>
        <p:spPr bwMode="auto">
          <a:xfrm>
            <a:off x="6125613" y="3382963"/>
            <a:ext cx="409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308299" name="Text Box 75"/>
          <p:cNvSpPr txBox="1">
            <a:spLocks noChangeArrowheads="1"/>
          </p:cNvSpPr>
          <p:nvPr/>
        </p:nvSpPr>
        <p:spPr bwMode="auto">
          <a:xfrm>
            <a:off x="6125613" y="4525963"/>
            <a:ext cx="409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308300" name="Text Box 76"/>
          <p:cNvSpPr txBox="1">
            <a:spLocks noChangeArrowheads="1"/>
          </p:cNvSpPr>
          <p:nvPr/>
        </p:nvSpPr>
        <p:spPr bwMode="auto">
          <a:xfrm>
            <a:off x="5744613" y="5668963"/>
            <a:ext cx="409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308301" name="Text Box 77"/>
          <p:cNvSpPr txBox="1">
            <a:spLocks noChangeArrowheads="1"/>
          </p:cNvSpPr>
          <p:nvPr/>
        </p:nvSpPr>
        <p:spPr bwMode="auto">
          <a:xfrm>
            <a:off x="2133600" y="40386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State Machine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Engine</a:t>
            </a:r>
          </a:p>
        </p:txBody>
      </p:sp>
      <p:sp>
        <p:nvSpPr>
          <p:cNvPr id="308302" name="Line 78"/>
          <p:cNvSpPr>
            <a:spLocks noChangeShapeType="1"/>
          </p:cNvSpPr>
          <p:nvPr/>
        </p:nvSpPr>
        <p:spPr bwMode="auto">
          <a:xfrm>
            <a:off x="1905000" y="2133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08303" name="Text Box 79"/>
          <p:cNvSpPr txBox="1">
            <a:spLocks noChangeArrowheads="1"/>
          </p:cNvSpPr>
          <p:nvPr/>
        </p:nvSpPr>
        <p:spPr bwMode="auto">
          <a:xfrm>
            <a:off x="4673252" y="1981200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308304" name="Text Box 80"/>
          <p:cNvSpPr txBox="1">
            <a:spLocks noChangeArrowheads="1"/>
          </p:cNvSpPr>
          <p:nvPr/>
        </p:nvSpPr>
        <p:spPr bwMode="auto">
          <a:xfrm>
            <a:off x="4724052" y="3200400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308305" name="Text Box 81"/>
          <p:cNvSpPr txBox="1">
            <a:spLocks noChangeArrowheads="1"/>
          </p:cNvSpPr>
          <p:nvPr/>
        </p:nvSpPr>
        <p:spPr bwMode="auto">
          <a:xfrm>
            <a:off x="4724052" y="4343400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308306" name="Text Box 82"/>
          <p:cNvSpPr txBox="1">
            <a:spLocks noChangeArrowheads="1"/>
          </p:cNvSpPr>
          <p:nvPr/>
        </p:nvSpPr>
        <p:spPr bwMode="auto">
          <a:xfrm>
            <a:off x="4662140" y="5257800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308307" name="Text Box 83"/>
          <p:cNvSpPr txBox="1">
            <a:spLocks noChangeArrowheads="1"/>
          </p:cNvSpPr>
          <p:nvPr/>
        </p:nvSpPr>
        <p:spPr bwMode="auto">
          <a:xfrm>
            <a:off x="3429000" y="3581400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CA</a:t>
            </a:r>
          </a:p>
        </p:txBody>
      </p:sp>
      <p:pic>
        <p:nvPicPr>
          <p:cNvPr id="308308" name="Picture 84" descr="MMj02837060000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743575"/>
            <a:ext cx="752475" cy="581025"/>
          </a:xfrm>
          <a:prstGeom prst="rect">
            <a:avLst/>
          </a:prstGeom>
          <a:noFill/>
        </p:spPr>
      </p:pic>
      <p:sp>
        <p:nvSpPr>
          <p:cNvPr id="308309" name="Text Box 85"/>
          <p:cNvSpPr txBox="1">
            <a:spLocks noChangeArrowheads="1"/>
          </p:cNvSpPr>
          <p:nvPr/>
        </p:nvSpPr>
        <p:spPr bwMode="auto">
          <a:xfrm>
            <a:off x="2209800" y="6019800"/>
            <a:ext cx="98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Single Board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Computer</a:t>
            </a:r>
          </a:p>
        </p:txBody>
      </p:sp>
      <p:sp>
        <p:nvSpPr>
          <p:cNvPr id="308310" name="Line 86"/>
          <p:cNvSpPr>
            <a:spLocks noChangeShapeType="1"/>
          </p:cNvSpPr>
          <p:nvPr/>
        </p:nvSpPr>
        <p:spPr bwMode="auto">
          <a:xfrm>
            <a:off x="2514600" y="5867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08311" name="Text Box 87"/>
          <p:cNvSpPr txBox="1">
            <a:spLocks noChangeArrowheads="1"/>
          </p:cNvSpPr>
          <p:nvPr/>
        </p:nvSpPr>
        <p:spPr bwMode="auto">
          <a:xfrm>
            <a:off x="3061940" y="5638800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CA</a:t>
            </a:r>
          </a:p>
        </p:txBody>
      </p:sp>
      <p:graphicFrame>
        <p:nvGraphicFramePr>
          <p:cNvPr id="308312" name="Object 88"/>
          <p:cNvGraphicFramePr>
            <a:graphicFrameLocks noChangeAspect="1"/>
          </p:cNvGraphicFramePr>
          <p:nvPr>
            <p:ph idx="1"/>
          </p:nvPr>
        </p:nvGraphicFramePr>
        <p:xfrm>
          <a:off x="304800" y="2667000"/>
          <a:ext cx="989013" cy="1116013"/>
        </p:xfrm>
        <a:graphic>
          <a:graphicData uri="http://schemas.openxmlformats.org/presentationml/2006/ole">
            <p:oleObj spid="_x0000_s1026" name="Visio" r:id="rId9" imgW="1402690" imgH="1584350" progId="Visio.Drawing.11">
              <p:embed/>
            </p:oleObj>
          </a:graphicData>
        </a:graphic>
      </p:graphicFrame>
      <p:sp>
        <p:nvSpPr>
          <p:cNvPr id="308313" name="Text Box 89"/>
          <p:cNvSpPr txBox="1">
            <a:spLocks noChangeArrowheads="1"/>
          </p:cNvSpPr>
          <p:nvPr/>
        </p:nvSpPr>
        <p:spPr bwMode="auto">
          <a:xfrm>
            <a:off x="457200" y="2209800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Operator Workstation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User Applications</a:t>
            </a:r>
          </a:p>
        </p:txBody>
      </p:sp>
      <p:sp>
        <p:nvSpPr>
          <p:cNvPr id="308314" name="Line 90"/>
          <p:cNvSpPr>
            <a:spLocks noChangeShapeType="1"/>
          </p:cNvSpPr>
          <p:nvPr/>
        </p:nvSpPr>
        <p:spPr bwMode="auto">
          <a:xfrm>
            <a:off x="1295400" y="3097213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08315" name="Text Box 91"/>
          <p:cNvSpPr txBox="1">
            <a:spLocks noChangeArrowheads="1"/>
          </p:cNvSpPr>
          <p:nvPr/>
        </p:nvSpPr>
        <p:spPr bwMode="auto">
          <a:xfrm>
            <a:off x="527991" y="2868613"/>
            <a:ext cx="593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Touch</a:t>
            </a:r>
          </a:p>
          <a:p>
            <a:r>
              <a:rPr lang="en-US" sz="1200">
                <a:solidFill>
                  <a:schemeClr val="tx1"/>
                </a:solidFill>
              </a:rPr>
              <a:t>Panels</a:t>
            </a:r>
          </a:p>
        </p:txBody>
      </p:sp>
      <p:sp>
        <p:nvSpPr>
          <p:cNvPr id="308316" name="Text Box 92"/>
          <p:cNvSpPr txBox="1">
            <a:spLocks noChangeArrowheads="1"/>
          </p:cNvSpPr>
          <p:nvPr/>
        </p:nvSpPr>
        <p:spPr bwMode="auto">
          <a:xfrm>
            <a:off x="3047652" y="2822575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308317" name="Text Box 93"/>
          <p:cNvSpPr txBox="1">
            <a:spLocks noChangeArrowheads="1"/>
          </p:cNvSpPr>
          <p:nvPr/>
        </p:nvSpPr>
        <p:spPr bwMode="auto">
          <a:xfrm>
            <a:off x="3047652" y="1858963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CA</a:t>
            </a: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7620000" y="1900238"/>
            <a:ext cx="984250" cy="538162"/>
            <a:chOff x="964" y="1248"/>
            <a:chExt cx="620" cy="339"/>
          </a:xfrm>
        </p:grpSpPr>
        <p:sp>
          <p:nvSpPr>
            <p:cNvPr id="308319" name="Rectangle 95"/>
            <p:cNvSpPr>
              <a:spLocks noChangeArrowheads="1"/>
            </p:cNvSpPr>
            <p:nvPr/>
          </p:nvSpPr>
          <p:spPr bwMode="auto">
            <a:xfrm>
              <a:off x="964" y="1248"/>
              <a:ext cx="620" cy="336"/>
            </a:xfrm>
            <a:prstGeom prst="rect">
              <a:avLst/>
            </a:prstGeom>
            <a:solidFill>
              <a:srgbClr val="13017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0" name="Line 96"/>
            <p:cNvSpPr>
              <a:spLocks noChangeShapeType="1"/>
            </p:cNvSpPr>
            <p:nvPr/>
          </p:nvSpPr>
          <p:spPr bwMode="auto">
            <a:xfrm>
              <a:off x="1053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1" name="Line 97"/>
            <p:cNvSpPr>
              <a:spLocks noChangeShapeType="1"/>
            </p:cNvSpPr>
            <p:nvPr/>
          </p:nvSpPr>
          <p:spPr bwMode="auto">
            <a:xfrm>
              <a:off x="1141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2" name="Line 98"/>
            <p:cNvSpPr>
              <a:spLocks noChangeShapeType="1"/>
            </p:cNvSpPr>
            <p:nvPr/>
          </p:nvSpPr>
          <p:spPr bwMode="auto">
            <a:xfrm>
              <a:off x="1230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3" name="Line 99"/>
            <p:cNvSpPr>
              <a:spLocks noChangeShapeType="1"/>
            </p:cNvSpPr>
            <p:nvPr/>
          </p:nvSpPr>
          <p:spPr bwMode="auto">
            <a:xfrm>
              <a:off x="1318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4" name="Line 100"/>
            <p:cNvSpPr>
              <a:spLocks noChangeShapeType="1"/>
            </p:cNvSpPr>
            <p:nvPr/>
          </p:nvSpPr>
          <p:spPr bwMode="auto">
            <a:xfrm>
              <a:off x="1407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5" name="Freeform 101"/>
            <p:cNvSpPr>
              <a:spLocks/>
            </p:cNvSpPr>
            <p:nvPr/>
          </p:nvSpPr>
          <p:spPr bwMode="auto">
            <a:xfrm>
              <a:off x="989" y="1337"/>
              <a:ext cx="1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1" h="89">
                  <a:moveTo>
                    <a:pt x="0" y="0"/>
                  </a:moveTo>
                  <a:lnTo>
                    <a:pt x="0" y="88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1A0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6" name="Freeform 102"/>
            <p:cNvSpPr>
              <a:spLocks/>
            </p:cNvSpPr>
            <p:nvPr/>
          </p:nvSpPr>
          <p:spPr bwMode="auto">
            <a:xfrm>
              <a:off x="1007" y="131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1A0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7" name="Freeform 103"/>
            <p:cNvSpPr>
              <a:spLocks/>
            </p:cNvSpPr>
            <p:nvPr/>
          </p:nvSpPr>
          <p:spPr bwMode="auto">
            <a:xfrm>
              <a:off x="1077" y="1340"/>
              <a:ext cx="1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1" h="89">
                  <a:moveTo>
                    <a:pt x="0" y="0"/>
                  </a:moveTo>
                  <a:lnTo>
                    <a:pt x="0" y="88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1A0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8" name="Freeform 104"/>
            <p:cNvSpPr>
              <a:spLocks/>
            </p:cNvSpPr>
            <p:nvPr/>
          </p:nvSpPr>
          <p:spPr bwMode="auto">
            <a:xfrm>
              <a:off x="1096" y="1319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1A0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29" name="Freeform 105"/>
            <p:cNvSpPr>
              <a:spLocks/>
            </p:cNvSpPr>
            <p:nvPr/>
          </p:nvSpPr>
          <p:spPr bwMode="auto">
            <a:xfrm>
              <a:off x="1161" y="1278"/>
              <a:ext cx="43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3" h="259">
                  <a:moveTo>
                    <a:pt x="0" y="0"/>
                  </a:moveTo>
                  <a:lnTo>
                    <a:pt x="42" y="0"/>
                  </a:lnTo>
                  <a:lnTo>
                    <a:pt x="42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30" name="Freeform 106"/>
            <p:cNvSpPr>
              <a:spLocks/>
            </p:cNvSpPr>
            <p:nvPr/>
          </p:nvSpPr>
          <p:spPr bwMode="auto">
            <a:xfrm>
              <a:off x="1252" y="1278"/>
              <a:ext cx="42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2" h="259">
                  <a:moveTo>
                    <a:pt x="0" y="0"/>
                  </a:moveTo>
                  <a:lnTo>
                    <a:pt x="41" y="0"/>
                  </a:lnTo>
                  <a:lnTo>
                    <a:pt x="41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31" name="Freeform 107"/>
            <p:cNvSpPr>
              <a:spLocks/>
            </p:cNvSpPr>
            <p:nvPr/>
          </p:nvSpPr>
          <p:spPr bwMode="auto">
            <a:xfrm>
              <a:off x="1427" y="1279"/>
              <a:ext cx="43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3" h="259">
                  <a:moveTo>
                    <a:pt x="0" y="0"/>
                  </a:moveTo>
                  <a:lnTo>
                    <a:pt x="42" y="0"/>
                  </a:lnTo>
                  <a:lnTo>
                    <a:pt x="42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32" name="Line 108"/>
            <p:cNvSpPr>
              <a:spLocks noChangeShapeType="1"/>
            </p:cNvSpPr>
            <p:nvPr/>
          </p:nvSpPr>
          <p:spPr bwMode="auto">
            <a:xfrm>
              <a:off x="1495" y="1252"/>
              <a:ext cx="0" cy="335"/>
            </a:xfrm>
            <a:prstGeom prst="line">
              <a:avLst/>
            </a:prstGeom>
            <a:noFill/>
            <a:ln w="12700">
              <a:solidFill>
                <a:srgbClr val="80D0E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33" name="Freeform 109"/>
            <p:cNvSpPr>
              <a:spLocks/>
            </p:cNvSpPr>
            <p:nvPr/>
          </p:nvSpPr>
          <p:spPr bwMode="auto">
            <a:xfrm>
              <a:off x="1515" y="1279"/>
              <a:ext cx="42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2" h="259">
                  <a:moveTo>
                    <a:pt x="0" y="0"/>
                  </a:moveTo>
                  <a:lnTo>
                    <a:pt x="41" y="0"/>
                  </a:lnTo>
                  <a:lnTo>
                    <a:pt x="41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08334" name="Freeform 110"/>
            <p:cNvSpPr>
              <a:spLocks/>
            </p:cNvSpPr>
            <p:nvPr/>
          </p:nvSpPr>
          <p:spPr bwMode="auto">
            <a:xfrm>
              <a:off x="1338" y="1278"/>
              <a:ext cx="42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258"/>
                </a:cxn>
                <a:cxn ang="0">
                  <a:pos x="0" y="258"/>
                </a:cxn>
                <a:cxn ang="0">
                  <a:pos x="0" y="0"/>
                </a:cxn>
              </a:cxnLst>
              <a:rect l="0" t="0" r="r" b="b"/>
              <a:pathLst>
                <a:path w="42" h="259">
                  <a:moveTo>
                    <a:pt x="0" y="0"/>
                  </a:moveTo>
                  <a:lnTo>
                    <a:pt x="41" y="0"/>
                  </a:lnTo>
                  <a:lnTo>
                    <a:pt x="41" y="258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308335" name="Text Box 111"/>
          <p:cNvSpPr txBox="1">
            <a:spLocks noChangeArrowheads="1"/>
          </p:cNvSpPr>
          <p:nvPr/>
        </p:nvSpPr>
        <p:spPr bwMode="auto">
          <a:xfrm>
            <a:off x="7543800" y="3505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Telemecanique Momentum PLC</a:t>
            </a:r>
          </a:p>
        </p:txBody>
      </p:sp>
      <p:pic>
        <p:nvPicPr>
          <p:cNvPr id="308336" name="Picture 112" descr="BD1822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925" y="5000625"/>
            <a:ext cx="1209675" cy="638175"/>
          </a:xfrm>
          <a:prstGeom prst="rect">
            <a:avLst/>
          </a:prstGeom>
          <a:noFill/>
        </p:spPr>
      </p:pic>
      <p:cxnSp>
        <p:nvCxnSpPr>
          <p:cNvPr id="308337" name="AutoShape 113"/>
          <p:cNvCxnSpPr>
            <a:cxnSpLocks noChangeShapeType="1"/>
          </p:cNvCxnSpPr>
          <p:nvPr/>
        </p:nvCxnSpPr>
        <p:spPr bwMode="auto">
          <a:xfrm rot="10800000" flipV="1">
            <a:off x="1295400" y="5395914"/>
            <a:ext cx="430212" cy="24288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08338" name="Text Box 114"/>
          <p:cNvSpPr txBox="1">
            <a:spLocks noChangeArrowheads="1"/>
          </p:cNvSpPr>
          <p:nvPr/>
        </p:nvSpPr>
        <p:spPr bwMode="auto">
          <a:xfrm>
            <a:off x="457200" y="609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VME</a:t>
            </a:r>
          </a:p>
        </p:txBody>
      </p:sp>
      <p:sp>
        <p:nvSpPr>
          <p:cNvPr id="308339" name="Text Box 115"/>
          <p:cNvSpPr txBox="1">
            <a:spLocks noChangeArrowheads="1"/>
          </p:cNvSpPr>
          <p:nvPr/>
        </p:nvSpPr>
        <p:spPr bwMode="auto">
          <a:xfrm flipH="1">
            <a:off x="2267744" y="5257800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308340" name="Text Box 116"/>
          <p:cNvSpPr txBox="1">
            <a:spLocks noChangeArrowheads="1"/>
          </p:cNvSpPr>
          <p:nvPr/>
        </p:nvSpPr>
        <p:spPr bwMode="auto">
          <a:xfrm>
            <a:off x="3047652" y="4678363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308341" name="Line 117"/>
          <p:cNvSpPr>
            <a:spLocks noChangeShapeType="1"/>
          </p:cNvSpPr>
          <p:nvPr/>
        </p:nvSpPr>
        <p:spPr bwMode="auto">
          <a:xfrm>
            <a:off x="2819400" y="5257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pic>
        <p:nvPicPr>
          <p:cNvPr id="118" name="Picture 66" descr="BD1822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62425"/>
            <a:ext cx="1209675" cy="638175"/>
          </a:xfrm>
          <a:prstGeom prst="rect">
            <a:avLst/>
          </a:prstGeom>
          <a:noFill/>
        </p:spPr>
      </p:pic>
      <p:sp>
        <p:nvSpPr>
          <p:cNvPr id="121" name="Text Box 77"/>
          <p:cNvSpPr txBox="1">
            <a:spLocks noChangeArrowheads="1"/>
          </p:cNvSpPr>
          <p:nvPr/>
        </p:nvSpPr>
        <p:spPr bwMode="auto">
          <a:xfrm>
            <a:off x="511831" y="4752201"/>
            <a:ext cx="9543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 Archive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2" name="Line 68"/>
          <p:cNvSpPr>
            <a:spLocks noChangeShapeType="1"/>
          </p:cNvSpPr>
          <p:nvPr/>
        </p:nvSpPr>
        <p:spPr bwMode="auto">
          <a:xfrm flipV="1">
            <a:off x="1524000" y="4572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123" name="Text Box 83"/>
          <p:cNvSpPr txBox="1">
            <a:spLocks noChangeArrowheads="1"/>
          </p:cNvSpPr>
          <p:nvPr/>
        </p:nvSpPr>
        <p:spPr bwMode="auto">
          <a:xfrm>
            <a:off x="3429000" y="4267200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0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0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0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0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0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0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0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0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0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0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0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0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0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0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80" grpId="0"/>
      <p:bldP spid="308281" grpId="0"/>
      <p:bldP spid="308283" grpId="0"/>
      <p:bldP spid="308285" grpId="0"/>
      <p:bldP spid="308287" grpId="0"/>
      <p:bldP spid="308292" grpId="0" animBg="1"/>
      <p:bldP spid="308293" grpId="0" animBg="1"/>
      <p:bldP spid="308294" grpId="0" animBg="1"/>
      <p:bldP spid="308295" grpId="0" animBg="1"/>
      <p:bldP spid="308296" grpId="0" animBg="1"/>
      <p:bldP spid="308297" grpId="0"/>
      <p:bldP spid="308298" grpId="0"/>
      <p:bldP spid="308299" grpId="0"/>
      <p:bldP spid="308300" grpId="0"/>
      <p:bldP spid="308301" grpId="0"/>
      <p:bldP spid="308302" grpId="0" animBg="1"/>
      <p:bldP spid="308303" grpId="0"/>
      <p:bldP spid="308304" grpId="0"/>
      <p:bldP spid="308305" grpId="0"/>
      <p:bldP spid="308306" grpId="0"/>
      <p:bldP spid="308307" grpId="0"/>
      <p:bldP spid="308309" grpId="0"/>
      <p:bldP spid="308310" grpId="0" animBg="1"/>
      <p:bldP spid="308311" grpId="0"/>
      <p:bldP spid="308313" grpId="0"/>
      <p:bldP spid="308314" grpId="0" animBg="1"/>
      <p:bldP spid="308315" grpId="0"/>
      <p:bldP spid="308316" grpId="0"/>
      <p:bldP spid="308317" grpId="0"/>
      <p:bldP spid="308335" grpId="0"/>
      <p:bldP spid="308338" grpId="0"/>
      <p:bldP spid="308339" grpId="0"/>
      <p:bldP spid="308340" grpId="0"/>
      <p:bldP spid="308341" grpId="0" animBg="1"/>
      <p:bldP spid="121" grpId="0"/>
      <p:bldP spid="122" grpId="0" animBg="1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44624"/>
            <a:ext cx="7568989" cy="1224136"/>
          </a:xfrm>
        </p:spPr>
        <p:txBody>
          <a:bodyPr anchor="ctr"/>
          <a:lstStyle/>
          <a:p>
            <a:r>
              <a:rPr lang="en-CA" dirty="0" smtClean="0"/>
              <a:t>Synchrotron Accelerator Upgrade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7859216" cy="4392488"/>
          </a:xfrm>
        </p:spPr>
        <p:txBody>
          <a:bodyPr/>
          <a:lstStyle/>
          <a:p>
            <a:r>
              <a:rPr lang="en-CA" dirty="0" smtClean="0"/>
              <a:t>Major </a:t>
            </a:r>
            <a:r>
              <a:rPr lang="en-CA" dirty="0" err="1" smtClean="0"/>
              <a:t>Linac</a:t>
            </a:r>
            <a:r>
              <a:rPr lang="en-CA" dirty="0" smtClean="0"/>
              <a:t> upgrades</a:t>
            </a:r>
          </a:p>
          <a:p>
            <a:pPr lvl="1"/>
            <a:r>
              <a:rPr lang="en-CA" dirty="0" smtClean="0"/>
              <a:t>New </a:t>
            </a:r>
            <a:r>
              <a:rPr lang="en-CA" dirty="0" err="1" smtClean="0"/>
              <a:t>ScadiNova</a:t>
            </a:r>
            <a:r>
              <a:rPr lang="en-CA" dirty="0" smtClean="0"/>
              <a:t> Modulators </a:t>
            </a:r>
            <a:br>
              <a:rPr lang="en-CA" dirty="0" smtClean="0"/>
            </a:br>
            <a:r>
              <a:rPr lang="en-CA" dirty="0" smtClean="0"/>
              <a:t>(using SLS EPCIS driver) </a:t>
            </a:r>
          </a:p>
          <a:p>
            <a:pPr lvl="1"/>
            <a:r>
              <a:rPr lang="en-CA" dirty="0" smtClean="0"/>
              <a:t>New Magnet Power Supplies</a:t>
            </a:r>
          </a:p>
          <a:p>
            <a:pPr lvl="1"/>
            <a:r>
              <a:rPr lang="en-CA" dirty="0" err="1" smtClean="0"/>
              <a:t>Moxa</a:t>
            </a:r>
            <a:r>
              <a:rPr lang="en-CA" dirty="0" smtClean="0"/>
              <a:t> Upgrade for Serial Devices</a:t>
            </a:r>
          </a:p>
          <a:p>
            <a:r>
              <a:rPr lang="en-CA" dirty="0" smtClean="0"/>
              <a:t>Working on a strategy to upgrade the Storage Ring Low Level RF</a:t>
            </a:r>
          </a:p>
          <a:p>
            <a:r>
              <a:rPr lang="en-CA" smtClean="0"/>
              <a:t>CSS Alarm Handler</a:t>
            </a:r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44624"/>
            <a:ext cx="7568989" cy="1224136"/>
          </a:xfrm>
        </p:spPr>
        <p:txBody>
          <a:bodyPr anchor="ctr"/>
          <a:lstStyle/>
          <a:p>
            <a:r>
              <a:rPr lang="en-CA" dirty="0" smtClean="0"/>
              <a:t>Isotope </a:t>
            </a:r>
            <a:r>
              <a:rPr lang="en-CA" dirty="0" err="1" smtClean="0"/>
              <a:t>Linac</a:t>
            </a:r>
            <a:r>
              <a:rPr lang="en-CA" dirty="0" smtClean="0"/>
              <a:t> for</a:t>
            </a:r>
            <a:br>
              <a:rPr lang="en-CA" dirty="0" smtClean="0"/>
            </a:br>
            <a:r>
              <a:rPr lang="en-CA" dirty="0" smtClean="0"/>
              <a:t>Molybdenum 99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7859216" cy="4392488"/>
          </a:xfrm>
        </p:spPr>
        <p:txBody>
          <a:bodyPr/>
          <a:lstStyle/>
          <a:p>
            <a:r>
              <a:rPr lang="en-CA" dirty="0" smtClean="0"/>
              <a:t>World wide shortage of Molybdenum 99 for use as Technetium 99 generators</a:t>
            </a:r>
          </a:p>
          <a:p>
            <a:r>
              <a:rPr lang="en-CA" dirty="0" smtClean="0"/>
              <a:t>Primarily used for Cardiac and Bone Imagining</a:t>
            </a:r>
          </a:p>
          <a:p>
            <a:r>
              <a:rPr lang="en-CA" dirty="0" smtClean="0"/>
              <a:t>Normally produced in a nuclear reactor </a:t>
            </a:r>
          </a:p>
          <a:p>
            <a:r>
              <a:rPr lang="en-CA" dirty="0" smtClean="0"/>
              <a:t>CLS is working on a </a:t>
            </a:r>
            <a:r>
              <a:rPr lang="en-CA" dirty="0" err="1" smtClean="0"/>
              <a:t>Linac</a:t>
            </a:r>
            <a:r>
              <a:rPr lang="en-CA" dirty="0" smtClean="0"/>
              <a:t> Gamma-n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Isotope </a:t>
            </a:r>
            <a:r>
              <a:rPr lang="en-CA" dirty="0" err="1" smtClean="0"/>
              <a:t>Linac</a:t>
            </a:r>
            <a:r>
              <a:rPr lang="en-CA" dirty="0" smtClean="0"/>
              <a:t> and </a:t>
            </a:r>
            <a:br>
              <a:rPr lang="en-CA" dirty="0" smtClean="0"/>
            </a:br>
            <a:r>
              <a:rPr lang="en-CA" dirty="0" smtClean="0"/>
              <a:t>Processing Facility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272808" cy="578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Isotope </a:t>
            </a:r>
            <a:r>
              <a:rPr lang="en-CA" dirty="0" err="1" smtClean="0"/>
              <a:t>Linac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Controls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Isotope </a:t>
            </a:r>
            <a:r>
              <a:rPr lang="en-CA" dirty="0" err="1" smtClean="0"/>
              <a:t>Linac</a:t>
            </a:r>
            <a:r>
              <a:rPr lang="en-CA" dirty="0" smtClean="0"/>
              <a:t> (35MeV 40 kW) </a:t>
            </a:r>
          </a:p>
          <a:p>
            <a:pPr lvl="1"/>
            <a:r>
              <a:rPr lang="en-CA" dirty="0" smtClean="0"/>
              <a:t>Commercial off-the-shelf </a:t>
            </a:r>
            <a:r>
              <a:rPr lang="en-CA" dirty="0" err="1" smtClean="0"/>
              <a:t>Linac</a:t>
            </a:r>
            <a:endParaRPr lang="en-CA" dirty="0" smtClean="0"/>
          </a:p>
          <a:p>
            <a:pPr lvl="1"/>
            <a:r>
              <a:rPr lang="en-CA" dirty="0" smtClean="0"/>
              <a:t>Existing Siemens S7 PLC Design</a:t>
            </a:r>
          </a:p>
          <a:p>
            <a:r>
              <a:rPr lang="en-CA" dirty="0" smtClean="0"/>
              <a:t>Converter and Target will use an EPICS Control System (VME &amp; </a:t>
            </a:r>
            <a:r>
              <a:rPr lang="en-CA" dirty="0" err="1" smtClean="0"/>
              <a:t>Moxa</a:t>
            </a:r>
            <a:r>
              <a:rPr lang="en-CA" dirty="0" smtClean="0"/>
              <a:t> control)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Python EDM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Original (Motif) EDM from Oak Ridge</a:t>
            </a:r>
          </a:p>
          <a:p>
            <a:r>
              <a:rPr lang="en-CA" dirty="0" smtClean="0"/>
              <a:t>CLS control screens built on EDM</a:t>
            </a:r>
          </a:p>
          <a:p>
            <a:r>
              <a:rPr lang="en-CA" dirty="0" smtClean="0"/>
              <a:t>The future of Motif?</a:t>
            </a:r>
          </a:p>
          <a:p>
            <a:r>
              <a:rPr lang="en-CA" dirty="0" smtClean="0"/>
              <a:t>The next step .....</a:t>
            </a:r>
          </a:p>
          <a:p>
            <a:pPr lvl="1"/>
            <a:r>
              <a:rPr lang="en-CA" dirty="0" smtClean="0"/>
              <a:t>Re-implement the EDM display tool using Python</a:t>
            </a:r>
          </a:p>
          <a:p>
            <a:pPr lvl="1"/>
            <a:r>
              <a:rPr lang="en-CA" dirty="0" smtClean="0"/>
              <a:t>Continue to use the current EDM as the editor</a:t>
            </a:r>
          </a:p>
          <a:p>
            <a:r>
              <a:rPr lang="en-CA" dirty="0" smtClean="0"/>
              <a:t>Developed by: Glen Wright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S PowerPoint Template Option 1 - Nov 2010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0DAEC"/>
      </a:accent1>
      <a:accent2>
        <a:srgbClr val="C2B5D9"/>
      </a:accent2>
      <a:accent3>
        <a:srgbClr val="32264A"/>
      </a:accent3>
      <a:accent4>
        <a:srgbClr val="4E3B72"/>
      </a:accent4>
      <a:accent5>
        <a:srgbClr val="34274C"/>
      </a:accent5>
      <a:accent6>
        <a:srgbClr val="4E3B72"/>
      </a:accent6>
      <a:hlink>
        <a:srgbClr val="4E3B72"/>
      </a:hlink>
      <a:folHlink>
        <a:srgbClr val="4E3B72"/>
      </a:folHlink>
    </a:clrScheme>
    <a:fontScheme name="CLS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a239fe8-42c7-4acc-b03b-343b258929e2">VKATDAPREFDK-215-42</_dlc_DocId>
    <_dlc_DocIdUrl xmlns="7a239fe8-42c7-4acc-b03b-343b258929e2">
      <Url>http://intranet.clsi.ca/BDV/_layouts/DocIdRedir.aspx?ID=VKATDAPREFDK-215-42</Url>
      <Description>VKATDAPREFDK-215-42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E6F7AE046844CAA1A69BD97630062" ma:contentTypeVersion="1" ma:contentTypeDescription="Create a new document." ma:contentTypeScope="" ma:versionID="427f1e988c751ab9a4d450b4f36eba2a">
  <xsd:schema xmlns:xsd="http://www.w3.org/2001/XMLSchema" xmlns:xs="http://www.w3.org/2001/XMLSchema" xmlns:p="http://schemas.microsoft.com/office/2006/metadata/properties" xmlns:ns2="7a239fe8-42c7-4acc-b03b-343b258929e2" targetNamespace="http://schemas.microsoft.com/office/2006/metadata/properties" ma:root="true" ma:fieldsID="55d26980d84b942694baf09091107e82" ns2:_="">
    <xsd:import namespace="7a239fe8-42c7-4acc-b03b-343b258929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39fe8-42c7-4acc-b03b-343b258929e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71622A-C1B4-4251-A4BD-C916EB632B7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ED9C563-6C9B-4DF1-8B3C-2139D087A9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B1B9B2-5E36-4CD7-95CE-1E59B5FB423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7a239fe8-42c7-4acc-b03b-343b258929e2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B9EE0E5-03B0-4A0E-890C-B48D31635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39fe8-42c7-4acc-b03b-343b258929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405</Words>
  <Application>Microsoft Office PowerPoint</Application>
  <PresentationFormat>On-screen Show (4:3)</PresentationFormat>
  <Paragraphs>131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CLS PowerPoint Template Option 1 - Nov 2010</vt:lpstr>
      <vt:lpstr>Visio</vt:lpstr>
      <vt:lpstr>CLS Control System Recent Upgrades</vt:lpstr>
      <vt:lpstr>Major Changes</vt:lpstr>
      <vt:lpstr>Beamline Expansions</vt:lpstr>
      <vt:lpstr>EPICS</vt:lpstr>
      <vt:lpstr>Synchrotron Accelerator Upgrade</vt:lpstr>
      <vt:lpstr>Isotope Linac for Molybdenum 99</vt:lpstr>
      <vt:lpstr>Isotope Linac and  Processing Facility</vt:lpstr>
      <vt:lpstr>Isotope Linac Controls Design</vt:lpstr>
      <vt:lpstr>Python EDM</vt:lpstr>
      <vt:lpstr>Injection Status Screen Motif EDM Display</vt:lpstr>
      <vt:lpstr>Injection Status Screen Motif EDM Display</vt:lpstr>
      <vt:lpstr>Python EDM A Work in Progress.....</vt:lpstr>
      <vt:lpstr>Aquaman  The Story</vt:lpstr>
      <vt:lpstr>Aquaman  Screen Shots</vt:lpstr>
      <vt:lpstr>Aquaman  Screen Shots</vt:lpstr>
      <vt:lpstr>Aquaman  Screen Shots</vt:lpstr>
      <vt:lpstr>Aquaman </vt:lpstr>
      <vt:lpstr>Science Studio</vt:lpstr>
      <vt:lpstr>Thank you.... Questions?</vt:lpstr>
    </vt:vector>
  </TitlesOfParts>
  <Company>Canadian Light Source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ribeirs</dc:creator>
  <cp:lastModifiedBy>matiase</cp:lastModifiedBy>
  <cp:revision>17</cp:revision>
  <dcterms:created xsi:type="dcterms:W3CDTF">2010-12-06T18:29:14Z</dcterms:created>
  <dcterms:modified xsi:type="dcterms:W3CDTF">2011-06-13T01:43:05Z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0x01010041FE6F7AE046844CAA1A69BD97630062</vt:lpwstr>
  </property>
  <property fmtid="{D5CDD505-2E9C-101B-9397-08002B2CF9AE}" pid="3" name="_dlc_DocIdItemGuid">
    <vt:lpwstr>06b6e5e7-61f6-401e-87c6-49016c1a3482</vt:lpwstr>
  </property>
</Properties>
</file>