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</p:sldMasterIdLst>
  <p:notesMasterIdLst>
    <p:notesMasterId r:id="rId13"/>
  </p:notesMasterIdLst>
  <p:handoutMasterIdLst>
    <p:handoutMasterId r:id="rId14"/>
  </p:handoutMasterIdLst>
  <p:sldIdLst>
    <p:sldId id="1657" r:id="rId6"/>
    <p:sldId id="1658" r:id="rId7"/>
    <p:sldId id="1659" r:id="rId8"/>
    <p:sldId id="1660" r:id="rId9"/>
    <p:sldId id="1661" r:id="rId10"/>
    <p:sldId id="1663" r:id="rId11"/>
    <p:sldId id="1664" r:id="rId12"/>
  </p:sldIdLst>
  <p:sldSz cx="9144000" cy="6858000" type="screen4x3"/>
  <p:notesSz cx="6950075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Osak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8000"/>
    <a:srgbClr val="FF5050"/>
    <a:srgbClr val="DB8CFF"/>
    <a:srgbClr val="CCECFF"/>
    <a:srgbClr val="D8FF6B"/>
    <a:srgbClr val="FF8093"/>
    <a:srgbClr val="CCFFCC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75" autoAdjust="0"/>
    <p:restoredTop sz="99499" autoAdjust="0"/>
  </p:normalViewPr>
  <p:slideViewPr>
    <p:cSldViewPr snapToGrid="0">
      <p:cViewPr varScale="1">
        <p:scale>
          <a:sx n="92" d="100"/>
          <a:sy n="92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814" y="-114"/>
      </p:cViewPr>
      <p:guideLst>
        <p:guide orient="horz" pos="2910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11687" cy="3457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87850"/>
            <a:ext cx="5108575" cy="416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77" tIns="45526" rIns="92677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079" tIns="44741" rIns="91079" bIns="44741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8629650" cy="49739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43275" y="6410325"/>
            <a:ext cx="4019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Advanced Monitor/Subscription Mechanisms for EPICS – THP090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450" y="1436688"/>
            <a:ext cx="4238625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9475" y="1436688"/>
            <a:ext cx="4238625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98450" y="3879850"/>
            <a:ext cx="8629650" cy="229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8629650" cy="2290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0" y="3879850"/>
            <a:ext cx="8629650" cy="229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130" y="1188720"/>
            <a:ext cx="8629650" cy="49739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457200" eaLnBrk="0" hangingPunct="0">
              <a:lnSpc>
                <a:spcPct val="110000"/>
              </a:lnSpc>
              <a:spcBef>
                <a:spcPct val="50000"/>
              </a:spcBef>
              <a:buClr>
                <a:schemeClr val="folHlink"/>
              </a:buClr>
              <a:buSzPct val="135000"/>
              <a:tabLst>
                <a:tab pos="2286000" algn="l"/>
              </a:tabLst>
            </a:pPr>
            <a:endParaRPr lang="en-US" sz="1800">
              <a:latin typeface="Arial Narrow" pitchFamily="34" charset="0"/>
            </a:endParaRPr>
          </a:p>
        </p:txBody>
      </p:sp>
      <p:sp>
        <p:nvSpPr>
          <p:cNvPr id="1169414" name="Text Box 6"/>
          <p:cNvSpPr txBox="1">
            <a:spLocks noChangeArrowheads="1"/>
          </p:cNvSpPr>
          <p:nvPr/>
        </p:nvSpPr>
        <p:spPr bwMode="auto">
          <a:xfrm>
            <a:off x="3637280" y="6449061"/>
            <a:ext cx="3677920" cy="24622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751840"/>
            <a:ext cx="9144000" cy="158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DOE_SC Horizontal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340407"/>
            <a:ext cx="2987040" cy="517591"/>
          </a:xfrm>
          <a:prstGeom prst="rect">
            <a:avLst/>
          </a:prstGeom>
        </p:spPr>
      </p:pic>
      <p:pic>
        <p:nvPicPr>
          <p:cNvPr id="25" name="Picture 9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96724" y="6304256"/>
            <a:ext cx="1323849" cy="484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" name="Text Box 92"/>
          <p:cNvSpPr txBox="1">
            <a:spLocks noChangeArrowheads="1"/>
          </p:cNvSpPr>
          <p:nvPr/>
        </p:nvSpPr>
        <p:spPr bwMode="auto">
          <a:xfrm>
            <a:off x="7781238" y="6629400"/>
            <a:ext cx="1362762" cy="186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46800">
            <a:spAutoFit/>
          </a:bodyPr>
          <a:lstStyle/>
          <a:p>
            <a:pPr algn="ctr">
              <a:spcBef>
                <a:spcPts val="1438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" b="1" i="1" dirty="0">
                <a:solidFill>
                  <a:srgbClr val="000000"/>
                </a:solidFill>
                <a:latin typeface="+mj-lt"/>
                <a:ea typeface="Osaka" charset="0"/>
                <a:cs typeface="Osaka" charset="0"/>
              </a:rPr>
              <a:t>BROOKHAVEN SCIENCE ASSOCIATES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3" r:id="rId5"/>
    <p:sldLayoutId id="2147485234" r:id="rId6"/>
    <p:sldLayoutId id="2147485236" r:id="rId7"/>
  </p:sldLayoutIdLst>
  <p:transition/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0000"/>
        </a:buClr>
        <a:buSzPct val="12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de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54" y="5413664"/>
            <a:ext cx="1533546" cy="727364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3999" cy="960438"/>
          </a:xfrm>
        </p:spPr>
        <p:txBody>
          <a:bodyPr lIns="0" rIns="0"/>
          <a:lstStyle/>
          <a:p>
            <a:pPr defTabSz="457200">
              <a:tabLst>
                <a:tab pos="2286000" algn="l"/>
              </a:tabLst>
            </a:pPr>
            <a:r>
              <a:rPr lang="en-US" sz="3600" dirty="0" smtClean="0"/>
              <a:t>Advanced Monitor/Subscription Mechanisms</a:t>
            </a: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900" y="1190625"/>
            <a:ext cx="7373938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30313" y="5465763"/>
            <a:ext cx="6673850" cy="10130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tabLst>
                <a:tab pos="2286000" algn="l"/>
              </a:tabLst>
            </a:pPr>
            <a:r>
              <a:rPr lang="en-US" sz="2000" b="1" dirty="0" smtClean="0"/>
              <a:t>Ralph Lange</a:t>
            </a:r>
            <a:endParaRPr lang="en-US" sz="2000" b="1" dirty="0"/>
          </a:p>
          <a:p>
            <a:pPr algn="ctr" defTabSz="457200">
              <a:tabLst>
                <a:tab pos="2286000" algn="l"/>
              </a:tabLst>
            </a:pPr>
            <a:r>
              <a:rPr lang="en-US" sz="2000" b="1" dirty="0" smtClean="0"/>
              <a:t>EPICS Collaboration Meeting</a:t>
            </a:r>
            <a:endParaRPr lang="en-US" sz="2000" b="1" dirty="0"/>
          </a:p>
          <a:p>
            <a:pPr algn="ctr" defTabSz="457200">
              <a:tabLst>
                <a:tab pos="2286000" algn="l"/>
              </a:tabLst>
            </a:pPr>
            <a:r>
              <a:rPr lang="en-US" sz="2000" b="1" dirty="0" smtClean="0"/>
              <a:t>October 11, </a:t>
            </a:r>
            <a:r>
              <a:rPr lang="en-US" sz="2000" b="1" dirty="0"/>
              <a:t>2009</a:t>
            </a:r>
          </a:p>
        </p:txBody>
      </p:sp>
      <p:pic>
        <p:nvPicPr>
          <p:cNvPr id="6" name="Picture 5" descr="ANL_AES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7963" y="6325782"/>
            <a:ext cx="2119745" cy="5322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8629650" cy="4947284"/>
          </a:xfrm>
        </p:spPr>
        <p:txBody>
          <a:bodyPr/>
          <a:lstStyle/>
          <a:p>
            <a:r>
              <a:rPr lang="en-US" dirty="0" smtClean="0"/>
              <a:t>Things get faster</a:t>
            </a:r>
            <a:br>
              <a:rPr lang="en-US" dirty="0" smtClean="0"/>
            </a:br>
            <a:r>
              <a:rPr lang="en-US" i="1" dirty="0" smtClean="0"/>
              <a:t>Not all clients want all updates</a:t>
            </a:r>
          </a:p>
          <a:p>
            <a:endParaRPr lang="en-US" dirty="0" smtClean="0"/>
          </a:p>
          <a:p>
            <a:r>
              <a:rPr lang="en-US" dirty="0" smtClean="0"/>
              <a:t>Wide use of timing/event systems</a:t>
            </a:r>
            <a:br>
              <a:rPr lang="en-US" dirty="0" smtClean="0"/>
            </a:br>
            <a:r>
              <a:rPr lang="en-US" i="1" dirty="0" smtClean="0"/>
              <a:t>Clients want to get updates </a:t>
            </a:r>
            <a:r>
              <a:rPr lang="en-US" i="1" dirty="0" smtClean="0"/>
              <a:t>only during </a:t>
            </a:r>
            <a:r>
              <a:rPr lang="en-US" i="1" dirty="0" smtClean="0"/>
              <a:t>“interesting” system </a:t>
            </a:r>
            <a:r>
              <a:rPr lang="en-US" i="1" dirty="0" smtClean="0"/>
              <a:t>states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90624"/>
            <a:ext cx="8629650" cy="4966335"/>
          </a:xfrm>
        </p:spPr>
        <p:txBody>
          <a:bodyPr/>
          <a:lstStyle/>
          <a:p>
            <a:r>
              <a:rPr lang="en-US" dirty="0" smtClean="0"/>
              <a:t>Update rate is configured in the </a:t>
            </a:r>
            <a:r>
              <a:rPr lang="en-US" dirty="0" smtClean="0"/>
              <a:t>database</a:t>
            </a:r>
          </a:p>
          <a:p>
            <a:pPr lvl="1">
              <a:buNone/>
            </a:pPr>
            <a:r>
              <a:rPr lang="en-US" i="1" dirty="0" smtClean="0"/>
              <a:t>One </a:t>
            </a:r>
            <a:r>
              <a:rPr lang="en-US" i="1" dirty="0" smtClean="0"/>
              <a:t>setup for all clients</a:t>
            </a:r>
          </a:p>
          <a:p>
            <a:endParaRPr lang="en-US" dirty="0" smtClean="0"/>
          </a:p>
          <a:p>
            <a:r>
              <a:rPr lang="en-US" dirty="0" smtClean="0"/>
              <a:t>Existing timing/event system </a:t>
            </a:r>
            <a:r>
              <a:rPr lang="en-US" dirty="0" smtClean="0"/>
              <a:t>driver and support</a:t>
            </a:r>
            <a:endParaRPr lang="en-US" dirty="0" smtClean="0"/>
          </a:p>
          <a:p>
            <a:pPr lvl="1"/>
            <a:r>
              <a:rPr lang="en-US" dirty="0" smtClean="0"/>
              <a:t>May cause records to process on event</a:t>
            </a:r>
          </a:p>
          <a:p>
            <a:pPr lvl="1"/>
            <a:r>
              <a:rPr lang="en-US" dirty="0" smtClean="0"/>
              <a:t>May set time stamps from hardware</a:t>
            </a:r>
          </a:p>
          <a:p>
            <a:pPr lvl="1">
              <a:buNone/>
            </a:pPr>
            <a:r>
              <a:rPr lang="en-US" i="1" dirty="0" smtClean="0"/>
              <a:t>No filtering of updates for unrelated records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Access protocol compatibility</a:t>
            </a:r>
            <a:br>
              <a:rPr lang="en-US" dirty="0" smtClean="0"/>
            </a:br>
            <a:r>
              <a:rPr lang="en-US" i="1" dirty="0" smtClean="0"/>
              <a:t>Changes create a lot of trouble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Modularity</a:t>
            </a:r>
            <a:br>
              <a:rPr lang="en-US" dirty="0" smtClean="0"/>
            </a:br>
            <a:r>
              <a:rPr lang="en-US" i="1" dirty="0" smtClean="0"/>
              <a:t>Small </a:t>
            </a:r>
            <a:r>
              <a:rPr lang="en-US" i="1" dirty="0" smtClean="0"/>
              <a:t>systems need small footprint</a:t>
            </a:r>
          </a:p>
          <a:p>
            <a:endParaRPr lang="en-US" dirty="0" smtClean="0"/>
          </a:p>
          <a:p>
            <a:r>
              <a:rPr lang="en-US" dirty="0" smtClean="0"/>
              <a:t>API Compatibility</a:t>
            </a:r>
            <a:br>
              <a:rPr lang="en-US" dirty="0" smtClean="0"/>
            </a:br>
            <a:r>
              <a:rPr lang="en-US" i="1" dirty="0" smtClean="0"/>
              <a:t>Don’t break existing 3</a:t>
            </a:r>
            <a:r>
              <a:rPr lang="en-US" i="1" baseline="30000" dirty="0" smtClean="0"/>
              <a:t>rd</a:t>
            </a:r>
            <a:r>
              <a:rPr lang="en-US" i="1" dirty="0" smtClean="0"/>
              <a:t> party code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Plug-Ins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127591" y="1056168"/>
            <a:ext cx="4575583" cy="4953000"/>
            <a:chOff x="1066800" y="457200"/>
            <a:chExt cx="4575583" cy="4953000"/>
          </a:xfrm>
        </p:grpSpPr>
        <p:sp>
          <p:nvSpPr>
            <p:cNvPr id="71" name="Rectangle 70"/>
            <p:cNvSpPr/>
            <p:nvPr/>
          </p:nvSpPr>
          <p:spPr>
            <a:xfrm>
              <a:off x="2133600" y="4009310"/>
              <a:ext cx="35052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143000" y="1295400"/>
              <a:ext cx="4495800" cy="1588"/>
            </a:xfrm>
            <a:prstGeom prst="line">
              <a:avLst/>
            </a:prstGeom>
            <a:ln w="38100" cap="flat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128"/>
            <p:cNvCxnSpPr>
              <a:stCxn id="117" idx="0"/>
              <a:endCxn id="126" idx="2"/>
            </p:cNvCxnSpPr>
            <p:nvPr/>
          </p:nvCxnSpPr>
          <p:spPr>
            <a:xfrm rot="16200000" flipV="1">
              <a:off x="3105150" y="4019550"/>
              <a:ext cx="609600" cy="38100"/>
            </a:xfrm>
            <a:prstGeom prst="curvedConnector3">
              <a:avLst>
                <a:gd name="adj1" fmla="val 80319"/>
              </a:avLst>
            </a:prstGeom>
            <a:ln w="19050">
              <a:solidFill>
                <a:srgbClr val="98B954"/>
              </a:solidFill>
              <a:tailEnd type="triangle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128"/>
            <p:cNvCxnSpPr>
              <a:stCxn id="130" idx="0"/>
              <a:endCxn id="126" idx="2"/>
            </p:cNvCxnSpPr>
            <p:nvPr/>
          </p:nvCxnSpPr>
          <p:spPr>
            <a:xfrm rot="5400000" flipH="1" flipV="1">
              <a:off x="2647950" y="3600450"/>
              <a:ext cx="609600" cy="8763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98B954"/>
              </a:solidFill>
              <a:tailEnd type="triangle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91"/>
            <p:cNvGrpSpPr/>
            <p:nvPr/>
          </p:nvGrpSpPr>
          <p:grpSpPr>
            <a:xfrm>
              <a:off x="3429000" y="2438400"/>
              <a:ext cx="533400" cy="1219200"/>
              <a:chOff x="2895600" y="2514600"/>
              <a:chExt cx="533400" cy="12192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2895600" y="2514600"/>
                <a:ext cx="533400" cy="121920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895600" y="2514600"/>
                <a:ext cx="533400" cy="3385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vent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Queue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84612" y="2971800"/>
                <a:ext cx="152400" cy="685800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008412" y="3048000"/>
                <a:ext cx="307777" cy="5701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ring buffer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1143000" y="4191000"/>
              <a:ext cx="838200" cy="1219200"/>
            </a:xfrm>
            <a:prstGeom prst="rect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43000" y="4191000"/>
              <a:ext cx="838200" cy="2462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Record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8" name="Group 79"/>
            <p:cNvGrpSpPr/>
            <p:nvPr/>
          </p:nvGrpSpPr>
          <p:grpSpPr>
            <a:xfrm>
              <a:off x="2133600" y="4343400"/>
              <a:ext cx="762000" cy="762000"/>
              <a:chOff x="2133600" y="4343400"/>
              <a:chExt cx="762000" cy="76200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2133600" y="4343400"/>
                <a:ext cx="762000" cy="76200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133600" y="4343400"/>
                <a:ext cx="762000" cy="707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vent Subscription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field 1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flags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" name="Group 90"/>
            <p:cNvGrpSpPr/>
            <p:nvPr/>
          </p:nvGrpSpPr>
          <p:grpSpPr>
            <a:xfrm>
              <a:off x="3124200" y="2514600"/>
              <a:ext cx="533400" cy="1219200"/>
              <a:chOff x="2895600" y="2514600"/>
              <a:chExt cx="533400" cy="12192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2895600" y="2514600"/>
                <a:ext cx="533400" cy="121920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895600" y="2514600"/>
                <a:ext cx="533400" cy="3385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vent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Queue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084612" y="2971800"/>
                <a:ext cx="152400" cy="685800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008412" y="3048000"/>
                <a:ext cx="307777" cy="5701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ring buffer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0" name="Group 67"/>
            <p:cNvGrpSpPr/>
            <p:nvPr/>
          </p:nvGrpSpPr>
          <p:grpSpPr>
            <a:xfrm>
              <a:off x="2667000" y="457200"/>
              <a:ext cx="1143000" cy="533400"/>
              <a:chOff x="1600200" y="457200"/>
              <a:chExt cx="1143000" cy="533400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1600200" y="457200"/>
                <a:ext cx="1143000" cy="533400"/>
              </a:xfrm>
              <a:prstGeom prst="roundRect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600200" y="523845"/>
                <a:ext cx="1143000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Channel Access Client 1</a:t>
                </a:r>
                <a:endParaRPr lang="en-US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1" name="Group 68"/>
            <p:cNvGrpSpPr/>
            <p:nvPr/>
          </p:nvGrpSpPr>
          <p:grpSpPr>
            <a:xfrm>
              <a:off x="4419600" y="457200"/>
              <a:ext cx="1143000" cy="533400"/>
              <a:chOff x="1600200" y="457200"/>
              <a:chExt cx="1143000" cy="533400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1600200" y="457200"/>
                <a:ext cx="1143000" cy="533400"/>
              </a:xfrm>
              <a:prstGeom prst="roundRect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600200" y="523845"/>
                <a:ext cx="1143000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Channel Access Client 2</a:t>
                </a:r>
                <a:endParaRPr lang="en-US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143000" y="44958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MLIS</a:t>
              </a:r>
              <a:br>
                <a:rPr lang="en-US" sz="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field 1</a:t>
              </a:r>
            </a:p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field 2</a:t>
              </a:r>
              <a:br>
                <a:rPr lang="en-US" sz="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field 3</a:t>
              </a:r>
              <a:br>
                <a:rPr lang="en-US" sz="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133600" y="1600200"/>
              <a:ext cx="3505200" cy="533400"/>
            </a:xfrm>
            <a:prstGeom prst="round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33600" y="1666845"/>
              <a:ext cx="1219200" cy="40011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Channel Access Server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" name="Group 71"/>
            <p:cNvGrpSpPr/>
            <p:nvPr/>
          </p:nvGrpSpPr>
          <p:grpSpPr>
            <a:xfrm>
              <a:off x="3352800" y="1676400"/>
              <a:ext cx="533400" cy="381000"/>
              <a:chOff x="2971800" y="1524000"/>
              <a:chExt cx="533400" cy="3810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3048000" y="1524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971800" y="1545223"/>
                <a:ext cx="533400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Event Task 1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6" name="Group 76"/>
            <p:cNvGrpSpPr/>
            <p:nvPr/>
          </p:nvGrpSpPr>
          <p:grpSpPr>
            <a:xfrm>
              <a:off x="4343400" y="1676400"/>
              <a:ext cx="533400" cy="381000"/>
              <a:chOff x="2971800" y="1524000"/>
              <a:chExt cx="533400" cy="3810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3048000" y="1524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971800" y="1545223"/>
                <a:ext cx="533400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Event Task 2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7" name="Group 80"/>
            <p:cNvGrpSpPr/>
            <p:nvPr/>
          </p:nvGrpSpPr>
          <p:grpSpPr>
            <a:xfrm>
              <a:off x="3048000" y="4343400"/>
              <a:ext cx="762000" cy="762000"/>
              <a:chOff x="2133600" y="4343400"/>
              <a:chExt cx="762000" cy="762000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2133600" y="4343400"/>
                <a:ext cx="762000" cy="76200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133600" y="4343400"/>
                <a:ext cx="762000" cy="707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vent Subscription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field 2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flags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3"/>
            <p:cNvGrpSpPr/>
            <p:nvPr/>
          </p:nvGrpSpPr>
          <p:grpSpPr>
            <a:xfrm>
              <a:off x="3962400" y="4343400"/>
              <a:ext cx="762000" cy="762000"/>
              <a:chOff x="2133600" y="4343400"/>
              <a:chExt cx="762000" cy="76200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2133600" y="4343400"/>
                <a:ext cx="762000" cy="76200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133600" y="4343400"/>
                <a:ext cx="762000" cy="707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vent Subscription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field 3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flags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9" name="Group 86"/>
            <p:cNvGrpSpPr/>
            <p:nvPr/>
          </p:nvGrpSpPr>
          <p:grpSpPr>
            <a:xfrm>
              <a:off x="4876800" y="4343400"/>
              <a:ext cx="762000" cy="762000"/>
              <a:chOff x="2133600" y="4343400"/>
              <a:chExt cx="762000" cy="7620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2133600" y="4343400"/>
                <a:ext cx="762000" cy="76200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133600" y="4343400"/>
                <a:ext cx="762000" cy="707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vent Subscription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field 1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flags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0" name="Group 96"/>
            <p:cNvGrpSpPr/>
            <p:nvPr/>
          </p:nvGrpSpPr>
          <p:grpSpPr>
            <a:xfrm>
              <a:off x="4419600" y="2438400"/>
              <a:ext cx="533400" cy="1219200"/>
              <a:chOff x="2895600" y="2514600"/>
              <a:chExt cx="533400" cy="12192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2895600" y="2514600"/>
                <a:ext cx="533400" cy="121920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895600" y="2514600"/>
                <a:ext cx="533400" cy="3385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vent</a:t>
                </a:r>
                <a:br>
                  <a:rPr lang="en-US" sz="8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Queue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084612" y="2971800"/>
                <a:ext cx="152400" cy="685800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008412" y="3048000"/>
                <a:ext cx="307777" cy="5701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ring buffer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1" name="Arc 90"/>
            <p:cNvSpPr/>
            <p:nvPr/>
          </p:nvSpPr>
          <p:spPr>
            <a:xfrm>
              <a:off x="1981200" y="4495800"/>
              <a:ext cx="152400" cy="152400"/>
            </a:xfrm>
            <a:prstGeom prst="arc">
              <a:avLst>
                <a:gd name="adj1" fmla="val 10929317"/>
                <a:gd name="adj2" fmla="val 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>
              <a:off x="2895600" y="4495800"/>
              <a:ext cx="152400" cy="152400"/>
            </a:xfrm>
            <a:prstGeom prst="arc">
              <a:avLst>
                <a:gd name="adj1" fmla="val 10929317"/>
                <a:gd name="adj2" fmla="val 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3810000" y="4495800"/>
              <a:ext cx="152400" cy="152400"/>
            </a:xfrm>
            <a:prstGeom prst="arc">
              <a:avLst>
                <a:gd name="adj1" fmla="val 10929317"/>
                <a:gd name="adj2" fmla="val 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>
              <a:off x="4724400" y="4495800"/>
              <a:ext cx="152400" cy="152400"/>
            </a:xfrm>
            <a:prstGeom prst="arc">
              <a:avLst>
                <a:gd name="adj1" fmla="val 10929317"/>
                <a:gd name="adj2" fmla="val 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128"/>
            <p:cNvCxnSpPr>
              <a:stCxn id="115" idx="0"/>
              <a:endCxn id="132" idx="2"/>
            </p:cNvCxnSpPr>
            <p:nvPr/>
          </p:nvCxnSpPr>
          <p:spPr>
            <a:xfrm rot="16200000" flipV="1">
              <a:off x="3676650" y="3676650"/>
              <a:ext cx="685800" cy="6477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98B954"/>
              </a:solidFill>
              <a:tailEnd type="triangle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128"/>
            <p:cNvCxnSpPr>
              <a:stCxn id="113" idx="0"/>
              <a:endCxn id="108" idx="2"/>
            </p:cNvCxnSpPr>
            <p:nvPr/>
          </p:nvCxnSpPr>
          <p:spPr>
            <a:xfrm rot="16200000" flipV="1">
              <a:off x="4629150" y="3714750"/>
              <a:ext cx="685800" cy="5715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98B954"/>
              </a:solidFill>
              <a:tailEnd type="triangle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rc 96"/>
            <p:cNvSpPr/>
            <p:nvPr/>
          </p:nvSpPr>
          <p:spPr>
            <a:xfrm>
              <a:off x="3276600" y="2438400"/>
              <a:ext cx="152400" cy="76200"/>
            </a:xfrm>
            <a:prstGeom prst="arc">
              <a:avLst>
                <a:gd name="adj1" fmla="val 8420619"/>
                <a:gd name="adj2" fmla="val 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wn Arrow 97"/>
            <p:cNvSpPr/>
            <p:nvPr/>
          </p:nvSpPr>
          <p:spPr>
            <a:xfrm rot="10800000">
              <a:off x="3505200" y="2209800"/>
              <a:ext cx="228600" cy="152400"/>
            </a:xfrm>
            <a:prstGeom prst="downArrow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wn Arrow 98"/>
            <p:cNvSpPr/>
            <p:nvPr/>
          </p:nvSpPr>
          <p:spPr>
            <a:xfrm rot="10800000">
              <a:off x="4495800" y="2209800"/>
              <a:ext cx="228600" cy="152400"/>
            </a:xfrm>
            <a:prstGeom prst="downArrow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Down Arrow 99"/>
            <p:cNvSpPr/>
            <p:nvPr/>
          </p:nvSpPr>
          <p:spPr>
            <a:xfrm flipV="1">
              <a:off x="3429000" y="1143000"/>
              <a:ext cx="304800" cy="228600"/>
            </a:xfrm>
            <a:prstGeom prst="downArrow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Down Arrow 100"/>
            <p:cNvSpPr/>
            <p:nvPr/>
          </p:nvSpPr>
          <p:spPr>
            <a:xfrm flipV="1">
              <a:off x="4495800" y="1143000"/>
              <a:ext cx="304800" cy="228600"/>
            </a:xfrm>
            <a:prstGeom prst="downArrow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219200" y="1066800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Ethernet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66800" y="34290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Record processing or field changes cause event updates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05000" y="25908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One set of event queues per client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143000" y="533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Client</a:t>
              </a:r>
              <a:endParaRPr lang="en-US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43000" y="16002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IOC</a:t>
              </a:r>
              <a:endParaRPr lang="en-US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648200" y="3962400"/>
              <a:ext cx="9941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b="1" i="1" dirty="0" smtClean="0">
                  <a:latin typeface="Arial" pitchFamily="34" charset="0"/>
                  <a:cs typeface="Arial" pitchFamily="34" charset="0"/>
                </a:rPr>
                <a:t>Plug-In Layer</a:t>
              </a:r>
              <a:endParaRPr lang="en-US" sz="10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890977" y="1246091"/>
            <a:ext cx="4253023" cy="4973955"/>
          </a:xfrm>
        </p:spPr>
        <p:txBody>
          <a:bodyPr/>
          <a:lstStyle/>
          <a:p>
            <a:r>
              <a:rPr lang="en-US" dirty="0" smtClean="0"/>
              <a:t>Stackable </a:t>
            </a:r>
            <a:r>
              <a:rPr lang="en-US" dirty="0" smtClean="0"/>
              <a:t>module</a:t>
            </a:r>
            <a:r>
              <a:rPr lang="en-US" dirty="0" smtClean="0"/>
              <a:t>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Inserted between the </a:t>
            </a:r>
            <a:r>
              <a:rPr lang="en-US" i="1" dirty="0" smtClean="0"/>
              <a:t>event subscription </a:t>
            </a:r>
            <a:r>
              <a:rPr lang="en-US" dirty="0" smtClean="0"/>
              <a:t>and the </a:t>
            </a:r>
            <a:r>
              <a:rPr lang="en-US" i="1" dirty="0" smtClean="0"/>
              <a:t>event </a:t>
            </a:r>
            <a:r>
              <a:rPr lang="en-US" i="1" dirty="0" smtClean="0"/>
              <a:t>queue</a:t>
            </a:r>
            <a:endParaRPr lang="en-US" dirty="0" smtClean="0"/>
          </a:p>
          <a:p>
            <a:r>
              <a:rPr lang="en-US" dirty="0" smtClean="0"/>
              <a:t>Configuration and Instantiation</a:t>
            </a:r>
          </a:p>
          <a:p>
            <a:pPr lvl="1">
              <a:buNone/>
            </a:pPr>
            <a:r>
              <a:rPr lang="en-US" dirty="0" smtClean="0"/>
              <a:t>Client uses JSON modifiers in PV name</a:t>
            </a:r>
          </a:p>
          <a:p>
            <a:pPr lvl="1">
              <a:buNone/>
            </a:pPr>
            <a:r>
              <a:rPr lang="en-US" dirty="0" smtClean="0"/>
              <a:t>Plug-in parses its </a:t>
            </a:r>
            <a:r>
              <a:rPr lang="en-US" dirty="0" smtClean="0"/>
              <a:t>own configuration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rate limiting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Current.VAL{”rate”:{”min”:0.1, ”max”:0.5}}</a:t>
            </a:r>
          </a:p>
          <a:p>
            <a:r>
              <a:rPr lang="en-US" dirty="0" smtClean="0"/>
              <a:t>System state correlation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Current.VAL{”state”:{”while”:”injecting”}}</a:t>
            </a:r>
          </a:p>
          <a:p>
            <a:pPr lvl="1">
              <a:buNone/>
            </a:pPr>
            <a:r>
              <a:rPr lang="en-US" dirty="0" smtClean="0"/>
              <a:t>Timing/event system sets and resets state</a:t>
            </a:r>
          </a:p>
          <a:p>
            <a:pPr lvl="1">
              <a:buNone/>
            </a:pPr>
            <a:r>
              <a:rPr lang="en-US" dirty="0" smtClean="0"/>
              <a:t>Plug-in passes only updates while in “</a:t>
            </a:r>
            <a:r>
              <a:rPr lang="en-US" dirty="0" smtClean="0"/>
              <a:t>injecting</a:t>
            </a:r>
            <a:r>
              <a:rPr lang="en-US" dirty="0" smtClean="0"/>
              <a:t>” state</a:t>
            </a:r>
          </a:p>
          <a:p>
            <a:r>
              <a:rPr lang="en-US" dirty="0" smtClean="0"/>
              <a:t>Event value filtering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Current.VAL{”</a:t>
            </a: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avg</a:t>
            </a: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”:3}</a:t>
            </a:r>
          </a:p>
          <a:p>
            <a:r>
              <a:rPr lang="en-US" dirty="0" smtClean="0"/>
              <a:t>Array data buffering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in design phase</a:t>
            </a:r>
          </a:p>
          <a:p>
            <a:endParaRPr lang="en-US" dirty="0" smtClean="0"/>
          </a:p>
          <a:p>
            <a:r>
              <a:rPr lang="en-US" dirty="0" smtClean="0"/>
              <a:t>Work by Andrew Johnson and Ralph Lange</a:t>
            </a:r>
          </a:p>
          <a:p>
            <a:r>
              <a:rPr lang="en-US" dirty="0" smtClean="0"/>
              <a:t>Part </a:t>
            </a:r>
            <a:r>
              <a:rPr lang="en-US" dirty="0" smtClean="0"/>
              <a:t>of EPICS Base 3.15</a:t>
            </a:r>
          </a:p>
          <a:p>
            <a:r>
              <a:rPr lang="en-US" dirty="0" smtClean="0"/>
              <a:t>Expected to be working summer 2010</a:t>
            </a:r>
          </a:p>
          <a:p>
            <a:endParaRPr lang="en-US" dirty="0" smtClean="0"/>
          </a:p>
          <a:p>
            <a:r>
              <a:rPr lang="en-US" dirty="0" smtClean="0"/>
              <a:t>First plug-ins will include</a:t>
            </a:r>
          </a:p>
          <a:p>
            <a:pPr lvl="1"/>
            <a:r>
              <a:rPr lang="en-US" dirty="0" smtClean="0"/>
              <a:t>Update rate limiter</a:t>
            </a:r>
          </a:p>
          <a:p>
            <a:pPr lvl="1"/>
            <a:r>
              <a:rPr lang="en-US" dirty="0" smtClean="0"/>
              <a:t>Event-derived system state correlator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533CEBEF60F4A8FB6742F9C95AC4E" ma:contentTypeVersion="1" ma:contentTypeDescription="Create a new document." ma:contentTypeScope="" ma:versionID="eb6e652873e94a3b1d8f1035de846b1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08D63F2-7E79-4B97-986E-6F04122C6A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41EBE9-BEB9-409A-9C68-E281E7F47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14998BC-D58E-4978-B496-CA43764ACAA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9D4A37D-3A8A-4F69-8EC3-22DBE1A1C27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54540</TotalTime>
  <Words>241</Words>
  <Application>Microsoft Office PowerPoint</Application>
  <PresentationFormat>On-screen Show (4:3)</PresentationFormat>
  <Paragraphs>73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1_Blank</vt:lpstr>
      <vt:lpstr>Advanced Monitor/Subscription Mechanisms</vt:lpstr>
      <vt:lpstr>Motivation</vt:lpstr>
      <vt:lpstr>Current Limitations</vt:lpstr>
      <vt:lpstr>Design Considerations</vt:lpstr>
      <vt:lpstr>Server-Side Plug-Ins</vt:lpstr>
      <vt:lpstr>Possible Uses</vt:lpstr>
      <vt:lpstr>Project Status and Schedule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rlange</cp:lastModifiedBy>
  <cp:revision>2279</cp:revision>
  <cp:lastPrinted>2001-06-19T16:13:41Z</cp:lastPrinted>
  <dcterms:modified xsi:type="dcterms:W3CDTF">2009-10-10T12:09:19Z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